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6" r:id="rId2"/>
  </p:sldMasterIdLst>
  <p:notesMasterIdLst>
    <p:notesMasterId r:id="rId32"/>
  </p:notesMasterIdLst>
  <p:sldIdLst>
    <p:sldId id="263" r:id="rId3"/>
    <p:sldId id="284" r:id="rId4"/>
    <p:sldId id="299" r:id="rId5"/>
    <p:sldId id="300" r:id="rId6"/>
    <p:sldId id="301" r:id="rId7"/>
    <p:sldId id="302" r:id="rId8"/>
    <p:sldId id="303" r:id="rId9"/>
    <p:sldId id="304" r:id="rId10"/>
    <p:sldId id="305" r:id="rId11"/>
    <p:sldId id="307" r:id="rId12"/>
    <p:sldId id="283" r:id="rId13"/>
    <p:sldId id="280" r:id="rId14"/>
    <p:sldId id="281" r:id="rId15"/>
    <p:sldId id="288" r:id="rId16"/>
    <p:sldId id="290" r:id="rId17"/>
    <p:sldId id="291" r:id="rId18"/>
    <p:sldId id="282" r:id="rId19"/>
    <p:sldId id="289" r:id="rId20"/>
    <p:sldId id="296" r:id="rId21"/>
    <p:sldId id="285" r:id="rId22"/>
    <p:sldId id="295" r:id="rId23"/>
    <p:sldId id="286" r:id="rId24"/>
    <p:sldId id="308" r:id="rId25"/>
    <p:sldId id="292" r:id="rId26"/>
    <p:sldId id="287" r:id="rId27"/>
    <p:sldId id="268" r:id="rId28"/>
    <p:sldId id="297" r:id="rId29"/>
    <p:sldId id="293" r:id="rId30"/>
    <p:sldId id="29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000" autoAdjust="0"/>
  </p:normalViewPr>
  <p:slideViewPr>
    <p:cSldViewPr>
      <p:cViewPr varScale="1">
        <p:scale>
          <a:sx n="50" d="100"/>
          <a:sy n="50" d="100"/>
        </p:scale>
        <p:origin x="-165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610D72-38A7-4FAE-A993-87BCD6056C7D}" type="datetimeFigureOut">
              <a:rPr lang="en-US" smtClean="0"/>
              <a:pPr/>
              <a:t>07-09-11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737E7D-58B1-4710-B697-E29B91157EC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zone.ni.com/devzone/cda/tut/p/id/7571"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C733314-F663-4AD2-9FCE-9B8A526FF378}" type="slidenum">
              <a:rPr lang="en-US"/>
              <a:pPr/>
              <a:t>1</a:t>
            </a:fld>
            <a:endParaRPr lang="en-US"/>
          </a:p>
        </p:txBody>
      </p:sp>
      <p:sp>
        <p:nvSpPr>
          <p:cNvPr id="1843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7"/>
          <p:cNvSpPr>
            <a:spLocks noGrp="1" noChangeArrowheads="1"/>
          </p:cNvSpPr>
          <p:nvPr>
            <p:ph type="sldNum" sz="quarter" idx="4294967295"/>
          </p:nvPr>
        </p:nvSpPr>
        <p:spPr bwMode="auto">
          <a:xfrm>
            <a:off x="3883297" y="8684299"/>
            <a:ext cx="2973149" cy="458139"/>
          </a:xfrm>
          <a:prstGeom prst="rect">
            <a:avLst/>
          </a:prstGeom>
          <a:noFill/>
          <a:ln>
            <a:miter lim="800000"/>
            <a:headEnd/>
            <a:tailEnd/>
          </a:ln>
        </p:spPr>
        <p:txBody>
          <a:bodyPr/>
          <a:lstStyle/>
          <a:p>
            <a:pPr algn="r" eaLnBrk="0" hangingPunct="0"/>
            <a:fld id="{7AC893D7-2398-4C3E-B343-286249E1E295}" type="slidenum">
              <a:rPr lang="en-US" b="1">
                <a:solidFill>
                  <a:srgbClr val="FFFFFF"/>
                </a:solidFill>
              </a:rPr>
              <a:pPr algn="r" eaLnBrk="0" hangingPunct="0"/>
              <a:t>10</a:t>
            </a:fld>
            <a:endParaRPr lang="en-US" b="1" dirty="0">
              <a:solidFill>
                <a:srgbClr val="FFFFFF"/>
              </a:solidFill>
            </a:endParaRPr>
          </a:p>
        </p:txBody>
      </p:sp>
      <p:sp>
        <p:nvSpPr>
          <p:cNvPr id="522243" name="Rectangle 2"/>
          <p:cNvSpPr>
            <a:spLocks noGrp="1" noRot="1" noChangeAspect="1" noChangeArrowheads="1" noTextEdit="1"/>
          </p:cNvSpPr>
          <p:nvPr>
            <p:ph type="sldImg"/>
          </p:nvPr>
        </p:nvSpPr>
        <p:spPr bwMode="auto">
          <a:xfrm>
            <a:off x="809625" y="449263"/>
            <a:ext cx="5094288" cy="3822700"/>
          </a:xfrm>
          <a:noFill/>
          <a:ln>
            <a:solidFill>
              <a:srgbClr val="000000"/>
            </a:solidFill>
            <a:miter lim="800000"/>
            <a:headEnd/>
            <a:tailEnd/>
          </a:ln>
        </p:spPr>
      </p:sp>
      <p:sp>
        <p:nvSpPr>
          <p:cNvPr id="522244" name="Rectangle 3"/>
          <p:cNvSpPr>
            <a:spLocks noGrp="1" noChangeArrowheads="1"/>
          </p:cNvSpPr>
          <p:nvPr>
            <p:ph type="body" idx="1"/>
          </p:nvPr>
        </p:nvSpPr>
        <p:spPr>
          <a:xfrm>
            <a:off x="686113" y="4506329"/>
            <a:ext cx="5485778" cy="4112298"/>
          </a:xfrm>
          <a:noFill/>
          <a:ln/>
        </p:spPr>
        <p:txBody>
          <a:bodyPr/>
          <a:lstStyle/>
          <a:p>
            <a:pPr marL="224655" indent="-224655"/>
            <a:r>
              <a:rPr lang="en-US" dirty="0" smtClean="0"/>
              <a:t>Add will</a:t>
            </a:r>
            <a:r>
              <a:rPr lang="en-US" baseline="0" dirty="0" smtClean="0"/>
              <a:t> execute before subtract because the subtract function is dependent on the output of add.  The subtract cannot execute until it receives the output from add.</a:t>
            </a:r>
          </a:p>
          <a:p>
            <a:pPr marL="224655" indent="-224655"/>
            <a:endParaRPr lang="en-US" baseline="0" dirty="0" smtClean="0"/>
          </a:p>
          <a:p>
            <a:pPr marL="224655" indent="-224655"/>
            <a:r>
              <a:rPr lang="en-US" baseline="0" dirty="0" smtClean="0"/>
              <a:t>Note:  We do not know if Add or Random Number will execute first – either can.</a:t>
            </a:r>
            <a:endParaRPr lang="en-US" dirty="0" smtClean="0"/>
          </a:p>
          <a:p>
            <a:pPr marL="224655" indent="-224655"/>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most basic</a:t>
            </a:r>
            <a:r>
              <a:rPr lang="en-US" baseline="0" dirty="0" smtClean="0"/>
              <a:t> VI structure is to first acquire data (from an instrument, file, etc), then analyze (or in some way manipulate- filter, add a gain, subtract noise, curve fit, etc), and finally present the results to the user (maybe through a graph, or an LED that says Pass/Fail)</a:t>
            </a:r>
            <a:endParaRPr lang="en-US" dirty="0"/>
          </a:p>
        </p:txBody>
      </p:sp>
      <p:sp>
        <p:nvSpPr>
          <p:cNvPr id="4" name="Slide Number Placeholder 3"/>
          <p:cNvSpPr>
            <a:spLocks noGrp="1"/>
          </p:cNvSpPr>
          <p:nvPr>
            <p:ph type="sldNum" idx="10"/>
          </p:nvPr>
        </p:nvSpPr>
        <p:spPr/>
        <p:txBody>
          <a:bodyPr/>
          <a:lstStyle/>
          <a:p>
            <a:fld id="{9E94E366-76FE-495F-9CC2-8605A1FD343F}"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4C96E304-B2DA-47AA-A87E-925324E54046}" type="slidenum">
              <a:rPr lang="en-US"/>
              <a:pPr/>
              <a:t>12</a:t>
            </a:fld>
            <a:endParaRPr lang="en-US"/>
          </a:p>
        </p:txBody>
      </p:sp>
      <p:sp>
        <p:nvSpPr>
          <p:cNvPr id="62465" name="Text Box 1"/>
          <p:cNvSpPr txBox="1">
            <a:spLocks noChangeArrowheads="1"/>
          </p:cNvSpPr>
          <p:nvPr/>
        </p:nvSpPr>
        <p:spPr bwMode="auto">
          <a:xfrm>
            <a:off x="3884240" y="8686512"/>
            <a:ext cx="2970959" cy="456045"/>
          </a:xfrm>
          <a:prstGeom prst="rect">
            <a:avLst/>
          </a:prstGeom>
          <a:noFill/>
          <a:ln w="9525">
            <a:noFill/>
            <a:round/>
            <a:headEnd/>
            <a:tailEnd/>
          </a:ln>
          <a:effectLst/>
        </p:spPr>
        <p:txBody>
          <a:bodyPr lIns="82058" tIns="41029" rIns="82058" bIns="41029"/>
          <a:lstStyle/>
          <a:p>
            <a:pPr algn="ctr">
              <a:tabLst>
                <a:tab pos="649628" algn="l"/>
                <a:tab pos="1299256" algn="l"/>
                <a:tab pos="1948884" algn="l"/>
                <a:tab pos="2598511" algn="l"/>
              </a:tabLst>
            </a:pPr>
            <a:fld id="{6901019B-9B56-49AB-8A76-D3D9B83708FA}" type="slidenum">
              <a:rPr lang="en-US" sz="2200" b="1">
                <a:solidFill>
                  <a:srgbClr val="000000"/>
                </a:solidFill>
                <a:latin typeface="Arial Narrow" pitchFamily="32" charset="0"/>
              </a:rPr>
              <a:pPr algn="ctr">
                <a:tabLst>
                  <a:tab pos="649628" algn="l"/>
                  <a:tab pos="1299256" algn="l"/>
                  <a:tab pos="1948884" algn="l"/>
                  <a:tab pos="2598511" algn="l"/>
                </a:tabLst>
              </a:pPr>
              <a:t>12</a:t>
            </a:fld>
            <a:endParaRPr lang="en-US" sz="2200" b="1" dirty="0">
              <a:solidFill>
                <a:srgbClr val="000000"/>
              </a:solidFill>
              <a:latin typeface="Arial Narrow" pitchFamily="32" charset="0"/>
            </a:endParaRPr>
          </a:p>
        </p:txBody>
      </p:sp>
      <p:sp>
        <p:nvSpPr>
          <p:cNvPr id="62466" name="Rectangle 2"/>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62467" name="Rectangle 3"/>
          <p:cNvSpPr txBox="1">
            <a:spLocks noGrp="1" noChangeArrowheads="1"/>
          </p:cNvSpPr>
          <p:nvPr>
            <p:ph type="body" idx="1"/>
          </p:nvPr>
        </p:nvSpPr>
        <p:spPr bwMode="auto">
          <a:xfrm>
            <a:off x="686361" y="4507058"/>
            <a:ext cx="5485279" cy="4111625"/>
          </a:xfrm>
          <a:prstGeom prst="rect">
            <a:avLst/>
          </a:prstGeom>
          <a:noFill/>
          <a:ln>
            <a:round/>
            <a:headEnd/>
            <a:tailEnd/>
          </a:ln>
        </p:spPr>
        <p:txBody>
          <a:bodyPr wrap="none" anchor="ctr"/>
          <a:lstStyle/>
          <a:p>
            <a:pPr marL="220817" lvl="1" indent="-219392">
              <a:spcBef>
                <a:spcPct val="0"/>
              </a:spcBef>
              <a:spcAft>
                <a:spcPts val="483"/>
              </a:spcAft>
              <a:buSzPct val="45000"/>
              <a:buFont typeface="Symbol" charset="2"/>
              <a:buChar char=""/>
              <a:tabLst>
                <a:tab pos="396045" algn="l"/>
                <a:tab pos="649628" algn="l"/>
                <a:tab pos="1299256" algn="l"/>
                <a:tab pos="1948884" algn="l"/>
                <a:tab pos="2598511" algn="l"/>
                <a:tab pos="3248139" algn="l"/>
                <a:tab pos="3897767" algn="l"/>
                <a:tab pos="4547395" algn="l"/>
              </a:tabLst>
            </a:pPr>
            <a:r>
              <a:rPr lang="en-US" b="1" dirty="0" smtClean="0">
                <a:ea typeface="SimSun" charset="-122"/>
              </a:rPr>
              <a:t>Array:</a:t>
            </a:r>
            <a:r>
              <a:rPr lang="en-US" dirty="0" smtClean="0">
                <a:ea typeface="SimSun" charset="-122"/>
              </a:rPr>
              <a:t> Arrays group data elements of the same type. An array consists of elements and dimensions. Elements are the data that make up the array. A dimension is the length, height, or depth of an array. An array can have one or more dimensions and as many as (231) – 1 elements per dimension, memory permitting. </a:t>
            </a:r>
          </a:p>
          <a:p>
            <a:pPr>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SimSun"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Rectangle 6"/>
          <p:cNvSpPr>
            <a:spLocks noGrp="1" noChangeArrowheads="1"/>
          </p:cNvSpPr>
          <p:nvPr>
            <p:ph type="sldNum"/>
          </p:nvPr>
        </p:nvSpPr>
        <p:spPr>
          <a:ln/>
        </p:spPr>
        <p:txBody>
          <a:bodyPr/>
          <a:lstStyle/>
          <a:p>
            <a:fld id="{FE5C437F-3E88-4334-A49F-28B3F16958B9}" type="slidenum">
              <a:rPr lang="en-US"/>
              <a:pPr/>
              <a:t>13</a:t>
            </a:fld>
            <a:endParaRPr lang="en-US"/>
          </a:p>
        </p:txBody>
      </p:sp>
      <p:sp>
        <p:nvSpPr>
          <p:cNvPr id="6451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64514" name="Text Box 2"/>
          <p:cNvSpPr txBox="1">
            <a:spLocks noGrp="1" noChangeArrowheads="1"/>
          </p:cNvSpPr>
          <p:nvPr>
            <p:ph type="body" idx="1"/>
          </p:nvPr>
        </p:nvSpPr>
        <p:spPr bwMode="auto">
          <a:xfrm>
            <a:off x="913280" y="4169353"/>
            <a:ext cx="5031441" cy="4114511"/>
          </a:xfrm>
          <a:prstGeom prst="rect">
            <a:avLst/>
          </a:prstGeom>
          <a:noFill/>
          <a:ln>
            <a:round/>
            <a:headEnd/>
            <a:tailEnd/>
          </a:ln>
        </p:spPr>
        <p:txBody>
          <a:bodyPr tIns="82058"/>
          <a:lstStyle/>
          <a:p>
            <a:pPr>
              <a:spcBef>
                <a:spcPct val="0"/>
              </a:spcBef>
              <a:tabLst>
                <a:tab pos="649628" algn="l"/>
                <a:tab pos="1299256" algn="l"/>
                <a:tab pos="1948884" algn="l"/>
                <a:tab pos="2598511" algn="l"/>
                <a:tab pos="3248139" algn="l"/>
                <a:tab pos="3897767" algn="l"/>
                <a:tab pos="4547395" algn="l"/>
              </a:tabLst>
            </a:pPr>
            <a:r>
              <a:rPr lang="en-US" dirty="0">
                <a:ea typeface="SimSun" charset="-122"/>
              </a:rPr>
              <a:t>To add dimensions to an array one at a time, right-click the index display and select </a:t>
            </a:r>
            <a:r>
              <a:rPr lang="en-US" b="1" dirty="0">
                <a:ea typeface="SimSun" charset="-122"/>
              </a:rPr>
              <a:t>Add Dimension </a:t>
            </a:r>
            <a:r>
              <a:rPr lang="en-US" dirty="0">
                <a:ea typeface="SimSun" charset="-122"/>
              </a:rPr>
              <a:t>from the shortcut menu. You also can use the Positioning tool to resize the index display </a:t>
            </a:r>
            <a:r>
              <a:rPr lang="en-US" dirty="0" smtClean="0">
                <a:ea typeface="SimSun" charset="-122"/>
              </a:rPr>
              <a:t>until </a:t>
            </a:r>
            <a:r>
              <a:rPr lang="en-US" dirty="0">
                <a:ea typeface="SimSun" charset="-122"/>
              </a:rPr>
              <a:t>you have as many dimensions as you want</a:t>
            </a:r>
            <a:r>
              <a:rPr lang="en-US" dirty="0" smtClean="0">
                <a:ea typeface="SimSun" charset="-122"/>
              </a:rPr>
              <a:t>.  </a:t>
            </a:r>
          </a:p>
          <a:p>
            <a:pPr>
              <a:spcBef>
                <a:spcPct val="0"/>
              </a:spcBef>
              <a:tabLst>
                <a:tab pos="649628" algn="l"/>
                <a:tab pos="1299256" algn="l"/>
                <a:tab pos="1948884" algn="l"/>
                <a:tab pos="2598511" algn="l"/>
                <a:tab pos="3248139" algn="l"/>
                <a:tab pos="3897767" algn="l"/>
                <a:tab pos="4547395" algn="l"/>
              </a:tabLst>
            </a:pPr>
            <a:endParaRPr lang="en-US" dirty="0" smtClean="0">
              <a:ea typeface="SimSun" charset="-122"/>
            </a:endParaRPr>
          </a:p>
          <a:p>
            <a:pPr>
              <a:spcBef>
                <a:spcPct val="0"/>
              </a:spcBef>
              <a:tabLst>
                <a:tab pos="649628" algn="l"/>
                <a:tab pos="1299256" algn="l"/>
                <a:tab pos="1948884" algn="l"/>
                <a:tab pos="2598511" algn="l"/>
                <a:tab pos="3248139" algn="l"/>
                <a:tab pos="3897767" algn="l"/>
                <a:tab pos="4547395" algn="l"/>
              </a:tabLst>
            </a:pPr>
            <a:r>
              <a:rPr lang="en-US" dirty="0" smtClean="0">
                <a:ea typeface="SimSun" charset="-122"/>
              </a:rPr>
              <a:t>The index display</a:t>
            </a:r>
            <a:r>
              <a:rPr lang="en-US" baseline="0" dirty="0" smtClean="0">
                <a:ea typeface="SimSun" charset="-122"/>
              </a:rPr>
              <a:t> tells you the index (location) of the element that is currently displayed in the box in the upper right-hand corner of the array.  Imagine the border of the array like a window into a giant </a:t>
            </a:r>
            <a:r>
              <a:rPr lang="en-US" baseline="0" dirty="0" err="1" smtClean="0">
                <a:ea typeface="SimSun" charset="-122"/>
              </a:rPr>
              <a:t>speadsheet</a:t>
            </a:r>
            <a:r>
              <a:rPr lang="en-US" baseline="0" dirty="0" smtClean="0">
                <a:ea typeface="SimSun" charset="-122"/>
              </a:rPr>
              <a:t> of numbers, where the spreadsheet can slide around behind the window.  The index will tell you how much the spread sheet has slid around from its home position, where the window shows the top left corner of the spreadsheet values.  Therefore, the 1D array is hiding index 0 and possibly other values at index 3 or more. </a:t>
            </a:r>
            <a:endParaRPr lang="en-US" dirty="0" smtClean="0">
              <a:ea typeface="SimSun" charset="-122"/>
            </a:endParaRPr>
          </a:p>
          <a:p>
            <a:pPr>
              <a:spcBef>
                <a:spcPct val="0"/>
              </a:spcBef>
              <a:tabLst>
                <a:tab pos="649628" algn="l"/>
                <a:tab pos="1299256" algn="l"/>
                <a:tab pos="1948884" algn="l"/>
                <a:tab pos="2598511" algn="l"/>
                <a:tab pos="3248139" algn="l"/>
                <a:tab pos="3897767" algn="l"/>
                <a:tab pos="4547395" algn="l"/>
              </a:tabLst>
            </a:pPr>
            <a:endParaRPr lang="en-US" dirty="0" smtClean="0">
              <a:ea typeface="SimSun" charset="-122"/>
            </a:endParaRPr>
          </a:p>
          <a:p>
            <a:pPr>
              <a:spcBef>
                <a:spcPct val="0"/>
              </a:spcBef>
              <a:tabLst>
                <a:tab pos="649628" algn="l"/>
                <a:tab pos="1299256" algn="l"/>
                <a:tab pos="1948884" algn="l"/>
                <a:tab pos="2598511" algn="l"/>
                <a:tab pos="3248139" algn="l"/>
                <a:tab pos="3897767" algn="l"/>
                <a:tab pos="4547395" algn="l"/>
              </a:tabLst>
            </a:pPr>
            <a:r>
              <a:rPr lang="en-US" dirty="0" smtClean="0">
                <a:ea typeface="SimSun" charset="-122"/>
              </a:rPr>
              <a:t>The index is zero-based, meaning it begins it counting with zero.  </a:t>
            </a:r>
          </a:p>
          <a:p>
            <a:pPr>
              <a:spcBef>
                <a:spcPct val="0"/>
              </a:spcBef>
              <a:tabLst>
                <a:tab pos="649628" algn="l"/>
                <a:tab pos="1299256" algn="l"/>
                <a:tab pos="1948884" algn="l"/>
                <a:tab pos="2598511" algn="l"/>
                <a:tab pos="3248139" algn="l"/>
                <a:tab pos="3897767" algn="l"/>
                <a:tab pos="4547395" algn="l"/>
              </a:tabLst>
            </a:pPr>
            <a:endParaRPr lang="en-US" dirty="0" smtClean="0">
              <a:ea typeface="SimSun" charset="-122"/>
            </a:endParaRPr>
          </a:p>
          <a:p>
            <a:pPr>
              <a:spcBef>
                <a:spcPct val="0"/>
              </a:spcBef>
              <a:tabLst>
                <a:tab pos="649628" algn="l"/>
                <a:tab pos="1299256" algn="l"/>
                <a:tab pos="1948884" algn="l"/>
                <a:tab pos="2598511" algn="l"/>
                <a:tab pos="3248139" algn="l"/>
                <a:tab pos="3897767" algn="l"/>
                <a:tab pos="4547395" algn="l"/>
              </a:tabLst>
            </a:pPr>
            <a:r>
              <a:rPr lang="en-US" dirty="0" smtClean="0">
                <a:ea typeface="SimSun" charset="-122"/>
              </a:rPr>
              <a:t>Uninitialized</a:t>
            </a:r>
            <a:r>
              <a:rPr lang="en-US" baseline="0" dirty="0" smtClean="0">
                <a:ea typeface="SimSun" charset="-122"/>
              </a:rPr>
              <a:t> arrays will have a gray background and grayed-out numbers.   If you have a value at index 1,1 in an array (which would be a 2x2 array), then column 3 will be uninitialized and all columns less than 3 (0,1,2) must be initialized .  Keep in mind an array is defined to be a 2x2 by the number of rows/columns that are initialized, not just the number of columns and rows being displayed through the “array window”.</a:t>
            </a:r>
            <a:endParaRPr lang="en-US" dirty="0">
              <a:ea typeface="SimSun" charset="-122"/>
            </a:endParaRPr>
          </a:p>
        </p:txBody>
      </p:sp>
      <p:pic>
        <p:nvPicPr>
          <p:cNvPr id="64515" name="Picture 3"/>
          <p:cNvPicPr>
            <a:picLocks noChangeAspect="1" noChangeArrowheads="1"/>
          </p:cNvPicPr>
          <p:nvPr/>
        </p:nvPicPr>
        <p:blipFill>
          <a:blip r:embed="rId3"/>
          <a:srcRect/>
          <a:stretch>
            <a:fillRect/>
          </a:stretch>
        </p:blipFill>
        <p:spPr bwMode="auto">
          <a:xfrm>
            <a:off x="1771931" y="5116080"/>
            <a:ext cx="829235" cy="381000"/>
          </a:xfrm>
          <a:prstGeom prst="rect">
            <a:avLst/>
          </a:prstGeom>
          <a:noFill/>
          <a:ln w="12600">
            <a:noFill/>
            <a:miter lim="800000"/>
            <a:headEnd/>
            <a:tailEnd/>
          </a:ln>
          <a:effectLst/>
        </p:spPr>
      </p:pic>
      <p:pic>
        <p:nvPicPr>
          <p:cNvPr id="64516" name="Picture 4"/>
          <p:cNvPicPr>
            <a:picLocks noChangeAspect="1" noChangeArrowheads="1"/>
          </p:cNvPicPr>
          <p:nvPr/>
        </p:nvPicPr>
        <p:blipFill>
          <a:blip r:embed="rId4"/>
          <a:srcRect/>
          <a:stretch>
            <a:fillRect/>
          </a:stretch>
        </p:blipFill>
        <p:spPr bwMode="auto">
          <a:xfrm>
            <a:off x="1785938" y="5784273"/>
            <a:ext cx="2986368" cy="431512"/>
          </a:xfrm>
          <a:prstGeom prst="rect">
            <a:avLst/>
          </a:prstGeom>
          <a:noFill/>
          <a:ln w="12600">
            <a:noFill/>
            <a:miter lim="800000"/>
            <a:headEnd/>
            <a:tailEnd/>
          </a:ln>
          <a:effectLst/>
        </p:spPr>
      </p:pic>
      <p:pic>
        <p:nvPicPr>
          <p:cNvPr id="64517" name="Picture 5"/>
          <p:cNvPicPr>
            <a:picLocks noChangeAspect="1" noChangeArrowheads="1"/>
          </p:cNvPicPr>
          <p:nvPr/>
        </p:nvPicPr>
        <p:blipFill>
          <a:blip r:embed="rId5"/>
          <a:srcRect/>
          <a:stretch>
            <a:fillRect/>
          </a:stretch>
        </p:blipFill>
        <p:spPr bwMode="auto">
          <a:xfrm>
            <a:off x="1785938" y="6442364"/>
            <a:ext cx="1035143" cy="594591"/>
          </a:xfrm>
          <a:prstGeom prst="rect">
            <a:avLst/>
          </a:prstGeom>
          <a:noFill/>
          <a:ln w="12600">
            <a:noFill/>
            <a:miter lim="800000"/>
            <a:headEnd/>
            <a:tailEnd/>
          </a:ln>
          <a:effectLst/>
        </p:spPr>
      </p:pic>
      <p:pic>
        <p:nvPicPr>
          <p:cNvPr id="64518" name="Picture 6"/>
          <p:cNvPicPr>
            <a:picLocks noChangeAspect="1" noChangeArrowheads="1"/>
          </p:cNvPicPr>
          <p:nvPr/>
        </p:nvPicPr>
        <p:blipFill>
          <a:blip r:embed="rId6"/>
          <a:srcRect/>
          <a:stretch>
            <a:fillRect/>
          </a:stretch>
        </p:blipFill>
        <p:spPr bwMode="auto">
          <a:xfrm>
            <a:off x="1750919" y="7315489"/>
            <a:ext cx="3447210" cy="933738"/>
          </a:xfrm>
          <a:prstGeom prst="rect">
            <a:avLst/>
          </a:prstGeom>
          <a:noFill/>
          <a:ln w="12600">
            <a:noFill/>
            <a:miter lim="800000"/>
            <a:headEnd/>
            <a:tailEnd/>
          </a:ln>
          <a:effectLst/>
        </p:spPr>
      </p:pic>
      <p:sp>
        <p:nvSpPr>
          <p:cNvPr id="64519" name="Rectangle 7"/>
          <p:cNvSpPr>
            <a:spLocks noChangeArrowheads="1"/>
          </p:cNvSpPr>
          <p:nvPr/>
        </p:nvSpPr>
        <p:spPr bwMode="auto">
          <a:xfrm>
            <a:off x="0" y="8766067"/>
            <a:ext cx="6858000" cy="235059"/>
          </a:xfrm>
          <a:prstGeom prst="rect">
            <a:avLst/>
          </a:prstGeom>
          <a:noFill/>
          <a:ln w="9360">
            <a:noFill/>
            <a:miter lim="800000"/>
            <a:headEnd/>
            <a:tailEnd/>
          </a:ln>
          <a:effectLst/>
        </p:spPr>
        <p:txBody>
          <a:bodyPr lIns="95950" tIns="47813" rIns="95950" bIns="47813" anchor="b">
            <a:spAutoFit/>
          </a:bodyPr>
          <a:lstStyle/>
          <a:p>
            <a:pPr>
              <a:spcBef>
                <a:spcPts val="808"/>
              </a:spcBef>
              <a:tabLst>
                <a:tab pos="213693" algn="l"/>
                <a:tab pos="3179757" algn="ctr"/>
                <a:tab pos="6104508" algn="r"/>
                <a:tab pos="6496279" algn="l"/>
              </a:tabLst>
            </a:pPr>
            <a:r>
              <a:rPr lang="en-US" sz="900" dirty="0">
                <a:solidFill>
                  <a:srgbClr val="000000"/>
                </a:solidFill>
                <a:latin typeface="Times New Roman" pitchFamily="16" charset="0"/>
              </a:rPr>
              <a:t>	 </a:t>
            </a:r>
            <a:r>
              <a:rPr lang="en-US" sz="700" i="1" dirty="0">
                <a:solidFill>
                  <a:srgbClr val="000000"/>
                </a:solidFill>
                <a:latin typeface="Arial Narrow" pitchFamily="32" charset="0"/>
              </a:rPr>
              <a:t>Introduction to LabVIEW Hands-On 	61	ni.com</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4C96E304-B2DA-47AA-A87E-925324E54046}" type="slidenum">
              <a:rPr lang="en-US"/>
              <a:pPr/>
              <a:t>14</a:t>
            </a:fld>
            <a:endParaRPr lang="en-US"/>
          </a:p>
        </p:txBody>
      </p:sp>
      <p:sp>
        <p:nvSpPr>
          <p:cNvPr id="62465" name="Text Box 1"/>
          <p:cNvSpPr txBox="1">
            <a:spLocks noChangeArrowheads="1"/>
          </p:cNvSpPr>
          <p:nvPr/>
        </p:nvSpPr>
        <p:spPr bwMode="auto">
          <a:xfrm>
            <a:off x="3884240" y="8686512"/>
            <a:ext cx="2970959" cy="456045"/>
          </a:xfrm>
          <a:prstGeom prst="rect">
            <a:avLst/>
          </a:prstGeom>
          <a:noFill/>
          <a:ln w="9525">
            <a:noFill/>
            <a:round/>
            <a:headEnd/>
            <a:tailEnd/>
          </a:ln>
          <a:effectLst/>
        </p:spPr>
        <p:txBody>
          <a:bodyPr lIns="82058" tIns="41029" rIns="82058" bIns="41029"/>
          <a:lstStyle/>
          <a:p>
            <a:pPr algn="ctr">
              <a:tabLst>
                <a:tab pos="649628" algn="l"/>
                <a:tab pos="1299256" algn="l"/>
                <a:tab pos="1948884" algn="l"/>
                <a:tab pos="2598511" algn="l"/>
              </a:tabLst>
            </a:pPr>
            <a:fld id="{6901019B-9B56-49AB-8A76-D3D9B83708FA}" type="slidenum">
              <a:rPr lang="en-US" sz="2200" b="1">
                <a:solidFill>
                  <a:srgbClr val="000000"/>
                </a:solidFill>
                <a:latin typeface="Arial Narrow" pitchFamily="32" charset="0"/>
              </a:rPr>
              <a:pPr algn="ctr">
                <a:tabLst>
                  <a:tab pos="649628" algn="l"/>
                  <a:tab pos="1299256" algn="l"/>
                  <a:tab pos="1948884" algn="l"/>
                  <a:tab pos="2598511" algn="l"/>
                </a:tabLst>
              </a:pPr>
              <a:t>14</a:t>
            </a:fld>
            <a:endParaRPr lang="en-US" sz="2200" b="1" dirty="0">
              <a:solidFill>
                <a:srgbClr val="000000"/>
              </a:solidFill>
              <a:latin typeface="Arial Narrow" pitchFamily="32" charset="0"/>
            </a:endParaRPr>
          </a:p>
        </p:txBody>
      </p:sp>
      <p:sp>
        <p:nvSpPr>
          <p:cNvPr id="62466" name="Rectangle 2"/>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62467" name="Rectangle 3"/>
          <p:cNvSpPr txBox="1">
            <a:spLocks noGrp="1" noChangeArrowheads="1"/>
          </p:cNvSpPr>
          <p:nvPr>
            <p:ph type="body" idx="1"/>
          </p:nvPr>
        </p:nvSpPr>
        <p:spPr bwMode="auto">
          <a:xfrm>
            <a:off x="686361" y="4507058"/>
            <a:ext cx="5485279" cy="4111625"/>
          </a:xfrm>
          <a:prstGeom prst="rect">
            <a:avLst/>
          </a:prstGeom>
          <a:noFill/>
          <a:ln>
            <a:round/>
            <a:headEnd/>
            <a:tailEnd/>
          </a:ln>
        </p:spPr>
        <p:txBody>
          <a:bodyPr wrap="none" anchor="ctr"/>
          <a:lstStyle/>
          <a:p>
            <a:pPr marL="220817" lvl="1" indent="-219392">
              <a:spcBef>
                <a:spcPct val="0"/>
              </a:spcBef>
              <a:spcAft>
                <a:spcPts val="483"/>
              </a:spcAft>
              <a:buSzPct val="45000"/>
              <a:buFont typeface="Symbol" charset="2"/>
              <a:buNone/>
              <a:tabLst>
                <a:tab pos="396045" algn="l"/>
                <a:tab pos="649628" algn="l"/>
                <a:tab pos="1299256" algn="l"/>
                <a:tab pos="1948884" algn="l"/>
                <a:tab pos="2598511" algn="l"/>
                <a:tab pos="3248139" algn="l"/>
                <a:tab pos="3897767" algn="l"/>
                <a:tab pos="4547395" algn="l"/>
              </a:tabLst>
            </a:pPr>
            <a:r>
              <a:rPr lang="en-US" b="0" dirty="0" smtClean="0">
                <a:ea typeface="SimSun" charset="-122"/>
              </a:rPr>
              <a:t>All</a:t>
            </a:r>
            <a:r>
              <a:rPr lang="en-US" b="0" baseline="0" dirty="0" smtClean="0">
                <a:ea typeface="SimSun" charset="-122"/>
              </a:rPr>
              <a:t> the elements in an array must have the same data type, because arrays, by definition, are a way to group items of the same data type.  </a:t>
            </a:r>
            <a:endParaRPr lang="en-US" b="0" dirty="0" smtClean="0">
              <a:ea typeface="SimSun" charset="-122"/>
            </a:endParaRPr>
          </a:p>
          <a:p>
            <a:pPr>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SimSun"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4C96E304-B2DA-47AA-A87E-925324E54046}" type="slidenum">
              <a:rPr lang="en-US"/>
              <a:pPr/>
              <a:t>15</a:t>
            </a:fld>
            <a:endParaRPr lang="en-US"/>
          </a:p>
        </p:txBody>
      </p:sp>
      <p:sp>
        <p:nvSpPr>
          <p:cNvPr id="62465" name="Text Box 1"/>
          <p:cNvSpPr txBox="1">
            <a:spLocks noChangeArrowheads="1"/>
          </p:cNvSpPr>
          <p:nvPr/>
        </p:nvSpPr>
        <p:spPr bwMode="auto">
          <a:xfrm>
            <a:off x="3884240" y="8686512"/>
            <a:ext cx="2970959" cy="456045"/>
          </a:xfrm>
          <a:prstGeom prst="rect">
            <a:avLst/>
          </a:prstGeom>
          <a:noFill/>
          <a:ln w="9525">
            <a:noFill/>
            <a:round/>
            <a:headEnd/>
            <a:tailEnd/>
          </a:ln>
          <a:effectLst/>
        </p:spPr>
        <p:txBody>
          <a:bodyPr lIns="82058" tIns="41029" rIns="82058" bIns="41029"/>
          <a:lstStyle/>
          <a:p>
            <a:pPr algn="ctr">
              <a:tabLst>
                <a:tab pos="649628" algn="l"/>
                <a:tab pos="1299256" algn="l"/>
                <a:tab pos="1948884" algn="l"/>
                <a:tab pos="2598511" algn="l"/>
              </a:tabLst>
            </a:pPr>
            <a:fld id="{6901019B-9B56-49AB-8A76-D3D9B83708FA}" type="slidenum">
              <a:rPr lang="en-US" sz="2200" b="1">
                <a:solidFill>
                  <a:srgbClr val="000000"/>
                </a:solidFill>
                <a:latin typeface="Arial Narrow" pitchFamily="32" charset="0"/>
              </a:rPr>
              <a:pPr algn="ctr">
                <a:tabLst>
                  <a:tab pos="649628" algn="l"/>
                  <a:tab pos="1299256" algn="l"/>
                  <a:tab pos="1948884" algn="l"/>
                  <a:tab pos="2598511" algn="l"/>
                </a:tabLst>
              </a:pPr>
              <a:t>15</a:t>
            </a:fld>
            <a:endParaRPr lang="en-US" sz="2200" b="1" dirty="0">
              <a:solidFill>
                <a:srgbClr val="000000"/>
              </a:solidFill>
              <a:latin typeface="Arial Narrow" pitchFamily="32" charset="0"/>
            </a:endParaRPr>
          </a:p>
        </p:txBody>
      </p:sp>
      <p:sp>
        <p:nvSpPr>
          <p:cNvPr id="62466" name="Rectangle 2"/>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62467" name="Rectangle 3"/>
          <p:cNvSpPr txBox="1">
            <a:spLocks noGrp="1" noChangeArrowheads="1"/>
          </p:cNvSpPr>
          <p:nvPr>
            <p:ph type="body" idx="1"/>
          </p:nvPr>
        </p:nvSpPr>
        <p:spPr bwMode="auto">
          <a:xfrm>
            <a:off x="686361" y="4507058"/>
            <a:ext cx="5485279" cy="4111625"/>
          </a:xfrm>
          <a:prstGeom prst="rect">
            <a:avLst/>
          </a:prstGeom>
          <a:noFill/>
          <a:ln>
            <a:round/>
            <a:headEnd/>
            <a:tailEnd/>
          </a:ln>
        </p:spPr>
        <p:txBody>
          <a:bodyPr wrap="none" anchor="ctr"/>
          <a:lstStyle/>
          <a:p>
            <a:pPr>
              <a:spcBef>
                <a:spcPct val="0"/>
              </a:spcBef>
              <a:tabLst>
                <a:tab pos="649628" algn="l"/>
                <a:tab pos="1299256" algn="l"/>
                <a:tab pos="1948884" algn="l"/>
                <a:tab pos="2598511" algn="l"/>
                <a:tab pos="3248139" algn="l"/>
                <a:tab pos="3897767" algn="l"/>
                <a:tab pos="4547395" algn="l"/>
                <a:tab pos="5197023" algn="l"/>
              </a:tabLst>
            </a:pPr>
            <a:r>
              <a:rPr lang="en-US" sz="1800" dirty="0" smtClean="0">
                <a:latin typeface="Arial" charset="0"/>
                <a:ea typeface="SimSun" charset="-122"/>
              </a:rPr>
              <a:t>The</a:t>
            </a:r>
            <a:r>
              <a:rPr lang="en-US" sz="1800" baseline="0" dirty="0" smtClean="0">
                <a:latin typeface="Arial" charset="0"/>
                <a:ea typeface="SimSun" charset="-122"/>
              </a:rPr>
              <a:t> uninitialized elements are outlined in red; the initialized elements are outlined in black.  </a:t>
            </a:r>
          </a:p>
          <a:p>
            <a:pPr>
              <a:spcBef>
                <a:spcPct val="0"/>
              </a:spcBef>
              <a:tabLst>
                <a:tab pos="649628" algn="l"/>
                <a:tab pos="1299256" algn="l"/>
                <a:tab pos="1948884" algn="l"/>
                <a:tab pos="2598511" algn="l"/>
                <a:tab pos="3248139" algn="l"/>
                <a:tab pos="3897767" algn="l"/>
                <a:tab pos="4547395" algn="l"/>
                <a:tab pos="5197023" algn="l"/>
              </a:tabLst>
            </a:pPr>
            <a:endParaRPr lang="en-US" sz="1800" baseline="0" dirty="0" smtClean="0">
              <a:latin typeface="Arial" charset="0"/>
              <a:ea typeface="SimSun" charset="-122"/>
            </a:endParaRPr>
          </a:p>
          <a:p>
            <a:pPr>
              <a:spcBef>
                <a:spcPct val="0"/>
              </a:spcBef>
              <a:tabLst>
                <a:tab pos="649628" algn="l"/>
                <a:tab pos="1299256" algn="l"/>
                <a:tab pos="1948884" algn="l"/>
                <a:tab pos="2598511" algn="l"/>
                <a:tab pos="3248139" algn="l"/>
                <a:tab pos="3897767" algn="l"/>
                <a:tab pos="4547395" algn="l"/>
                <a:tab pos="5197023" algn="l"/>
              </a:tabLst>
            </a:pPr>
            <a:r>
              <a:rPr lang="en-US" sz="1800" baseline="0" dirty="0" smtClean="0">
                <a:latin typeface="Arial" charset="0"/>
                <a:ea typeface="SimSun" charset="-122"/>
              </a:rPr>
              <a:t>Initialized elements have a value.  Uninitialized elements are just place holders, so they don’t have a value.  They are spots that values can be added.</a:t>
            </a:r>
          </a:p>
          <a:p>
            <a:pPr>
              <a:spcBef>
                <a:spcPct val="0"/>
              </a:spcBef>
              <a:tabLst>
                <a:tab pos="649628" algn="l"/>
                <a:tab pos="1299256" algn="l"/>
                <a:tab pos="1948884" algn="l"/>
                <a:tab pos="2598511" algn="l"/>
                <a:tab pos="3248139" algn="l"/>
                <a:tab pos="3897767" algn="l"/>
                <a:tab pos="4547395" algn="l"/>
                <a:tab pos="5197023" algn="l"/>
              </a:tabLst>
            </a:pPr>
            <a:r>
              <a:rPr lang="en-US" sz="1800" dirty="0" smtClean="0">
                <a:latin typeface="Arial" charset="0"/>
                <a:ea typeface="SimSun" charset="-122"/>
              </a:rPr>
              <a:t> </a:t>
            </a:r>
          </a:p>
          <a:p>
            <a:pPr>
              <a:spcBef>
                <a:spcPct val="0"/>
              </a:spcBef>
              <a:tabLst>
                <a:tab pos="649628" algn="l"/>
                <a:tab pos="1299256" algn="l"/>
                <a:tab pos="1948884" algn="l"/>
                <a:tab pos="2598511" algn="l"/>
                <a:tab pos="3248139" algn="l"/>
                <a:tab pos="3897767" algn="l"/>
                <a:tab pos="4547395" algn="l"/>
                <a:tab pos="5197023" algn="l"/>
              </a:tabLst>
            </a:pPr>
            <a:r>
              <a:rPr lang="en-US" sz="1800" dirty="0" smtClean="0">
                <a:latin typeface="Arial" charset="0"/>
                <a:ea typeface="SimSun" charset="-122"/>
              </a:rPr>
              <a:t>When</a:t>
            </a:r>
            <a:r>
              <a:rPr lang="en-US" sz="1800" baseline="0" dirty="0" smtClean="0">
                <a:latin typeface="Arial" charset="0"/>
                <a:ea typeface="SimSun" charset="-122"/>
              </a:rPr>
              <a:t> determining the size of an array, only the initialized elements are considered.</a:t>
            </a:r>
            <a:endParaRPr lang="en-US" sz="1800" dirty="0">
              <a:latin typeface="Arial" charset="0"/>
              <a:ea typeface="SimSun"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4C96E304-B2DA-47AA-A87E-925324E54046}" type="slidenum">
              <a:rPr lang="en-US"/>
              <a:pPr/>
              <a:t>16</a:t>
            </a:fld>
            <a:endParaRPr lang="en-US"/>
          </a:p>
        </p:txBody>
      </p:sp>
      <p:sp>
        <p:nvSpPr>
          <p:cNvPr id="62465" name="Text Box 1"/>
          <p:cNvSpPr txBox="1">
            <a:spLocks noChangeArrowheads="1"/>
          </p:cNvSpPr>
          <p:nvPr/>
        </p:nvSpPr>
        <p:spPr bwMode="auto">
          <a:xfrm>
            <a:off x="3884240" y="8686512"/>
            <a:ext cx="2970959" cy="456045"/>
          </a:xfrm>
          <a:prstGeom prst="rect">
            <a:avLst/>
          </a:prstGeom>
          <a:noFill/>
          <a:ln w="9525">
            <a:noFill/>
            <a:round/>
            <a:headEnd/>
            <a:tailEnd/>
          </a:ln>
          <a:effectLst/>
        </p:spPr>
        <p:txBody>
          <a:bodyPr lIns="82058" tIns="41029" rIns="82058" bIns="41029"/>
          <a:lstStyle/>
          <a:p>
            <a:pPr algn="ctr">
              <a:tabLst>
                <a:tab pos="649628" algn="l"/>
                <a:tab pos="1299256" algn="l"/>
                <a:tab pos="1948884" algn="l"/>
                <a:tab pos="2598511" algn="l"/>
              </a:tabLst>
            </a:pPr>
            <a:fld id="{6901019B-9B56-49AB-8A76-D3D9B83708FA}" type="slidenum">
              <a:rPr lang="en-US" sz="2200" b="1">
                <a:solidFill>
                  <a:srgbClr val="000000"/>
                </a:solidFill>
                <a:latin typeface="Arial Narrow" pitchFamily="32" charset="0"/>
              </a:rPr>
              <a:pPr algn="ctr">
                <a:tabLst>
                  <a:tab pos="649628" algn="l"/>
                  <a:tab pos="1299256" algn="l"/>
                  <a:tab pos="1948884" algn="l"/>
                  <a:tab pos="2598511" algn="l"/>
                </a:tabLst>
              </a:pPr>
              <a:t>16</a:t>
            </a:fld>
            <a:endParaRPr lang="en-US" sz="2200" b="1" dirty="0">
              <a:solidFill>
                <a:srgbClr val="000000"/>
              </a:solidFill>
              <a:latin typeface="Arial Narrow" pitchFamily="32" charset="0"/>
            </a:endParaRPr>
          </a:p>
        </p:txBody>
      </p:sp>
      <p:sp>
        <p:nvSpPr>
          <p:cNvPr id="62466" name="Rectangle 2"/>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62467" name="Rectangle 3"/>
          <p:cNvSpPr txBox="1">
            <a:spLocks noGrp="1" noChangeArrowheads="1"/>
          </p:cNvSpPr>
          <p:nvPr>
            <p:ph type="body" idx="1"/>
          </p:nvPr>
        </p:nvSpPr>
        <p:spPr bwMode="auto">
          <a:xfrm>
            <a:off x="686361" y="4507058"/>
            <a:ext cx="5485279" cy="4111625"/>
          </a:xfrm>
          <a:prstGeom prst="rect">
            <a:avLst/>
          </a:prstGeom>
          <a:noFill/>
          <a:ln>
            <a:round/>
            <a:headEnd/>
            <a:tailEnd/>
          </a:ln>
        </p:spPr>
        <p:txBody>
          <a:bodyPr wrap="none" anchor="ctr"/>
          <a:lstStyle/>
          <a:p>
            <a:pPr>
              <a:spcBef>
                <a:spcPct val="0"/>
              </a:spcBef>
              <a:tabLst>
                <a:tab pos="649628" algn="l"/>
                <a:tab pos="1299256" algn="l"/>
                <a:tab pos="1948884" algn="l"/>
                <a:tab pos="2598511" algn="l"/>
                <a:tab pos="3248139" algn="l"/>
                <a:tab pos="3897767" algn="l"/>
                <a:tab pos="4547395" algn="l"/>
                <a:tab pos="5197023" algn="l"/>
              </a:tabLst>
            </a:pPr>
            <a:r>
              <a:rPr lang="en-US" sz="1800" dirty="0" smtClean="0">
                <a:latin typeface="Arial" charset="0"/>
                <a:ea typeface="SimSun" charset="-122"/>
              </a:rPr>
              <a:t>To determine the size of a 1D array,</a:t>
            </a:r>
            <a:r>
              <a:rPr lang="en-US" sz="1800" baseline="0" dirty="0" smtClean="0">
                <a:latin typeface="Arial" charset="0"/>
                <a:ea typeface="SimSun" charset="-122"/>
              </a:rPr>
              <a:t> count the number of initialized elements</a:t>
            </a:r>
          </a:p>
          <a:p>
            <a:pPr>
              <a:spcBef>
                <a:spcPct val="0"/>
              </a:spcBef>
              <a:tabLst>
                <a:tab pos="649628" algn="l"/>
                <a:tab pos="1299256" algn="l"/>
                <a:tab pos="1948884" algn="l"/>
                <a:tab pos="2598511" algn="l"/>
                <a:tab pos="3248139" algn="l"/>
                <a:tab pos="3897767" algn="l"/>
                <a:tab pos="4547395" algn="l"/>
                <a:tab pos="5197023" algn="l"/>
              </a:tabLst>
            </a:pPr>
            <a:endParaRPr lang="en-US" sz="1800" baseline="0" dirty="0" smtClean="0">
              <a:latin typeface="Arial" charset="0"/>
              <a:ea typeface="SimSun" charset="-122"/>
            </a:endParaRPr>
          </a:p>
          <a:p>
            <a:pPr>
              <a:spcBef>
                <a:spcPct val="0"/>
              </a:spcBef>
              <a:tabLst>
                <a:tab pos="649628" algn="l"/>
                <a:tab pos="1299256" algn="l"/>
                <a:tab pos="1948884" algn="l"/>
                <a:tab pos="2598511" algn="l"/>
                <a:tab pos="3248139" algn="l"/>
                <a:tab pos="3897767" algn="l"/>
                <a:tab pos="4547395" algn="l"/>
                <a:tab pos="5197023" algn="l"/>
              </a:tabLst>
            </a:pPr>
            <a:r>
              <a:rPr lang="en-US" sz="1800" baseline="0" dirty="0" smtClean="0">
                <a:latin typeface="Arial" charset="0"/>
                <a:ea typeface="SimSun" charset="-122"/>
              </a:rPr>
              <a:t>To determine the size of a 2D array, count the number of initialized elements in a row and the number of initialized elements in a column</a:t>
            </a:r>
            <a:endParaRPr lang="en-US" sz="1800" dirty="0">
              <a:latin typeface="Arial" charset="0"/>
              <a:ea typeface="SimSun"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BAFB7DA-69E2-4B7D-B287-FC8CDCCA6492}" type="slidenum">
              <a:rPr lang="en-US"/>
              <a:pPr/>
              <a:t>17</a:t>
            </a:fld>
            <a:endParaRPr lang="en-US"/>
          </a:p>
        </p:txBody>
      </p:sp>
      <p:sp>
        <p:nvSpPr>
          <p:cNvPr id="6348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63490" name="Text Box 2"/>
          <p:cNvSpPr txBox="1">
            <a:spLocks noGrp="1" noChangeArrowheads="1"/>
          </p:cNvSpPr>
          <p:nvPr>
            <p:ph type="body" idx="1"/>
          </p:nvPr>
        </p:nvSpPr>
        <p:spPr bwMode="auto">
          <a:xfrm>
            <a:off x="686360" y="4342535"/>
            <a:ext cx="5486681" cy="4114511"/>
          </a:xfrm>
          <a:prstGeom prst="rect">
            <a:avLst/>
          </a:prstGeom>
          <a:noFill/>
          <a:ln>
            <a:round/>
            <a:headEnd/>
            <a:tailEnd/>
          </a:ln>
        </p:spPr>
        <p:txBody>
          <a:bodyPr tIns="82058"/>
          <a:lstStyle/>
          <a:p>
            <a:pPr>
              <a:spcBef>
                <a:spcPct val="0"/>
              </a:spcBef>
              <a:tabLst>
                <a:tab pos="406018" algn="l"/>
                <a:tab pos="649628" algn="l"/>
                <a:tab pos="1299256" algn="l"/>
                <a:tab pos="1948884" algn="l"/>
                <a:tab pos="2598511" algn="l"/>
                <a:tab pos="3248139" algn="l"/>
                <a:tab pos="3897767" algn="l"/>
                <a:tab pos="4547395" algn="l"/>
                <a:tab pos="5197023" algn="l"/>
              </a:tabLst>
            </a:pPr>
            <a:r>
              <a:rPr lang="en-US" dirty="0">
                <a:ea typeface="SimSun" charset="-122"/>
              </a:rPr>
              <a:t>To create an array control or indicator as shown, select an array on the </a:t>
            </a:r>
            <a:r>
              <a:rPr lang="en-US" b="1" dirty="0" err="1">
                <a:ea typeface="SimSun" charset="-122"/>
              </a:rPr>
              <a:t>Controls»Modern»Array</a:t>
            </a:r>
            <a:r>
              <a:rPr lang="en-US" b="1" dirty="0">
                <a:ea typeface="SimSun" charset="-122"/>
              </a:rPr>
              <a:t>, Matrix, and Cluster</a:t>
            </a:r>
            <a:r>
              <a:rPr lang="en-US" dirty="0">
                <a:ea typeface="SimSun" charset="-122"/>
              </a:rPr>
              <a:t> palette, place it on the front panel, and drag a control or indicator into the array shell. If you attempt to drag an invalid control or indicator such as an XY graph into the array shell, you are unable to drop the control or indicator in the array shell</a:t>
            </a:r>
            <a:r>
              <a:rPr lang="en-US" dirty="0" smtClean="0">
                <a:ea typeface="SimSun" charset="-122"/>
              </a:rPr>
              <a:t>. Once a valid</a:t>
            </a:r>
            <a:r>
              <a:rPr lang="en-US" baseline="0" dirty="0" smtClean="0">
                <a:ea typeface="SimSun" charset="-122"/>
              </a:rPr>
              <a:t> item is placed in the array shell, the array shell shrinks to fit around the control or indicator.  You can then drag the edge of the array to display more elements.</a:t>
            </a:r>
          </a:p>
          <a:p>
            <a:pPr>
              <a:spcBef>
                <a:spcPct val="0"/>
              </a:spcBef>
              <a:tabLst>
                <a:tab pos="406018" algn="l"/>
                <a:tab pos="649628" algn="l"/>
                <a:tab pos="1299256" algn="l"/>
                <a:tab pos="1948884" algn="l"/>
                <a:tab pos="2598511" algn="l"/>
                <a:tab pos="3248139" algn="l"/>
                <a:tab pos="3897767" algn="l"/>
                <a:tab pos="4547395" algn="l"/>
                <a:tab pos="5197023" algn="l"/>
              </a:tabLst>
            </a:pPr>
            <a:endParaRPr lang="en-US" baseline="0" dirty="0" smtClean="0">
              <a:ea typeface="SimSun" charset="-122"/>
            </a:endParaRPr>
          </a:p>
          <a:p>
            <a:pPr>
              <a:spcBef>
                <a:spcPct val="0"/>
              </a:spcBef>
              <a:tabLst>
                <a:tab pos="406018" algn="l"/>
                <a:tab pos="649628" algn="l"/>
                <a:tab pos="1299256" algn="l"/>
                <a:tab pos="1948884" algn="l"/>
                <a:tab pos="2598511" algn="l"/>
                <a:tab pos="3248139" algn="l"/>
                <a:tab pos="3897767" algn="l"/>
                <a:tab pos="4547395" algn="l"/>
                <a:tab pos="5197023" algn="l"/>
              </a:tabLst>
            </a:pPr>
            <a:r>
              <a:rPr lang="en-US" baseline="0" dirty="0" smtClean="0">
                <a:ea typeface="SimSun" charset="-122"/>
              </a:rPr>
              <a:t>Array shells are available on the front panel and block diagram, but y</a:t>
            </a:r>
            <a:r>
              <a:rPr lang="en-US" dirty="0" smtClean="0">
                <a:ea typeface="SimSun" charset="-122"/>
              </a:rPr>
              <a:t>ou </a:t>
            </a:r>
            <a:r>
              <a:rPr lang="en-US" dirty="0">
                <a:ea typeface="SimSun" charset="-122"/>
              </a:rPr>
              <a:t>must insert an object in the array shell before you use the array on the block diagram. Otherwise, the array terminal appears black with an empty bracket</a:t>
            </a:r>
            <a:r>
              <a:rPr lang="en-US" dirty="0" smtClean="0">
                <a:ea typeface="SimSun" charset="-122"/>
              </a:rPr>
              <a:t>.</a:t>
            </a:r>
          </a:p>
          <a:p>
            <a:pPr>
              <a:spcBef>
                <a:spcPct val="0"/>
              </a:spcBef>
              <a:tabLst>
                <a:tab pos="406018" algn="l"/>
                <a:tab pos="649628" algn="l"/>
                <a:tab pos="1299256" algn="l"/>
                <a:tab pos="1948884" algn="l"/>
                <a:tab pos="2598511" algn="l"/>
                <a:tab pos="3248139" algn="l"/>
                <a:tab pos="3897767" algn="l"/>
                <a:tab pos="4547395" algn="l"/>
                <a:tab pos="5197023" algn="l"/>
              </a:tabLst>
            </a:pPr>
            <a:endParaRPr lang="en-US" dirty="0" smtClean="0">
              <a:ea typeface="SimSun" charset="-122"/>
            </a:endParaRPr>
          </a:p>
          <a:p>
            <a:pPr>
              <a:spcBef>
                <a:spcPct val="0"/>
              </a:spcBef>
              <a:tabLst>
                <a:tab pos="406018" algn="l"/>
                <a:tab pos="649628" algn="l"/>
                <a:tab pos="1299256" algn="l"/>
                <a:tab pos="1948884" algn="l"/>
                <a:tab pos="2598511" algn="l"/>
                <a:tab pos="3248139" algn="l"/>
                <a:tab pos="3897767" algn="l"/>
                <a:tab pos="4547395" algn="l"/>
                <a:tab pos="5197023" algn="l"/>
              </a:tabLst>
            </a:pPr>
            <a:endParaRPr lang="en-US" dirty="0">
              <a:ea typeface="SimSun" charset="-122"/>
            </a:endParaRPr>
          </a:p>
          <a:p>
            <a:pPr>
              <a:spcBef>
                <a:spcPct val="0"/>
              </a:spcBef>
              <a:tabLst>
                <a:tab pos="406018" algn="l"/>
                <a:tab pos="649628" algn="l"/>
                <a:tab pos="1299256" algn="l"/>
                <a:tab pos="1948884" algn="l"/>
                <a:tab pos="2598511" algn="l"/>
                <a:tab pos="3248139" algn="l"/>
                <a:tab pos="3897767" algn="l"/>
                <a:tab pos="4547395" algn="l"/>
                <a:tab pos="5197023" algn="l"/>
              </a:tabLst>
            </a:pPr>
            <a:endParaRPr lang="en-US" dirty="0" smtClean="0">
              <a:ea typeface="SimSun" charset="-122"/>
            </a:endParaRPr>
          </a:p>
        </p:txBody>
      </p:sp>
      <p:sp>
        <p:nvSpPr>
          <p:cNvPr id="63491" name="Rectangle 3"/>
          <p:cNvSpPr>
            <a:spLocks noChangeArrowheads="1"/>
          </p:cNvSpPr>
          <p:nvPr/>
        </p:nvSpPr>
        <p:spPr bwMode="auto">
          <a:xfrm>
            <a:off x="0" y="8766067"/>
            <a:ext cx="6858000" cy="235059"/>
          </a:xfrm>
          <a:prstGeom prst="rect">
            <a:avLst/>
          </a:prstGeom>
          <a:noFill/>
          <a:ln w="9360">
            <a:noFill/>
            <a:miter lim="800000"/>
            <a:headEnd/>
            <a:tailEnd/>
          </a:ln>
          <a:effectLst/>
        </p:spPr>
        <p:txBody>
          <a:bodyPr lIns="95950" tIns="47813" rIns="95950" bIns="47813" anchor="b">
            <a:spAutoFit/>
          </a:bodyPr>
          <a:lstStyle/>
          <a:p>
            <a:pPr>
              <a:spcBef>
                <a:spcPts val="808"/>
              </a:spcBef>
              <a:tabLst>
                <a:tab pos="213693" algn="l"/>
                <a:tab pos="3179757" algn="ctr"/>
                <a:tab pos="6104508" algn="r"/>
                <a:tab pos="6496279" algn="l"/>
              </a:tabLst>
            </a:pPr>
            <a:r>
              <a:rPr lang="en-US" sz="900" dirty="0">
                <a:solidFill>
                  <a:srgbClr val="000000"/>
                </a:solidFill>
                <a:latin typeface="Times New Roman" pitchFamily="16" charset="0"/>
              </a:rPr>
              <a:t>	 </a:t>
            </a:r>
            <a:r>
              <a:rPr lang="en-US" sz="700" i="1" dirty="0">
                <a:solidFill>
                  <a:srgbClr val="000000"/>
                </a:solidFill>
              </a:rPr>
              <a:t>© </a:t>
            </a:r>
            <a:r>
              <a:rPr lang="en-US" sz="700" i="1" dirty="0">
                <a:solidFill>
                  <a:srgbClr val="000000"/>
                </a:solidFill>
                <a:latin typeface="Arial Narrow" pitchFamily="32" charset="0"/>
              </a:rPr>
              <a:t>National Instruments Corporation 	60	 Introduction to LabVIEW Hands-On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EFBA241F-FF70-44C8-B22C-A86200DC4C63}" type="slidenum">
              <a:rPr lang="en-US"/>
              <a:pPr/>
              <a:t>18</a:t>
            </a:fld>
            <a:endParaRPr lang="en-US"/>
          </a:p>
        </p:txBody>
      </p:sp>
      <p:sp>
        <p:nvSpPr>
          <p:cNvPr id="5632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6322" name="Text Box 2"/>
          <p:cNvSpPr txBox="1">
            <a:spLocks noGrp="1" noChangeArrowheads="1"/>
          </p:cNvSpPr>
          <p:nvPr>
            <p:ph type="body" idx="1"/>
          </p:nvPr>
        </p:nvSpPr>
        <p:spPr bwMode="auto">
          <a:xfrm>
            <a:off x="686360" y="4342535"/>
            <a:ext cx="5486681" cy="4114511"/>
          </a:xfrm>
          <a:prstGeom prst="rect">
            <a:avLst/>
          </a:prstGeom>
          <a:noFill/>
          <a:ln>
            <a:round/>
            <a:headEnd/>
            <a:tailEnd/>
          </a:ln>
        </p:spPr>
        <p:txBody>
          <a:bodyPr tIns="82058"/>
          <a:lstStyle/>
          <a:p>
            <a:pPr>
              <a:spcBef>
                <a:spcPct val="0"/>
              </a:spcBef>
              <a:spcAft>
                <a:spcPts val="483"/>
              </a:spcAft>
              <a:tabLst>
                <a:tab pos="649628" algn="l"/>
                <a:tab pos="1299256" algn="l"/>
                <a:tab pos="1948884" algn="l"/>
                <a:tab pos="2598511" algn="l"/>
                <a:tab pos="3248139" algn="l"/>
                <a:tab pos="3897767" algn="l"/>
                <a:tab pos="4547395" algn="l"/>
                <a:tab pos="5197023" algn="l"/>
              </a:tabLst>
            </a:pPr>
            <a:r>
              <a:rPr lang="en-US" dirty="0" smtClean="0">
                <a:ea typeface="SimSun" charset="-122"/>
              </a:rPr>
              <a:t>http://zone.ni.com/devzone/cda/tut/p/id/12344</a:t>
            </a:r>
            <a:endParaRPr lang="en-US" dirty="0">
              <a:ea typeface="SimSun" charset="-122"/>
            </a:endParaRPr>
          </a:p>
        </p:txBody>
      </p:sp>
      <p:sp>
        <p:nvSpPr>
          <p:cNvPr id="56323" name="Rectangle 3"/>
          <p:cNvSpPr>
            <a:spLocks noChangeArrowheads="1"/>
          </p:cNvSpPr>
          <p:nvPr/>
        </p:nvSpPr>
        <p:spPr bwMode="auto">
          <a:xfrm>
            <a:off x="0" y="8771424"/>
            <a:ext cx="6858000" cy="231145"/>
          </a:xfrm>
          <a:prstGeom prst="rect">
            <a:avLst/>
          </a:prstGeom>
          <a:noFill/>
          <a:ln w="9360">
            <a:noFill/>
            <a:miter lim="800000"/>
            <a:headEnd/>
            <a:tailEnd/>
          </a:ln>
          <a:effectLst/>
        </p:spPr>
        <p:txBody>
          <a:bodyPr lIns="91427" tIns="45875" rIns="91427" bIns="45875" anchor="b">
            <a:spAutoFit/>
          </a:bodyPr>
          <a:lstStyle/>
          <a:p>
            <a:pPr>
              <a:spcBef>
                <a:spcPts val="808"/>
              </a:spcBef>
              <a:tabLst>
                <a:tab pos="205146" algn="l"/>
                <a:tab pos="3035871" algn="ctr"/>
                <a:tab pos="5829555" algn="r"/>
                <a:tab pos="5846651" algn="l"/>
                <a:tab pos="6496279" algn="l"/>
              </a:tabLst>
            </a:pPr>
            <a:r>
              <a:rPr lang="en-US" sz="900" dirty="0">
                <a:solidFill>
                  <a:srgbClr val="000000"/>
                </a:solidFill>
                <a:latin typeface="Times New Roman" pitchFamily="16" charset="0"/>
              </a:rPr>
              <a:t>	 </a:t>
            </a:r>
            <a:r>
              <a:rPr lang="en-US" sz="700" i="1" dirty="0">
                <a:solidFill>
                  <a:srgbClr val="000000"/>
                </a:solidFill>
                <a:latin typeface="Arial Narrow" pitchFamily="32" charset="0"/>
              </a:rPr>
              <a:t>Introduction to LabVIEW Hands-On 	24	ni.com</a:t>
            </a:r>
          </a:p>
        </p:txBody>
      </p:sp>
      <p:sp>
        <p:nvSpPr>
          <p:cNvPr id="56324" name="Rectangle 4"/>
          <p:cNvSpPr>
            <a:spLocks noChangeArrowheads="1"/>
          </p:cNvSpPr>
          <p:nvPr/>
        </p:nvSpPr>
        <p:spPr bwMode="auto">
          <a:xfrm>
            <a:off x="1029541" y="673967"/>
            <a:ext cx="4644838" cy="3427556"/>
          </a:xfrm>
          <a:prstGeom prst="rect">
            <a:avLst/>
          </a:prstGeom>
          <a:noFill/>
          <a:ln w="9360">
            <a:solidFill>
              <a:srgbClr val="000000"/>
            </a:solidFill>
            <a:miter lim="800000"/>
            <a:headEnd/>
            <a:tailEnd/>
          </a:ln>
          <a:effectLst/>
        </p:spPr>
        <p:txBody>
          <a:bodyPr wrap="none" lIns="82058" tIns="41029" rIns="82058" bIns="41029"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many more array functions; however, these are the ones that are often used.</a:t>
            </a:r>
            <a:endParaRPr lang="en-US" dirty="0"/>
          </a:p>
        </p:txBody>
      </p:sp>
      <p:sp>
        <p:nvSpPr>
          <p:cNvPr id="4" name="Slide Number Placeholder 3"/>
          <p:cNvSpPr>
            <a:spLocks noGrp="1"/>
          </p:cNvSpPr>
          <p:nvPr>
            <p:ph type="sldNum" sz="quarter" idx="10"/>
          </p:nvPr>
        </p:nvSpPr>
        <p:spPr/>
        <p:txBody>
          <a:bodyPr/>
          <a:lstStyle/>
          <a:p>
            <a:fld id="{F0737E7D-58B1-4710-B697-E29B91157EC0}"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639973E-E4CD-44BE-8670-92BA000F3786}" type="slidenum">
              <a:rPr lang="en-US"/>
              <a:pPr/>
              <a:t>2</a:t>
            </a:fld>
            <a:endParaRPr lang="en-US"/>
          </a:p>
        </p:txBody>
      </p:sp>
      <p:sp>
        <p:nvSpPr>
          <p:cNvPr id="4505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4505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4C96E304-B2DA-47AA-A87E-925324E54046}" type="slidenum">
              <a:rPr lang="en-US"/>
              <a:pPr/>
              <a:t>20</a:t>
            </a:fld>
            <a:endParaRPr lang="en-US"/>
          </a:p>
        </p:txBody>
      </p:sp>
      <p:sp>
        <p:nvSpPr>
          <p:cNvPr id="62465" name="Text Box 1"/>
          <p:cNvSpPr txBox="1">
            <a:spLocks noChangeArrowheads="1"/>
          </p:cNvSpPr>
          <p:nvPr/>
        </p:nvSpPr>
        <p:spPr bwMode="auto">
          <a:xfrm>
            <a:off x="3884240" y="8686512"/>
            <a:ext cx="2970959" cy="456045"/>
          </a:xfrm>
          <a:prstGeom prst="rect">
            <a:avLst/>
          </a:prstGeom>
          <a:noFill/>
          <a:ln w="9525">
            <a:noFill/>
            <a:round/>
            <a:headEnd/>
            <a:tailEnd/>
          </a:ln>
          <a:effectLst/>
        </p:spPr>
        <p:txBody>
          <a:bodyPr lIns="82058" tIns="41029" rIns="82058" bIns="41029"/>
          <a:lstStyle/>
          <a:p>
            <a:pPr algn="ctr">
              <a:tabLst>
                <a:tab pos="649628" algn="l"/>
                <a:tab pos="1299256" algn="l"/>
                <a:tab pos="1948884" algn="l"/>
                <a:tab pos="2598511" algn="l"/>
              </a:tabLst>
            </a:pPr>
            <a:fld id="{6901019B-9B56-49AB-8A76-D3D9B83708FA}" type="slidenum">
              <a:rPr lang="en-US" sz="2200" b="1">
                <a:solidFill>
                  <a:srgbClr val="000000"/>
                </a:solidFill>
                <a:latin typeface="Arial Narrow" pitchFamily="32" charset="0"/>
              </a:rPr>
              <a:pPr algn="ctr">
                <a:tabLst>
                  <a:tab pos="649628" algn="l"/>
                  <a:tab pos="1299256" algn="l"/>
                  <a:tab pos="1948884" algn="l"/>
                  <a:tab pos="2598511" algn="l"/>
                </a:tabLst>
              </a:pPr>
              <a:t>20</a:t>
            </a:fld>
            <a:endParaRPr lang="en-US" sz="2200" b="1" dirty="0">
              <a:solidFill>
                <a:srgbClr val="000000"/>
              </a:solidFill>
              <a:latin typeface="Arial Narrow" pitchFamily="32" charset="0"/>
            </a:endParaRPr>
          </a:p>
        </p:txBody>
      </p:sp>
      <p:sp>
        <p:nvSpPr>
          <p:cNvPr id="62466" name="Rectangle 2"/>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62467" name="Rectangle 3"/>
          <p:cNvSpPr txBox="1">
            <a:spLocks noGrp="1" noChangeArrowheads="1"/>
          </p:cNvSpPr>
          <p:nvPr>
            <p:ph type="body" idx="1"/>
          </p:nvPr>
        </p:nvSpPr>
        <p:spPr bwMode="auto">
          <a:xfrm>
            <a:off x="686361" y="4507058"/>
            <a:ext cx="5485279" cy="4111625"/>
          </a:xfrm>
          <a:prstGeom prst="rect">
            <a:avLst/>
          </a:prstGeom>
          <a:noFill/>
          <a:ln>
            <a:round/>
            <a:headEnd/>
            <a:tailEnd/>
          </a:ln>
        </p:spPr>
        <p:txBody>
          <a:bodyPr wrap="none" anchor="ctr"/>
          <a:lstStyle/>
          <a:p>
            <a:pPr marL="0" lvl="1" defTabSz="410291" fontAlgn="base" hangingPunct="0">
              <a:spcBef>
                <a:spcPct val="0"/>
              </a:spcBef>
              <a:spcAft>
                <a:spcPct val="0"/>
              </a:spcAft>
              <a:buClr>
                <a:srgbClr val="000000"/>
              </a:buClr>
              <a:buSzPct val="100000"/>
              <a:tabLst>
                <a:tab pos="649628" algn="l"/>
                <a:tab pos="1299256" algn="l"/>
                <a:tab pos="1948884" algn="l"/>
                <a:tab pos="2598511" algn="l"/>
                <a:tab pos="3248139" algn="l"/>
                <a:tab pos="3897767" algn="l"/>
                <a:tab pos="4547395" algn="l"/>
                <a:tab pos="5197023" algn="l"/>
              </a:tabLst>
              <a:defRPr/>
            </a:pPr>
            <a:r>
              <a:rPr lang="en-US" b="1" dirty="0" smtClean="0">
                <a:ea typeface="SimSun" charset="-122"/>
              </a:rPr>
              <a:t>Cluster:</a:t>
            </a:r>
            <a:r>
              <a:rPr lang="en-US" dirty="0" smtClean="0">
                <a:ea typeface="SimSun" charset="-122"/>
              </a:rPr>
              <a:t> Clusters group data elements of mixed types.</a:t>
            </a:r>
            <a:r>
              <a:rPr lang="en-US" baseline="0" dirty="0" smtClean="0">
                <a:ea typeface="SimSun" charset="-122"/>
              </a:rPr>
              <a:t>  Often the objects have a relationship with one another from the perspective of the user or programmer (such as the student’s name [string], age [numeric], and graduation status [</a:t>
            </a:r>
            <a:r>
              <a:rPr lang="en-US" baseline="0" dirty="0" err="1" smtClean="0">
                <a:ea typeface="SimSun" charset="-122"/>
              </a:rPr>
              <a:t>boolean</a:t>
            </a:r>
            <a:r>
              <a:rPr lang="en-US" baseline="0" dirty="0" smtClean="0">
                <a:ea typeface="SimSun" charset="-122"/>
              </a:rPr>
              <a:t>]).</a:t>
            </a:r>
          </a:p>
          <a:p>
            <a:pPr marL="0" lvl="1" defTabSz="410291" fontAlgn="base" hangingPunct="0">
              <a:spcBef>
                <a:spcPct val="0"/>
              </a:spcBef>
              <a:spcAft>
                <a:spcPct val="0"/>
              </a:spcAft>
              <a:buClr>
                <a:srgbClr val="000000"/>
              </a:buClr>
              <a:buSzPct val="100000"/>
              <a:tabLst>
                <a:tab pos="649628" algn="l"/>
                <a:tab pos="1299256" algn="l"/>
                <a:tab pos="1948884" algn="l"/>
                <a:tab pos="2598511" algn="l"/>
                <a:tab pos="3248139" algn="l"/>
                <a:tab pos="3897767" algn="l"/>
                <a:tab pos="4547395" algn="l"/>
                <a:tab pos="5197023" algn="l"/>
              </a:tabLst>
              <a:defRPr/>
            </a:pPr>
            <a:endParaRPr lang="en-US" baseline="0" dirty="0" smtClean="0">
              <a:ea typeface="SimSun" charset="-122"/>
            </a:endParaRPr>
          </a:p>
          <a:p>
            <a:pPr marL="0" lvl="1" defTabSz="410291" fontAlgn="base" hangingPunct="0">
              <a:spcBef>
                <a:spcPct val="0"/>
              </a:spcBef>
              <a:spcAft>
                <a:spcPct val="0"/>
              </a:spcAft>
              <a:buClr>
                <a:srgbClr val="000000"/>
              </a:buClr>
              <a:buSzPct val="100000"/>
              <a:tabLst>
                <a:tab pos="649628" algn="l"/>
                <a:tab pos="1299256" algn="l"/>
                <a:tab pos="1948884" algn="l"/>
                <a:tab pos="2598511" algn="l"/>
                <a:tab pos="3248139" algn="l"/>
                <a:tab pos="3897767" algn="l"/>
                <a:tab pos="4547395" algn="l"/>
                <a:tab pos="5197023" algn="l"/>
              </a:tabLst>
              <a:defRPr/>
            </a:pPr>
            <a:r>
              <a:rPr lang="en-US" baseline="0" dirty="0" smtClean="0">
                <a:ea typeface="SimSun" charset="-122"/>
              </a:rPr>
              <a:t>Cluster are created in a similar fashion to arrays: place a shell, then add object into the shell.</a:t>
            </a:r>
            <a:endParaRPr lang="en-US" dirty="0" smtClean="0">
              <a:ea typeface="SimSun" charset="-122"/>
            </a:endParaRPr>
          </a:p>
          <a:p>
            <a:pPr>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SimSun"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A374B3B-E5C3-46E8-95E8-A03D8A7D2669}" type="slidenum">
              <a:rPr lang="en-US"/>
              <a:pPr/>
              <a:t>21</a:t>
            </a:fld>
            <a:endParaRPr lang="en-US"/>
          </a:p>
        </p:txBody>
      </p:sp>
      <p:sp>
        <p:nvSpPr>
          <p:cNvPr id="9216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92162" name="Text Box 2"/>
          <p:cNvSpPr txBox="1">
            <a:spLocks noGrp="1" noChangeArrowheads="1"/>
          </p:cNvSpPr>
          <p:nvPr>
            <p:ph type="body" idx="1"/>
          </p:nvPr>
        </p:nvSpPr>
        <p:spPr bwMode="auto">
          <a:xfrm>
            <a:off x="686360" y="4342535"/>
            <a:ext cx="5486681" cy="4114511"/>
          </a:xfrm>
          <a:prstGeom prst="rect">
            <a:avLst/>
          </a:prstGeom>
          <a:noFill/>
          <a:ln>
            <a:round/>
            <a:headEnd/>
            <a:tailEnd/>
          </a:ln>
        </p:spPr>
        <p:txBody>
          <a:bodyPr tIns="82058"/>
          <a:lstStyle/>
          <a:p>
            <a:pPr>
              <a:spcBef>
                <a:spcPct val="0"/>
              </a:spcBef>
              <a:tabLst>
                <a:tab pos="649628" algn="l"/>
                <a:tab pos="1299256" algn="l"/>
                <a:tab pos="1948884" algn="l"/>
                <a:tab pos="2598511" algn="l"/>
                <a:tab pos="3248139" algn="l"/>
                <a:tab pos="3897767" algn="l"/>
                <a:tab pos="4547395" algn="l"/>
                <a:tab pos="5197023" algn="l"/>
              </a:tabLst>
            </a:pPr>
            <a:r>
              <a:rPr lang="en-US" sz="1700" dirty="0">
                <a:ea typeface="SimSun" charset="-122"/>
              </a:rPr>
              <a:t>The terms bundle and cluster are closely related in LabVIEW. </a:t>
            </a:r>
            <a:endParaRPr lang="en-US" sz="1700" dirty="0" smtClean="0">
              <a:ea typeface="SimSun" charset="-122"/>
            </a:endParaRPr>
          </a:p>
          <a:p>
            <a:pPr>
              <a:spcBef>
                <a:spcPct val="0"/>
              </a:spcBef>
              <a:tabLst>
                <a:tab pos="649628" algn="l"/>
                <a:tab pos="1299256" algn="l"/>
                <a:tab pos="1948884" algn="l"/>
                <a:tab pos="2598511" algn="l"/>
                <a:tab pos="3248139" algn="l"/>
                <a:tab pos="3897767" algn="l"/>
                <a:tab pos="4547395" algn="l"/>
                <a:tab pos="5197023" algn="l"/>
              </a:tabLst>
            </a:pPr>
            <a:endParaRPr lang="en-US" sz="1700" dirty="0">
              <a:ea typeface="SimSun" charset="-122"/>
            </a:endParaRPr>
          </a:p>
          <a:p>
            <a:pPr>
              <a:spcBef>
                <a:spcPct val="0"/>
              </a:spcBef>
              <a:tabLst>
                <a:tab pos="649628" algn="l"/>
                <a:tab pos="1299256" algn="l"/>
                <a:tab pos="1948884" algn="l"/>
                <a:tab pos="2598511" algn="l"/>
                <a:tab pos="3248139" algn="l"/>
                <a:tab pos="3897767" algn="l"/>
                <a:tab pos="4547395" algn="l"/>
                <a:tab pos="5197023" algn="l"/>
              </a:tabLst>
            </a:pPr>
            <a:r>
              <a:rPr lang="en-US" sz="1700" dirty="0">
                <a:ea typeface="SimSun" charset="-122"/>
              </a:rPr>
              <a:t>Example: You use a bundle function to create a cluster. You use an unbundle function to extract the parts of a cluster.</a:t>
            </a:r>
          </a:p>
          <a:p>
            <a:pPr>
              <a:spcBef>
                <a:spcPct val="0"/>
              </a:spcBef>
              <a:tabLst>
                <a:tab pos="649628" algn="l"/>
                <a:tab pos="1299256" algn="l"/>
                <a:tab pos="1948884" algn="l"/>
                <a:tab pos="2598511" algn="l"/>
                <a:tab pos="3248139" algn="l"/>
                <a:tab pos="3897767" algn="l"/>
                <a:tab pos="4547395" algn="l"/>
                <a:tab pos="5197023" algn="l"/>
              </a:tabLst>
            </a:pPr>
            <a:r>
              <a:rPr lang="en-US" sz="1700" b="1" dirty="0">
                <a:ea typeface="SimSun" charset="-122"/>
              </a:rPr>
              <a:t>Bundle</a:t>
            </a:r>
            <a:r>
              <a:rPr lang="en-US" sz="1700" dirty="0">
                <a:ea typeface="SimSun" charset="-122"/>
              </a:rPr>
              <a:t> - </a:t>
            </a:r>
            <a:r>
              <a:rPr lang="en-US" sz="1700" u="sng" dirty="0">
                <a:ea typeface="SimSun" charset="-122"/>
              </a:rPr>
              <a:t>Forms</a:t>
            </a:r>
            <a:r>
              <a:rPr lang="en-US" sz="1700" dirty="0">
                <a:ea typeface="SimSun" charset="-122"/>
              </a:rPr>
              <a:t> a cluster containing the given objects in the specified order.</a:t>
            </a:r>
          </a:p>
          <a:p>
            <a:pPr>
              <a:spcBef>
                <a:spcPct val="0"/>
              </a:spcBef>
              <a:tabLst>
                <a:tab pos="649628" algn="l"/>
                <a:tab pos="1299256" algn="l"/>
                <a:tab pos="1948884" algn="l"/>
                <a:tab pos="2598511" algn="l"/>
                <a:tab pos="3248139" algn="l"/>
                <a:tab pos="3897767" algn="l"/>
                <a:tab pos="4547395" algn="l"/>
                <a:tab pos="5197023" algn="l"/>
              </a:tabLst>
            </a:pPr>
            <a:r>
              <a:rPr lang="en-US" sz="1700" b="1" dirty="0">
                <a:ea typeface="SimSun" charset="-122"/>
              </a:rPr>
              <a:t>Bundle by Name </a:t>
            </a:r>
            <a:r>
              <a:rPr lang="en-US" sz="1700" dirty="0">
                <a:ea typeface="SimSun" charset="-122"/>
              </a:rPr>
              <a:t>- </a:t>
            </a:r>
            <a:r>
              <a:rPr lang="en-US" sz="1700" u="sng" dirty="0">
                <a:ea typeface="SimSun" charset="-122"/>
              </a:rPr>
              <a:t>Updates</a:t>
            </a:r>
            <a:r>
              <a:rPr lang="en-US" sz="1700" dirty="0">
                <a:ea typeface="SimSun" charset="-122"/>
              </a:rPr>
              <a:t> </a:t>
            </a:r>
            <a:r>
              <a:rPr lang="en-US" sz="1700" dirty="0" smtClean="0">
                <a:ea typeface="SimSun" charset="-122"/>
              </a:rPr>
              <a:t>input cluster’s element values </a:t>
            </a:r>
            <a:r>
              <a:rPr lang="en-US" sz="1700" dirty="0">
                <a:ea typeface="SimSun" charset="-122"/>
              </a:rPr>
              <a:t>(the object must have an owned label). </a:t>
            </a:r>
            <a:r>
              <a:rPr lang="en-US" sz="1700" dirty="0" smtClean="0">
                <a:ea typeface="SimSun" charset="-122"/>
              </a:rPr>
              <a:t>*requires input cluster*</a:t>
            </a:r>
            <a:endParaRPr lang="en-US" sz="1700" dirty="0">
              <a:ea typeface="SimSun" charset="-122"/>
            </a:endParaRPr>
          </a:p>
          <a:p>
            <a:pPr>
              <a:spcBef>
                <a:spcPct val="0"/>
              </a:spcBef>
              <a:tabLst>
                <a:tab pos="649628" algn="l"/>
                <a:tab pos="1299256" algn="l"/>
                <a:tab pos="1948884" algn="l"/>
                <a:tab pos="2598511" algn="l"/>
                <a:tab pos="3248139" algn="l"/>
                <a:tab pos="3897767" algn="l"/>
                <a:tab pos="4547395" algn="l"/>
                <a:tab pos="5197023" algn="l"/>
              </a:tabLst>
            </a:pPr>
            <a:r>
              <a:rPr lang="en-US" sz="1700" b="1" dirty="0">
                <a:ea typeface="SimSun" charset="-122"/>
              </a:rPr>
              <a:t>Unbundle </a:t>
            </a:r>
            <a:r>
              <a:rPr lang="en-US" sz="1700" dirty="0">
                <a:ea typeface="SimSun" charset="-122"/>
              </a:rPr>
              <a:t>- Splits a cluster into each of its individual elements by data type.</a:t>
            </a:r>
          </a:p>
          <a:p>
            <a:pPr>
              <a:spcBef>
                <a:spcPct val="0"/>
              </a:spcBef>
              <a:tabLst>
                <a:tab pos="649628" algn="l"/>
                <a:tab pos="1299256" algn="l"/>
                <a:tab pos="1948884" algn="l"/>
                <a:tab pos="2598511" algn="l"/>
                <a:tab pos="3248139" algn="l"/>
                <a:tab pos="3897767" algn="l"/>
                <a:tab pos="4547395" algn="l"/>
                <a:tab pos="5197023" algn="l"/>
              </a:tabLst>
            </a:pPr>
            <a:r>
              <a:rPr lang="en-US" sz="1700" b="1" dirty="0">
                <a:ea typeface="SimSun" charset="-122"/>
              </a:rPr>
              <a:t>Unbundle by Name</a:t>
            </a:r>
            <a:r>
              <a:rPr lang="en-US" sz="1700" dirty="0">
                <a:ea typeface="SimSun" charset="-122"/>
              </a:rPr>
              <a:t> - Returns the cluster elements whose names you specify</a:t>
            </a:r>
            <a:r>
              <a:rPr lang="en-US" sz="1700" dirty="0" smtClean="0">
                <a:ea typeface="SimSun" charset="-122"/>
              </a:rPr>
              <a:t>.</a:t>
            </a:r>
          </a:p>
          <a:p>
            <a:pPr>
              <a:spcBef>
                <a:spcPct val="0"/>
              </a:spcBef>
              <a:tabLst>
                <a:tab pos="649628" algn="l"/>
                <a:tab pos="1299256" algn="l"/>
                <a:tab pos="1948884" algn="l"/>
                <a:tab pos="2598511" algn="l"/>
                <a:tab pos="3248139" algn="l"/>
                <a:tab pos="3897767" algn="l"/>
                <a:tab pos="4547395" algn="l"/>
                <a:tab pos="5197023" algn="l"/>
              </a:tabLst>
            </a:pPr>
            <a:endParaRPr lang="en-US" sz="1700" dirty="0" smtClean="0">
              <a:ea typeface="SimSun" charset="-122"/>
            </a:endParaRPr>
          </a:p>
          <a:p>
            <a:pPr>
              <a:spcBef>
                <a:spcPct val="0"/>
              </a:spcBef>
              <a:tabLst>
                <a:tab pos="649628" algn="l"/>
                <a:tab pos="1299256" algn="l"/>
                <a:tab pos="1948884" algn="l"/>
                <a:tab pos="2598511" algn="l"/>
                <a:tab pos="3248139" algn="l"/>
                <a:tab pos="3897767" algn="l"/>
                <a:tab pos="4547395" algn="l"/>
                <a:tab pos="5197023" algn="l"/>
              </a:tabLst>
            </a:pPr>
            <a:r>
              <a:rPr lang="en-US" sz="1700" baseline="0" dirty="0" smtClean="0">
                <a:ea typeface="SimSun" charset="-122"/>
              </a:rPr>
              <a:t>Two major difference between Unbundle/Bundle and Unbundle By Name/Bundle By Name:  (1) “By Name” = label of elements visible (not just the data type.  (2) Bundle By Name requires an input cluster and updates, instead of creating a new cluster.</a:t>
            </a:r>
            <a:endParaRPr lang="en-US" sz="1700" dirty="0" smtClean="0">
              <a:ea typeface="SimSun" charset="-122"/>
            </a:endParaRPr>
          </a:p>
          <a:p>
            <a:pPr>
              <a:spcBef>
                <a:spcPct val="0"/>
              </a:spcBef>
              <a:tabLst>
                <a:tab pos="649628" algn="l"/>
                <a:tab pos="1299256" algn="l"/>
                <a:tab pos="1948884" algn="l"/>
                <a:tab pos="2598511" algn="l"/>
                <a:tab pos="3248139" algn="l"/>
                <a:tab pos="3897767" algn="l"/>
                <a:tab pos="4547395" algn="l"/>
                <a:tab pos="5197023" algn="l"/>
              </a:tabLst>
            </a:pPr>
            <a:endParaRPr lang="en-US" sz="1700" dirty="0">
              <a:ea typeface="SimSun" charset="-122"/>
            </a:endParaRPr>
          </a:p>
          <a:p>
            <a:pPr>
              <a:spcBef>
                <a:spcPct val="0"/>
              </a:spcBef>
              <a:tabLst>
                <a:tab pos="649628" algn="l"/>
                <a:tab pos="1299256" algn="l"/>
                <a:tab pos="1948884" algn="l"/>
                <a:tab pos="2598511" algn="l"/>
                <a:tab pos="3248139" algn="l"/>
                <a:tab pos="3897767" algn="l"/>
                <a:tab pos="4547395" algn="l"/>
                <a:tab pos="5197023" algn="l"/>
              </a:tabLst>
            </a:pPr>
            <a:r>
              <a:rPr lang="en-US" sz="1700" dirty="0" smtClean="0">
                <a:ea typeface="SimSun" charset="-122"/>
              </a:rPr>
              <a:t> </a:t>
            </a:r>
            <a:endParaRPr lang="en-US" sz="1700" dirty="0">
              <a:ea typeface="SimSun" charset="-122"/>
            </a:endParaRPr>
          </a:p>
          <a:p>
            <a:pPr>
              <a:spcBef>
                <a:spcPct val="0"/>
              </a:spcBef>
              <a:tabLst>
                <a:tab pos="649628" algn="l"/>
                <a:tab pos="1299256" algn="l"/>
                <a:tab pos="1948884" algn="l"/>
                <a:tab pos="2598511" algn="l"/>
                <a:tab pos="3248139" algn="l"/>
                <a:tab pos="3897767" algn="l"/>
                <a:tab pos="4547395" algn="l"/>
                <a:tab pos="5197023" algn="l"/>
              </a:tabLst>
            </a:pPr>
            <a:endParaRPr lang="en-US" sz="1700" dirty="0">
              <a:ea typeface="SimSun" charset="-122"/>
            </a:endParaRPr>
          </a:p>
        </p:txBody>
      </p:sp>
      <p:sp>
        <p:nvSpPr>
          <p:cNvPr id="92163" name="Rectangle 3"/>
          <p:cNvSpPr>
            <a:spLocks noChangeArrowheads="1"/>
          </p:cNvSpPr>
          <p:nvPr/>
        </p:nvSpPr>
        <p:spPr bwMode="auto">
          <a:xfrm>
            <a:off x="0" y="8766067"/>
            <a:ext cx="6858000" cy="235059"/>
          </a:xfrm>
          <a:prstGeom prst="rect">
            <a:avLst/>
          </a:prstGeom>
          <a:noFill/>
          <a:ln w="9360">
            <a:noFill/>
            <a:miter lim="800000"/>
            <a:headEnd/>
            <a:tailEnd/>
          </a:ln>
          <a:effectLst/>
        </p:spPr>
        <p:txBody>
          <a:bodyPr lIns="95950" tIns="47813" rIns="95950" bIns="47813" anchor="b">
            <a:spAutoFit/>
          </a:bodyPr>
          <a:lstStyle/>
          <a:p>
            <a:pPr>
              <a:spcBef>
                <a:spcPts val="808"/>
              </a:spcBef>
              <a:tabLst>
                <a:tab pos="213693" algn="l"/>
                <a:tab pos="3179757" algn="ctr"/>
                <a:tab pos="6104508" algn="r"/>
                <a:tab pos="6496279" algn="l"/>
              </a:tabLst>
            </a:pPr>
            <a:r>
              <a:rPr lang="en-US" sz="900" dirty="0">
                <a:solidFill>
                  <a:srgbClr val="000000"/>
                </a:solidFill>
                <a:latin typeface="Times New Roman" pitchFamily="16" charset="0"/>
              </a:rPr>
              <a:t>	 </a:t>
            </a:r>
            <a:r>
              <a:rPr lang="en-US" sz="700" i="1" dirty="0">
                <a:solidFill>
                  <a:srgbClr val="000000"/>
                </a:solidFill>
                <a:latin typeface="Arial Narrow" pitchFamily="32" charset="0"/>
              </a:rPr>
              <a:t>Introduction to </a:t>
            </a:r>
            <a:r>
              <a:rPr lang="en-US" sz="700" i="1" dirty="0" err="1">
                <a:solidFill>
                  <a:srgbClr val="000000"/>
                </a:solidFill>
                <a:latin typeface="Arial Narrow" pitchFamily="32" charset="0"/>
              </a:rPr>
              <a:t>LabVIEW</a:t>
            </a:r>
            <a:r>
              <a:rPr lang="en-US" sz="700" i="1" dirty="0">
                <a:solidFill>
                  <a:srgbClr val="000000"/>
                </a:solidFill>
                <a:latin typeface="Arial Narrow" pitchFamily="32" charset="0"/>
              </a:rPr>
              <a:t> Hands-On 	81	ni.com</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4C96E304-B2DA-47AA-A87E-925324E54046}" type="slidenum">
              <a:rPr lang="en-US"/>
              <a:pPr/>
              <a:t>22</a:t>
            </a:fld>
            <a:endParaRPr lang="en-US"/>
          </a:p>
        </p:txBody>
      </p:sp>
      <p:sp>
        <p:nvSpPr>
          <p:cNvPr id="62465" name="Text Box 1"/>
          <p:cNvSpPr txBox="1">
            <a:spLocks noChangeArrowheads="1"/>
          </p:cNvSpPr>
          <p:nvPr/>
        </p:nvSpPr>
        <p:spPr bwMode="auto">
          <a:xfrm>
            <a:off x="3884240" y="8686512"/>
            <a:ext cx="2970959" cy="456045"/>
          </a:xfrm>
          <a:prstGeom prst="rect">
            <a:avLst/>
          </a:prstGeom>
          <a:noFill/>
          <a:ln w="9525">
            <a:noFill/>
            <a:round/>
            <a:headEnd/>
            <a:tailEnd/>
          </a:ln>
          <a:effectLst/>
        </p:spPr>
        <p:txBody>
          <a:bodyPr lIns="82058" tIns="41029" rIns="82058" bIns="41029"/>
          <a:lstStyle/>
          <a:p>
            <a:pPr algn="ctr">
              <a:tabLst>
                <a:tab pos="649628" algn="l"/>
                <a:tab pos="1299256" algn="l"/>
                <a:tab pos="1948884" algn="l"/>
                <a:tab pos="2598511" algn="l"/>
              </a:tabLst>
            </a:pPr>
            <a:fld id="{6901019B-9B56-49AB-8A76-D3D9B83708FA}" type="slidenum">
              <a:rPr lang="en-US" sz="2200" b="1">
                <a:solidFill>
                  <a:srgbClr val="000000"/>
                </a:solidFill>
                <a:latin typeface="Arial Narrow" pitchFamily="32" charset="0"/>
              </a:rPr>
              <a:pPr algn="ctr">
                <a:tabLst>
                  <a:tab pos="649628" algn="l"/>
                  <a:tab pos="1299256" algn="l"/>
                  <a:tab pos="1948884" algn="l"/>
                  <a:tab pos="2598511" algn="l"/>
                </a:tabLst>
              </a:pPr>
              <a:t>22</a:t>
            </a:fld>
            <a:endParaRPr lang="en-US" sz="2200" b="1" dirty="0">
              <a:solidFill>
                <a:srgbClr val="000000"/>
              </a:solidFill>
              <a:latin typeface="Arial Narrow" pitchFamily="32" charset="0"/>
            </a:endParaRPr>
          </a:p>
        </p:txBody>
      </p:sp>
      <p:sp>
        <p:nvSpPr>
          <p:cNvPr id="62466" name="Rectangle 2"/>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62467" name="Rectangle 3"/>
          <p:cNvSpPr txBox="1">
            <a:spLocks noGrp="1" noChangeArrowheads="1"/>
          </p:cNvSpPr>
          <p:nvPr>
            <p:ph type="body" idx="1"/>
          </p:nvPr>
        </p:nvSpPr>
        <p:spPr bwMode="auto">
          <a:xfrm>
            <a:off x="686361" y="4507058"/>
            <a:ext cx="5485279" cy="4111625"/>
          </a:xfrm>
          <a:prstGeom prst="rect">
            <a:avLst/>
          </a:prstGeom>
          <a:noFill/>
          <a:ln>
            <a:round/>
            <a:headEnd/>
            <a:tailEnd/>
          </a:ln>
        </p:spPr>
        <p:txBody>
          <a:bodyPr wrap="none" anchor="ctr"/>
          <a:lstStyle/>
          <a:p>
            <a:pPr>
              <a:spcBef>
                <a:spcPct val="0"/>
              </a:spcBef>
              <a:tabLst>
                <a:tab pos="649628" algn="l"/>
                <a:tab pos="1299256" algn="l"/>
                <a:tab pos="1948884" algn="l"/>
                <a:tab pos="2598511" algn="l"/>
                <a:tab pos="3248139" algn="l"/>
                <a:tab pos="3897767" algn="l"/>
                <a:tab pos="4547395" algn="l"/>
                <a:tab pos="5197023" algn="l"/>
              </a:tabLst>
            </a:pPr>
            <a:r>
              <a:rPr lang="en-US" sz="1800" dirty="0" smtClean="0">
                <a:latin typeface="Arial" charset="0"/>
                <a:ea typeface="SimSun" charset="-122"/>
              </a:rPr>
              <a:t>The order in clusters is important to…</a:t>
            </a:r>
          </a:p>
          <a:p>
            <a:pPr>
              <a:spcBef>
                <a:spcPct val="0"/>
              </a:spcBef>
              <a:buFontTx/>
              <a:buChar char="-"/>
              <a:tabLst>
                <a:tab pos="649628" algn="l"/>
                <a:tab pos="1299256" algn="l"/>
                <a:tab pos="1948884" algn="l"/>
                <a:tab pos="2598511" algn="l"/>
                <a:tab pos="3248139" algn="l"/>
                <a:tab pos="3897767" algn="l"/>
                <a:tab pos="4547395" algn="l"/>
                <a:tab pos="5197023" algn="l"/>
              </a:tabLst>
            </a:pPr>
            <a:r>
              <a:rPr lang="en-US" sz="1800" dirty="0" smtClean="0">
                <a:latin typeface="Arial" charset="0"/>
                <a:ea typeface="SimSun" charset="-122"/>
              </a:rPr>
              <a:t>the user if they want to tab through the objects (</a:t>
            </a:r>
            <a:r>
              <a:rPr lang="en-US" sz="1800" dirty="0" err="1" smtClean="0">
                <a:latin typeface="Arial" charset="0"/>
                <a:ea typeface="SimSun" charset="-122"/>
              </a:rPr>
              <a:t>ie</a:t>
            </a:r>
            <a:r>
              <a:rPr lang="en-US" sz="1800" dirty="0" smtClean="0">
                <a:latin typeface="Arial" charset="0"/>
                <a:ea typeface="SimSun" charset="-122"/>
              </a:rPr>
              <a:t>, input value 1, tab, input value 2, tab….)</a:t>
            </a:r>
          </a:p>
          <a:p>
            <a:pPr>
              <a:spcBef>
                <a:spcPct val="0"/>
              </a:spcBef>
              <a:tabLst>
                <a:tab pos="649628" algn="l"/>
                <a:tab pos="1299256" algn="l"/>
                <a:tab pos="1948884" algn="l"/>
                <a:tab pos="2598511" algn="l"/>
                <a:tab pos="3248139" algn="l"/>
                <a:tab pos="3897767" algn="l"/>
                <a:tab pos="4547395" algn="l"/>
                <a:tab pos="5197023" algn="l"/>
              </a:tabLst>
            </a:pPr>
            <a:r>
              <a:rPr lang="en-US" sz="1800" dirty="0" smtClean="0">
                <a:latin typeface="Arial" charset="0"/>
                <a:ea typeface="SimSun" charset="-122"/>
              </a:rPr>
              <a:t>-the programmer because the order is what defines the order in which items are unbundled from a cluster using the Unbundle function.  The Unbundle By Name function will display the label of the items, but the Unbundle function only displays the data type.  Therefore, the only way to determine which string output is at the top of the Unbundle function when there are multiple strings in the cluster is through the order.</a:t>
            </a:r>
          </a:p>
          <a:p>
            <a:pPr>
              <a:spcBef>
                <a:spcPct val="0"/>
              </a:spcBef>
              <a:tabLst>
                <a:tab pos="649628" algn="l"/>
                <a:tab pos="1299256" algn="l"/>
                <a:tab pos="1948884" algn="l"/>
                <a:tab pos="2598511" algn="l"/>
                <a:tab pos="3248139" algn="l"/>
                <a:tab pos="3897767" algn="l"/>
                <a:tab pos="4547395" algn="l"/>
                <a:tab pos="5197023" algn="l"/>
              </a:tabLst>
            </a:pPr>
            <a:endParaRPr lang="en-US" sz="1800" dirty="0" smtClean="0">
              <a:latin typeface="Arial" charset="0"/>
              <a:ea typeface="SimSun" charset="-122"/>
            </a:endParaRPr>
          </a:p>
          <a:p>
            <a:pPr>
              <a:spcBef>
                <a:spcPct val="0"/>
              </a:spcBef>
              <a:tabLst>
                <a:tab pos="649628" algn="l"/>
                <a:tab pos="1299256" algn="l"/>
                <a:tab pos="1948884" algn="l"/>
                <a:tab pos="2598511" algn="l"/>
                <a:tab pos="3248139" algn="l"/>
                <a:tab pos="3897767" algn="l"/>
                <a:tab pos="4547395" algn="l"/>
                <a:tab pos="5197023" algn="l"/>
              </a:tabLst>
            </a:pPr>
            <a:r>
              <a:rPr lang="en-US" sz="1800" dirty="0" smtClean="0">
                <a:latin typeface="Arial" charset="0"/>
                <a:ea typeface="SimSun" charset="-122"/>
              </a:rPr>
              <a:t>The initial</a:t>
            </a:r>
            <a:r>
              <a:rPr lang="en-US" sz="1800" baseline="0" dirty="0" smtClean="0">
                <a:latin typeface="Arial" charset="0"/>
                <a:ea typeface="SimSun" charset="-122"/>
              </a:rPr>
              <a:t> order of a cluster is determined by the order in which elements are added.  If I add a numeric, a </a:t>
            </a:r>
            <a:r>
              <a:rPr lang="en-US" sz="1800" baseline="0" dirty="0" err="1" smtClean="0">
                <a:latin typeface="Arial" charset="0"/>
                <a:ea typeface="SimSun" charset="-122"/>
              </a:rPr>
              <a:t>boolean</a:t>
            </a:r>
            <a:r>
              <a:rPr lang="en-US" sz="1800" baseline="0" dirty="0" smtClean="0">
                <a:latin typeface="Arial" charset="0"/>
                <a:ea typeface="SimSun" charset="-122"/>
              </a:rPr>
              <a:t> and then a string; the order will be numeric=0, </a:t>
            </a:r>
            <a:r>
              <a:rPr lang="en-US" sz="1800" baseline="0" dirty="0" err="1" smtClean="0">
                <a:latin typeface="Arial" charset="0"/>
                <a:ea typeface="SimSun" charset="-122"/>
              </a:rPr>
              <a:t>boolean</a:t>
            </a:r>
            <a:r>
              <a:rPr lang="en-US" sz="1800" baseline="0" dirty="0" smtClean="0">
                <a:latin typeface="Arial" charset="0"/>
                <a:ea typeface="SimSun" charset="-122"/>
              </a:rPr>
              <a:t>=1, string=2.</a:t>
            </a:r>
          </a:p>
          <a:p>
            <a:pPr>
              <a:spcBef>
                <a:spcPct val="0"/>
              </a:spcBef>
              <a:tabLst>
                <a:tab pos="649628" algn="l"/>
                <a:tab pos="1299256" algn="l"/>
                <a:tab pos="1948884" algn="l"/>
                <a:tab pos="2598511" algn="l"/>
                <a:tab pos="3248139" algn="l"/>
                <a:tab pos="3897767" algn="l"/>
                <a:tab pos="4547395" algn="l"/>
                <a:tab pos="5197023" algn="l"/>
              </a:tabLst>
            </a:pPr>
            <a:endParaRPr lang="en-US" sz="1800" baseline="0" dirty="0" smtClean="0">
              <a:latin typeface="Arial" charset="0"/>
              <a:ea typeface="SimSun" charset="-122"/>
            </a:endParaRPr>
          </a:p>
          <a:p>
            <a:pPr>
              <a:spcBef>
                <a:spcPct val="0"/>
              </a:spcBef>
              <a:tabLst>
                <a:tab pos="649628" algn="l"/>
                <a:tab pos="1299256" algn="l"/>
                <a:tab pos="1948884" algn="l"/>
                <a:tab pos="2598511" algn="l"/>
                <a:tab pos="3248139" algn="l"/>
                <a:tab pos="3897767" algn="l"/>
                <a:tab pos="4547395" algn="l"/>
                <a:tab pos="5197023" algn="l"/>
              </a:tabLst>
            </a:pPr>
            <a:r>
              <a:rPr lang="en-US" sz="1800" baseline="0" dirty="0" smtClean="0">
                <a:latin typeface="Arial" charset="0"/>
                <a:ea typeface="SimSun" charset="-122"/>
              </a:rPr>
              <a:t>When reordering, the number displayed in the menu bar (outlined in red on this slide) will be the new order number given to the element that you next click on.  It will increment after an item is clicked. You can enter a value, such as 4, to specify the new value.  In other words, you do not have to start at zero and click through every element of the cluster.</a:t>
            </a:r>
            <a:endParaRPr lang="en-US" sz="1800" dirty="0" smtClean="0">
              <a:latin typeface="Arial" charset="0"/>
              <a:ea typeface="SimSun"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4C96E304-B2DA-47AA-A87E-925324E54046}" type="slidenum">
              <a:rPr lang="en-US"/>
              <a:pPr/>
              <a:t>23</a:t>
            </a:fld>
            <a:endParaRPr lang="en-US"/>
          </a:p>
        </p:txBody>
      </p:sp>
      <p:sp>
        <p:nvSpPr>
          <p:cNvPr id="62465" name="Text Box 1"/>
          <p:cNvSpPr txBox="1">
            <a:spLocks noChangeArrowheads="1"/>
          </p:cNvSpPr>
          <p:nvPr/>
        </p:nvSpPr>
        <p:spPr bwMode="auto">
          <a:xfrm>
            <a:off x="3884240" y="8686512"/>
            <a:ext cx="2970959" cy="456045"/>
          </a:xfrm>
          <a:prstGeom prst="rect">
            <a:avLst/>
          </a:prstGeom>
          <a:noFill/>
          <a:ln w="9525">
            <a:noFill/>
            <a:round/>
            <a:headEnd/>
            <a:tailEnd/>
          </a:ln>
          <a:effectLst/>
        </p:spPr>
        <p:txBody>
          <a:bodyPr lIns="82058" tIns="41029" rIns="82058" bIns="41029"/>
          <a:lstStyle/>
          <a:p>
            <a:pPr algn="ctr">
              <a:tabLst>
                <a:tab pos="649628" algn="l"/>
                <a:tab pos="1299256" algn="l"/>
                <a:tab pos="1948884" algn="l"/>
                <a:tab pos="2598511" algn="l"/>
              </a:tabLst>
            </a:pPr>
            <a:fld id="{6901019B-9B56-49AB-8A76-D3D9B83708FA}" type="slidenum">
              <a:rPr lang="en-US" sz="2200" b="1">
                <a:solidFill>
                  <a:srgbClr val="000000"/>
                </a:solidFill>
                <a:latin typeface="Arial Narrow" pitchFamily="32" charset="0"/>
              </a:rPr>
              <a:pPr algn="ctr">
                <a:tabLst>
                  <a:tab pos="649628" algn="l"/>
                  <a:tab pos="1299256" algn="l"/>
                  <a:tab pos="1948884" algn="l"/>
                  <a:tab pos="2598511" algn="l"/>
                </a:tabLst>
              </a:pPr>
              <a:t>23</a:t>
            </a:fld>
            <a:endParaRPr lang="en-US" sz="2200" b="1" dirty="0">
              <a:solidFill>
                <a:srgbClr val="000000"/>
              </a:solidFill>
              <a:latin typeface="Arial Narrow" pitchFamily="32" charset="0"/>
            </a:endParaRPr>
          </a:p>
        </p:txBody>
      </p:sp>
      <p:sp>
        <p:nvSpPr>
          <p:cNvPr id="62466" name="Rectangle 2"/>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62467" name="Rectangle 3"/>
          <p:cNvSpPr txBox="1">
            <a:spLocks noGrp="1" noChangeArrowheads="1"/>
          </p:cNvSpPr>
          <p:nvPr>
            <p:ph type="body" idx="1"/>
          </p:nvPr>
        </p:nvSpPr>
        <p:spPr bwMode="auto">
          <a:xfrm>
            <a:off x="686361" y="4507058"/>
            <a:ext cx="5485279" cy="4111625"/>
          </a:xfrm>
          <a:prstGeom prst="rect">
            <a:avLst/>
          </a:prstGeom>
          <a:noFill/>
          <a:ln>
            <a:round/>
            <a:headEnd/>
            <a:tailEnd/>
          </a:ln>
        </p:spPr>
        <p:txBody>
          <a:bodyPr wrap="none" anchor="ctr"/>
          <a:lstStyle/>
          <a:p>
            <a:pPr>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SimSun"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EFBA241F-FF70-44C8-B22C-A86200DC4C63}" type="slidenum">
              <a:rPr lang="en-US"/>
              <a:pPr/>
              <a:t>24</a:t>
            </a:fld>
            <a:endParaRPr lang="en-US"/>
          </a:p>
        </p:txBody>
      </p:sp>
      <p:sp>
        <p:nvSpPr>
          <p:cNvPr id="5632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6322" name="Text Box 2"/>
          <p:cNvSpPr txBox="1">
            <a:spLocks noGrp="1" noChangeArrowheads="1"/>
          </p:cNvSpPr>
          <p:nvPr>
            <p:ph type="body" idx="1"/>
          </p:nvPr>
        </p:nvSpPr>
        <p:spPr bwMode="auto">
          <a:xfrm>
            <a:off x="686360" y="4342535"/>
            <a:ext cx="5486681" cy="4114511"/>
          </a:xfrm>
          <a:prstGeom prst="rect">
            <a:avLst/>
          </a:prstGeom>
          <a:noFill/>
          <a:ln>
            <a:round/>
            <a:headEnd/>
            <a:tailEnd/>
          </a:ln>
        </p:spPr>
        <p:txBody>
          <a:bodyPr tIns="82058"/>
          <a:lstStyle/>
          <a:p>
            <a:pPr>
              <a:spcBef>
                <a:spcPct val="0"/>
              </a:spcBef>
              <a:spcAft>
                <a:spcPts val="483"/>
              </a:spcAft>
              <a:tabLst>
                <a:tab pos="649628" algn="l"/>
                <a:tab pos="1299256" algn="l"/>
                <a:tab pos="1948884" algn="l"/>
                <a:tab pos="2598511" algn="l"/>
                <a:tab pos="3248139" algn="l"/>
                <a:tab pos="3897767" algn="l"/>
                <a:tab pos="4547395" algn="l"/>
                <a:tab pos="5197023" algn="l"/>
              </a:tabLst>
            </a:pPr>
            <a:r>
              <a:rPr lang="en-US" dirty="0" smtClean="0">
                <a:ea typeface="SimSun" charset="-122"/>
              </a:rPr>
              <a:t>http://zone.ni.com/devzone/cda/tut/p/id/12344</a:t>
            </a:r>
            <a:endParaRPr lang="en-US" dirty="0">
              <a:ea typeface="SimSun" charset="-122"/>
            </a:endParaRPr>
          </a:p>
        </p:txBody>
      </p:sp>
      <p:sp>
        <p:nvSpPr>
          <p:cNvPr id="56323" name="Rectangle 3"/>
          <p:cNvSpPr>
            <a:spLocks noChangeArrowheads="1"/>
          </p:cNvSpPr>
          <p:nvPr/>
        </p:nvSpPr>
        <p:spPr bwMode="auto">
          <a:xfrm>
            <a:off x="0" y="8771424"/>
            <a:ext cx="6858000" cy="231145"/>
          </a:xfrm>
          <a:prstGeom prst="rect">
            <a:avLst/>
          </a:prstGeom>
          <a:noFill/>
          <a:ln w="9360">
            <a:noFill/>
            <a:miter lim="800000"/>
            <a:headEnd/>
            <a:tailEnd/>
          </a:ln>
          <a:effectLst/>
        </p:spPr>
        <p:txBody>
          <a:bodyPr lIns="91427" tIns="45875" rIns="91427" bIns="45875" anchor="b">
            <a:spAutoFit/>
          </a:bodyPr>
          <a:lstStyle/>
          <a:p>
            <a:pPr>
              <a:spcBef>
                <a:spcPts val="808"/>
              </a:spcBef>
              <a:tabLst>
                <a:tab pos="205146" algn="l"/>
                <a:tab pos="3035871" algn="ctr"/>
                <a:tab pos="5829555" algn="r"/>
                <a:tab pos="5846651" algn="l"/>
                <a:tab pos="6496279" algn="l"/>
              </a:tabLst>
            </a:pPr>
            <a:r>
              <a:rPr lang="en-US" sz="900" dirty="0">
                <a:solidFill>
                  <a:srgbClr val="000000"/>
                </a:solidFill>
                <a:latin typeface="Times New Roman" pitchFamily="16" charset="0"/>
              </a:rPr>
              <a:t>	 </a:t>
            </a:r>
            <a:r>
              <a:rPr lang="en-US" sz="700" i="1" dirty="0">
                <a:solidFill>
                  <a:srgbClr val="000000"/>
                </a:solidFill>
                <a:latin typeface="Arial Narrow" pitchFamily="32" charset="0"/>
              </a:rPr>
              <a:t>Introduction to LabVIEW Hands-On 	24	ni.com</a:t>
            </a:r>
          </a:p>
        </p:txBody>
      </p:sp>
      <p:sp>
        <p:nvSpPr>
          <p:cNvPr id="56324" name="Rectangle 4"/>
          <p:cNvSpPr>
            <a:spLocks noChangeArrowheads="1"/>
          </p:cNvSpPr>
          <p:nvPr/>
        </p:nvSpPr>
        <p:spPr bwMode="auto">
          <a:xfrm>
            <a:off x="1029541" y="673967"/>
            <a:ext cx="4644838" cy="3427556"/>
          </a:xfrm>
          <a:prstGeom prst="rect">
            <a:avLst/>
          </a:prstGeom>
          <a:noFill/>
          <a:ln w="9360">
            <a:solidFill>
              <a:srgbClr val="000000"/>
            </a:solidFill>
            <a:miter lim="800000"/>
            <a:headEnd/>
            <a:tailEnd/>
          </a:ln>
          <a:effectLst/>
        </p:spPr>
        <p:txBody>
          <a:bodyPr wrap="none" lIns="82058" tIns="41029" rIns="82058" bIns="41029"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Slide Image Placeholder 1"/>
          <p:cNvSpPr>
            <a:spLocks noGrp="1" noRot="1" noChangeAspect="1" noTextEdit="1"/>
          </p:cNvSpPr>
          <p:nvPr>
            <p:ph type="sldImg"/>
          </p:nvPr>
        </p:nvSpPr>
        <p:spPr bwMode="auto">
          <a:noFill/>
          <a:ln>
            <a:solidFill>
              <a:srgbClr val="000000"/>
            </a:solidFill>
            <a:miter lim="800000"/>
            <a:headEnd/>
            <a:tailEnd/>
          </a:ln>
        </p:spPr>
      </p:sp>
      <p:sp>
        <p:nvSpPr>
          <p:cNvPr id="648195" name="Notes Placeholder 2"/>
          <p:cNvSpPr>
            <a:spLocks noGrp="1"/>
          </p:cNvSpPr>
          <p:nvPr>
            <p:ph type="body" idx="1"/>
          </p:nvPr>
        </p:nvSpPr>
        <p:spPr>
          <a:noFill/>
          <a:ln/>
        </p:spPr>
        <p:txBody>
          <a:bodyPr/>
          <a:lstStyle/>
          <a:p>
            <a:pPr eaLnBrk="1" hangingPunct="1"/>
            <a:r>
              <a:rPr lang="en-US" dirty="0" smtClean="0"/>
              <a:t>Cluster</a:t>
            </a:r>
            <a:r>
              <a:rPr lang="en-US" baseline="0" dirty="0" smtClean="0"/>
              <a:t> are a fixed size because you cannot add an object to an existing cluster – only change the values within the object.  You can create a new cluster which contains an existing cluster (cluster within a cluster), but this is still a </a:t>
            </a:r>
            <a:r>
              <a:rPr lang="en-US" i="1" baseline="0" dirty="0" smtClean="0"/>
              <a:t>new</a:t>
            </a:r>
            <a:r>
              <a:rPr lang="en-US" i="0" baseline="0" dirty="0" smtClean="0"/>
              <a:t> cluster.  </a:t>
            </a:r>
            <a:endParaRPr lang="en-US" dirty="0" smtClean="0"/>
          </a:p>
          <a:p>
            <a:pPr eaLnBrk="1" hangingPunct="1"/>
            <a:endParaRPr lang="en-US" dirty="0" smtClean="0"/>
          </a:p>
          <a:p>
            <a:pPr eaLnBrk="1" hangingPunct="1"/>
            <a:r>
              <a:rPr lang="en-US" dirty="0" smtClean="0"/>
              <a:t>Great article</a:t>
            </a:r>
            <a:r>
              <a:rPr lang="en-US" baseline="0" dirty="0" smtClean="0"/>
              <a:t> about Arrays and clusters:  </a:t>
            </a:r>
            <a:r>
              <a:rPr lang="en-US" dirty="0" smtClean="0">
                <a:hlinkClick r:id="rId3"/>
              </a:rPr>
              <a:t>http://zone.ni.com/devzone/cda/tut/p/id/7571</a:t>
            </a:r>
            <a:endParaRPr lang="en-US" dirty="0" smtClean="0"/>
          </a:p>
          <a:p>
            <a:pPr eaLnBrk="1" hangingPunct="1"/>
            <a:endParaRPr lang="en-US" dirty="0" smtClean="0"/>
          </a:p>
          <a:p>
            <a:pPr eaLnBrk="1" hangingPunct="1"/>
            <a:endParaRPr lang="en-US" dirty="0" smtClean="0"/>
          </a:p>
        </p:txBody>
      </p:sp>
      <p:sp>
        <p:nvSpPr>
          <p:cNvPr id="648196" name="Slide Number Placeholder 3"/>
          <p:cNvSpPr>
            <a:spLocks noGrp="1"/>
          </p:cNvSpPr>
          <p:nvPr>
            <p:ph type="sldNum" sz="quarter" idx="4294967295"/>
          </p:nvPr>
        </p:nvSpPr>
        <p:spPr bwMode="auto">
          <a:xfrm>
            <a:off x="3884853" y="8685863"/>
            <a:ext cx="2971593" cy="456575"/>
          </a:xfrm>
          <a:prstGeom prst="rect">
            <a:avLst/>
          </a:prstGeom>
          <a:noFill/>
          <a:ln>
            <a:miter lim="800000"/>
            <a:headEnd/>
            <a:tailEnd/>
          </a:ln>
        </p:spPr>
        <p:txBody>
          <a:bodyPr lIns="86483" tIns="43241" rIns="86483" bIns="43241"/>
          <a:lstStyle/>
          <a:p>
            <a:pPr algn="r" eaLnBrk="0" hangingPunct="0"/>
            <a:fld id="{D4798F04-1C4A-4916-AE03-A45F5B993F3B}" type="slidenum">
              <a:rPr lang="en-US" b="1">
                <a:solidFill>
                  <a:srgbClr val="FFFFFF"/>
                </a:solidFill>
              </a:rPr>
              <a:pPr algn="r" eaLnBrk="0" hangingPunct="0"/>
              <a:t>25</a:t>
            </a:fld>
            <a:endParaRPr lang="en-US" b="1" dirty="0">
              <a:solidFill>
                <a:srgbClr val="FFFFFF"/>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a:t>
            </a:r>
            <a:r>
              <a:rPr lang="en-US" dirty="0" err="1" smtClean="0"/>
              <a:t>enum</a:t>
            </a:r>
            <a:r>
              <a:rPr lang="en-US" dirty="0" smtClean="0"/>
              <a:t> (short</a:t>
            </a:r>
            <a:r>
              <a:rPr lang="en-US" baseline="0" dirty="0" smtClean="0"/>
              <a:t> for enumeration)</a:t>
            </a:r>
            <a:r>
              <a:rPr lang="en-US" dirty="0" smtClean="0"/>
              <a:t> is a data</a:t>
            </a:r>
            <a:r>
              <a:rPr lang="en-US" baseline="0" dirty="0" smtClean="0"/>
              <a:t> type that pairs a number with a string (</a:t>
            </a:r>
            <a:r>
              <a:rPr lang="en-US" baseline="0" dirty="0" err="1" smtClean="0"/>
              <a:t>ie</a:t>
            </a:r>
            <a:r>
              <a:rPr lang="en-US" baseline="0" dirty="0" smtClean="0"/>
              <a:t>, months of the year with the number 0-11).  </a:t>
            </a:r>
          </a:p>
          <a:p>
            <a:endParaRPr lang="en-US" baseline="0" dirty="0" smtClean="0"/>
          </a:p>
          <a:p>
            <a:r>
              <a:rPr lang="en-US" baseline="0" smtClean="0"/>
              <a:t>The list of pairings is maintained as part of the data type (this is important when it comes to type definitions and is different from a ring, which looks similar)</a:t>
            </a:r>
          </a:p>
          <a:p>
            <a:endParaRPr lang="en-US" dirty="0"/>
          </a:p>
        </p:txBody>
      </p:sp>
      <p:sp>
        <p:nvSpPr>
          <p:cNvPr id="4" name="Slide Number Placeholder 3"/>
          <p:cNvSpPr>
            <a:spLocks noGrp="1"/>
          </p:cNvSpPr>
          <p:nvPr>
            <p:ph type="sldNum" idx="10"/>
          </p:nvPr>
        </p:nvSpPr>
        <p:spPr/>
        <p:txBody>
          <a:bodyPr/>
          <a:lstStyle/>
          <a:p>
            <a:fld id="{9E94E366-76FE-495F-9CC2-8605A1FD343F}"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Right-click and select Edit Items… to bring up the window in which you can add/delete/move items on the list.  </a:t>
            </a:r>
          </a:p>
          <a:p>
            <a:endParaRPr lang="en-US" dirty="0"/>
          </a:p>
        </p:txBody>
      </p:sp>
      <p:sp>
        <p:nvSpPr>
          <p:cNvPr id="4" name="Slide Number Placeholder 3"/>
          <p:cNvSpPr>
            <a:spLocks noGrp="1"/>
          </p:cNvSpPr>
          <p:nvPr>
            <p:ph type="sldNum" idx="10"/>
          </p:nvPr>
        </p:nvSpPr>
        <p:spPr/>
        <p:txBody>
          <a:bodyPr/>
          <a:lstStyle/>
          <a:p>
            <a:fld id="{9E94E366-76FE-495F-9CC2-8605A1FD343F}"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EFBA241F-FF70-44C8-B22C-A86200DC4C63}" type="slidenum">
              <a:rPr lang="en-US"/>
              <a:pPr/>
              <a:t>28</a:t>
            </a:fld>
            <a:endParaRPr lang="en-US"/>
          </a:p>
        </p:txBody>
      </p:sp>
      <p:sp>
        <p:nvSpPr>
          <p:cNvPr id="5632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6322" name="Text Box 2"/>
          <p:cNvSpPr txBox="1">
            <a:spLocks noGrp="1" noChangeArrowheads="1"/>
          </p:cNvSpPr>
          <p:nvPr>
            <p:ph type="body" idx="1"/>
          </p:nvPr>
        </p:nvSpPr>
        <p:spPr bwMode="auto">
          <a:xfrm>
            <a:off x="686360" y="4342535"/>
            <a:ext cx="5486681" cy="4114511"/>
          </a:xfrm>
          <a:prstGeom prst="rect">
            <a:avLst/>
          </a:prstGeom>
          <a:noFill/>
          <a:ln>
            <a:round/>
            <a:headEnd/>
            <a:tailEnd/>
          </a:ln>
        </p:spPr>
        <p:txBody>
          <a:bodyPr tIns="82058"/>
          <a:lstStyle/>
          <a:p>
            <a:pPr marL="228600" indent="-228600">
              <a:spcBef>
                <a:spcPct val="0"/>
              </a:spcBef>
              <a:spcAft>
                <a:spcPts val="483"/>
              </a:spcAft>
              <a:buAutoNum type="arabicPeriod"/>
              <a:tabLst>
                <a:tab pos="649628" algn="l"/>
                <a:tab pos="1299256" algn="l"/>
                <a:tab pos="1948884" algn="l"/>
                <a:tab pos="2598511" algn="l"/>
                <a:tab pos="3248139" algn="l"/>
                <a:tab pos="3897767" algn="l"/>
                <a:tab pos="4547395" algn="l"/>
                <a:tab pos="5197023" algn="l"/>
              </a:tabLst>
            </a:pPr>
            <a:r>
              <a:rPr lang="en-US" dirty="0" smtClean="0">
                <a:ea typeface="SimSun" charset="-122"/>
              </a:rPr>
              <a:t>Place an</a:t>
            </a:r>
            <a:r>
              <a:rPr lang="en-US" baseline="0" dirty="0" smtClean="0">
                <a:ea typeface="SimSun" charset="-122"/>
              </a:rPr>
              <a:t> </a:t>
            </a:r>
            <a:r>
              <a:rPr lang="en-US" baseline="0" dirty="0" err="1" smtClean="0">
                <a:ea typeface="SimSun" charset="-122"/>
              </a:rPr>
              <a:t>enum</a:t>
            </a:r>
            <a:r>
              <a:rPr lang="en-US" baseline="0" dirty="0" smtClean="0">
                <a:ea typeface="SimSun" charset="-122"/>
              </a:rPr>
              <a:t> on the front panel</a:t>
            </a:r>
          </a:p>
          <a:p>
            <a:pPr marL="228600" indent="-228600">
              <a:spcBef>
                <a:spcPct val="0"/>
              </a:spcBef>
              <a:spcAft>
                <a:spcPts val="483"/>
              </a:spcAft>
              <a:buAutoNum type="arabicPeriod"/>
              <a:tabLst>
                <a:tab pos="649628" algn="l"/>
                <a:tab pos="1299256" algn="l"/>
                <a:tab pos="1948884" algn="l"/>
                <a:tab pos="2598511" algn="l"/>
                <a:tab pos="3248139" algn="l"/>
                <a:tab pos="3897767" algn="l"/>
                <a:tab pos="4547395" algn="l"/>
                <a:tab pos="5197023" algn="l"/>
              </a:tabLst>
            </a:pPr>
            <a:r>
              <a:rPr lang="en-US" baseline="0" dirty="0" smtClean="0">
                <a:ea typeface="SimSun" charset="-122"/>
              </a:rPr>
              <a:t>Right-click on the </a:t>
            </a:r>
            <a:r>
              <a:rPr lang="en-US" baseline="0" dirty="0" err="1" smtClean="0">
                <a:ea typeface="SimSun" charset="-122"/>
              </a:rPr>
              <a:t>enum</a:t>
            </a:r>
            <a:r>
              <a:rPr lang="en-US" baseline="0" dirty="0" smtClean="0">
                <a:ea typeface="SimSun" charset="-122"/>
              </a:rPr>
              <a:t> and select Edit Items…</a:t>
            </a:r>
          </a:p>
          <a:p>
            <a:pPr marL="228600" indent="-228600">
              <a:spcBef>
                <a:spcPct val="0"/>
              </a:spcBef>
              <a:spcAft>
                <a:spcPts val="483"/>
              </a:spcAft>
              <a:buAutoNum type="arabicPeriod"/>
              <a:tabLst>
                <a:tab pos="649628" algn="l"/>
                <a:tab pos="1299256" algn="l"/>
                <a:tab pos="1948884" algn="l"/>
                <a:tab pos="2598511" algn="l"/>
                <a:tab pos="3248139" algn="l"/>
                <a:tab pos="3897767" algn="l"/>
                <a:tab pos="4547395" algn="l"/>
                <a:tab pos="5197023" algn="l"/>
              </a:tabLst>
            </a:pPr>
            <a:r>
              <a:rPr lang="en-US" baseline="0" dirty="0" smtClean="0">
                <a:ea typeface="SimSun" charset="-122"/>
              </a:rPr>
              <a:t>Add Start, Stop, Read to the listing (0= Start, 1=Stop, 2=Read)</a:t>
            </a:r>
          </a:p>
          <a:p>
            <a:pPr marL="228600" indent="-228600">
              <a:spcBef>
                <a:spcPct val="0"/>
              </a:spcBef>
              <a:spcAft>
                <a:spcPts val="483"/>
              </a:spcAft>
              <a:buAutoNum type="arabicPeriod"/>
              <a:tabLst>
                <a:tab pos="649628" algn="l"/>
                <a:tab pos="1299256" algn="l"/>
                <a:tab pos="1948884" algn="l"/>
                <a:tab pos="2598511" algn="l"/>
                <a:tab pos="3248139" algn="l"/>
                <a:tab pos="3897767" algn="l"/>
                <a:tab pos="4547395" algn="l"/>
                <a:tab pos="5197023" algn="l"/>
              </a:tabLst>
            </a:pPr>
            <a:r>
              <a:rPr lang="en-US" baseline="0" dirty="0" smtClean="0">
                <a:ea typeface="SimSun" charset="-122"/>
              </a:rPr>
              <a:t>Move Stop to last entry (0= Start, 1=Read, 2=Stop)</a:t>
            </a:r>
          </a:p>
          <a:p>
            <a:pPr marL="228600" indent="-228600">
              <a:spcBef>
                <a:spcPct val="0"/>
              </a:spcBef>
              <a:spcAft>
                <a:spcPts val="483"/>
              </a:spcAft>
              <a:buAutoNum type="arabicPeriod"/>
              <a:tabLst>
                <a:tab pos="649628" algn="l"/>
                <a:tab pos="1299256" algn="l"/>
                <a:tab pos="1948884" algn="l"/>
                <a:tab pos="2598511" algn="l"/>
                <a:tab pos="3248139" algn="l"/>
                <a:tab pos="3897767" algn="l"/>
                <a:tab pos="4547395" algn="l"/>
                <a:tab pos="5197023" algn="l"/>
              </a:tabLst>
            </a:pPr>
            <a:r>
              <a:rPr lang="en-US" baseline="0" dirty="0" smtClean="0">
                <a:ea typeface="SimSun" charset="-122"/>
              </a:rPr>
              <a:t>Close the Properties Window and show the entries on the front panel </a:t>
            </a:r>
          </a:p>
          <a:p>
            <a:pPr marL="228600" indent="-228600">
              <a:spcBef>
                <a:spcPct val="0"/>
              </a:spcBef>
              <a:spcAft>
                <a:spcPts val="483"/>
              </a:spcAft>
              <a:buAutoNum type="arabicPeriod"/>
              <a:tabLst>
                <a:tab pos="649628" algn="l"/>
                <a:tab pos="1299256" algn="l"/>
                <a:tab pos="1948884" algn="l"/>
                <a:tab pos="2598511" algn="l"/>
                <a:tab pos="3248139" algn="l"/>
                <a:tab pos="3897767" algn="l"/>
                <a:tab pos="4547395" algn="l"/>
                <a:tab pos="5197023" algn="l"/>
              </a:tabLst>
            </a:pPr>
            <a:r>
              <a:rPr lang="en-US" baseline="0" dirty="0" smtClean="0">
                <a:ea typeface="SimSun" charset="-122"/>
              </a:rPr>
              <a:t>Change the </a:t>
            </a:r>
            <a:r>
              <a:rPr lang="en-US" baseline="0" dirty="0" err="1" smtClean="0">
                <a:ea typeface="SimSun" charset="-122"/>
              </a:rPr>
              <a:t>enum</a:t>
            </a:r>
            <a:r>
              <a:rPr lang="en-US" baseline="0" dirty="0" smtClean="0">
                <a:ea typeface="SimSun" charset="-122"/>
              </a:rPr>
              <a:t> control to a constant and show the entries as a constant</a:t>
            </a:r>
          </a:p>
          <a:p>
            <a:pPr marL="685800" lvl="1" indent="-228600">
              <a:spcBef>
                <a:spcPct val="0"/>
              </a:spcBef>
              <a:spcAft>
                <a:spcPts val="483"/>
              </a:spcAft>
              <a:buNone/>
              <a:tabLst>
                <a:tab pos="649628" algn="l"/>
                <a:tab pos="1299256" algn="l"/>
                <a:tab pos="1948884" algn="l"/>
                <a:tab pos="2598511" algn="l"/>
                <a:tab pos="3248139" algn="l"/>
                <a:tab pos="3897767" algn="l"/>
                <a:tab pos="4547395" algn="l"/>
                <a:tab pos="5197023" algn="l"/>
              </a:tabLst>
            </a:pPr>
            <a:r>
              <a:rPr lang="en-US" baseline="0" dirty="0" smtClean="0">
                <a:ea typeface="SimSun" charset="-122"/>
              </a:rPr>
              <a:t>- Explain that the value chosen/showing is the value of that </a:t>
            </a:r>
            <a:r>
              <a:rPr lang="en-US" baseline="0" dirty="0" err="1" smtClean="0">
                <a:ea typeface="SimSun" charset="-122"/>
              </a:rPr>
              <a:t>enum</a:t>
            </a:r>
            <a:r>
              <a:rPr lang="en-US" baseline="0" dirty="0" smtClean="0">
                <a:ea typeface="SimSun" charset="-122"/>
              </a:rPr>
              <a:t> </a:t>
            </a:r>
            <a:endParaRPr lang="en-US" dirty="0">
              <a:ea typeface="SimSun" charset="-122"/>
            </a:endParaRPr>
          </a:p>
        </p:txBody>
      </p:sp>
      <p:sp>
        <p:nvSpPr>
          <p:cNvPr id="56323" name="Rectangle 3"/>
          <p:cNvSpPr>
            <a:spLocks noChangeArrowheads="1"/>
          </p:cNvSpPr>
          <p:nvPr/>
        </p:nvSpPr>
        <p:spPr bwMode="auto">
          <a:xfrm>
            <a:off x="0" y="8771424"/>
            <a:ext cx="6858000" cy="231145"/>
          </a:xfrm>
          <a:prstGeom prst="rect">
            <a:avLst/>
          </a:prstGeom>
          <a:noFill/>
          <a:ln w="9360">
            <a:noFill/>
            <a:miter lim="800000"/>
            <a:headEnd/>
            <a:tailEnd/>
          </a:ln>
          <a:effectLst/>
        </p:spPr>
        <p:txBody>
          <a:bodyPr lIns="91427" tIns="45875" rIns="91427" bIns="45875" anchor="b">
            <a:spAutoFit/>
          </a:bodyPr>
          <a:lstStyle/>
          <a:p>
            <a:pPr>
              <a:spcBef>
                <a:spcPts val="808"/>
              </a:spcBef>
              <a:tabLst>
                <a:tab pos="205146" algn="l"/>
                <a:tab pos="3035871" algn="ctr"/>
                <a:tab pos="5829555" algn="r"/>
                <a:tab pos="5846651" algn="l"/>
                <a:tab pos="6496279" algn="l"/>
              </a:tabLst>
            </a:pPr>
            <a:r>
              <a:rPr lang="en-US" sz="900" dirty="0">
                <a:solidFill>
                  <a:srgbClr val="000000"/>
                </a:solidFill>
                <a:latin typeface="Times New Roman" pitchFamily="16" charset="0"/>
              </a:rPr>
              <a:t>	 </a:t>
            </a:r>
            <a:r>
              <a:rPr lang="en-US" sz="700" i="1" dirty="0">
                <a:solidFill>
                  <a:srgbClr val="000000"/>
                </a:solidFill>
                <a:latin typeface="Arial Narrow" pitchFamily="32" charset="0"/>
              </a:rPr>
              <a:t>Introduction to LabVIEW Hands-On 	24	ni.com</a:t>
            </a:r>
          </a:p>
        </p:txBody>
      </p:sp>
      <p:sp>
        <p:nvSpPr>
          <p:cNvPr id="56324" name="Rectangle 4"/>
          <p:cNvSpPr>
            <a:spLocks noChangeArrowheads="1"/>
          </p:cNvSpPr>
          <p:nvPr/>
        </p:nvSpPr>
        <p:spPr bwMode="auto">
          <a:xfrm>
            <a:off x="1029541" y="673967"/>
            <a:ext cx="4644838" cy="3427556"/>
          </a:xfrm>
          <a:prstGeom prst="rect">
            <a:avLst/>
          </a:prstGeom>
          <a:noFill/>
          <a:ln w="9360">
            <a:solidFill>
              <a:srgbClr val="000000"/>
            </a:solidFill>
            <a:miter lim="800000"/>
            <a:headEnd/>
            <a:tailEnd/>
          </a:ln>
          <a:effectLst/>
        </p:spPr>
        <p:txBody>
          <a:bodyPr wrap="none" lIns="82058" tIns="41029" rIns="82058" bIns="41029"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EFBA241F-FF70-44C8-B22C-A86200DC4C63}" type="slidenum">
              <a:rPr lang="en-US"/>
              <a:pPr/>
              <a:t>29</a:t>
            </a:fld>
            <a:endParaRPr lang="en-US"/>
          </a:p>
        </p:txBody>
      </p:sp>
      <p:sp>
        <p:nvSpPr>
          <p:cNvPr id="5632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56322" name="Text Box 2"/>
          <p:cNvSpPr txBox="1">
            <a:spLocks noGrp="1" noChangeArrowheads="1"/>
          </p:cNvSpPr>
          <p:nvPr>
            <p:ph type="body" idx="1"/>
          </p:nvPr>
        </p:nvSpPr>
        <p:spPr bwMode="auto">
          <a:xfrm>
            <a:off x="686360" y="4342535"/>
            <a:ext cx="5486681" cy="4114511"/>
          </a:xfrm>
          <a:prstGeom prst="rect">
            <a:avLst/>
          </a:prstGeom>
          <a:noFill/>
          <a:ln>
            <a:round/>
            <a:headEnd/>
            <a:tailEnd/>
          </a:ln>
        </p:spPr>
        <p:txBody>
          <a:bodyPr tIns="82058"/>
          <a:lstStyle/>
          <a:p>
            <a:pPr>
              <a:spcBef>
                <a:spcPct val="0"/>
              </a:spcBef>
              <a:spcAft>
                <a:spcPts val="483"/>
              </a:spcAft>
              <a:tabLst>
                <a:tab pos="649628" algn="l"/>
                <a:tab pos="1299256" algn="l"/>
                <a:tab pos="1948884" algn="l"/>
                <a:tab pos="2598511" algn="l"/>
                <a:tab pos="3248139" algn="l"/>
                <a:tab pos="3897767" algn="l"/>
                <a:tab pos="4547395" algn="l"/>
                <a:tab pos="5197023" algn="l"/>
              </a:tabLst>
            </a:pPr>
            <a:endParaRPr lang="en-US" dirty="0">
              <a:ea typeface="SimSun" charset="-122"/>
            </a:endParaRPr>
          </a:p>
        </p:txBody>
      </p:sp>
      <p:sp>
        <p:nvSpPr>
          <p:cNvPr id="56323" name="Rectangle 3"/>
          <p:cNvSpPr>
            <a:spLocks noChangeArrowheads="1"/>
          </p:cNvSpPr>
          <p:nvPr/>
        </p:nvSpPr>
        <p:spPr bwMode="auto">
          <a:xfrm>
            <a:off x="0" y="8771424"/>
            <a:ext cx="6858000" cy="231145"/>
          </a:xfrm>
          <a:prstGeom prst="rect">
            <a:avLst/>
          </a:prstGeom>
          <a:noFill/>
          <a:ln w="9360">
            <a:noFill/>
            <a:miter lim="800000"/>
            <a:headEnd/>
            <a:tailEnd/>
          </a:ln>
          <a:effectLst/>
        </p:spPr>
        <p:txBody>
          <a:bodyPr lIns="91427" tIns="45875" rIns="91427" bIns="45875" anchor="b">
            <a:spAutoFit/>
          </a:bodyPr>
          <a:lstStyle/>
          <a:p>
            <a:pPr>
              <a:spcBef>
                <a:spcPts val="808"/>
              </a:spcBef>
              <a:tabLst>
                <a:tab pos="205146" algn="l"/>
                <a:tab pos="3035871" algn="ctr"/>
                <a:tab pos="5829555" algn="r"/>
                <a:tab pos="5846651" algn="l"/>
                <a:tab pos="6496279" algn="l"/>
              </a:tabLst>
            </a:pPr>
            <a:r>
              <a:rPr lang="en-US" sz="900" dirty="0">
                <a:solidFill>
                  <a:srgbClr val="000000"/>
                </a:solidFill>
                <a:latin typeface="Times New Roman" pitchFamily="16" charset="0"/>
              </a:rPr>
              <a:t>	 </a:t>
            </a:r>
            <a:r>
              <a:rPr lang="en-US" sz="700" i="1" dirty="0">
                <a:solidFill>
                  <a:srgbClr val="000000"/>
                </a:solidFill>
                <a:latin typeface="Arial Narrow" pitchFamily="32" charset="0"/>
              </a:rPr>
              <a:t>Introduction to LabVIEW Hands-On 	24	ni.com</a:t>
            </a:r>
          </a:p>
        </p:txBody>
      </p:sp>
      <p:sp>
        <p:nvSpPr>
          <p:cNvPr id="56324" name="Rectangle 4"/>
          <p:cNvSpPr>
            <a:spLocks noChangeArrowheads="1"/>
          </p:cNvSpPr>
          <p:nvPr/>
        </p:nvSpPr>
        <p:spPr bwMode="auto">
          <a:xfrm>
            <a:off x="1029541" y="673967"/>
            <a:ext cx="4644838" cy="3427556"/>
          </a:xfrm>
          <a:prstGeom prst="rect">
            <a:avLst/>
          </a:prstGeom>
          <a:noFill/>
          <a:ln w="9360">
            <a:solidFill>
              <a:srgbClr val="000000"/>
            </a:solidFill>
            <a:miter lim="800000"/>
            <a:headEnd/>
            <a:tailEnd/>
          </a:ln>
          <a:effectLst/>
        </p:spPr>
        <p:txBody>
          <a:bodyPr wrap="none" lIns="82058" tIns="41029" rIns="82058" bIns="41029"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B0F27C0-06AC-4D6E-9813-03246B22B4CD}" type="slidenum">
              <a:rPr lang="en-US"/>
              <a:pPr/>
              <a:t>3</a:t>
            </a:fld>
            <a:endParaRPr lang="en-US"/>
          </a:p>
        </p:txBody>
      </p:sp>
      <p:sp>
        <p:nvSpPr>
          <p:cNvPr id="19457"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B0F27C0-06AC-4D6E-9813-03246B22B4CD}" type="slidenum">
              <a:rPr lang="en-US"/>
              <a:pPr/>
              <a:t>4</a:t>
            </a:fld>
            <a:endParaRPr lang="en-US"/>
          </a:p>
        </p:txBody>
      </p:sp>
      <p:sp>
        <p:nvSpPr>
          <p:cNvPr id="19457"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r>
              <a:rPr lang="en-US" dirty="0" smtClean="0"/>
              <a:t>The project helps organize your VIs</a:t>
            </a:r>
            <a:r>
              <a:rPr lang="en-US" baseline="0" dirty="0" smtClean="0"/>
              <a:t> that are related to one another (as well as other files). A project is not part of a VI, instead it </a:t>
            </a:r>
            <a:r>
              <a:rPr lang="en-US" i="1" baseline="0" dirty="0" smtClean="0"/>
              <a:t>contains</a:t>
            </a:r>
            <a:r>
              <a:rPr lang="en-US" i="0" baseline="0" dirty="0" smtClean="0"/>
              <a:t> VIs</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B0F27C0-06AC-4D6E-9813-03246B22B4CD}" type="slidenum">
              <a:rPr lang="en-US"/>
              <a:pPr/>
              <a:t>5</a:t>
            </a:fld>
            <a:endParaRPr lang="en-US"/>
          </a:p>
        </p:txBody>
      </p:sp>
      <p:sp>
        <p:nvSpPr>
          <p:cNvPr id="19457"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B0F27C0-06AC-4D6E-9813-03246B22B4CD}" type="slidenum">
              <a:rPr lang="en-US"/>
              <a:pPr/>
              <a:t>6</a:t>
            </a:fld>
            <a:endParaRPr lang="en-US"/>
          </a:p>
        </p:txBody>
      </p:sp>
      <p:sp>
        <p:nvSpPr>
          <p:cNvPr id="19457"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r>
              <a:rPr lang="en-US" dirty="0" smtClean="0"/>
              <a:t>The</a:t>
            </a:r>
            <a:r>
              <a:rPr lang="en-US" baseline="0" dirty="0" smtClean="0"/>
              <a:t> label identifies the terminal that maps to the control or indicator that is on the front panel.  Location does not matter; the value is often not seen on the block diagram; and the caption is only available on the front panel.</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B0F27C0-06AC-4D6E-9813-03246B22B4CD}" type="slidenum">
              <a:rPr lang="en-US"/>
              <a:pPr/>
              <a:t>7</a:t>
            </a:fld>
            <a:endParaRPr lang="en-US"/>
          </a:p>
        </p:txBody>
      </p:sp>
      <p:sp>
        <p:nvSpPr>
          <p:cNvPr id="19457"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B0F27C0-06AC-4D6E-9813-03246B22B4CD}" type="slidenum">
              <a:rPr lang="en-US"/>
              <a:pPr/>
              <a:t>8</a:t>
            </a:fld>
            <a:endParaRPr lang="en-US"/>
          </a:p>
        </p:txBody>
      </p:sp>
      <p:sp>
        <p:nvSpPr>
          <p:cNvPr id="19457"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r>
              <a:rPr lang="en-US" dirty="0" smtClean="0"/>
              <a:t>Terminals and wires are also found on the block</a:t>
            </a:r>
            <a:r>
              <a:rPr lang="en-US" baseline="0" dirty="0" smtClean="0"/>
              <a:t> diagram, but are not nodes.  </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7"/>
          <p:cNvSpPr>
            <a:spLocks noGrp="1" noChangeArrowheads="1"/>
          </p:cNvSpPr>
          <p:nvPr>
            <p:ph type="sldNum" sz="quarter" idx="4294967295"/>
          </p:nvPr>
        </p:nvSpPr>
        <p:spPr bwMode="auto">
          <a:xfrm>
            <a:off x="3883297" y="8684299"/>
            <a:ext cx="2973149" cy="458139"/>
          </a:xfrm>
          <a:prstGeom prst="rect">
            <a:avLst/>
          </a:prstGeom>
          <a:noFill/>
          <a:ln>
            <a:miter lim="800000"/>
            <a:headEnd/>
            <a:tailEnd/>
          </a:ln>
        </p:spPr>
        <p:txBody>
          <a:bodyPr/>
          <a:lstStyle/>
          <a:p>
            <a:pPr algn="r" eaLnBrk="0" hangingPunct="0"/>
            <a:fld id="{7AC893D7-2398-4C3E-B343-286249E1E295}" type="slidenum">
              <a:rPr lang="en-US" b="1">
                <a:solidFill>
                  <a:srgbClr val="FFFFFF"/>
                </a:solidFill>
              </a:rPr>
              <a:pPr algn="r" eaLnBrk="0" hangingPunct="0"/>
              <a:t>9</a:t>
            </a:fld>
            <a:endParaRPr lang="en-US" b="1" dirty="0">
              <a:solidFill>
                <a:srgbClr val="FFFFFF"/>
              </a:solidFill>
            </a:endParaRPr>
          </a:p>
        </p:txBody>
      </p:sp>
      <p:sp>
        <p:nvSpPr>
          <p:cNvPr id="522243" name="Rectangle 2"/>
          <p:cNvSpPr>
            <a:spLocks noGrp="1" noRot="1" noChangeAspect="1" noChangeArrowheads="1" noTextEdit="1"/>
          </p:cNvSpPr>
          <p:nvPr>
            <p:ph type="sldImg"/>
          </p:nvPr>
        </p:nvSpPr>
        <p:spPr bwMode="auto">
          <a:xfrm>
            <a:off x="809625" y="449263"/>
            <a:ext cx="5094288" cy="3822700"/>
          </a:xfrm>
          <a:noFill/>
          <a:ln>
            <a:solidFill>
              <a:srgbClr val="000000"/>
            </a:solidFill>
            <a:miter lim="800000"/>
            <a:headEnd/>
            <a:tailEnd/>
          </a:ln>
        </p:spPr>
      </p:sp>
      <p:sp>
        <p:nvSpPr>
          <p:cNvPr id="522244" name="Rectangle 3"/>
          <p:cNvSpPr>
            <a:spLocks noGrp="1" noChangeArrowheads="1"/>
          </p:cNvSpPr>
          <p:nvPr>
            <p:ph type="body" idx="1"/>
          </p:nvPr>
        </p:nvSpPr>
        <p:spPr>
          <a:xfrm>
            <a:off x="686113" y="4506329"/>
            <a:ext cx="5485778" cy="4112298"/>
          </a:xfrm>
          <a:noFill/>
          <a:ln/>
        </p:spPr>
        <p:txBody>
          <a:bodyPr/>
          <a:lstStyle/>
          <a:p>
            <a:pPr marL="224655" indent="-224655"/>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726" indent="0" algn="ctr">
              <a:buNone/>
              <a:defRPr/>
            </a:lvl2pPr>
            <a:lvl3pPr marL="829452" indent="0" algn="ctr">
              <a:buNone/>
              <a:defRPr/>
            </a:lvl3pPr>
            <a:lvl4pPr marL="1244178" indent="0" algn="ctr">
              <a:buNone/>
              <a:defRPr/>
            </a:lvl4pPr>
            <a:lvl5pPr marL="1658904" indent="0" algn="ctr">
              <a:buNone/>
              <a:defRPr/>
            </a:lvl5pPr>
            <a:lvl6pPr marL="2073631" indent="0" algn="ctr">
              <a:buNone/>
              <a:defRPr/>
            </a:lvl6pPr>
            <a:lvl7pPr marL="2488357" indent="0" algn="ctr">
              <a:buNone/>
              <a:defRPr/>
            </a:lvl7pPr>
            <a:lvl8pPr marL="2903083" indent="0" algn="ctr">
              <a:buNone/>
              <a:defRPr/>
            </a:lvl8pPr>
            <a:lvl9pPr marL="3317809"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fld id="{58EBE789-4C61-4BC5-8561-CD900AE7C768}" type="datetimeFigureOut">
              <a:rPr lang="en-US" smtClean="0"/>
              <a:pPr/>
              <a:t>07-09-11</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fld id="{58EBE789-4C61-4BC5-8561-CD900AE7C768}" type="datetimeFigureOut">
              <a:rPr lang="en-US" smtClean="0"/>
              <a:pPr/>
              <a:t>07-09-11</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880" y="273629"/>
            <a:ext cx="2056320" cy="585565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6481" y="273629"/>
            <a:ext cx="6032160" cy="585565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fld id="{58EBE789-4C61-4BC5-8561-CD900AE7C768}" type="datetimeFigureOut">
              <a:rPr lang="en-US" smtClean="0"/>
              <a:pPr/>
              <a:t>07-09-11</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6480" y="1604329"/>
            <a:ext cx="4043520" cy="45249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8241" y="1604329"/>
            <a:ext cx="4044960" cy="4524955"/>
          </a:xfrm>
        </p:spPr>
        <p:txBody>
          <a:bodyPr/>
          <a:lstStyle/>
          <a:p>
            <a:r>
              <a:rPr lang="en-US" smtClean="0"/>
              <a:t>Click icon to add clip art</a:t>
            </a:r>
            <a:endParaRPr lang="en-US"/>
          </a:p>
        </p:txBody>
      </p:sp>
      <p:sp>
        <p:nvSpPr>
          <p:cNvPr id="5" name="Date Placeholder 4"/>
          <p:cNvSpPr>
            <a:spLocks noGrp="1"/>
          </p:cNvSpPr>
          <p:nvPr>
            <p:ph type="dt" idx="10"/>
          </p:nvPr>
        </p:nvSpPr>
        <p:spPr>
          <a:xfrm>
            <a:off x="456481" y="6247376"/>
            <a:ext cx="2128320" cy="470930"/>
          </a:xfrm>
        </p:spPr>
        <p:txBody>
          <a:bodyPr/>
          <a:lstStyle>
            <a:lvl1pPr>
              <a:defRPr/>
            </a:lvl1pPr>
          </a:lstStyle>
          <a:p>
            <a:fld id="{58EBE789-4C61-4BC5-8561-CD900AE7C768}" type="datetimeFigureOut">
              <a:rPr lang="en-US" smtClean="0"/>
              <a:pPr/>
              <a:t>07-09-11</a:t>
            </a:fld>
            <a:endParaRPr lang="en-US"/>
          </a:p>
        </p:txBody>
      </p:sp>
      <p:sp>
        <p:nvSpPr>
          <p:cNvPr id="6" name="Footer Placeholder 5"/>
          <p:cNvSpPr>
            <a:spLocks noGrp="1"/>
          </p:cNvSpPr>
          <p:nvPr>
            <p:ph type="ftr" idx="11"/>
          </p:nvPr>
        </p:nvSpPr>
        <p:spPr>
          <a:xfrm>
            <a:off x="3127680" y="6247376"/>
            <a:ext cx="2897280" cy="470930"/>
          </a:xfrm>
        </p:spPr>
        <p:txBody>
          <a:bodyPr/>
          <a:lstStyle>
            <a:lvl1pPr>
              <a:defRPr/>
            </a:lvl1pPr>
          </a:lstStyle>
          <a:p>
            <a:endParaRPr lang="en-US"/>
          </a:p>
        </p:txBody>
      </p:sp>
      <p:sp>
        <p:nvSpPr>
          <p:cNvPr id="7" name="Slide Number Placeholder 6"/>
          <p:cNvSpPr>
            <a:spLocks noGrp="1"/>
          </p:cNvSpPr>
          <p:nvPr>
            <p:ph type="sldNum" idx="12"/>
          </p:nvPr>
        </p:nvSpPr>
        <p:spPr>
          <a:xfrm>
            <a:off x="6556321" y="6247376"/>
            <a:ext cx="2128320" cy="470930"/>
          </a:xfrm>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6480" y="1604329"/>
            <a:ext cx="4043520" cy="4524955"/>
          </a:xfrm>
        </p:spPr>
        <p:txBody>
          <a:bodyPr/>
          <a:lstStyle/>
          <a:p>
            <a:r>
              <a:rPr lang="en-US" smtClean="0"/>
              <a:t>Click icon to add clip art</a:t>
            </a:r>
            <a:endParaRPr lang="en-US"/>
          </a:p>
        </p:txBody>
      </p:sp>
      <p:sp>
        <p:nvSpPr>
          <p:cNvPr id="4" name="Text Placeholder 3"/>
          <p:cNvSpPr>
            <a:spLocks noGrp="1"/>
          </p:cNvSpPr>
          <p:nvPr>
            <p:ph type="body" sz="half" idx="2"/>
          </p:nvPr>
        </p:nvSpPr>
        <p:spPr>
          <a:xfrm>
            <a:off x="4638241" y="1604329"/>
            <a:ext cx="4044960" cy="45249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a:xfrm>
            <a:off x="456481" y="6247376"/>
            <a:ext cx="2128320" cy="470930"/>
          </a:xfrm>
        </p:spPr>
        <p:txBody>
          <a:bodyPr/>
          <a:lstStyle>
            <a:lvl1pPr>
              <a:defRPr/>
            </a:lvl1pPr>
          </a:lstStyle>
          <a:p>
            <a:fld id="{58EBE789-4C61-4BC5-8561-CD900AE7C768}" type="datetimeFigureOut">
              <a:rPr lang="en-US" smtClean="0"/>
              <a:pPr/>
              <a:t>07-09-11</a:t>
            </a:fld>
            <a:endParaRPr lang="en-US"/>
          </a:p>
        </p:txBody>
      </p:sp>
      <p:sp>
        <p:nvSpPr>
          <p:cNvPr id="6" name="Footer Placeholder 5"/>
          <p:cNvSpPr>
            <a:spLocks noGrp="1"/>
          </p:cNvSpPr>
          <p:nvPr>
            <p:ph type="ftr" idx="11"/>
          </p:nvPr>
        </p:nvSpPr>
        <p:spPr>
          <a:xfrm>
            <a:off x="3127680" y="6247376"/>
            <a:ext cx="2897280" cy="470930"/>
          </a:xfrm>
        </p:spPr>
        <p:txBody>
          <a:bodyPr/>
          <a:lstStyle>
            <a:lvl1pPr>
              <a:defRPr/>
            </a:lvl1pPr>
          </a:lstStyle>
          <a:p>
            <a:endParaRPr lang="en-US"/>
          </a:p>
        </p:txBody>
      </p:sp>
      <p:sp>
        <p:nvSpPr>
          <p:cNvPr id="7" name="Slide Number Placeholder 6"/>
          <p:cNvSpPr>
            <a:spLocks noGrp="1"/>
          </p:cNvSpPr>
          <p:nvPr>
            <p:ph type="sldNum" idx="12"/>
          </p:nvPr>
        </p:nvSpPr>
        <p:spPr>
          <a:xfrm>
            <a:off x="6556321" y="6247376"/>
            <a:ext cx="2128320" cy="470930"/>
          </a:xfrm>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6480" y="1604329"/>
            <a:ext cx="4043520" cy="45249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38241" y="1604329"/>
            <a:ext cx="4044960" cy="21933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38241" y="3935934"/>
            <a:ext cx="4044960" cy="2193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idx="10"/>
          </p:nvPr>
        </p:nvSpPr>
        <p:spPr>
          <a:xfrm>
            <a:off x="456481" y="6247376"/>
            <a:ext cx="2128320" cy="470930"/>
          </a:xfrm>
        </p:spPr>
        <p:txBody>
          <a:bodyPr/>
          <a:lstStyle>
            <a:lvl1pPr>
              <a:defRPr/>
            </a:lvl1pPr>
          </a:lstStyle>
          <a:p>
            <a:endParaRPr lang="en-US"/>
          </a:p>
        </p:txBody>
      </p:sp>
      <p:sp>
        <p:nvSpPr>
          <p:cNvPr id="7" name="Footer Placeholder 6"/>
          <p:cNvSpPr>
            <a:spLocks noGrp="1"/>
          </p:cNvSpPr>
          <p:nvPr>
            <p:ph type="ftr" idx="11"/>
          </p:nvPr>
        </p:nvSpPr>
        <p:spPr>
          <a:xfrm>
            <a:off x="3127680" y="6247376"/>
            <a:ext cx="2897280" cy="470930"/>
          </a:xfrm>
        </p:spPr>
        <p:txBody>
          <a:bodyPr/>
          <a:lstStyle>
            <a:lvl1pPr>
              <a:defRPr/>
            </a:lvl1pPr>
          </a:lstStyle>
          <a:p>
            <a:endParaRPr lang="en-US"/>
          </a:p>
        </p:txBody>
      </p:sp>
      <p:sp>
        <p:nvSpPr>
          <p:cNvPr id="8" name="Slide Number Placeholder 7"/>
          <p:cNvSpPr>
            <a:spLocks noGrp="1"/>
          </p:cNvSpPr>
          <p:nvPr>
            <p:ph type="sldNum" idx="12"/>
          </p:nvPr>
        </p:nvSpPr>
        <p:spPr>
          <a:xfrm>
            <a:off x="6556321" y="6247376"/>
            <a:ext cx="2128320" cy="470930"/>
          </a:xfrm>
        </p:spPr>
        <p:txBody>
          <a:bodyPr/>
          <a:lstStyle>
            <a:lvl1pPr>
              <a:defRPr/>
            </a:lvl1pPr>
          </a:lstStyle>
          <a:p>
            <a:fld id="{8C5CFA4F-7FE5-4E1F-92A8-E73B042C4706}"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1"/>
            <a:ext cx="80772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514475"/>
            <a:ext cx="3962400" cy="4286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514475"/>
            <a:ext cx="3962400" cy="4286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6934200" y="6534151"/>
            <a:ext cx="2133600" cy="476250"/>
          </a:xfrm>
          <a:prstGeom prst="rect">
            <a:avLst/>
          </a:prstGeom>
        </p:spPr>
        <p:txBody>
          <a:bodyPr/>
          <a:lstStyle>
            <a:lvl1pPr algn="ctr" eaLnBrk="0" hangingPunct="0">
              <a:defRPr b="1">
                <a:solidFill>
                  <a:srgbClr val="FFFFFF"/>
                </a:solidFill>
                <a:latin typeface="Arial Narrow" pitchFamily="34" charset="0"/>
              </a:defRPr>
            </a:lvl1pPr>
          </a:lstStyle>
          <a:p>
            <a:pPr>
              <a:defRPr/>
            </a:pPr>
            <a:fld id="{96646B6E-4D4E-4929-B9CF-38547E55273B}"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640" indent="0" algn="ctr">
              <a:buNone/>
              <a:defRPr/>
            </a:lvl2pPr>
            <a:lvl3pPr marL="829280" indent="0" algn="ctr">
              <a:buNone/>
              <a:defRPr/>
            </a:lvl3pPr>
            <a:lvl4pPr marL="1243920" indent="0" algn="ctr">
              <a:buNone/>
              <a:defRPr/>
            </a:lvl4pPr>
            <a:lvl5pPr marL="1658560" indent="0" algn="ctr">
              <a:buNone/>
              <a:defRPr/>
            </a:lvl5pPr>
            <a:lvl6pPr marL="2073201" indent="0" algn="ctr">
              <a:buNone/>
              <a:defRPr/>
            </a:lvl6pPr>
            <a:lvl7pPr marL="2487841" indent="0" algn="ctr">
              <a:buNone/>
              <a:defRPr/>
            </a:lvl7pPr>
            <a:lvl8pPr marL="2902481" indent="0" algn="ctr">
              <a:buNone/>
              <a:defRPr/>
            </a:lvl8pPr>
            <a:lvl9pPr marL="3317121" indent="0" algn="ctr">
              <a:buNone/>
              <a:defRPr/>
            </a:lvl9pPr>
          </a:lstStyle>
          <a:p>
            <a:r>
              <a:rPr lang="en-US" smtClean="0"/>
              <a:t>Click to edit Master subtitle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5"/>
            <a:ext cx="7771680" cy="1362383"/>
          </a:xfrm>
        </p:spPr>
        <p:txBody>
          <a:bodyPr/>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640" indent="0">
              <a:buNone/>
              <a:defRPr sz="1600"/>
            </a:lvl2pPr>
            <a:lvl3pPr marL="829280" indent="0">
              <a:buNone/>
              <a:defRPr sz="1500"/>
            </a:lvl3pPr>
            <a:lvl4pPr marL="1243920" indent="0">
              <a:buNone/>
              <a:defRPr sz="1300"/>
            </a:lvl4pPr>
            <a:lvl5pPr marL="1658560" indent="0">
              <a:buNone/>
              <a:defRPr sz="1300"/>
            </a:lvl5pPr>
            <a:lvl6pPr marL="2073201" indent="0">
              <a:buNone/>
              <a:defRPr sz="1300"/>
            </a:lvl6pPr>
            <a:lvl7pPr marL="2487841" indent="0">
              <a:buNone/>
              <a:defRPr sz="1300"/>
            </a:lvl7pPr>
            <a:lvl8pPr marL="2902481" indent="0">
              <a:buNone/>
              <a:defRPr sz="1300"/>
            </a:lvl8pPr>
            <a:lvl9pPr marL="3317121" indent="0">
              <a:buNone/>
              <a:defRPr sz="1300"/>
            </a:lvl9p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440" y="1981648"/>
            <a:ext cx="3816000" cy="411307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9680" y="1981648"/>
            <a:ext cx="3816000" cy="411307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fld id="{58EBE789-4C61-4BC5-8561-CD900AE7C768}" type="datetimeFigureOut">
              <a:rPr lang="en-US" smtClean="0"/>
              <a:pPr/>
              <a:t>07-09-11</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2" y="275072"/>
            <a:ext cx="8229600" cy="1142039"/>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640" indent="0">
              <a:buNone/>
              <a:defRPr sz="1800" b="1"/>
            </a:lvl2pPr>
            <a:lvl3pPr marL="829280" indent="0">
              <a:buNone/>
              <a:defRPr sz="1600" b="1"/>
            </a:lvl3pPr>
            <a:lvl4pPr marL="1243920" indent="0">
              <a:buNone/>
              <a:defRPr sz="1500" b="1"/>
            </a:lvl4pPr>
            <a:lvl5pPr marL="1658560" indent="0">
              <a:buNone/>
              <a:defRPr sz="1500" b="1"/>
            </a:lvl5pPr>
            <a:lvl6pPr marL="2073201" indent="0">
              <a:buNone/>
              <a:defRPr sz="1500" b="1"/>
            </a:lvl6pPr>
            <a:lvl7pPr marL="2487841" indent="0">
              <a:buNone/>
              <a:defRPr sz="1500" b="1"/>
            </a:lvl7pPr>
            <a:lvl8pPr marL="2902481" indent="0">
              <a:buNone/>
              <a:defRPr sz="1500" b="1"/>
            </a:lvl8pPr>
            <a:lvl9pPr marL="3317121"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442" y="1535201"/>
            <a:ext cx="4042080" cy="639427"/>
          </a:xfrm>
        </p:spPr>
        <p:txBody>
          <a:bodyPr anchor="b"/>
          <a:lstStyle>
            <a:lvl1pPr marL="0" indent="0">
              <a:buNone/>
              <a:defRPr sz="2200" b="1"/>
            </a:lvl1pPr>
            <a:lvl2pPr marL="414640" indent="0">
              <a:buNone/>
              <a:defRPr sz="1800" b="1"/>
            </a:lvl2pPr>
            <a:lvl3pPr marL="829280" indent="0">
              <a:buNone/>
              <a:defRPr sz="1600" b="1"/>
            </a:lvl3pPr>
            <a:lvl4pPr marL="1243920" indent="0">
              <a:buNone/>
              <a:defRPr sz="1500" b="1"/>
            </a:lvl4pPr>
            <a:lvl5pPr marL="1658560" indent="0">
              <a:buNone/>
              <a:defRPr sz="1500" b="1"/>
            </a:lvl5pPr>
            <a:lvl6pPr marL="2073201" indent="0">
              <a:buNone/>
              <a:defRPr sz="1500" b="1"/>
            </a:lvl6pPr>
            <a:lvl7pPr marL="2487841" indent="0">
              <a:buNone/>
              <a:defRPr sz="1500" b="1"/>
            </a:lvl7pPr>
            <a:lvl8pPr marL="2902481" indent="0">
              <a:buNone/>
              <a:defRPr sz="1500" b="1"/>
            </a:lvl8pPr>
            <a:lvl9pPr marL="3317121"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442"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3008160" cy="1160762"/>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5523" y="273631"/>
            <a:ext cx="5112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920" y="1434393"/>
            <a:ext cx="3008160" cy="4692013"/>
          </a:xfrm>
        </p:spPr>
        <p:txBody>
          <a:bodyPr/>
          <a:lstStyle>
            <a:lvl1pPr marL="0" indent="0">
              <a:buNone/>
              <a:defRPr sz="1300"/>
            </a:lvl1pPr>
            <a:lvl2pPr marL="414640" indent="0">
              <a:buNone/>
              <a:defRPr sz="1100"/>
            </a:lvl2pPr>
            <a:lvl3pPr marL="829280" indent="0">
              <a:buNone/>
              <a:defRPr sz="900"/>
            </a:lvl3pPr>
            <a:lvl4pPr marL="1243920" indent="0">
              <a:buNone/>
              <a:defRPr sz="800"/>
            </a:lvl4pPr>
            <a:lvl5pPr marL="1658560" indent="0">
              <a:buNone/>
              <a:defRPr sz="800"/>
            </a:lvl5pPr>
            <a:lvl6pPr marL="2073201" indent="0">
              <a:buNone/>
              <a:defRPr sz="800"/>
            </a:lvl6pPr>
            <a:lvl7pPr marL="2487841" indent="0">
              <a:buNone/>
              <a:defRPr sz="800"/>
            </a:lvl7pPr>
            <a:lvl8pPr marL="2902481" indent="0">
              <a:buNone/>
              <a:defRPr sz="800"/>
            </a:lvl8pPr>
            <a:lvl9pPr marL="3317121" indent="0">
              <a:buNone/>
              <a:defRPr sz="800"/>
            </a:lvl9p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03" y="4800026"/>
            <a:ext cx="5486400" cy="56742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803" y="612065"/>
            <a:ext cx="5486400" cy="4115952"/>
          </a:xfrm>
        </p:spPr>
        <p:txBody>
          <a:bodyPr/>
          <a:lstStyle>
            <a:lvl1pPr marL="0" indent="0">
              <a:buNone/>
              <a:defRPr sz="2900"/>
            </a:lvl1pPr>
            <a:lvl2pPr marL="414640" indent="0">
              <a:buNone/>
              <a:defRPr sz="2500"/>
            </a:lvl2pPr>
            <a:lvl3pPr marL="829280" indent="0">
              <a:buNone/>
              <a:defRPr sz="2200"/>
            </a:lvl3pPr>
            <a:lvl4pPr marL="1243920" indent="0">
              <a:buNone/>
              <a:defRPr sz="1800"/>
            </a:lvl4pPr>
            <a:lvl5pPr marL="1658560" indent="0">
              <a:buNone/>
              <a:defRPr sz="1800"/>
            </a:lvl5pPr>
            <a:lvl6pPr marL="2073201" indent="0">
              <a:buNone/>
              <a:defRPr sz="1800"/>
            </a:lvl6pPr>
            <a:lvl7pPr marL="2487841" indent="0">
              <a:buNone/>
              <a:defRPr sz="1800"/>
            </a:lvl7pPr>
            <a:lvl8pPr marL="2902481" indent="0">
              <a:buNone/>
              <a:defRPr sz="1800"/>
            </a:lvl8pPr>
            <a:lvl9pPr marL="3317121" indent="0">
              <a:buNone/>
              <a:defRPr sz="1800"/>
            </a:lvl9pPr>
          </a:lstStyle>
          <a:p>
            <a:r>
              <a:rPr lang="en-US" smtClean="0"/>
              <a:t>Click icon to add picture</a:t>
            </a:r>
            <a:endParaRPr lang="en-US"/>
          </a:p>
        </p:txBody>
      </p:sp>
      <p:sp>
        <p:nvSpPr>
          <p:cNvPr id="4" name="Text Placeholder 3"/>
          <p:cNvSpPr>
            <a:spLocks noGrp="1"/>
          </p:cNvSpPr>
          <p:nvPr>
            <p:ph type="body" sz="half" idx="2"/>
          </p:nvPr>
        </p:nvSpPr>
        <p:spPr>
          <a:xfrm>
            <a:off x="1792803" y="5367444"/>
            <a:ext cx="5486400" cy="805044"/>
          </a:xfrm>
        </p:spPr>
        <p:txBody>
          <a:bodyPr/>
          <a:lstStyle>
            <a:lvl1pPr marL="0" indent="0">
              <a:buNone/>
              <a:defRPr sz="1300"/>
            </a:lvl1pPr>
            <a:lvl2pPr marL="414640" indent="0">
              <a:buNone/>
              <a:defRPr sz="1100"/>
            </a:lvl2pPr>
            <a:lvl3pPr marL="829280" indent="0">
              <a:buNone/>
              <a:defRPr sz="900"/>
            </a:lvl3pPr>
            <a:lvl4pPr marL="1243920" indent="0">
              <a:buNone/>
              <a:defRPr sz="800"/>
            </a:lvl4pPr>
            <a:lvl5pPr marL="1658560" indent="0">
              <a:buNone/>
              <a:defRPr sz="800"/>
            </a:lvl5pPr>
            <a:lvl6pPr marL="2073201" indent="0">
              <a:buNone/>
              <a:defRPr sz="800"/>
            </a:lvl6pPr>
            <a:lvl7pPr marL="2487841" indent="0">
              <a:buNone/>
              <a:defRPr sz="800"/>
            </a:lvl7pPr>
            <a:lvl8pPr marL="2902481" indent="0">
              <a:buNone/>
              <a:defRPr sz="800"/>
            </a:lvl8pPr>
            <a:lvl9pPr marL="3317121" indent="0">
              <a:buNone/>
              <a:defRPr sz="800"/>
            </a:lvl9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121" y="609185"/>
            <a:ext cx="1942560" cy="548553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442" y="609185"/>
            <a:ext cx="5689440" cy="548553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3"/>
            <a:ext cx="7771680" cy="1362383"/>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726" indent="0">
              <a:buNone/>
              <a:defRPr sz="1600"/>
            </a:lvl2pPr>
            <a:lvl3pPr marL="829452" indent="0">
              <a:buNone/>
              <a:defRPr sz="1500"/>
            </a:lvl3pPr>
            <a:lvl4pPr marL="1244178" indent="0">
              <a:buNone/>
              <a:defRPr sz="1300"/>
            </a:lvl4pPr>
            <a:lvl5pPr marL="1658904" indent="0">
              <a:buNone/>
              <a:defRPr sz="1300"/>
            </a:lvl5pPr>
            <a:lvl6pPr marL="2073631" indent="0">
              <a:buNone/>
              <a:defRPr sz="1300"/>
            </a:lvl6pPr>
            <a:lvl7pPr marL="2488357" indent="0">
              <a:buNone/>
              <a:defRPr sz="1300"/>
            </a:lvl7pPr>
            <a:lvl8pPr marL="2903083" indent="0">
              <a:buNone/>
              <a:defRPr sz="1300"/>
            </a:lvl8pPr>
            <a:lvl9pPr marL="3317809" indent="0">
              <a:buNone/>
              <a:defRPr sz="13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fld id="{58EBE789-4C61-4BC5-8561-CD900AE7C768}" type="datetimeFigureOut">
              <a:rPr lang="en-US" smtClean="0"/>
              <a:pPr/>
              <a:t>07-09-11</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6480" y="1604329"/>
            <a:ext cx="4043520" cy="4524955"/>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241" y="1604329"/>
            <a:ext cx="4044960" cy="4524955"/>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fld id="{58EBE789-4C61-4BC5-8561-CD900AE7C768}" type="datetimeFigureOut">
              <a:rPr lang="en-US" smtClean="0"/>
              <a:pPr/>
              <a:t>07-09-11</a:t>
            </a:fld>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1" y="275070"/>
            <a:ext cx="8229600" cy="1142039"/>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441" y="1535201"/>
            <a:ext cx="404208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441"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fld id="{58EBE789-4C61-4BC5-8561-CD900AE7C768}" type="datetimeFigureOut">
              <a:rPr lang="en-US" smtClean="0"/>
              <a:pPr/>
              <a:t>07-09-11</a:t>
            </a:fld>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fld id="{58EBE789-4C61-4BC5-8561-CD900AE7C768}" type="datetimeFigureOut">
              <a:rPr lang="en-US" smtClean="0"/>
              <a:pPr/>
              <a:t>07-09-11</a:t>
            </a:fld>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fld id="{58EBE789-4C61-4BC5-8561-CD900AE7C768}" type="datetimeFigureOut">
              <a:rPr lang="en-US" smtClean="0"/>
              <a:pPr/>
              <a:t>07-09-11</a:t>
            </a:fld>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3008160" cy="1160762"/>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5521" y="273629"/>
            <a:ext cx="5112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920" y="1434391"/>
            <a:ext cx="3008160" cy="4692013"/>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fld id="{58EBE789-4C61-4BC5-8561-CD900AE7C768}" type="datetimeFigureOut">
              <a:rPr lang="en-US" smtClean="0"/>
              <a:pPr/>
              <a:t>07-09-11</a:t>
            </a:fld>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01" y="4800025"/>
            <a:ext cx="5486400" cy="56742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801" y="612065"/>
            <a:ext cx="5486400" cy="4115952"/>
          </a:xfrm>
        </p:spPr>
        <p:txBody>
          <a:bodyPr/>
          <a:lstStyle>
            <a:lvl1pPr marL="0" indent="0">
              <a:buNone/>
              <a:defRPr sz="2900"/>
            </a:lvl1pPr>
            <a:lvl2pPr marL="414726" indent="0">
              <a:buNone/>
              <a:defRPr sz="2500"/>
            </a:lvl2pPr>
            <a:lvl3pPr marL="829452" indent="0">
              <a:buNone/>
              <a:defRPr sz="2200"/>
            </a:lvl3pPr>
            <a:lvl4pPr marL="1244178" indent="0">
              <a:buNone/>
              <a:defRPr sz="1800"/>
            </a:lvl4pPr>
            <a:lvl5pPr marL="1658904" indent="0">
              <a:buNone/>
              <a:defRPr sz="1800"/>
            </a:lvl5pPr>
            <a:lvl6pPr marL="2073631" indent="0">
              <a:buNone/>
              <a:defRPr sz="1800"/>
            </a:lvl6pPr>
            <a:lvl7pPr marL="2488357" indent="0">
              <a:buNone/>
              <a:defRPr sz="1800"/>
            </a:lvl7pPr>
            <a:lvl8pPr marL="2903083" indent="0">
              <a:buNone/>
              <a:defRPr sz="1800"/>
            </a:lvl8pPr>
            <a:lvl9pPr marL="3317809" indent="0">
              <a:buNone/>
              <a:defRPr sz="1800"/>
            </a:lvl9pPr>
          </a:lstStyle>
          <a:p>
            <a:r>
              <a:rPr lang="en-US" smtClean="0"/>
              <a:t>Click icon to add picture</a:t>
            </a:r>
            <a:endParaRPr lang="en-US"/>
          </a:p>
        </p:txBody>
      </p:sp>
      <p:sp>
        <p:nvSpPr>
          <p:cNvPr id="4" name="Text Placeholder 3"/>
          <p:cNvSpPr>
            <a:spLocks noGrp="1"/>
          </p:cNvSpPr>
          <p:nvPr>
            <p:ph type="body" sz="half" idx="2"/>
          </p:nvPr>
        </p:nvSpPr>
        <p:spPr>
          <a:xfrm>
            <a:off x="1792801" y="5367444"/>
            <a:ext cx="5486400" cy="805044"/>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fld id="{58EBE789-4C61-4BC5-8561-CD900AE7C768}" type="datetimeFigureOut">
              <a:rPr lang="en-US" smtClean="0"/>
              <a:pPr/>
              <a:t>07-09-11</a:t>
            </a:fld>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68F5889E-DB3C-4AF6-9D0E-F955A2C7A9D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6481" y="273629"/>
            <a:ext cx="8226720" cy="1143480"/>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6" name="Rectangle 2"/>
          <p:cNvSpPr>
            <a:spLocks noGrp="1" noChangeArrowheads="1"/>
          </p:cNvSpPr>
          <p:nvPr>
            <p:ph type="body" idx="1"/>
          </p:nvPr>
        </p:nvSpPr>
        <p:spPr bwMode="auto">
          <a:xfrm>
            <a:off x="456481" y="1604329"/>
            <a:ext cx="8226720" cy="4524955"/>
          </a:xfrm>
          <a:prstGeom prst="rect">
            <a:avLst/>
          </a:prstGeom>
          <a:noFill/>
          <a:ln w="9525">
            <a:noFill/>
            <a:round/>
            <a:headEnd/>
            <a:tailEnd/>
          </a:ln>
          <a:effectLst/>
        </p:spPr>
        <p:txBody>
          <a:bodyPr vert="horz" wrap="square" lIns="0" tIns="25602"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7" name="Rectangle 3"/>
          <p:cNvSpPr>
            <a:spLocks noGrp="1" noChangeArrowheads="1"/>
          </p:cNvSpPr>
          <p:nvPr>
            <p:ph type="dt"/>
          </p:nvPr>
        </p:nvSpPr>
        <p:spPr bwMode="auto">
          <a:xfrm>
            <a:off x="456481" y="6247376"/>
            <a:ext cx="2128320" cy="47093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656650" algn="l"/>
                <a:tab pos="1313299" algn="l"/>
                <a:tab pos="1969949" algn="l"/>
              </a:tabLst>
              <a:defRPr sz="1300">
                <a:solidFill>
                  <a:srgbClr val="000000"/>
                </a:solidFill>
                <a:latin typeface="Times New Roman" pitchFamily="16" charset="0"/>
              </a:defRPr>
            </a:lvl1pPr>
          </a:lstStyle>
          <a:p>
            <a:fld id="{58EBE789-4C61-4BC5-8561-CD900AE7C768}" type="datetimeFigureOut">
              <a:rPr lang="en-US" smtClean="0"/>
              <a:pPr/>
              <a:t>07-09-11</a:t>
            </a:fld>
            <a:endParaRPr lang="en-US"/>
          </a:p>
        </p:txBody>
      </p:sp>
      <p:sp>
        <p:nvSpPr>
          <p:cNvPr id="1028" name="Rectangle 4"/>
          <p:cNvSpPr>
            <a:spLocks noGrp="1" noChangeArrowheads="1"/>
          </p:cNvSpPr>
          <p:nvPr>
            <p:ph type="ftr"/>
          </p:nvPr>
        </p:nvSpPr>
        <p:spPr bwMode="auto">
          <a:xfrm>
            <a:off x="3127680" y="6247376"/>
            <a:ext cx="2897280" cy="47093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5000"/>
              </a:lnSpc>
              <a:tabLst>
                <a:tab pos="656650" algn="l"/>
                <a:tab pos="1313299" algn="l"/>
                <a:tab pos="1969949" algn="l"/>
                <a:tab pos="2626599" algn="l"/>
              </a:tabLst>
              <a:defRPr sz="1300">
                <a:solidFill>
                  <a:srgbClr val="000000"/>
                </a:solidFill>
                <a:latin typeface="Times New Roman" pitchFamily="16" charset="0"/>
              </a:defRPr>
            </a:lvl1pPr>
          </a:lstStyle>
          <a:p>
            <a:endParaRPr lang="en-US"/>
          </a:p>
        </p:txBody>
      </p:sp>
      <p:sp>
        <p:nvSpPr>
          <p:cNvPr id="1029" name="Rectangle 5"/>
          <p:cNvSpPr>
            <a:spLocks noGrp="1" noChangeArrowheads="1"/>
          </p:cNvSpPr>
          <p:nvPr>
            <p:ph type="sldNum"/>
          </p:nvPr>
        </p:nvSpPr>
        <p:spPr bwMode="auto">
          <a:xfrm>
            <a:off x="6556321" y="6247376"/>
            <a:ext cx="2128320" cy="47093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656650" algn="l"/>
                <a:tab pos="1313299" algn="l"/>
                <a:tab pos="1969949" algn="l"/>
              </a:tabLst>
              <a:defRPr sz="1300">
                <a:solidFill>
                  <a:srgbClr val="000000"/>
                </a:solidFill>
                <a:latin typeface="Times New Roman" pitchFamily="16" charset="0"/>
              </a:defRPr>
            </a:lvl1pPr>
          </a:lstStyle>
          <a:p>
            <a:fld id="{68F5889E-DB3C-4AF6-9D0E-F955A2C7A9D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88" r:id="rId15"/>
  </p:sldLayoutIdLst>
  <p:txStyles>
    <p:titleStyle>
      <a:lvl1pPr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mj-lt"/>
          <a:ea typeface="+mj-ea"/>
          <a:cs typeface="+mj-cs"/>
        </a:defRPr>
      </a:lvl1pPr>
      <a:lvl2pPr marL="673930" indent="-259204"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ea typeface="SimSun" charset="-122"/>
        </a:defRPr>
      </a:lvl2pPr>
      <a:lvl3pPr marL="1036815" indent="-207363"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ea typeface="SimSun" charset="-122"/>
        </a:defRPr>
      </a:lvl3pPr>
      <a:lvl4pPr marL="1451541" indent="-207363"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ea typeface="SimSun" charset="-122"/>
        </a:defRPr>
      </a:lvl4pPr>
      <a:lvl5pPr marL="1866268" indent="-207363"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ea typeface="SimSun" charset="-122"/>
        </a:defRPr>
      </a:lvl5pPr>
      <a:lvl6pPr marL="2280994" indent="-207363"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ea typeface="SimSun" charset="-122"/>
        </a:defRPr>
      </a:lvl6pPr>
      <a:lvl7pPr marL="2695720" indent="-207363"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ea typeface="SimSun" charset="-122"/>
        </a:defRPr>
      </a:lvl7pPr>
      <a:lvl8pPr marL="3110446" indent="-207363"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ea typeface="SimSun" charset="-122"/>
        </a:defRPr>
      </a:lvl8pPr>
      <a:lvl9pPr marL="3525172" indent="-207363" algn="ctr" defTabSz="414726" rtl="0" eaLnBrk="1" fontAlgn="base" hangingPunct="1">
        <a:lnSpc>
          <a:spcPct val="93000"/>
        </a:lnSpc>
        <a:spcBef>
          <a:spcPct val="0"/>
        </a:spcBef>
        <a:spcAft>
          <a:spcPct val="0"/>
        </a:spcAft>
        <a:buClr>
          <a:srgbClr val="000000"/>
        </a:buClr>
        <a:buSzPct val="100000"/>
        <a:buFont typeface="Times New Roman" pitchFamily="16" charset="0"/>
        <a:defRPr sz="4000">
          <a:solidFill>
            <a:srgbClr val="000000"/>
          </a:solidFill>
          <a:latin typeface="Arial" charset="0"/>
          <a:ea typeface="SimSun" charset="-122"/>
        </a:defRPr>
      </a:lvl9pPr>
    </p:titleStyle>
    <p:bodyStyle>
      <a:lvl1pPr marL="311045" indent="-311045" algn="l" defTabSz="414726" rtl="0" eaLnBrk="1" fontAlgn="base" hangingPunct="1">
        <a:lnSpc>
          <a:spcPct val="93000"/>
        </a:lnSpc>
        <a:spcBef>
          <a:spcPct val="0"/>
        </a:spcBef>
        <a:spcAft>
          <a:spcPts val="1293"/>
        </a:spcAft>
        <a:buClr>
          <a:srgbClr val="000000"/>
        </a:buClr>
        <a:buSzPct val="100000"/>
        <a:buFont typeface="Times New Roman" pitchFamily="16" charset="0"/>
        <a:defRPr sz="2900">
          <a:solidFill>
            <a:srgbClr val="000000"/>
          </a:solidFill>
          <a:latin typeface="+mn-lt"/>
          <a:ea typeface="+mn-ea"/>
          <a:cs typeface="+mn-cs"/>
        </a:defRPr>
      </a:lvl1pPr>
      <a:lvl2pPr marL="673930" indent="-259204" algn="l" defTabSz="414726" rtl="0" eaLnBrk="1" fontAlgn="base" hangingPunct="1">
        <a:lnSpc>
          <a:spcPct val="93000"/>
        </a:lnSpc>
        <a:spcBef>
          <a:spcPct val="0"/>
        </a:spcBef>
        <a:spcAft>
          <a:spcPts val="1032"/>
        </a:spcAft>
        <a:buClr>
          <a:srgbClr val="000000"/>
        </a:buClr>
        <a:buSzPct val="100000"/>
        <a:buFont typeface="Times New Roman" pitchFamily="16" charset="0"/>
        <a:defRPr sz="2500">
          <a:solidFill>
            <a:srgbClr val="000000"/>
          </a:solidFill>
          <a:latin typeface="+mn-lt"/>
          <a:ea typeface="+mn-ea"/>
        </a:defRPr>
      </a:lvl2pPr>
      <a:lvl3pPr marL="1036815" indent="-207363" algn="l" defTabSz="414726" rtl="0" eaLnBrk="1" fontAlgn="base" hangingPunct="1">
        <a:lnSpc>
          <a:spcPct val="93000"/>
        </a:lnSpc>
        <a:spcBef>
          <a:spcPct val="0"/>
        </a:spcBef>
        <a:spcAft>
          <a:spcPts val="771"/>
        </a:spcAft>
        <a:buClr>
          <a:srgbClr val="000000"/>
        </a:buClr>
        <a:buSzPct val="100000"/>
        <a:buFont typeface="Times New Roman" pitchFamily="16" charset="0"/>
        <a:defRPr sz="2200">
          <a:solidFill>
            <a:srgbClr val="000000"/>
          </a:solidFill>
          <a:latin typeface="+mn-lt"/>
          <a:ea typeface="+mn-ea"/>
        </a:defRPr>
      </a:lvl3pPr>
      <a:lvl4pPr marL="1451541" indent="-207363" algn="l" defTabSz="414726" rtl="0" eaLnBrk="1" fontAlgn="base" hangingPunct="1">
        <a:lnSpc>
          <a:spcPct val="93000"/>
        </a:lnSpc>
        <a:spcBef>
          <a:spcPct val="0"/>
        </a:spcBef>
        <a:spcAft>
          <a:spcPts val="522"/>
        </a:spcAft>
        <a:buClr>
          <a:srgbClr val="000000"/>
        </a:buClr>
        <a:buSzPct val="100000"/>
        <a:buFont typeface="Times New Roman" pitchFamily="16" charset="0"/>
        <a:defRPr sz="1800">
          <a:solidFill>
            <a:srgbClr val="000000"/>
          </a:solidFill>
          <a:latin typeface="+mn-lt"/>
          <a:ea typeface="+mn-ea"/>
        </a:defRPr>
      </a:lvl4pPr>
      <a:lvl5pPr marL="1866268" indent="-207363" algn="l" defTabSz="414726"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5pPr>
      <a:lvl6pPr marL="2280994" indent="-207363" algn="l" defTabSz="414726"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6pPr>
      <a:lvl7pPr marL="2695720" indent="-207363" algn="l" defTabSz="414726"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7pPr>
      <a:lvl8pPr marL="3110446" indent="-207363" algn="l" defTabSz="414726"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8pPr>
      <a:lvl9pPr marL="3525172" indent="-207363" algn="l" defTabSz="414726" rtl="0" eaLnBrk="1" fontAlgn="base" hangingPunct="1">
        <a:lnSpc>
          <a:spcPct val="93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9pPr>
    </p:bodyStyle>
    <p:otherStyle>
      <a:defPPr>
        <a:defRPr lang="en-US"/>
      </a:defPPr>
      <a:lvl1pPr marL="0" algn="l" defTabSz="829452" rtl="0" eaLnBrk="1" latinLnBrk="0" hangingPunct="1">
        <a:defRPr sz="1600" kern="1200">
          <a:solidFill>
            <a:schemeClr val="tx1"/>
          </a:solidFill>
          <a:latin typeface="+mn-lt"/>
          <a:ea typeface="+mn-ea"/>
          <a:cs typeface="+mn-cs"/>
        </a:defRPr>
      </a:lvl1pPr>
      <a:lvl2pPr marL="414726" algn="l" defTabSz="829452" rtl="0" eaLnBrk="1" latinLnBrk="0" hangingPunct="1">
        <a:defRPr sz="1600" kern="1200">
          <a:solidFill>
            <a:schemeClr val="tx1"/>
          </a:solidFill>
          <a:latin typeface="+mn-lt"/>
          <a:ea typeface="+mn-ea"/>
          <a:cs typeface="+mn-cs"/>
        </a:defRPr>
      </a:lvl2pPr>
      <a:lvl3pPr marL="829452" algn="l" defTabSz="829452" rtl="0" eaLnBrk="1" latinLnBrk="0" hangingPunct="1">
        <a:defRPr sz="1600" kern="1200">
          <a:solidFill>
            <a:schemeClr val="tx1"/>
          </a:solidFill>
          <a:latin typeface="+mn-lt"/>
          <a:ea typeface="+mn-ea"/>
          <a:cs typeface="+mn-cs"/>
        </a:defRPr>
      </a:lvl3pPr>
      <a:lvl4pPr marL="1244178" algn="l" defTabSz="829452" rtl="0" eaLnBrk="1" latinLnBrk="0" hangingPunct="1">
        <a:defRPr sz="1600" kern="1200">
          <a:solidFill>
            <a:schemeClr val="tx1"/>
          </a:solidFill>
          <a:latin typeface="+mn-lt"/>
          <a:ea typeface="+mn-ea"/>
          <a:cs typeface="+mn-cs"/>
        </a:defRPr>
      </a:lvl4pPr>
      <a:lvl5pPr marL="1658904" algn="l" defTabSz="829452" rtl="0" eaLnBrk="1" latinLnBrk="0" hangingPunct="1">
        <a:defRPr sz="1600" kern="1200">
          <a:solidFill>
            <a:schemeClr val="tx1"/>
          </a:solidFill>
          <a:latin typeface="+mn-lt"/>
          <a:ea typeface="+mn-ea"/>
          <a:cs typeface="+mn-cs"/>
        </a:defRPr>
      </a:lvl5pPr>
      <a:lvl6pPr marL="2073631" algn="l" defTabSz="829452" rtl="0" eaLnBrk="1" latinLnBrk="0" hangingPunct="1">
        <a:defRPr sz="1600" kern="1200">
          <a:solidFill>
            <a:schemeClr val="tx1"/>
          </a:solidFill>
          <a:latin typeface="+mn-lt"/>
          <a:ea typeface="+mn-ea"/>
          <a:cs typeface="+mn-cs"/>
        </a:defRPr>
      </a:lvl6pPr>
      <a:lvl7pPr marL="2488357" algn="l" defTabSz="829452" rtl="0" eaLnBrk="1" latinLnBrk="0" hangingPunct="1">
        <a:defRPr sz="1600" kern="1200">
          <a:solidFill>
            <a:schemeClr val="tx1"/>
          </a:solidFill>
          <a:latin typeface="+mn-lt"/>
          <a:ea typeface="+mn-ea"/>
          <a:cs typeface="+mn-cs"/>
        </a:defRPr>
      </a:lvl7pPr>
      <a:lvl8pPr marL="2903083" algn="l" defTabSz="829452" rtl="0" eaLnBrk="1" latinLnBrk="0" hangingPunct="1">
        <a:defRPr sz="1600" kern="1200">
          <a:solidFill>
            <a:schemeClr val="tx1"/>
          </a:solidFill>
          <a:latin typeface="+mn-lt"/>
          <a:ea typeface="+mn-ea"/>
          <a:cs typeface="+mn-cs"/>
        </a:defRPr>
      </a:lvl8pPr>
      <a:lvl9pPr marL="3317809" algn="l" defTabSz="829452"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cstate="print"/>
          <a:srcRect/>
          <a:stretch>
            <a:fillRect/>
          </a:stretch>
        </a:blip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5637600" y="6552689"/>
            <a:ext cx="990720" cy="228984"/>
          </a:xfrm>
          <a:prstGeom prst="rect">
            <a:avLst/>
          </a:prstGeom>
          <a:noFill/>
          <a:ln w="9360">
            <a:noFill/>
            <a:miter lim="800000"/>
            <a:headEnd/>
            <a:tailEnd/>
          </a:ln>
          <a:effectLst/>
        </p:spPr>
        <p:txBody>
          <a:bodyPr lIns="82936" tIns="82936" rIns="82936" bIns="41469"/>
          <a:lstStyle/>
          <a:p>
            <a:pPr algn="r" hangingPunct="1">
              <a:lnSpc>
                <a:spcPct val="100000"/>
              </a:lnSpc>
              <a:tabLst>
                <a:tab pos="656582" algn="l"/>
              </a:tabLst>
            </a:pPr>
            <a:fld id="{C0C39CF3-BF19-4FD8-88B1-FDCD48B453B7}" type="slidenum">
              <a:rPr lang="en-US" sz="700" b="1">
                <a:solidFill>
                  <a:srgbClr val="E3E3E3"/>
                </a:solidFill>
              </a:rPr>
              <a:pPr algn="r" hangingPunct="1">
                <a:lnSpc>
                  <a:spcPct val="100000"/>
                </a:lnSpc>
                <a:tabLst>
                  <a:tab pos="656582" algn="l"/>
                </a:tabLst>
              </a:pPr>
              <a:t>‹#›</a:t>
            </a:fld>
            <a:endParaRPr lang="en-US" sz="700" b="1">
              <a:solidFill>
                <a:srgbClr val="E3E3E3"/>
              </a:solidFill>
            </a:endParaRPr>
          </a:p>
        </p:txBody>
      </p:sp>
      <p:sp>
        <p:nvSpPr>
          <p:cNvPr id="2050" name="Rectangle 2"/>
          <p:cNvSpPr>
            <a:spLocks noGrp="1" noChangeArrowheads="1"/>
          </p:cNvSpPr>
          <p:nvPr>
            <p:ph type="title"/>
          </p:nvPr>
        </p:nvSpPr>
        <p:spPr bwMode="auto">
          <a:xfrm>
            <a:off x="685440" y="609184"/>
            <a:ext cx="7770240" cy="1140600"/>
          </a:xfrm>
          <a:prstGeom prst="rect">
            <a:avLst/>
          </a:prstGeom>
          <a:noFill/>
          <a:ln w="9360">
            <a:noFill/>
            <a:miter lim="800000"/>
            <a:headEnd/>
            <a:tailEnd/>
          </a:ln>
          <a:effectLst/>
        </p:spPr>
        <p:txBody>
          <a:bodyPr vert="horz" wrap="square" lIns="82936" tIns="82936" rIns="82936" bIns="41469" numCol="1" anchor="t" anchorCtr="0" compatLnSpc="1">
            <a:prstTxWarp prst="textNoShape">
              <a:avLst/>
            </a:prstTxWarp>
          </a:bodyPr>
          <a:lstStyle/>
          <a:p>
            <a:pPr lvl="0"/>
            <a:r>
              <a:rPr lang="en-GB" smtClean="0"/>
              <a:t>Click to edit the title text formatClick to edit Master title style</a:t>
            </a:r>
          </a:p>
        </p:txBody>
      </p:sp>
      <p:sp>
        <p:nvSpPr>
          <p:cNvPr id="2051" name="Rectangle 3"/>
          <p:cNvSpPr>
            <a:spLocks noGrp="1" noChangeArrowheads="1"/>
          </p:cNvSpPr>
          <p:nvPr>
            <p:ph type="body" idx="1"/>
          </p:nvPr>
        </p:nvSpPr>
        <p:spPr bwMode="auto">
          <a:xfrm>
            <a:off x="685440" y="1981648"/>
            <a:ext cx="7770240" cy="4113072"/>
          </a:xfrm>
          <a:prstGeom prst="rect">
            <a:avLst/>
          </a:prstGeom>
          <a:noFill/>
          <a:ln w="9360">
            <a:noFill/>
            <a:miter lim="800000"/>
            <a:headEnd/>
            <a:tailEnd/>
          </a:ln>
          <a:effectLst/>
        </p:spPr>
        <p:txBody>
          <a:bodyPr vert="horz" wrap="square" lIns="82936" tIns="82936" rIns="82936" bIns="41469"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0"/>
            <a:r>
              <a:rPr lang="en-GB" smtClean="0"/>
              <a:t>Ninth Outline LevelClick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mj-lt"/>
          <a:ea typeface="+mj-ea"/>
          <a:cs typeface="+mj-cs"/>
        </a:defRPr>
      </a:lvl1pPr>
      <a:lvl2pPr marL="673860" indent="-259178"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Arial Narrow" pitchFamily="32" charset="0"/>
          <a:ea typeface="SimSun" charset="-122"/>
        </a:defRPr>
      </a:lvl2pPr>
      <a:lvl3pPr marL="1036707" indent="-207341"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Arial Narrow" pitchFamily="32" charset="0"/>
          <a:ea typeface="SimSun" charset="-122"/>
        </a:defRPr>
      </a:lvl3pPr>
      <a:lvl4pPr marL="1451391" indent="-207341"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Arial Narrow" pitchFamily="32" charset="0"/>
          <a:ea typeface="SimSun" charset="-122"/>
        </a:defRPr>
      </a:lvl4pPr>
      <a:lvl5pPr marL="1866074" indent="-207341"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Arial Narrow" pitchFamily="32" charset="0"/>
          <a:ea typeface="SimSun" charset="-122"/>
        </a:defRPr>
      </a:lvl5pPr>
      <a:lvl6pPr marL="2280758" indent="-207341"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Arial Narrow" pitchFamily="32" charset="0"/>
          <a:ea typeface="SimSun" charset="-122"/>
        </a:defRPr>
      </a:lvl6pPr>
      <a:lvl7pPr marL="2695440" indent="-207341"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Arial Narrow" pitchFamily="32" charset="0"/>
          <a:ea typeface="SimSun" charset="-122"/>
        </a:defRPr>
      </a:lvl7pPr>
      <a:lvl8pPr marL="3110124" indent="-207341"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Arial Narrow" pitchFamily="32" charset="0"/>
          <a:ea typeface="SimSun" charset="-122"/>
        </a:defRPr>
      </a:lvl8pPr>
      <a:lvl9pPr marL="3524806" indent="-207341" algn="ctr" defTabSz="414683" rtl="0" eaLnBrk="1" fontAlgn="base" hangingPunct="1">
        <a:lnSpc>
          <a:spcPct val="98000"/>
        </a:lnSpc>
        <a:spcBef>
          <a:spcPct val="0"/>
        </a:spcBef>
        <a:spcAft>
          <a:spcPct val="0"/>
        </a:spcAft>
        <a:buClr>
          <a:srgbClr val="000000"/>
        </a:buClr>
        <a:buSzPct val="100000"/>
        <a:buFont typeface="Times New Roman" pitchFamily="16" charset="0"/>
        <a:defRPr sz="2200">
          <a:solidFill>
            <a:srgbClr val="000000"/>
          </a:solidFill>
          <a:latin typeface="Arial Narrow" pitchFamily="32" charset="0"/>
          <a:ea typeface="SimSun" charset="-122"/>
        </a:defRPr>
      </a:lvl9pPr>
    </p:titleStyle>
    <p:bodyStyle>
      <a:lvl1pPr marL="311013" indent="-311013" algn="l" defTabSz="414683" rtl="0" eaLnBrk="1" fontAlgn="base" hangingPunct="1">
        <a:lnSpc>
          <a:spcPct val="95000"/>
        </a:lnSpc>
        <a:spcBef>
          <a:spcPct val="0"/>
        </a:spcBef>
        <a:spcAft>
          <a:spcPts val="1293"/>
        </a:spcAft>
        <a:buClr>
          <a:srgbClr val="000000"/>
        </a:buClr>
        <a:buSzPct val="100000"/>
        <a:buFont typeface="Times New Roman" pitchFamily="16" charset="0"/>
        <a:defRPr sz="2900">
          <a:solidFill>
            <a:srgbClr val="000000"/>
          </a:solidFill>
          <a:latin typeface="+mn-lt"/>
          <a:ea typeface="+mn-ea"/>
          <a:cs typeface="+mn-cs"/>
        </a:defRPr>
      </a:lvl1pPr>
      <a:lvl2pPr marL="673860" indent="-259178" algn="l" defTabSz="414683" rtl="0" eaLnBrk="1" fontAlgn="base" hangingPunct="1">
        <a:lnSpc>
          <a:spcPct val="95000"/>
        </a:lnSpc>
        <a:spcBef>
          <a:spcPct val="0"/>
        </a:spcBef>
        <a:spcAft>
          <a:spcPts val="1032"/>
        </a:spcAft>
        <a:buClr>
          <a:srgbClr val="000000"/>
        </a:buClr>
        <a:buSzPct val="100000"/>
        <a:buFont typeface="Times New Roman" pitchFamily="16" charset="0"/>
        <a:defRPr sz="2200">
          <a:solidFill>
            <a:srgbClr val="000000"/>
          </a:solidFill>
          <a:latin typeface="+mn-lt"/>
          <a:ea typeface="+mn-ea"/>
        </a:defRPr>
      </a:lvl2pPr>
      <a:lvl3pPr marL="1036707" indent="-207341" algn="l" defTabSz="414683" rtl="0" eaLnBrk="1" fontAlgn="base" hangingPunct="1">
        <a:lnSpc>
          <a:spcPct val="95000"/>
        </a:lnSpc>
        <a:spcBef>
          <a:spcPct val="0"/>
        </a:spcBef>
        <a:spcAft>
          <a:spcPts val="771"/>
        </a:spcAft>
        <a:buClr>
          <a:srgbClr val="000000"/>
        </a:buClr>
        <a:buSzPct val="100000"/>
        <a:buFont typeface="Times New Roman" pitchFamily="16" charset="0"/>
        <a:defRPr sz="1800">
          <a:solidFill>
            <a:srgbClr val="000000"/>
          </a:solidFill>
          <a:latin typeface="+mn-lt"/>
          <a:ea typeface="+mn-ea"/>
        </a:defRPr>
      </a:lvl3pPr>
      <a:lvl4pPr marL="1451391" indent="-207341" algn="l" defTabSz="414683" rtl="0" eaLnBrk="1" fontAlgn="base" hangingPunct="1">
        <a:lnSpc>
          <a:spcPct val="95000"/>
        </a:lnSpc>
        <a:spcBef>
          <a:spcPct val="0"/>
        </a:spcBef>
        <a:spcAft>
          <a:spcPts val="522"/>
        </a:spcAft>
        <a:buClr>
          <a:srgbClr val="000000"/>
        </a:buClr>
        <a:buSzPct val="100000"/>
        <a:buFont typeface="Times New Roman" pitchFamily="16" charset="0"/>
        <a:defRPr sz="1800">
          <a:solidFill>
            <a:srgbClr val="000000"/>
          </a:solidFill>
          <a:latin typeface="+mn-lt"/>
          <a:ea typeface="+mn-ea"/>
        </a:defRPr>
      </a:lvl4pPr>
      <a:lvl5pPr marL="1866074" indent="-207341" algn="l" defTabSz="414683" rtl="0" eaLnBrk="1" fontAlgn="base" hangingPunct="1">
        <a:lnSpc>
          <a:spcPct val="95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5pPr>
      <a:lvl6pPr marL="2280758" indent="-207341" algn="l" defTabSz="414683" rtl="0" eaLnBrk="1" fontAlgn="base" hangingPunct="1">
        <a:lnSpc>
          <a:spcPct val="95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6pPr>
      <a:lvl7pPr marL="2695440" indent="-207341" algn="l" defTabSz="414683" rtl="0" eaLnBrk="1" fontAlgn="base" hangingPunct="1">
        <a:lnSpc>
          <a:spcPct val="95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7pPr>
      <a:lvl8pPr marL="3110124" indent="-207341" algn="l" defTabSz="414683" rtl="0" eaLnBrk="1" fontAlgn="base" hangingPunct="1">
        <a:lnSpc>
          <a:spcPct val="95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8pPr>
      <a:lvl9pPr marL="3524806" indent="-207341" algn="l" defTabSz="414683" rtl="0" eaLnBrk="1" fontAlgn="base" hangingPunct="1">
        <a:lnSpc>
          <a:spcPct val="95000"/>
        </a:lnSpc>
        <a:spcBef>
          <a:spcPct val="0"/>
        </a:spcBef>
        <a:spcAft>
          <a:spcPts val="261"/>
        </a:spcAft>
        <a:buClr>
          <a:srgbClr val="000000"/>
        </a:buClr>
        <a:buSzPct val="100000"/>
        <a:buFont typeface="Times New Roman" pitchFamily="16" charset="0"/>
        <a:defRPr sz="1800">
          <a:solidFill>
            <a:srgbClr val="000000"/>
          </a:solidFill>
          <a:latin typeface="+mn-lt"/>
          <a:ea typeface="+mn-ea"/>
        </a:defRPr>
      </a:lvl9pPr>
    </p:bodyStyle>
    <p:otherStyle>
      <a:defPPr>
        <a:defRPr lang="en-US"/>
      </a:defPPr>
      <a:lvl1pPr marL="0" algn="l" defTabSz="829366" rtl="0" eaLnBrk="1" latinLnBrk="0" hangingPunct="1">
        <a:defRPr sz="1600" kern="1200">
          <a:solidFill>
            <a:schemeClr val="tx1"/>
          </a:solidFill>
          <a:latin typeface="+mn-lt"/>
          <a:ea typeface="+mn-ea"/>
          <a:cs typeface="+mn-cs"/>
        </a:defRPr>
      </a:lvl1pPr>
      <a:lvl2pPr marL="414683" algn="l" defTabSz="829366" rtl="0" eaLnBrk="1" latinLnBrk="0" hangingPunct="1">
        <a:defRPr sz="1600" kern="1200">
          <a:solidFill>
            <a:schemeClr val="tx1"/>
          </a:solidFill>
          <a:latin typeface="+mn-lt"/>
          <a:ea typeface="+mn-ea"/>
          <a:cs typeface="+mn-cs"/>
        </a:defRPr>
      </a:lvl2pPr>
      <a:lvl3pPr marL="829366" algn="l" defTabSz="829366" rtl="0" eaLnBrk="1" latinLnBrk="0" hangingPunct="1">
        <a:defRPr sz="1600" kern="1200">
          <a:solidFill>
            <a:schemeClr val="tx1"/>
          </a:solidFill>
          <a:latin typeface="+mn-lt"/>
          <a:ea typeface="+mn-ea"/>
          <a:cs typeface="+mn-cs"/>
        </a:defRPr>
      </a:lvl3pPr>
      <a:lvl4pPr marL="1244049" algn="l" defTabSz="829366" rtl="0" eaLnBrk="1" latinLnBrk="0" hangingPunct="1">
        <a:defRPr sz="1600" kern="1200">
          <a:solidFill>
            <a:schemeClr val="tx1"/>
          </a:solidFill>
          <a:latin typeface="+mn-lt"/>
          <a:ea typeface="+mn-ea"/>
          <a:cs typeface="+mn-cs"/>
        </a:defRPr>
      </a:lvl4pPr>
      <a:lvl5pPr marL="1658732" algn="l" defTabSz="829366" rtl="0" eaLnBrk="1" latinLnBrk="0" hangingPunct="1">
        <a:defRPr sz="1600" kern="1200">
          <a:solidFill>
            <a:schemeClr val="tx1"/>
          </a:solidFill>
          <a:latin typeface="+mn-lt"/>
          <a:ea typeface="+mn-ea"/>
          <a:cs typeface="+mn-cs"/>
        </a:defRPr>
      </a:lvl5pPr>
      <a:lvl6pPr marL="2073416" algn="l" defTabSz="829366" rtl="0" eaLnBrk="1" latinLnBrk="0" hangingPunct="1">
        <a:defRPr sz="1600" kern="1200">
          <a:solidFill>
            <a:schemeClr val="tx1"/>
          </a:solidFill>
          <a:latin typeface="+mn-lt"/>
          <a:ea typeface="+mn-ea"/>
          <a:cs typeface="+mn-cs"/>
        </a:defRPr>
      </a:lvl6pPr>
      <a:lvl7pPr marL="2488099" algn="l" defTabSz="829366" rtl="0" eaLnBrk="1" latinLnBrk="0" hangingPunct="1">
        <a:defRPr sz="1600" kern="1200">
          <a:solidFill>
            <a:schemeClr val="tx1"/>
          </a:solidFill>
          <a:latin typeface="+mn-lt"/>
          <a:ea typeface="+mn-ea"/>
          <a:cs typeface="+mn-cs"/>
        </a:defRPr>
      </a:lvl7pPr>
      <a:lvl8pPr marL="2902782" algn="l" defTabSz="829366" rtl="0" eaLnBrk="1" latinLnBrk="0" hangingPunct="1">
        <a:defRPr sz="1600" kern="1200">
          <a:solidFill>
            <a:schemeClr val="tx1"/>
          </a:solidFill>
          <a:latin typeface="+mn-lt"/>
          <a:ea typeface="+mn-ea"/>
          <a:cs typeface="+mn-cs"/>
        </a:defRPr>
      </a:lvl8pPr>
      <a:lvl9pPr marL="3317465" algn="l" defTabSz="829366"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p:cNvPicPr>
            <a:picLocks noChangeAspect="1" noChangeArrowheads="1"/>
          </p:cNvPicPr>
          <p:nvPr/>
        </p:nvPicPr>
        <p:blipFill>
          <a:blip r:embed="rId3" cstate="print"/>
          <a:srcRect/>
          <a:stretch>
            <a:fillRect/>
          </a:stretch>
        </p:blipFill>
        <p:spPr bwMode="auto">
          <a:xfrm>
            <a:off x="1807200" y="2184709"/>
            <a:ext cx="5667840" cy="1417109"/>
          </a:xfrm>
          <a:prstGeom prst="rect">
            <a:avLst/>
          </a:prstGeom>
          <a:noFill/>
          <a:ln w="9525">
            <a:noFill/>
            <a:round/>
            <a:headEnd/>
            <a:tailEnd/>
          </a:ln>
          <a:effectLst/>
        </p:spPr>
      </p:pic>
      <p:sp>
        <p:nvSpPr>
          <p:cNvPr id="4098" name="Text Box 2"/>
          <p:cNvSpPr txBox="1">
            <a:spLocks noChangeArrowheads="1"/>
          </p:cNvSpPr>
          <p:nvPr/>
        </p:nvSpPr>
        <p:spPr bwMode="auto">
          <a:xfrm>
            <a:off x="1738080" y="3259062"/>
            <a:ext cx="5944320" cy="861210"/>
          </a:xfrm>
          <a:prstGeom prst="rect">
            <a:avLst/>
          </a:prstGeom>
          <a:noFill/>
          <a:ln w="9525">
            <a:noFill/>
            <a:round/>
            <a:headEnd/>
            <a:tailEnd/>
          </a:ln>
          <a:effectLst/>
        </p:spPr>
        <p:txBody>
          <a:bodyPr lIns="81639" tIns="40820" rIns="81639" bIns="40820"/>
          <a:lstStyle/>
          <a:p>
            <a:pPr algn="ctr">
              <a:lnSpc>
                <a:spcPct val="118000"/>
              </a:lnSpc>
              <a:tabLst>
                <a:tab pos="656650" algn="l"/>
                <a:tab pos="1313299" algn="l"/>
                <a:tab pos="1969949" algn="l"/>
                <a:tab pos="2626599" algn="l"/>
                <a:tab pos="3283248" algn="l"/>
                <a:tab pos="3939898" algn="l"/>
                <a:tab pos="4596548" algn="l"/>
                <a:tab pos="5253198" algn="l"/>
                <a:tab pos="5909847" algn="l"/>
                <a:tab pos="6566497" algn="l"/>
              </a:tabLst>
            </a:pPr>
            <a:r>
              <a:rPr lang="en-US" sz="7300" dirty="0">
                <a:solidFill>
                  <a:srgbClr val="000000"/>
                </a:solidFill>
                <a:effectLst>
                  <a:outerShdw blurRad="38100" dist="38100" dir="2700000" algn="tl">
                    <a:srgbClr val="C0C0C0"/>
                  </a:outerShdw>
                </a:effectLst>
                <a:latin typeface="+mj-lt"/>
              </a:rPr>
              <a:t>Workshop </a:t>
            </a:r>
            <a:endParaRPr lang="en-US" sz="7300" dirty="0" smtClean="0">
              <a:solidFill>
                <a:srgbClr val="000000"/>
              </a:solidFill>
              <a:effectLst>
                <a:outerShdw blurRad="38100" dist="38100" dir="2700000" algn="tl">
                  <a:srgbClr val="C0C0C0"/>
                </a:outerShdw>
              </a:effectLst>
              <a:latin typeface="+mj-lt"/>
            </a:endParaRPr>
          </a:p>
          <a:p>
            <a:pPr algn="ctr">
              <a:lnSpc>
                <a:spcPct val="118000"/>
              </a:lnSpc>
              <a:tabLst>
                <a:tab pos="656650" algn="l"/>
                <a:tab pos="1313299" algn="l"/>
                <a:tab pos="1969949" algn="l"/>
                <a:tab pos="2626599" algn="l"/>
                <a:tab pos="3283248" algn="l"/>
                <a:tab pos="3939898" algn="l"/>
                <a:tab pos="4596548" algn="l"/>
                <a:tab pos="5253198" algn="l"/>
                <a:tab pos="5909847" algn="l"/>
                <a:tab pos="6566497" algn="l"/>
              </a:tabLst>
            </a:pPr>
            <a:r>
              <a:rPr lang="en-US" sz="4400" dirty="0" smtClean="0">
                <a:solidFill>
                  <a:srgbClr val="0070C0"/>
                </a:solidFill>
                <a:effectLst>
                  <a:outerShdw blurRad="38100" dist="38100" dir="2700000" algn="tl">
                    <a:srgbClr val="C0C0C0"/>
                  </a:outerShdw>
                </a:effectLst>
                <a:latin typeface="+mj-lt"/>
              </a:rPr>
              <a:t>2 of 7</a:t>
            </a:r>
          </a:p>
        </p:txBody>
      </p:sp>
      <p:pic>
        <p:nvPicPr>
          <p:cNvPr id="4099" name="Picture 3"/>
          <p:cNvPicPr>
            <a:picLocks noChangeAspect="1" noChangeArrowheads="1"/>
          </p:cNvPicPr>
          <p:nvPr/>
        </p:nvPicPr>
        <p:blipFill>
          <a:blip r:embed="rId4" cstate="print"/>
          <a:srcRect/>
          <a:stretch>
            <a:fillRect/>
          </a:stretch>
        </p:blipFill>
        <p:spPr bwMode="auto">
          <a:xfrm>
            <a:off x="6714720" y="249146"/>
            <a:ext cx="2204278" cy="898653"/>
          </a:xfrm>
          <a:prstGeom prst="rect">
            <a:avLst/>
          </a:prstGeom>
          <a:noFill/>
          <a:ln w="9525">
            <a:noFill/>
            <a:round/>
            <a:headEnd/>
            <a:tailEnd/>
          </a:ln>
          <a:effectLst/>
        </p:spPr>
      </p:pic>
      <p:sp>
        <p:nvSpPr>
          <p:cNvPr id="8" name="TextBox 7"/>
          <p:cNvSpPr txBox="1"/>
          <p:nvPr/>
        </p:nvSpPr>
        <p:spPr>
          <a:xfrm>
            <a:off x="3120480" y="1216927"/>
            <a:ext cx="2666015" cy="760864"/>
          </a:xfrm>
          <a:prstGeom prst="rect">
            <a:avLst/>
          </a:prstGeom>
          <a:noFill/>
        </p:spPr>
        <p:txBody>
          <a:bodyPr wrap="none" lIns="82945" tIns="41473" rIns="82945" bIns="41473" rtlCol="0">
            <a:spAutoFit/>
          </a:bodyPr>
          <a:lstStyle/>
          <a:p>
            <a:r>
              <a:rPr lang="en-US" sz="4400" dirty="0" smtClean="0">
                <a:solidFill>
                  <a:srgbClr val="0070C0"/>
                </a:solidFill>
              </a:rPr>
              <a:t>Welcome!</a:t>
            </a:r>
            <a:endParaRPr lang="en-US" sz="4400" dirty="0">
              <a:solidFill>
                <a:srgbClr val="0070C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8"/>
          <p:cNvSpPr>
            <a:spLocks noGrp="1" noChangeArrowheads="1"/>
          </p:cNvSpPr>
          <p:nvPr>
            <p:ph type="body" sz="half" idx="1"/>
          </p:nvPr>
        </p:nvSpPr>
        <p:spPr>
          <a:xfrm>
            <a:off x="533401" y="1514475"/>
            <a:ext cx="8610599" cy="4264852"/>
          </a:xfrm>
        </p:spPr>
        <p:txBody>
          <a:bodyPr/>
          <a:lstStyle/>
          <a:p>
            <a:pPr marL="457153" indent="-457153"/>
            <a:r>
              <a:rPr lang="en-US" sz="3200" dirty="0" smtClean="0"/>
              <a:t>Which function executes first: Add or Subtract?</a:t>
            </a:r>
          </a:p>
          <a:p>
            <a:pPr marL="860335" lvl="1" indent="-419057">
              <a:buFontTx/>
              <a:buAutoNum type="alphaLcParenR"/>
            </a:pPr>
            <a:r>
              <a:rPr lang="en-US" sz="2800" b="1" dirty="0" smtClean="0"/>
              <a:t>Add</a:t>
            </a:r>
          </a:p>
          <a:p>
            <a:pPr marL="860335" lvl="1" indent="-419057">
              <a:buFontTx/>
              <a:buAutoNum type="alphaLcParenR"/>
            </a:pPr>
            <a:r>
              <a:rPr lang="en-US" sz="2800" dirty="0" smtClean="0"/>
              <a:t>Subtract</a:t>
            </a:r>
          </a:p>
          <a:p>
            <a:pPr marL="860335" lvl="1" indent="-419057">
              <a:buFontTx/>
              <a:buAutoNum type="alphaLcParenR"/>
            </a:pPr>
            <a:r>
              <a:rPr lang="en-US" sz="2800" dirty="0" smtClean="0"/>
              <a:t>Unknown</a:t>
            </a:r>
          </a:p>
        </p:txBody>
      </p:sp>
      <p:sp>
        <p:nvSpPr>
          <p:cNvPr id="141316" name="Slide Number Placeholder 4"/>
          <p:cNvSpPr>
            <a:spLocks noGrp="1"/>
          </p:cNvSpPr>
          <p:nvPr>
            <p:ph type="sldNum" sz="quarter" idx="10"/>
          </p:nvPr>
        </p:nvSpPr>
        <p:spPr bwMode="auto">
          <a:noFill/>
          <a:ln>
            <a:miter lim="800000"/>
            <a:headEnd/>
            <a:tailEnd/>
          </a:ln>
        </p:spPr>
        <p:txBody>
          <a:bodyPr vert="horz" wrap="square" lIns="91430" tIns="45715" rIns="91430" bIns="45715" numCol="1" anchor="t" anchorCtr="0" compatLnSpc="1">
            <a:prstTxWarp prst="textNoShape">
              <a:avLst/>
            </a:prstTxWarp>
          </a:bodyPr>
          <a:lstStyle/>
          <a:p>
            <a:fld id="{519966D3-C023-48AA-8443-BFA645EA684F}" type="slidenum">
              <a:rPr lang="en-US" smtClean="0">
                <a:latin typeface="Arial Narrow" pitchFamily="32" charset="0"/>
              </a:rPr>
              <a:pPr/>
              <a:t>10</a:t>
            </a:fld>
            <a:endParaRPr lang="en-US" smtClean="0">
              <a:latin typeface="Arial Narrow" pitchFamily="32" charset="0"/>
            </a:endParaRPr>
          </a:p>
        </p:txBody>
      </p:sp>
      <p:pic>
        <p:nvPicPr>
          <p:cNvPr id="141317" name="Picture 2" descr="dataflowno-1.bmp"/>
          <p:cNvPicPr>
            <a:picLocks noChangeAspect="1" noChangeArrowheads="1"/>
          </p:cNvPicPr>
          <p:nvPr/>
        </p:nvPicPr>
        <p:blipFill>
          <a:blip r:embed="rId3" cstate="print"/>
          <a:srcRect/>
          <a:stretch>
            <a:fillRect/>
          </a:stretch>
        </p:blipFill>
        <p:spPr bwMode="auto">
          <a:xfrm>
            <a:off x="3740150" y="3505200"/>
            <a:ext cx="4489450" cy="1447800"/>
          </a:xfrm>
          <a:prstGeom prst="rect">
            <a:avLst/>
          </a:prstGeom>
          <a:noFill/>
          <a:ln w="9525">
            <a:noFill/>
            <a:miter lim="800000"/>
            <a:headEnd/>
            <a:tailEnd/>
          </a:ln>
        </p:spPr>
      </p:pic>
      <p:sp>
        <p:nvSpPr>
          <p:cNvPr id="7" name="Rectangle 3"/>
          <p:cNvSpPr>
            <a:spLocks noGrp="1" noChangeArrowheads="1"/>
          </p:cNvSpPr>
          <p:nvPr>
            <p:ph type="title"/>
          </p:nvPr>
        </p:nvSpPr>
        <p:spPr>
          <a:ln/>
        </p:spPr>
        <p:txBody>
          <a:bodyPr lIns="82945" tIns="82945" rIns="82945" bIns="41473" anchor="t"/>
          <a:lstStyle/>
          <a:p>
            <a:pPr algn="l">
              <a:lnSpc>
                <a:spcPct val="100000"/>
              </a:lnSpc>
              <a:tabLst>
                <a:tab pos="656650" algn="l"/>
                <a:tab pos="1313299" algn="l"/>
                <a:tab pos="1969949" algn="l"/>
                <a:tab pos="2626599" algn="l"/>
                <a:tab pos="3283248" algn="l"/>
                <a:tab pos="3939898" algn="l"/>
                <a:tab pos="4596548" algn="l"/>
              </a:tabLst>
            </a:pPr>
            <a:r>
              <a:rPr lang="en-US" i="1" dirty="0" smtClean="0">
                <a:solidFill>
                  <a:srgbClr val="0084D1"/>
                </a:solidFill>
                <a:latin typeface="Cambria" pitchFamily="16" charset="0"/>
              </a:rPr>
              <a:t>Review Question 4</a:t>
            </a:r>
            <a:endParaRPr lang="en-US" i="1" dirty="0">
              <a:solidFill>
                <a:srgbClr val="0084D1"/>
              </a:solidFill>
              <a:latin typeface="Cambria" pitchFamily="16"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04329"/>
            <a:ext cx="8226720" cy="4524955"/>
          </a:xfrm>
        </p:spPr>
        <p:txBody>
          <a:bodyPr/>
          <a:lstStyle/>
          <a:p>
            <a:pPr>
              <a:buFont typeface="Arial" pitchFamily="34" charset="0"/>
              <a:buChar char="•"/>
            </a:pPr>
            <a:r>
              <a:rPr lang="en-US" dirty="0" smtClean="0"/>
              <a:t>Acquire </a:t>
            </a:r>
          </a:p>
          <a:p>
            <a:pPr>
              <a:buFont typeface="Arial" pitchFamily="34" charset="0"/>
              <a:buChar char="•"/>
            </a:pPr>
            <a:r>
              <a:rPr lang="en-US" dirty="0" smtClean="0"/>
              <a:t>Analyze </a:t>
            </a:r>
          </a:p>
          <a:p>
            <a:pPr>
              <a:buFont typeface="Arial" pitchFamily="34" charset="0"/>
              <a:buChar char="•"/>
            </a:pPr>
            <a:r>
              <a:rPr lang="en-US" dirty="0" smtClean="0"/>
              <a:t>Present</a:t>
            </a:r>
            <a:endParaRPr lang="en-US" dirty="0"/>
          </a:p>
        </p:txBody>
      </p:sp>
      <p:pic>
        <p:nvPicPr>
          <p:cNvPr id="4" name="Picture 5" descr="AAPEXfp.bmp"/>
          <p:cNvPicPr>
            <a:picLocks noChangeAspect="1" noChangeArrowheads="1"/>
          </p:cNvPicPr>
          <p:nvPr/>
        </p:nvPicPr>
        <p:blipFill>
          <a:blip r:embed="rId3" cstate="print"/>
          <a:srcRect/>
          <a:stretch>
            <a:fillRect/>
          </a:stretch>
        </p:blipFill>
        <p:spPr bwMode="auto">
          <a:xfrm>
            <a:off x="5029200" y="381000"/>
            <a:ext cx="3996956" cy="2789059"/>
          </a:xfrm>
          <a:prstGeom prst="rect">
            <a:avLst/>
          </a:prstGeom>
          <a:noFill/>
          <a:ln w="9525">
            <a:noFill/>
            <a:miter lim="800000"/>
            <a:headEnd/>
            <a:tailEnd/>
          </a:ln>
        </p:spPr>
      </p:pic>
      <p:pic>
        <p:nvPicPr>
          <p:cNvPr id="5" name="Picture 6" descr="AAPEXbd.bmp"/>
          <p:cNvPicPr>
            <a:picLocks noChangeAspect="1" noChangeArrowheads="1"/>
          </p:cNvPicPr>
          <p:nvPr/>
        </p:nvPicPr>
        <p:blipFill>
          <a:blip r:embed="rId4" cstate="print"/>
          <a:srcRect/>
          <a:stretch>
            <a:fillRect/>
          </a:stretch>
        </p:blipFill>
        <p:spPr bwMode="auto">
          <a:xfrm>
            <a:off x="3429000" y="2887503"/>
            <a:ext cx="5555520" cy="3244661"/>
          </a:xfrm>
          <a:prstGeom prst="rect">
            <a:avLst/>
          </a:prstGeom>
          <a:noFill/>
          <a:ln w="9525">
            <a:noFill/>
            <a:miter lim="800000"/>
            <a:headEnd/>
            <a:tailEnd/>
          </a:ln>
        </p:spPr>
      </p:pic>
      <p:sp>
        <p:nvSpPr>
          <p:cNvPr id="6" name="Rectangle 1"/>
          <p:cNvSpPr>
            <a:spLocks noChangeArrowheads="1"/>
          </p:cNvSpPr>
          <p:nvPr/>
        </p:nvSpPr>
        <p:spPr bwMode="auto">
          <a:xfrm>
            <a:off x="97920" y="315393"/>
            <a:ext cx="8916480" cy="646469"/>
          </a:xfrm>
          <a:prstGeom prst="rect">
            <a:avLst/>
          </a:prstGeom>
          <a:noFill/>
          <a:ln w="9360">
            <a:noFill/>
            <a:miter lim="800000"/>
            <a:headEnd/>
            <a:tailEnd/>
          </a:ln>
          <a:effectLst/>
        </p:spPr>
        <p:txBody>
          <a:bodyPr lIns="57474" tIns="22859" rIns="57474" bIns="22859">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3900" i="1" dirty="0">
                <a:solidFill>
                  <a:srgbClr val="0084D1"/>
                </a:solidFill>
                <a:latin typeface="Cambria" pitchFamily="16" charset="0"/>
              </a:rPr>
              <a:t>Basic </a:t>
            </a:r>
            <a:r>
              <a:rPr lang="en-US" sz="3900" i="1" dirty="0" smtClean="0">
                <a:solidFill>
                  <a:srgbClr val="0084D1"/>
                </a:solidFill>
                <a:latin typeface="Cambria" pitchFamily="16" charset="0"/>
              </a:rPr>
              <a:t>VI </a:t>
            </a:r>
            <a:r>
              <a:rPr lang="en-US" sz="3900" i="1" dirty="0">
                <a:solidFill>
                  <a:srgbClr val="0084D1"/>
                </a:solidFill>
                <a:latin typeface="Cambria" pitchFamily="16" charset="0"/>
              </a:rPr>
              <a:t>Structure</a:t>
            </a:r>
          </a:p>
        </p:txBody>
      </p:sp>
      <p:pic>
        <p:nvPicPr>
          <p:cNvPr id="7" name="Picture 9" descr="aap_text"/>
          <p:cNvPicPr>
            <a:picLocks noChangeAspect="1" noChangeArrowheads="1"/>
          </p:cNvPicPr>
          <p:nvPr/>
        </p:nvPicPr>
        <p:blipFill>
          <a:blip r:embed="rId5" cstate="print"/>
          <a:srcRect/>
          <a:stretch>
            <a:fillRect/>
          </a:stretch>
        </p:blipFill>
        <p:spPr bwMode="auto">
          <a:xfrm>
            <a:off x="304800" y="4476854"/>
            <a:ext cx="2743200" cy="1371600"/>
          </a:xfrm>
          <a:prstGeom prst="rect">
            <a:avLst/>
          </a:prstGeom>
          <a:noFill/>
          <a:ln w="9525">
            <a:noFill/>
            <a:round/>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501120" y="1009546"/>
            <a:ext cx="8338080" cy="4934053"/>
          </a:xfrm>
          <a:prstGeom prst="rect">
            <a:avLst/>
          </a:prstGeom>
          <a:noFill/>
          <a:ln w="9360">
            <a:noFill/>
            <a:miter lim="800000"/>
            <a:headEnd/>
            <a:tailEnd/>
          </a:ln>
          <a:effectLst/>
        </p:spPr>
        <p:txBody>
          <a:bodyPr lIns="82945" tIns="82945" rIns="82945" bIns="41473"/>
          <a:lstStyle/>
          <a:p>
            <a:pPr marL="311045" indent="-309605">
              <a:spcBef>
                <a:spcPts val="579"/>
              </a:spcBef>
              <a:buSzPct val="4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500" dirty="0">
                <a:solidFill>
                  <a:srgbClr val="000000"/>
                </a:solidFill>
              </a:rPr>
              <a:t>An array consists of </a:t>
            </a:r>
            <a:r>
              <a:rPr lang="en-US" sz="2500" u="sng" dirty="0">
                <a:solidFill>
                  <a:srgbClr val="000000"/>
                </a:solidFill>
              </a:rPr>
              <a:t>elements</a:t>
            </a:r>
            <a:r>
              <a:rPr lang="en-US" sz="2500" dirty="0">
                <a:solidFill>
                  <a:srgbClr val="000000"/>
                </a:solidFill>
              </a:rPr>
              <a:t> and </a:t>
            </a:r>
            <a:r>
              <a:rPr lang="en-US" sz="2500" u="sng" dirty="0" smtClean="0">
                <a:solidFill>
                  <a:srgbClr val="000000"/>
                </a:solidFill>
              </a:rPr>
              <a:t>dimensions</a:t>
            </a:r>
          </a:p>
          <a:p>
            <a:pPr marL="768245" lvl="1" indent="-309605">
              <a:spcBef>
                <a:spcPts val="579"/>
              </a:spcBef>
              <a:buSzPct val="4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200" dirty="0" smtClean="0">
                <a:solidFill>
                  <a:srgbClr val="000000"/>
                </a:solidFill>
                <a:ea typeface="ＭＳ Ｐゴシック" pitchFamily="1" charset="-128"/>
              </a:rPr>
              <a:t>Elements</a:t>
            </a:r>
            <a:r>
              <a:rPr lang="en-US" sz="2200" dirty="0">
                <a:solidFill>
                  <a:srgbClr val="000000"/>
                </a:solidFill>
                <a:ea typeface="ＭＳ Ｐゴシック" pitchFamily="1" charset="-128"/>
              </a:rPr>
              <a:t>: data that make up the </a:t>
            </a:r>
            <a:r>
              <a:rPr lang="en-US" sz="2200" dirty="0" smtClean="0">
                <a:solidFill>
                  <a:srgbClr val="000000"/>
                </a:solidFill>
                <a:ea typeface="ＭＳ Ｐゴシック" pitchFamily="1" charset="-128"/>
              </a:rPr>
              <a:t>array</a:t>
            </a:r>
          </a:p>
          <a:p>
            <a:pPr marL="768245" lvl="1" indent="-309605">
              <a:spcBef>
                <a:spcPts val="579"/>
              </a:spcBef>
              <a:buSzPct val="4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200" dirty="0" smtClean="0">
                <a:solidFill>
                  <a:srgbClr val="000000"/>
                </a:solidFill>
                <a:ea typeface="ＭＳ Ｐゴシック" pitchFamily="1" charset="-128"/>
              </a:rPr>
              <a:t>Dimension</a:t>
            </a:r>
            <a:r>
              <a:rPr lang="en-US" sz="2200" dirty="0">
                <a:solidFill>
                  <a:srgbClr val="000000"/>
                </a:solidFill>
                <a:ea typeface="ＭＳ Ｐゴシック" pitchFamily="1" charset="-128"/>
              </a:rPr>
              <a:t>: the length, height, or depth of an array</a:t>
            </a:r>
          </a:p>
          <a:p>
            <a:pPr lvl="3" indent="-257764">
              <a:spcBef>
                <a:spcPts val="511"/>
              </a:spcBef>
              <a:buSzPct val="4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200" dirty="0"/>
              <a:t>(2</a:t>
            </a:r>
            <a:r>
              <a:rPr lang="en-US" sz="2200" baseline="30000" dirty="0"/>
              <a:t>31</a:t>
            </a:r>
            <a:r>
              <a:rPr lang="en-US" sz="2200" dirty="0"/>
              <a:t>)–1 elements per </a:t>
            </a:r>
            <a:r>
              <a:rPr lang="en-US" sz="2200" dirty="0" smtClean="0"/>
              <a:t>dimension, memory </a:t>
            </a:r>
            <a:r>
              <a:rPr lang="en-US" sz="2200" dirty="0"/>
              <a:t>permitting</a:t>
            </a:r>
          </a:p>
          <a:p>
            <a:pPr lvl="3" indent="-257764">
              <a:spcBef>
                <a:spcPts val="511"/>
              </a:spcBef>
              <a:buSzPct val="4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200" dirty="0"/>
              <a:t>1 or more </a:t>
            </a:r>
            <a:r>
              <a:rPr lang="en-US" sz="2200" dirty="0" smtClean="0"/>
              <a:t>dimensions</a:t>
            </a:r>
            <a:endParaRPr lang="en-US" sz="2200" dirty="0">
              <a:solidFill>
                <a:srgbClr val="000000"/>
              </a:solidFill>
              <a:ea typeface="ＭＳ Ｐゴシック" pitchFamily="1" charset="-128"/>
            </a:endParaRPr>
          </a:p>
        </p:txBody>
      </p:sp>
      <p:sp>
        <p:nvSpPr>
          <p:cNvPr id="31748" name="Rectangle 4"/>
          <p:cNvSpPr>
            <a:spLocks noChangeArrowheads="1"/>
          </p:cNvSpPr>
          <p:nvPr/>
        </p:nvSpPr>
        <p:spPr bwMode="auto">
          <a:xfrm>
            <a:off x="692640" y="305312"/>
            <a:ext cx="8449920" cy="685512"/>
          </a:xfrm>
          <a:prstGeom prst="rect">
            <a:avLst/>
          </a:prstGeom>
          <a:noFill/>
          <a:ln w="9360">
            <a:noFill/>
            <a:miter lim="800000"/>
            <a:headEnd/>
            <a:tailEnd/>
          </a:ln>
          <a:effectLst/>
        </p:spPr>
        <p:txBody>
          <a:bodyPr lIns="82945" tIns="41473" rIns="82945" bIns="41473"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4000" i="1" dirty="0">
                <a:solidFill>
                  <a:srgbClr val="0084D1"/>
                </a:solidFill>
                <a:latin typeface="Cambria" pitchFamily="16" charset="0"/>
              </a:rPr>
              <a:t>Arrays</a:t>
            </a:r>
          </a:p>
        </p:txBody>
      </p:sp>
      <p:pic>
        <p:nvPicPr>
          <p:cNvPr id="6" name="Picture 13" descr="loc_easy_to_recreate_Simple array FP"/>
          <p:cNvPicPr>
            <a:picLocks noChangeAspect="1" noChangeArrowheads="1"/>
          </p:cNvPicPr>
          <p:nvPr/>
        </p:nvPicPr>
        <p:blipFill>
          <a:blip r:embed="rId3" cstate="print"/>
          <a:srcRect l="20999" t="42000" r="58000" b="19333"/>
          <a:stretch>
            <a:fillRect/>
          </a:stretch>
        </p:blipFill>
        <p:spPr bwMode="auto">
          <a:xfrm>
            <a:off x="3810000" y="3276600"/>
            <a:ext cx="2001600" cy="2765090"/>
          </a:xfrm>
          <a:prstGeom prst="rect">
            <a:avLst/>
          </a:prstGeom>
          <a:noFill/>
          <a:ln w="9525" algn="ctr">
            <a:noFill/>
            <a:miter lim="800000"/>
            <a:headEnd type="none" w="sm" len="sm"/>
            <a:tailEnd type="none" w="sm" len="sm"/>
          </a:ln>
        </p:spPr>
      </p:pic>
      <p:sp>
        <p:nvSpPr>
          <p:cNvPr id="7" name="TextBox 6"/>
          <p:cNvSpPr txBox="1"/>
          <p:nvPr/>
        </p:nvSpPr>
        <p:spPr>
          <a:xfrm>
            <a:off x="6477000" y="3810000"/>
            <a:ext cx="2775119" cy="369332"/>
          </a:xfrm>
          <a:prstGeom prst="rect">
            <a:avLst/>
          </a:prstGeom>
          <a:noFill/>
        </p:spPr>
        <p:txBody>
          <a:bodyPr wrap="none" rtlCol="0">
            <a:spAutoFit/>
          </a:bodyPr>
          <a:lstStyle/>
          <a:p>
            <a:r>
              <a:rPr lang="en-US" dirty="0" smtClean="0"/>
              <a:t>Elements (numeric, here)</a:t>
            </a:r>
            <a:endParaRPr lang="en-US" dirty="0"/>
          </a:p>
        </p:txBody>
      </p:sp>
      <p:cxnSp>
        <p:nvCxnSpPr>
          <p:cNvPr id="9" name="Straight Arrow Connector 8"/>
          <p:cNvCxnSpPr>
            <a:stCxn id="7" idx="1"/>
          </p:cNvCxnSpPr>
          <p:nvPr/>
        </p:nvCxnSpPr>
        <p:spPr bwMode="auto">
          <a:xfrm rot="10800000">
            <a:off x="5334000" y="3810000"/>
            <a:ext cx="1143000" cy="184666"/>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0" name="Straight Arrow Connector 9"/>
          <p:cNvCxnSpPr>
            <a:stCxn id="7" idx="1"/>
          </p:cNvCxnSpPr>
          <p:nvPr/>
        </p:nvCxnSpPr>
        <p:spPr bwMode="auto">
          <a:xfrm rot="10800000" flipV="1">
            <a:off x="5334000" y="3994666"/>
            <a:ext cx="1143000" cy="120134"/>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 name="Straight Arrow Connector 12"/>
          <p:cNvCxnSpPr>
            <a:stCxn id="7" idx="1"/>
          </p:cNvCxnSpPr>
          <p:nvPr/>
        </p:nvCxnSpPr>
        <p:spPr bwMode="auto">
          <a:xfrm rot="10800000" flipV="1">
            <a:off x="5334000" y="3994666"/>
            <a:ext cx="1143000" cy="424934"/>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8" name="TextBox 17"/>
          <p:cNvSpPr txBox="1"/>
          <p:nvPr/>
        </p:nvSpPr>
        <p:spPr>
          <a:xfrm>
            <a:off x="914400" y="3886200"/>
            <a:ext cx="2467342" cy="646331"/>
          </a:xfrm>
          <a:prstGeom prst="rect">
            <a:avLst/>
          </a:prstGeom>
          <a:noFill/>
        </p:spPr>
        <p:txBody>
          <a:bodyPr wrap="none" rtlCol="0">
            <a:spAutoFit/>
          </a:bodyPr>
          <a:lstStyle/>
          <a:p>
            <a:r>
              <a:rPr lang="en-US" dirty="0" smtClean="0"/>
              <a:t>Index, tells dimension </a:t>
            </a:r>
          </a:p>
          <a:p>
            <a:r>
              <a:rPr lang="en-US" dirty="0" smtClean="0"/>
              <a:t>(1D, here)</a:t>
            </a:r>
            <a:endParaRPr lang="en-US" dirty="0"/>
          </a:p>
        </p:txBody>
      </p:sp>
      <p:cxnSp>
        <p:nvCxnSpPr>
          <p:cNvPr id="19" name="Straight Arrow Connector 18"/>
          <p:cNvCxnSpPr/>
          <p:nvPr/>
        </p:nvCxnSpPr>
        <p:spPr bwMode="auto">
          <a:xfrm flipV="1">
            <a:off x="3276600" y="3733800"/>
            <a:ext cx="838200" cy="3048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381000" y="304800"/>
            <a:ext cx="8533440" cy="1065712"/>
          </a:xfrm>
          <a:ln/>
        </p:spPr>
        <p:txBody>
          <a:bodyPr lIns="82945" tIns="82945" rIns="82945" bIns="41473" anchor="t"/>
          <a:lstStyle/>
          <a:p>
            <a:pPr algn="l">
              <a:lnSpc>
                <a:spcPct val="100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i="1" dirty="0" smtClean="0">
                <a:solidFill>
                  <a:srgbClr val="0084D1"/>
                </a:solidFill>
                <a:latin typeface="Cambria" pitchFamily="16" charset="0"/>
              </a:rPr>
              <a:t>Arrays: the index</a:t>
            </a:r>
            <a:endParaRPr lang="en-US" i="1" dirty="0">
              <a:solidFill>
                <a:srgbClr val="0084D1"/>
              </a:solidFill>
              <a:latin typeface="Cambria" pitchFamily="16" charset="0"/>
            </a:endParaRPr>
          </a:p>
        </p:txBody>
      </p:sp>
      <p:sp>
        <p:nvSpPr>
          <p:cNvPr id="33795" name="Rectangle 3"/>
          <p:cNvSpPr>
            <a:spLocks noGrp="1" noChangeArrowheads="1"/>
          </p:cNvSpPr>
          <p:nvPr>
            <p:ph type="body" idx="4294967295"/>
          </p:nvPr>
        </p:nvSpPr>
        <p:spPr>
          <a:xfrm>
            <a:off x="380160" y="1009546"/>
            <a:ext cx="8762400" cy="1962253"/>
          </a:xfrm>
          <a:ln/>
        </p:spPr>
        <p:txBody>
          <a:bodyPr lIns="82945" tIns="82945" rIns="82945" bIns="41473"/>
          <a:lstStyle/>
          <a:p>
            <a:pPr marL="483847" indent="-482408">
              <a:lnSpc>
                <a:spcPct val="100000"/>
              </a:lnSpc>
              <a:spcBef>
                <a:spcPts val="579"/>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2500" dirty="0" smtClean="0"/>
              <a:t>The index (zero-based) tells you :</a:t>
            </a:r>
          </a:p>
          <a:p>
            <a:pPr marL="846732" lvl="1" indent="-482408">
              <a:lnSpc>
                <a:spcPct val="100000"/>
              </a:lnSpc>
              <a:spcBef>
                <a:spcPts val="579"/>
              </a:spcBef>
              <a:spcAft>
                <a:spcPct val="0"/>
              </a:spcAft>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2200" dirty="0" smtClean="0"/>
              <a:t>the dimension of the array (1D, 2D, 3D, etc.)</a:t>
            </a:r>
          </a:p>
          <a:p>
            <a:pPr marL="846732" lvl="1" indent="-482408">
              <a:lnSpc>
                <a:spcPct val="100000"/>
              </a:lnSpc>
              <a:spcBef>
                <a:spcPts val="579"/>
              </a:spcBef>
              <a:spcAft>
                <a:spcPct val="0"/>
              </a:spcAft>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2200" dirty="0" smtClean="0"/>
              <a:t>the index of the element displayed in the upper left corner</a:t>
            </a:r>
          </a:p>
          <a:p>
            <a:pPr marL="1209618" lvl="2" indent="-482408">
              <a:lnSpc>
                <a:spcPct val="100000"/>
              </a:lnSpc>
              <a:spcBef>
                <a:spcPts val="579"/>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1800" dirty="0" smtClean="0"/>
              <a:t>-	the 1D array below is displaying index 1 to contain a value of 3.00; we do not know the value of index 0 from this image because the value at index 0 is hidden from view</a:t>
            </a:r>
            <a:endParaRPr lang="en-US" sz="2500" dirty="0"/>
          </a:p>
        </p:txBody>
      </p:sp>
      <p:pic>
        <p:nvPicPr>
          <p:cNvPr id="9" name="Picture 5" descr="2dLVarray.bmp"/>
          <p:cNvPicPr>
            <a:picLocks noChangeAspect="1" noChangeArrowheads="1"/>
          </p:cNvPicPr>
          <p:nvPr/>
        </p:nvPicPr>
        <p:blipFill>
          <a:blip r:embed="rId3" cstate="print"/>
          <a:srcRect/>
          <a:stretch>
            <a:fillRect/>
          </a:stretch>
        </p:blipFill>
        <p:spPr bwMode="auto">
          <a:xfrm>
            <a:off x="4739880" y="3761087"/>
            <a:ext cx="3870720" cy="1434391"/>
          </a:xfrm>
          <a:prstGeom prst="rect">
            <a:avLst/>
          </a:prstGeom>
          <a:noFill/>
          <a:ln w="9525">
            <a:noFill/>
            <a:miter lim="800000"/>
            <a:headEnd/>
            <a:tailEnd/>
          </a:ln>
        </p:spPr>
      </p:pic>
      <p:pic>
        <p:nvPicPr>
          <p:cNvPr id="10" name="Picture 4" descr="loc_eps_aryex.bmp"/>
          <p:cNvPicPr>
            <a:picLocks noChangeAspect="1" noChangeArrowheads="1"/>
          </p:cNvPicPr>
          <p:nvPr/>
        </p:nvPicPr>
        <p:blipFill>
          <a:blip r:embed="rId4" cstate="print"/>
          <a:srcRect/>
          <a:stretch>
            <a:fillRect/>
          </a:stretch>
        </p:blipFill>
        <p:spPr bwMode="auto">
          <a:xfrm>
            <a:off x="839520" y="3899342"/>
            <a:ext cx="2903040" cy="845369"/>
          </a:xfrm>
          <a:prstGeom prst="rect">
            <a:avLst/>
          </a:prstGeom>
          <a:noFill/>
          <a:ln w="9525">
            <a:noFill/>
            <a:miter lim="800000"/>
            <a:headEnd/>
            <a:tailEnd/>
          </a:ln>
        </p:spPr>
      </p:pic>
      <p:sp>
        <p:nvSpPr>
          <p:cNvPr id="11" name="TextBox 10"/>
          <p:cNvSpPr txBox="1"/>
          <p:nvPr/>
        </p:nvSpPr>
        <p:spPr>
          <a:xfrm>
            <a:off x="839519" y="3533490"/>
            <a:ext cx="2232242" cy="360755"/>
          </a:xfrm>
          <a:prstGeom prst="rect">
            <a:avLst/>
          </a:prstGeom>
          <a:noFill/>
        </p:spPr>
        <p:txBody>
          <a:bodyPr wrap="none" lIns="82945" tIns="41473" rIns="82945" bIns="41473" rtlCol="0">
            <a:spAutoFit/>
          </a:bodyPr>
          <a:lstStyle/>
          <a:p>
            <a:r>
              <a:rPr lang="en-US" dirty="0" smtClean="0"/>
              <a:t>1D Array (initialized)</a:t>
            </a:r>
            <a:endParaRPr lang="en-US" dirty="0"/>
          </a:p>
        </p:txBody>
      </p:sp>
      <p:sp>
        <p:nvSpPr>
          <p:cNvPr id="12" name="TextBox 11"/>
          <p:cNvSpPr txBox="1"/>
          <p:nvPr/>
        </p:nvSpPr>
        <p:spPr>
          <a:xfrm>
            <a:off x="4572000" y="3395236"/>
            <a:ext cx="2488723" cy="360755"/>
          </a:xfrm>
          <a:prstGeom prst="rect">
            <a:avLst/>
          </a:prstGeom>
          <a:noFill/>
        </p:spPr>
        <p:txBody>
          <a:bodyPr wrap="none" lIns="82945" tIns="41473" rIns="82945" bIns="41473" rtlCol="0">
            <a:spAutoFit/>
          </a:bodyPr>
          <a:lstStyle/>
          <a:p>
            <a:r>
              <a:rPr lang="en-US" dirty="0" smtClean="0"/>
              <a:t>2D Array (uninitialized)</a:t>
            </a:r>
            <a:endParaRPr lang="en-US" dirty="0"/>
          </a:p>
        </p:txBody>
      </p:sp>
      <p:sp>
        <p:nvSpPr>
          <p:cNvPr id="13" name="TextBox 12"/>
          <p:cNvSpPr txBox="1"/>
          <p:nvPr/>
        </p:nvSpPr>
        <p:spPr>
          <a:xfrm>
            <a:off x="838200" y="5334000"/>
            <a:ext cx="932143" cy="468477"/>
          </a:xfrm>
          <a:prstGeom prst="rect">
            <a:avLst/>
          </a:prstGeom>
          <a:noFill/>
        </p:spPr>
        <p:txBody>
          <a:bodyPr wrap="none" lIns="82945" tIns="41473" rIns="82945" bIns="41473" rtlCol="0">
            <a:spAutoFit/>
          </a:bodyPr>
          <a:lstStyle/>
          <a:p>
            <a:r>
              <a:rPr lang="en-US" sz="2500" dirty="0"/>
              <a:t>index</a:t>
            </a:r>
          </a:p>
        </p:txBody>
      </p:sp>
      <p:cxnSp>
        <p:nvCxnSpPr>
          <p:cNvPr id="15" name="Straight Arrow Connector 14"/>
          <p:cNvCxnSpPr/>
          <p:nvPr/>
        </p:nvCxnSpPr>
        <p:spPr bwMode="auto">
          <a:xfrm rot="5400000" flipH="1" flipV="1">
            <a:off x="976504" y="4917304"/>
            <a:ext cx="811793" cy="21600"/>
          </a:xfrm>
          <a:prstGeom prst="straightConnector1">
            <a:avLst/>
          </a:prstGeom>
          <a:solidFill>
            <a:srgbClr val="00B8FF"/>
          </a:solidFill>
          <a:ln w="76200" cap="flat" cmpd="sng" algn="ctr">
            <a:solidFill>
              <a:schemeClr val="tx1"/>
            </a:solidFill>
            <a:prstDash val="solid"/>
            <a:round/>
            <a:headEnd type="none" w="med" len="med"/>
            <a:tailEnd type="arrow"/>
          </a:ln>
          <a:effectLst/>
        </p:spPr>
      </p:cxnSp>
      <p:sp>
        <p:nvSpPr>
          <p:cNvPr id="19" name="TextBox 18"/>
          <p:cNvSpPr txBox="1"/>
          <p:nvPr/>
        </p:nvSpPr>
        <p:spPr>
          <a:xfrm>
            <a:off x="2566985" y="5710199"/>
            <a:ext cx="7233547" cy="360755"/>
          </a:xfrm>
          <a:prstGeom prst="rect">
            <a:avLst/>
          </a:prstGeom>
          <a:noFill/>
        </p:spPr>
        <p:txBody>
          <a:bodyPr wrap="none" lIns="82945" tIns="41473" rIns="82945" bIns="41473" rtlCol="0">
            <a:spAutoFit/>
          </a:bodyPr>
          <a:lstStyle/>
          <a:p>
            <a:r>
              <a:rPr lang="en-US" dirty="0" smtClean="0"/>
              <a:t>TIP:  drag the edge of the index to add another dimension to an array</a:t>
            </a:r>
            <a:endParaRPr lang="en-US" dirty="0"/>
          </a:p>
        </p:txBody>
      </p:sp>
      <p:cxnSp>
        <p:nvCxnSpPr>
          <p:cNvPr id="18" name="Curved Connector 17"/>
          <p:cNvCxnSpPr/>
          <p:nvPr/>
        </p:nvCxnSpPr>
        <p:spPr bwMode="auto">
          <a:xfrm flipV="1">
            <a:off x="1981200" y="4648200"/>
            <a:ext cx="3200400" cy="838200"/>
          </a:xfrm>
          <a:prstGeom prst="curvedConnector3">
            <a:avLst>
              <a:gd name="adj1" fmla="val 99563"/>
            </a:avLst>
          </a:prstGeom>
          <a:solidFill>
            <a:srgbClr val="00B8FF"/>
          </a:solidFill>
          <a:ln w="76200" cap="flat" cmpd="sng" algn="ctr">
            <a:solidFill>
              <a:schemeClr val="tx1"/>
            </a:solidFill>
            <a:prstDash val="solid"/>
            <a:round/>
            <a:headEnd type="none" w="med" len="med"/>
            <a:tailEnd type="arrow"/>
          </a:ln>
          <a:effectLst/>
        </p:spPr>
      </p:cxnSp>
      <p:sp>
        <p:nvSpPr>
          <p:cNvPr id="27" name="TextBox 26"/>
          <p:cNvSpPr txBox="1"/>
          <p:nvPr/>
        </p:nvSpPr>
        <p:spPr>
          <a:xfrm>
            <a:off x="4114800" y="3810000"/>
            <a:ext cx="710451" cy="369332"/>
          </a:xfrm>
          <a:prstGeom prst="rect">
            <a:avLst/>
          </a:prstGeom>
          <a:noFill/>
        </p:spPr>
        <p:txBody>
          <a:bodyPr wrap="none" rtlCol="0">
            <a:spAutoFit/>
          </a:bodyPr>
          <a:lstStyle/>
          <a:p>
            <a:r>
              <a:rPr lang="en-US" dirty="0" smtClean="0"/>
              <a:t>(row)</a:t>
            </a:r>
            <a:endParaRPr lang="en-US" dirty="0"/>
          </a:p>
        </p:txBody>
      </p:sp>
      <p:sp>
        <p:nvSpPr>
          <p:cNvPr id="28" name="TextBox 27"/>
          <p:cNvSpPr txBox="1"/>
          <p:nvPr/>
        </p:nvSpPr>
        <p:spPr>
          <a:xfrm>
            <a:off x="3718252" y="4191000"/>
            <a:ext cx="1082348" cy="369332"/>
          </a:xfrm>
          <a:prstGeom prst="rect">
            <a:avLst/>
          </a:prstGeom>
          <a:noFill/>
        </p:spPr>
        <p:txBody>
          <a:bodyPr wrap="none" rtlCol="0">
            <a:spAutoFit/>
          </a:bodyPr>
          <a:lstStyle/>
          <a:p>
            <a:r>
              <a:rPr lang="en-US" dirty="0" smtClean="0"/>
              <a:t>(column)</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p:cNvPicPr>
            <a:picLocks noChangeAspect="1" noChangeArrowheads="1"/>
          </p:cNvPicPr>
          <p:nvPr/>
        </p:nvPicPr>
        <p:blipFill>
          <a:blip r:embed="rId3" cstate="print"/>
          <a:srcRect/>
          <a:stretch>
            <a:fillRect/>
          </a:stretch>
        </p:blipFill>
        <p:spPr bwMode="auto">
          <a:xfrm>
            <a:off x="6510216" y="2438400"/>
            <a:ext cx="2246922" cy="1752600"/>
          </a:xfrm>
          <a:prstGeom prst="rect">
            <a:avLst/>
          </a:prstGeom>
          <a:noFill/>
          <a:ln w="9525">
            <a:noFill/>
            <a:miter lim="800000"/>
            <a:headEnd/>
            <a:tailEnd/>
          </a:ln>
        </p:spPr>
      </p:pic>
      <p:sp>
        <p:nvSpPr>
          <p:cNvPr id="31745" name="Text Box 1"/>
          <p:cNvSpPr txBox="1">
            <a:spLocks noChangeArrowheads="1"/>
          </p:cNvSpPr>
          <p:nvPr/>
        </p:nvSpPr>
        <p:spPr bwMode="auto">
          <a:xfrm>
            <a:off x="501120" y="1009546"/>
            <a:ext cx="8338080" cy="4934053"/>
          </a:xfrm>
          <a:prstGeom prst="rect">
            <a:avLst/>
          </a:prstGeom>
          <a:noFill/>
          <a:ln w="9360">
            <a:noFill/>
            <a:miter lim="800000"/>
            <a:headEnd/>
            <a:tailEnd/>
          </a:ln>
          <a:effectLst/>
        </p:spPr>
        <p:txBody>
          <a:bodyPr lIns="82945" tIns="82945" rIns="82945" bIns="41473"/>
          <a:lstStyle/>
          <a:p>
            <a:pPr marL="311045" indent="-309605">
              <a:spcBef>
                <a:spcPts val="579"/>
              </a:spcBef>
              <a:buSzPct val="4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200" dirty="0">
              <a:solidFill>
                <a:srgbClr val="000000"/>
              </a:solidFill>
              <a:ea typeface="ＭＳ Ｐゴシック" pitchFamily="1" charset="-128"/>
            </a:endParaRPr>
          </a:p>
        </p:txBody>
      </p:sp>
      <p:sp>
        <p:nvSpPr>
          <p:cNvPr id="31748" name="Rectangle 4"/>
          <p:cNvSpPr>
            <a:spLocks noChangeArrowheads="1"/>
          </p:cNvSpPr>
          <p:nvPr/>
        </p:nvSpPr>
        <p:spPr bwMode="auto">
          <a:xfrm>
            <a:off x="381000" y="381288"/>
            <a:ext cx="8449920" cy="685512"/>
          </a:xfrm>
          <a:prstGeom prst="rect">
            <a:avLst/>
          </a:prstGeom>
          <a:noFill/>
          <a:ln w="9360">
            <a:noFill/>
            <a:miter lim="800000"/>
            <a:headEnd/>
            <a:tailEnd/>
          </a:ln>
          <a:effectLst/>
        </p:spPr>
        <p:txBody>
          <a:bodyPr lIns="82945" tIns="41473" rIns="82945" bIns="41473"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4000" i="1" dirty="0" smtClean="0">
                <a:solidFill>
                  <a:srgbClr val="0084D1"/>
                </a:solidFill>
                <a:latin typeface="Cambria" pitchFamily="16" charset="0"/>
              </a:rPr>
              <a:t>Arrays: the elements</a:t>
            </a:r>
            <a:endParaRPr lang="en-US" sz="4000" i="1" dirty="0">
              <a:solidFill>
                <a:srgbClr val="0084D1"/>
              </a:solidFill>
              <a:latin typeface="Cambria" pitchFamily="16" charset="0"/>
            </a:endParaRPr>
          </a:p>
        </p:txBody>
      </p:sp>
      <p:pic>
        <p:nvPicPr>
          <p:cNvPr id="1026" name="Picture 2"/>
          <p:cNvPicPr>
            <a:picLocks noChangeAspect="1" noChangeArrowheads="1"/>
          </p:cNvPicPr>
          <p:nvPr/>
        </p:nvPicPr>
        <p:blipFill>
          <a:blip r:embed="rId4" cstate="print"/>
          <a:srcRect/>
          <a:stretch>
            <a:fillRect/>
          </a:stretch>
        </p:blipFill>
        <p:spPr bwMode="auto">
          <a:xfrm>
            <a:off x="2819400" y="2667000"/>
            <a:ext cx="3067050" cy="1562100"/>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685800" y="4572000"/>
            <a:ext cx="2000584" cy="695325"/>
          </a:xfrm>
          <a:prstGeom prst="rect">
            <a:avLst/>
          </a:prstGeom>
          <a:noFill/>
          <a:ln w="9525">
            <a:noFill/>
            <a:miter lim="800000"/>
            <a:headEnd/>
            <a:tailEnd/>
          </a:ln>
        </p:spPr>
      </p:pic>
      <p:sp>
        <p:nvSpPr>
          <p:cNvPr id="9" name="Content Placeholder 8"/>
          <p:cNvSpPr>
            <a:spLocks noGrp="1"/>
          </p:cNvSpPr>
          <p:nvPr>
            <p:ph idx="1"/>
          </p:nvPr>
        </p:nvSpPr>
        <p:spPr/>
        <p:txBody>
          <a:bodyPr/>
          <a:lstStyle/>
          <a:p>
            <a:pPr>
              <a:buFont typeface="Arial" pitchFamily="34" charset="0"/>
              <a:buChar char="•"/>
            </a:pPr>
            <a:r>
              <a:rPr lang="en-US" dirty="0" smtClean="0"/>
              <a:t>Arrays can be of many different data types, but only </a:t>
            </a:r>
            <a:r>
              <a:rPr lang="en-US" u="sng" dirty="0" smtClean="0"/>
              <a:t>one</a:t>
            </a:r>
            <a:r>
              <a:rPr lang="en-US" dirty="0" smtClean="0"/>
              <a:t> data type at a time</a:t>
            </a:r>
            <a:endParaRPr lang="en-US" dirty="0"/>
          </a:p>
        </p:txBody>
      </p:sp>
      <p:pic>
        <p:nvPicPr>
          <p:cNvPr id="1028" name="Picture 4"/>
          <p:cNvPicPr>
            <a:picLocks noChangeAspect="1" noChangeArrowheads="1"/>
          </p:cNvPicPr>
          <p:nvPr/>
        </p:nvPicPr>
        <p:blipFill>
          <a:blip r:embed="rId6" cstate="print"/>
          <a:srcRect/>
          <a:stretch>
            <a:fillRect/>
          </a:stretch>
        </p:blipFill>
        <p:spPr bwMode="auto">
          <a:xfrm>
            <a:off x="3124200" y="4419600"/>
            <a:ext cx="2743200" cy="701749"/>
          </a:xfrm>
          <a:prstGeom prst="rect">
            <a:avLst/>
          </a:prstGeom>
          <a:noFill/>
          <a:ln w="9525">
            <a:noFill/>
            <a:miter lim="800000"/>
            <a:headEnd/>
            <a:tailEnd/>
          </a:ln>
        </p:spPr>
      </p:pic>
      <p:pic>
        <p:nvPicPr>
          <p:cNvPr id="1029" name="Picture 5"/>
          <p:cNvPicPr>
            <a:picLocks noChangeAspect="1" noChangeArrowheads="1"/>
          </p:cNvPicPr>
          <p:nvPr/>
        </p:nvPicPr>
        <p:blipFill>
          <a:blip r:embed="rId7" cstate="print"/>
          <a:srcRect/>
          <a:stretch>
            <a:fillRect/>
          </a:stretch>
        </p:blipFill>
        <p:spPr bwMode="auto">
          <a:xfrm>
            <a:off x="838199" y="2667000"/>
            <a:ext cx="1749287" cy="1676400"/>
          </a:xfrm>
          <a:prstGeom prst="rect">
            <a:avLst/>
          </a:prstGeom>
          <a:noFill/>
          <a:ln w="9525">
            <a:noFill/>
            <a:miter lim="800000"/>
            <a:headEnd/>
            <a:tailEnd/>
          </a:ln>
        </p:spPr>
      </p:pic>
      <p:pic>
        <p:nvPicPr>
          <p:cNvPr id="1030" name="Picture 6"/>
          <p:cNvPicPr>
            <a:picLocks noChangeAspect="1" noChangeArrowheads="1"/>
          </p:cNvPicPr>
          <p:nvPr/>
        </p:nvPicPr>
        <p:blipFill>
          <a:blip r:embed="rId8" cstate="print"/>
          <a:srcRect/>
          <a:stretch>
            <a:fillRect/>
          </a:stretch>
        </p:blipFill>
        <p:spPr bwMode="auto">
          <a:xfrm>
            <a:off x="6477000" y="4564224"/>
            <a:ext cx="914400" cy="541175"/>
          </a:xfrm>
          <a:prstGeom prst="rect">
            <a:avLst/>
          </a:prstGeom>
          <a:noFill/>
          <a:ln w="9525">
            <a:noFill/>
            <a:miter lim="800000"/>
            <a:headEnd/>
            <a:tailEnd/>
          </a:ln>
        </p:spPr>
      </p:pic>
      <p:pic>
        <p:nvPicPr>
          <p:cNvPr id="1031" name="Picture 7"/>
          <p:cNvPicPr>
            <a:picLocks noChangeAspect="1" noChangeArrowheads="1"/>
          </p:cNvPicPr>
          <p:nvPr/>
        </p:nvPicPr>
        <p:blipFill>
          <a:blip r:embed="rId9" cstate="print"/>
          <a:srcRect/>
          <a:stretch>
            <a:fillRect/>
          </a:stretch>
        </p:blipFill>
        <p:spPr bwMode="auto">
          <a:xfrm>
            <a:off x="6501962" y="4013200"/>
            <a:ext cx="838200" cy="558800"/>
          </a:xfrm>
          <a:prstGeom prst="rect">
            <a:avLst/>
          </a:prstGeom>
          <a:noFill/>
          <a:ln w="9525">
            <a:noFill/>
            <a:miter lim="800000"/>
            <a:headEnd/>
            <a:tailEnd/>
          </a:ln>
        </p:spPr>
      </p:pic>
      <p:pic>
        <p:nvPicPr>
          <p:cNvPr id="1032" name="Picture 8"/>
          <p:cNvPicPr>
            <a:picLocks noChangeAspect="1" noChangeArrowheads="1"/>
          </p:cNvPicPr>
          <p:nvPr/>
        </p:nvPicPr>
        <p:blipFill>
          <a:blip r:embed="rId10" cstate="print"/>
          <a:srcRect/>
          <a:stretch>
            <a:fillRect/>
          </a:stretch>
        </p:blipFill>
        <p:spPr bwMode="auto">
          <a:xfrm>
            <a:off x="6501962" y="3505200"/>
            <a:ext cx="838200" cy="487326"/>
          </a:xfrm>
          <a:prstGeom prst="rect">
            <a:avLst/>
          </a:prstGeom>
          <a:noFill/>
          <a:ln w="9525">
            <a:noFill/>
            <a:miter lim="800000"/>
            <a:headEnd/>
            <a:tailEnd/>
          </a:ln>
        </p:spPr>
      </p:pic>
      <p:cxnSp>
        <p:nvCxnSpPr>
          <p:cNvPr id="15" name="Straight Connector 14"/>
          <p:cNvCxnSpPr/>
          <p:nvPr/>
        </p:nvCxnSpPr>
        <p:spPr bwMode="auto">
          <a:xfrm rot="5400000">
            <a:off x="4914900" y="3924300"/>
            <a:ext cx="2667000" cy="0"/>
          </a:xfrm>
          <a:prstGeom prst="line">
            <a:avLst/>
          </a:prstGeom>
          <a:solidFill>
            <a:srgbClr val="00B8FF"/>
          </a:solidFill>
          <a:ln w="9525" cap="flat" cmpd="sng" algn="ctr">
            <a:solidFill>
              <a:schemeClr val="tx1"/>
            </a:solidFill>
            <a:prstDash val="lgDash"/>
            <a:round/>
            <a:headEnd type="none" w="med" len="med"/>
            <a:tailEnd type="none" w="med" len="med"/>
          </a:ln>
          <a:effec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p:cNvSpPr>
            <a:spLocks noChangeArrowheads="1"/>
          </p:cNvSpPr>
          <p:nvPr/>
        </p:nvSpPr>
        <p:spPr bwMode="auto">
          <a:xfrm>
            <a:off x="381000" y="305312"/>
            <a:ext cx="8449920" cy="685512"/>
          </a:xfrm>
          <a:prstGeom prst="rect">
            <a:avLst/>
          </a:prstGeom>
          <a:noFill/>
          <a:ln w="9360">
            <a:noFill/>
            <a:miter lim="800000"/>
            <a:headEnd/>
            <a:tailEnd/>
          </a:ln>
          <a:effectLst/>
        </p:spPr>
        <p:txBody>
          <a:bodyPr lIns="82945" tIns="41473" rIns="82945" bIns="41473"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4000" i="1" dirty="0" smtClean="0">
                <a:solidFill>
                  <a:srgbClr val="0084D1"/>
                </a:solidFill>
                <a:latin typeface="Cambria" pitchFamily="16" charset="0"/>
              </a:rPr>
              <a:t>Arrays: Initialized and Uninitialized</a:t>
            </a:r>
            <a:endParaRPr lang="en-US" sz="4000" i="1" dirty="0">
              <a:solidFill>
                <a:srgbClr val="0084D1"/>
              </a:solidFill>
              <a:latin typeface="Cambria" pitchFamily="16" charset="0"/>
            </a:endParaRPr>
          </a:p>
        </p:txBody>
      </p:sp>
      <p:sp>
        <p:nvSpPr>
          <p:cNvPr id="9" name="Content Placeholder 8"/>
          <p:cNvSpPr>
            <a:spLocks noGrp="1"/>
          </p:cNvSpPr>
          <p:nvPr>
            <p:ph idx="1"/>
          </p:nvPr>
        </p:nvSpPr>
        <p:spPr>
          <a:xfrm>
            <a:off x="457200" y="1143000"/>
            <a:ext cx="8229600" cy="1524000"/>
          </a:xfrm>
        </p:spPr>
        <p:txBody>
          <a:bodyPr/>
          <a:lstStyle/>
          <a:p>
            <a:pPr>
              <a:buFont typeface="Arial" pitchFamily="34" charset="0"/>
              <a:buChar char="•"/>
            </a:pPr>
            <a:r>
              <a:rPr lang="en-US" sz="2800" dirty="0" smtClean="0"/>
              <a:t>If the elements of an array are grayed out, then those elements are uninitialized.</a:t>
            </a:r>
          </a:p>
          <a:p>
            <a:pPr>
              <a:buFont typeface="Arial" pitchFamily="34" charset="0"/>
              <a:buChar char="•"/>
            </a:pPr>
            <a:r>
              <a:rPr lang="en-US" sz="2800" dirty="0" smtClean="0"/>
              <a:t>Uninitialized elements do not have a value and are place holders </a:t>
            </a:r>
          </a:p>
          <a:p>
            <a:pPr>
              <a:buFont typeface="Arial" pitchFamily="34" charset="0"/>
              <a:buChar char="•"/>
            </a:pPr>
            <a:endParaRPr lang="en-US" sz="2800" dirty="0"/>
          </a:p>
        </p:txBody>
      </p:sp>
      <p:pic>
        <p:nvPicPr>
          <p:cNvPr id="11" name="Picture 2"/>
          <p:cNvPicPr>
            <a:picLocks noChangeAspect="1" noChangeArrowheads="1"/>
          </p:cNvPicPr>
          <p:nvPr/>
        </p:nvPicPr>
        <p:blipFill>
          <a:blip r:embed="rId3" cstate="print"/>
          <a:srcRect/>
          <a:stretch>
            <a:fillRect/>
          </a:stretch>
        </p:blipFill>
        <p:spPr bwMode="auto">
          <a:xfrm>
            <a:off x="2819400" y="3200400"/>
            <a:ext cx="3067050" cy="1562100"/>
          </a:xfrm>
          <a:prstGeom prst="rect">
            <a:avLst/>
          </a:prstGeom>
          <a:noFill/>
          <a:ln w="9525">
            <a:noFill/>
            <a:miter lim="800000"/>
            <a:headEnd/>
            <a:tailEnd/>
          </a:ln>
        </p:spPr>
      </p:pic>
      <p:pic>
        <p:nvPicPr>
          <p:cNvPr id="12" name="Picture 3"/>
          <p:cNvPicPr>
            <a:picLocks noChangeAspect="1" noChangeArrowheads="1"/>
          </p:cNvPicPr>
          <p:nvPr/>
        </p:nvPicPr>
        <p:blipFill>
          <a:blip r:embed="rId4" cstate="print"/>
          <a:srcRect/>
          <a:stretch>
            <a:fillRect/>
          </a:stretch>
        </p:blipFill>
        <p:spPr bwMode="auto">
          <a:xfrm>
            <a:off x="685800" y="5105400"/>
            <a:ext cx="2000584" cy="695325"/>
          </a:xfrm>
          <a:prstGeom prst="rect">
            <a:avLst/>
          </a:prstGeom>
          <a:noFill/>
          <a:ln w="9525">
            <a:noFill/>
            <a:miter lim="800000"/>
            <a:headEnd/>
            <a:tailEnd/>
          </a:ln>
        </p:spPr>
      </p:pic>
      <p:pic>
        <p:nvPicPr>
          <p:cNvPr id="13" name="Picture 4"/>
          <p:cNvPicPr>
            <a:picLocks noChangeAspect="1" noChangeArrowheads="1"/>
          </p:cNvPicPr>
          <p:nvPr/>
        </p:nvPicPr>
        <p:blipFill>
          <a:blip r:embed="rId5" cstate="print"/>
          <a:srcRect/>
          <a:stretch>
            <a:fillRect/>
          </a:stretch>
        </p:blipFill>
        <p:spPr bwMode="auto">
          <a:xfrm>
            <a:off x="6172200" y="3200400"/>
            <a:ext cx="2743200" cy="701749"/>
          </a:xfrm>
          <a:prstGeom prst="rect">
            <a:avLst/>
          </a:prstGeom>
          <a:noFill/>
          <a:ln w="9525">
            <a:noFill/>
            <a:miter lim="800000"/>
            <a:headEnd/>
            <a:tailEnd/>
          </a:ln>
        </p:spPr>
      </p:pic>
      <p:pic>
        <p:nvPicPr>
          <p:cNvPr id="14" name="Picture 5"/>
          <p:cNvPicPr>
            <a:picLocks noChangeAspect="1" noChangeArrowheads="1"/>
          </p:cNvPicPr>
          <p:nvPr/>
        </p:nvPicPr>
        <p:blipFill>
          <a:blip r:embed="rId6" cstate="print"/>
          <a:srcRect/>
          <a:stretch>
            <a:fillRect/>
          </a:stretch>
        </p:blipFill>
        <p:spPr bwMode="auto">
          <a:xfrm>
            <a:off x="838199" y="3200400"/>
            <a:ext cx="1749287" cy="1676400"/>
          </a:xfrm>
          <a:prstGeom prst="rect">
            <a:avLst/>
          </a:prstGeom>
          <a:noFill/>
          <a:ln w="9525">
            <a:noFill/>
            <a:miter lim="800000"/>
            <a:headEnd/>
            <a:tailEnd/>
          </a:ln>
        </p:spPr>
      </p:pic>
      <p:pic>
        <p:nvPicPr>
          <p:cNvPr id="18" name="Picture 9"/>
          <p:cNvPicPr>
            <a:picLocks noChangeAspect="1" noChangeArrowheads="1"/>
          </p:cNvPicPr>
          <p:nvPr/>
        </p:nvPicPr>
        <p:blipFill>
          <a:blip r:embed="rId7" cstate="print"/>
          <a:srcRect/>
          <a:stretch>
            <a:fillRect/>
          </a:stretch>
        </p:blipFill>
        <p:spPr bwMode="auto">
          <a:xfrm>
            <a:off x="6324600" y="4267200"/>
            <a:ext cx="2051538" cy="1600200"/>
          </a:xfrm>
          <a:prstGeom prst="rect">
            <a:avLst/>
          </a:prstGeom>
          <a:noFill/>
          <a:ln w="9525">
            <a:noFill/>
            <a:miter lim="800000"/>
            <a:headEnd/>
            <a:tailEnd/>
          </a:ln>
        </p:spPr>
      </p:pic>
      <p:sp>
        <p:nvSpPr>
          <p:cNvPr id="19" name="TextBox 18"/>
          <p:cNvSpPr txBox="1"/>
          <p:nvPr/>
        </p:nvSpPr>
        <p:spPr>
          <a:xfrm>
            <a:off x="3429000" y="5181600"/>
            <a:ext cx="2608406" cy="369332"/>
          </a:xfrm>
          <a:prstGeom prst="rect">
            <a:avLst/>
          </a:prstGeom>
          <a:noFill/>
        </p:spPr>
        <p:txBody>
          <a:bodyPr wrap="none" rtlCol="0">
            <a:spAutoFit/>
          </a:bodyPr>
          <a:lstStyle/>
          <a:p>
            <a:r>
              <a:rPr lang="en-US" b="1" dirty="0" smtClean="0">
                <a:solidFill>
                  <a:srgbClr val="C00000"/>
                </a:solidFill>
              </a:rPr>
              <a:t>Uninitialized elements</a:t>
            </a:r>
            <a:endParaRPr lang="en-US" b="1" dirty="0">
              <a:solidFill>
                <a:srgbClr val="C00000"/>
              </a:solidFill>
            </a:endParaRPr>
          </a:p>
        </p:txBody>
      </p:sp>
      <p:sp>
        <p:nvSpPr>
          <p:cNvPr id="20" name="TextBox 19"/>
          <p:cNvSpPr txBox="1"/>
          <p:nvPr/>
        </p:nvSpPr>
        <p:spPr>
          <a:xfrm>
            <a:off x="3505200" y="5486400"/>
            <a:ext cx="2300630" cy="369332"/>
          </a:xfrm>
          <a:prstGeom prst="rect">
            <a:avLst/>
          </a:prstGeom>
          <a:noFill/>
        </p:spPr>
        <p:txBody>
          <a:bodyPr wrap="none" rtlCol="0">
            <a:spAutoFit/>
          </a:bodyPr>
          <a:lstStyle/>
          <a:p>
            <a:r>
              <a:rPr lang="en-US" b="1" dirty="0" smtClean="0">
                <a:solidFill>
                  <a:schemeClr val="tx1">
                    <a:lumMod val="95000"/>
                    <a:lumOff val="5000"/>
                  </a:schemeClr>
                </a:solidFill>
              </a:rPr>
              <a:t>Initialized elements</a:t>
            </a:r>
            <a:endParaRPr lang="en-US" b="1" dirty="0">
              <a:solidFill>
                <a:schemeClr val="tx1">
                  <a:lumMod val="95000"/>
                  <a:lumOff val="5000"/>
                </a:schemeClr>
              </a:solidFill>
            </a:endParaRPr>
          </a:p>
        </p:txBody>
      </p:sp>
      <p:sp>
        <p:nvSpPr>
          <p:cNvPr id="57" name="Rectangle 56"/>
          <p:cNvSpPr/>
          <p:nvPr/>
        </p:nvSpPr>
        <p:spPr bwMode="auto">
          <a:xfrm>
            <a:off x="3352800" y="3352800"/>
            <a:ext cx="2438400" cy="1371600"/>
          </a:xfrm>
          <a:prstGeom prst="rect">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effectLst/>
              <a:latin typeface="Arial" charset="0"/>
              <a:ea typeface="SimSun" charset="-122"/>
            </a:endParaRPr>
          </a:p>
        </p:txBody>
      </p:sp>
      <p:sp>
        <p:nvSpPr>
          <p:cNvPr id="58" name="Rectangle 57"/>
          <p:cNvSpPr/>
          <p:nvPr/>
        </p:nvSpPr>
        <p:spPr bwMode="auto">
          <a:xfrm>
            <a:off x="7385538" y="5334000"/>
            <a:ext cx="457200" cy="457200"/>
          </a:xfrm>
          <a:prstGeom prst="rect">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effectLst/>
              <a:latin typeface="Arial" charset="0"/>
              <a:ea typeface="SimSun" charset="-122"/>
            </a:endParaRPr>
          </a:p>
        </p:txBody>
      </p:sp>
      <p:sp>
        <p:nvSpPr>
          <p:cNvPr id="59" name="Rectangle 58"/>
          <p:cNvSpPr/>
          <p:nvPr/>
        </p:nvSpPr>
        <p:spPr bwMode="auto">
          <a:xfrm>
            <a:off x="2286000" y="5334000"/>
            <a:ext cx="457200" cy="381000"/>
          </a:xfrm>
          <a:prstGeom prst="rect">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effectLst/>
              <a:latin typeface="Arial" charset="0"/>
              <a:ea typeface="SimSun" charset="-122"/>
            </a:endParaRPr>
          </a:p>
        </p:txBody>
      </p:sp>
      <p:sp>
        <p:nvSpPr>
          <p:cNvPr id="60" name="Rectangle 59"/>
          <p:cNvSpPr/>
          <p:nvPr/>
        </p:nvSpPr>
        <p:spPr bwMode="auto">
          <a:xfrm flipH="1">
            <a:off x="1447800" y="3505200"/>
            <a:ext cx="838200" cy="990600"/>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effectLst/>
              <a:latin typeface="Arial" charset="0"/>
              <a:ea typeface="SimSun" charset="-122"/>
            </a:endParaRPr>
          </a:p>
        </p:txBody>
      </p:sp>
      <p:sp>
        <p:nvSpPr>
          <p:cNvPr id="61" name="Rectangle 60"/>
          <p:cNvSpPr/>
          <p:nvPr/>
        </p:nvSpPr>
        <p:spPr bwMode="auto">
          <a:xfrm flipH="1">
            <a:off x="1447800" y="4419600"/>
            <a:ext cx="838200" cy="381000"/>
          </a:xfrm>
          <a:prstGeom prst="rect">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effectLst/>
              <a:latin typeface="Arial" charset="0"/>
              <a:ea typeface="SimSun" charset="-122"/>
            </a:endParaRPr>
          </a:p>
        </p:txBody>
      </p:sp>
      <p:sp>
        <p:nvSpPr>
          <p:cNvPr id="62" name="Rectangle 61"/>
          <p:cNvSpPr/>
          <p:nvPr/>
        </p:nvSpPr>
        <p:spPr bwMode="auto">
          <a:xfrm flipH="1">
            <a:off x="1219200" y="5334000"/>
            <a:ext cx="1143000" cy="381000"/>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effectLst/>
              <a:latin typeface="Arial" charset="0"/>
              <a:ea typeface="SimSun" charset="-122"/>
            </a:endParaRPr>
          </a:p>
        </p:txBody>
      </p:sp>
      <p:sp>
        <p:nvSpPr>
          <p:cNvPr id="63" name="Rectangle 62"/>
          <p:cNvSpPr/>
          <p:nvPr/>
        </p:nvSpPr>
        <p:spPr bwMode="auto">
          <a:xfrm flipH="1">
            <a:off x="7309338" y="4495800"/>
            <a:ext cx="533400" cy="762000"/>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effectLst/>
              <a:latin typeface="Arial" charset="0"/>
              <a:ea typeface="SimSun" charset="-122"/>
            </a:endParaRPr>
          </a:p>
        </p:txBody>
      </p:sp>
      <p:sp>
        <p:nvSpPr>
          <p:cNvPr id="64" name="Rectangle 63"/>
          <p:cNvSpPr/>
          <p:nvPr/>
        </p:nvSpPr>
        <p:spPr bwMode="auto">
          <a:xfrm flipH="1">
            <a:off x="6705600" y="3429000"/>
            <a:ext cx="2209800" cy="533400"/>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effectLst/>
              <a:latin typeface="Arial" charset="0"/>
              <a:ea typeface="SimSun" charset="-122"/>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p:cNvSpPr>
            <a:spLocks noChangeArrowheads="1"/>
          </p:cNvSpPr>
          <p:nvPr/>
        </p:nvSpPr>
        <p:spPr bwMode="auto">
          <a:xfrm>
            <a:off x="304800" y="381000"/>
            <a:ext cx="8449920" cy="685512"/>
          </a:xfrm>
          <a:prstGeom prst="rect">
            <a:avLst/>
          </a:prstGeom>
          <a:noFill/>
          <a:ln w="9360">
            <a:noFill/>
            <a:miter lim="800000"/>
            <a:headEnd/>
            <a:tailEnd/>
          </a:ln>
          <a:effectLst/>
        </p:spPr>
        <p:txBody>
          <a:bodyPr lIns="82945" tIns="41473" rIns="82945" bIns="41473"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4000" i="1" dirty="0" smtClean="0">
                <a:solidFill>
                  <a:srgbClr val="0084D1"/>
                </a:solidFill>
                <a:latin typeface="Cambria" pitchFamily="16" charset="0"/>
              </a:rPr>
              <a:t>Arrays: Size vs. Dimension</a:t>
            </a:r>
            <a:endParaRPr lang="en-US" sz="4000" i="1" dirty="0">
              <a:solidFill>
                <a:srgbClr val="0084D1"/>
              </a:solidFill>
              <a:latin typeface="Cambria" pitchFamily="16" charset="0"/>
            </a:endParaRPr>
          </a:p>
        </p:txBody>
      </p:sp>
      <p:sp>
        <p:nvSpPr>
          <p:cNvPr id="9" name="Content Placeholder 8"/>
          <p:cNvSpPr>
            <a:spLocks noGrp="1"/>
          </p:cNvSpPr>
          <p:nvPr>
            <p:ph idx="1"/>
          </p:nvPr>
        </p:nvSpPr>
        <p:spPr>
          <a:xfrm>
            <a:off x="381000" y="1219200"/>
            <a:ext cx="8458919" cy="1219200"/>
          </a:xfrm>
        </p:spPr>
        <p:txBody>
          <a:bodyPr/>
          <a:lstStyle/>
          <a:p>
            <a:pPr>
              <a:buFont typeface="Arial" pitchFamily="34" charset="0"/>
              <a:buChar char="•"/>
            </a:pPr>
            <a:r>
              <a:rPr lang="en-US" sz="2400" dirty="0" smtClean="0"/>
              <a:t>Size is the number of initialized elements in each dimension</a:t>
            </a:r>
          </a:p>
          <a:p>
            <a:pPr>
              <a:buFont typeface="Arial" pitchFamily="34" charset="0"/>
              <a:buChar char="•"/>
            </a:pPr>
            <a:r>
              <a:rPr lang="en-US" sz="2400" dirty="0" smtClean="0"/>
              <a:t>Dimension is how the elements are organized </a:t>
            </a:r>
            <a:endParaRPr lang="en-US" sz="2400" dirty="0"/>
          </a:p>
        </p:txBody>
      </p:sp>
      <p:pic>
        <p:nvPicPr>
          <p:cNvPr id="14" name="Picture 2"/>
          <p:cNvPicPr>
            <a:picLocks noChangeAspect="1" noChangeArrowheads="1"/>
          </p:cNvPicPr>
          <p:nvPr/>
        </p:nvPicPr>
        <p:blipFill>
          <a:blip r:embed="rId3" cstate="print"/>
          <a:srcRect/>
          <a:stretch>
            <a:fillRect/>
          </a:stretch>
        </p:blipFill>
        <p:spPr bwMode="auto">
          <a:xfrm>
            <a:off x="3742189" y="2438400"/>
            <a:ext cx="3067050" cy="1562100"/>
          </a:xfrm>
          <a:prstGeom prst="rect">
            <a:avLst/>
          </a:prstGeom>
          <a:noFill/>
          <a:ln w="9525">
            <a:noFill/>
            <a:miter lim="800000"/>
            <a:headEnd/>
            <a:tailEnd/>
          </a:ln>
        </p:spPr>
      </p:pic>
      <p:pic>
        <p:nvPicPr>
          <p:cNvPr id="15" name="Picture 3"/>
          <p:cNvPicPr>
            <a:picLocks noChangeAspect="1" noChangeArrowheads="1"/>
          </p:cNvPicPr>
          <p:nvPr/>
        </p:nvPicPr>
        <p:blipFill>
          <a:blip r:embed="rId4" cstate="print"/>
          <a:srcRect/>
          <a:stretch>
            <a:fillRect/>
          </a:stretch>
        </p:blipFill>
        <p:spPr bwMode="auto">
          <a:xfrm>
            <a:off x="685800" y="2438400"/>
            <a:ext cx="2000584" cy="695325"/>
          </a:xfrm>
          <a:prstGeom prst="rect">
            <a:avLst/>
          </a:prstGeom>
          <a:noFill/>
          <a:ln w="9525">
            <a:noFill/>
            <a:miter lim="800000"/>
            <a:headEnd/>
            <a:tailEnd/>
          </a:ln>
        </p:spPr>
      </p:pic>
      <p:pic>
        <p:nvPicPr>
          <p:cNvPr id="16" name="Picture 4"/>
          <p:cNvPicPr>
            <a:picLocks noChangeAspect="1" noChangeArrowheads="1"/>
          </p:cNvPicPr>
          <p:nvPr/>
        </p:nvPicPr>
        <p:blipFill>
          <a:blip r:embed="rId5" cstate="print"/>
          <a:srcRect/>
          <a:stretch>
            <a:fillRect/>
          </a:stretch>
        </p:blipFill>
        <p:spPr bwMode="auto">
          <a:xfrm>
            <a:off x="3742189" y="4724400"/>
            <a:ext cx="2743200" cy="701749"/>
          </a:xfrm>
          <a:prstGeom prst="rect">
            <a:avLst/>
          </a:prstGeom>
          <a:noFill/>
          <a:ln w="9525">
            <a:noFill/>
            <a:miter lim="800000"/>
            <a:headEnd/>
            <a:tailEnd/>
          </a:ln>
        </p:spPr>
      </p:pic>
      <p:pic>
        <p:nvPicPr>
          <p:cNvPr id="21" name="Picture 9"/>
          <p:cNvPicPr>
            <a:picLocks noChangeAspect="1" noChangeArrowheads="1"/>
          </p:cNvPicPr>
          <p:nvPr/>
        </p:nvPicPr>
        <p:blipFill>
          <a:blip r:embed="rId6" cstate="print"/>
          <a:srcRect/>
          <a:stretch>
            <a:fillRect/>
          </a:stretch>
        </p:blipFill>
        <p:spPr bwMode="auto">
          <a:xfrm>
            <a:off x="6781800" y="2438400"/>
            <a:ext cx="2051538" cy="1600200"/>
          </a:xfrm>
          <a:prstGeom prst="rect">
            <a:avLst/>
          </a:prstGeom>
          <a:noFill/>
          <a:ln w="9525">
            <a:noFill/>
            <a:miter lim="800000"/>
            <a:headEnd/>
            <a:tailEnd/>
          </a:ln>
        </p:spPr>
      </p:pic>
      <p:sp>
        <p:nvSpPr>
          <p:cNvPr id="22" name="TextBox 21"/>
          <p:cNvSpPr txBox="1"/>
          <p:nvPr/>
        </p:nvSpPr>
        <p:spPr>
          <a:xfrm>
            <a:off x="609600" y="3078996"/>
            <a:ext cx="1697901" cy="646331"/>
          </a:xfrm>
          <a:prstGeom prst="rect">
            <a:avLst/>
          </a:prstGeom>
          <a:noFill/>
        </p:spPr>
        <p:txBody>
          <a:bodyPr wrap="none" rtlCol="0">
            <a:spAutoFit/>
          </a:bodyPr>
          <a:lstStyle/>
          <a:p>
            <a:r>
              <a:rPr lang="en-US" dirty="0" smtClean="0"/>
              <a:t>Size: 4</a:t>
            </a:r>
          </a:p>
          <a:p>
            <a:r>
              <a:rPr lang="en-US" dirty="0" smtClean="0"/>
              <a:t>Dimension: 1D</a:t>
            </a:r>
            <a:endParaRPr lang="en-US" dirty="0"/>
          </a:p>
        </p:txBody>
      </p:sp>
      <p:sp>
        <p:nvSpPr>
          <p:cNvPr id="23" name="TextBox 22"/>
          <p:cNvSpPr txBox="1"/>
          <p:nvPr/>
        </p:nvSpPr>
        <p:spPr>
          <a:xfrm>
            <a:off x="297574" y="5257800"/>
            <a:ext cx="1697901" cy="646331"/>
          </a:xfrm>
          <a:prstGeom prst="rect">
            <a:avLst/>
          </a:prstGeom>
          <a:noFill/>
        </p:spPr>
        <p:txBody>
          <a:bodyPr wrap="none" rtlCol="0">
            <a:spAutoFit/>
          </a:bodyPr>
          <a:lstStyle/>
          <a:p>
            <a:r>
              <a:rPr lang="en-US" dirty="0" smtClean="0"/>
              <a:t>Size: 2x3x?</a:t>
            </a:r>
          </a:p>
          <a:p>
            <a:r>
              <a:rPr lang="en-US" dirty="0" smtClean="0"/>
              <a:t>Dimension: 3D</a:t>
            </a:r>
            <a:endParaRPr lang="en-US" dirty="0"/>
          </a:p>
        </p:txBody>
      </p:sp>
      <p:sp>
        <p:nvSpPr>
          <p:cNvPr id="24" name="TextBox 23"/>
          <p:cNvSpPr txBox="1"/>
          <p:nvPr/>
        </p:nvSpPr>
        <p:spPr>
          <a:xfrm>
            <a:off x="3665989" y="3925669"/>
            <a:ext cx="1697901" cy="646331"/>
          </a:xfrm>
          <a:prstGeom prst="rect">
            <a:avLst/>
          </a:prstGeom>
          <a:noFill/>
        </p:spPr>
        <p:txBody>
          <a:bodyPr wrap="none" rtlCol="0">
            <a:spAutoFit/>
          </a:bodyPr>
          <a:lstStyle/>
          <a:p>
            <a:r>
              <a:rPr lang="en-US" dirty="0" smtClean="0"/>
              <a:t>Size: 0x0</a:t>
            </a:r>
          </a:p>
          <a:p>
            <a:r>
              <a:rPr lang="en-US" dirty="0" smtClean="0"/>
              <a:t>Dimension: 2D</a:t>
            </a:r>
            <a:endParaRPr lang="en-US" dirty="0"/>
          </a:p>
        </p:txBody>
      </p:sp>
      <p:sp>
        <p:nvSpPr>
          <p:cNvPr id="25" name="TextBox 24"/>
          <p:cNvSpPr txBox="1"/>
          <p:nvPr/>
        </p:nvSpPr>
        <p:spPr>
          <a:xfrm>
            <a:off x="3665989" y="5410200"/>
            <a:ext cx="5173211" cy="646331"/>
          </a:xfrm>
          <a:prstGeom prst="rect">
            <a:avLst/>
          </a:prstGeom>
          <a:noFill/>
        </p:spPr>
        <p:txBody>
          <a:bodyPr wrap="none" rtlCol="0">
            <a:spAutoFit/>
          </a:bodyPr>
          <a:lstStyle/>
          <a:p>
            <a:r>
              <a:rPr lang="en-US" dirty="0" smtClean="0"/>
              <a:t>Size: at least 4 – more elements could be hidden</a:t>
            </a:r>
          </a:p>
          <a:p>
            <a:r>
              <a:rPr lang="en-US" dirty="0" smtClean="0"/>
              <a:t>Dimension: 1D</a:t>
            </a:r>
            <a:endParaRPr lang="en-US" dirty="0"/>
          </a:p>
        </p:txBody>
      </p:sp>
      <p:sp>
        <p:nvSpPr>
          <p:cNvPr id="26" name="TextBox 25"/>
          <p:cNvSpPr txBox="1"/>
          <p:nvPr/>
        </p:nvSpPr>
        <p:spPr>
          <a:xfrm>
            <a:off x="7293699" y="3886200"/>
            <a:ext cx="1697901" cy="646331"/>
          </a:xfrm>
          <a:prstGeom prst="rect">
            <a:avLst/>
          </a:prstGeom>
          <a:noFill/>
        </p:spPr>
        <p:txBody>
          <a:bodyPr wrap="none" rtlCol="0">
            <a:spAutoFit/>
          </a:bodyPr>
          <a:lstStyle/>
          <a:p>
            <a:r>
              <a:rPr lang="en-US" dirty="0" smtClean="0"/>
              <a:t>Size: 4</a:t>
            </a:r>
          </a:p>
          <a:p>
            <a:r>
              <a:rPr lang="en-US" dirty="0" smtClean="0"/>
              <a:t>Dimension: 1D</a:t>
            </a:r>
            <a:endParaRPr lang="en-US" dirty="0"/>
          </a:p>
        </p:txBody>
      </p:sp>
      <p:pic>
        <p:nvPicPr>
          <p:cNvPr id="3076" name="Picture 4"/>
          <p:cNvPicPr>
            <a:picLocks noChangeAspect="1" noChangeArrowheads="1"/>
          </p:cNvPicPr>
          <p:nvPr/>
        </p:nvPicPr>
        <p:blipFill>
          <a:blip r:embed="rId7" cstate="print"/>
          <a:srcRect/>
          <a:stretch>
            <a:fillRect/>
          </a:stretch>
        </p:blipFill>
        <p:spPr bwMode="auto">
          <a:xfrm>
            <a:off x="297574" y="3810000"/>
            <a:ext cx="3207626" cy="14478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358561" y="382088"/>
            <a:ext cx="8533440" cy="1065712"/>
          </a:xfrm>
          <a:ln/>
        </p:spPr>
        <p:txBody>
          <a:bodyPr lIns="82945" tIns="82945" rIns="82945" bIns="41473" anchor="t"/>
          <a:lstStyle/>
          <a:p>
            <a:pPr algn="l">
              <a:lnSpc>
                <a:spcPct val="100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i="1" dirty="0">
                <a:solidFill>
                  <a:srgbClr val="0084D1"/>
                </a:solidFill>
                <a:latin typeface="Cambria" pitchFamily="16" charset="0"/>
              </a:rPr>
              <a:t>Creating an </a:t>
            </a:r>
            <a:r>
              <a:rPr lang="en-US" i="1" dirty="0" smtClean="0">
                <a:solidFill>
                  <a:srgbClr val="0084D1"/>
                </a:solidFill>
                <a:latin typeface="Cambria" pitchFamily="16" charset="0"/>
              </a:rPr>
              <a:t>Array</a:t>
            </a:r>
            <a:endParaRPr lang="en-US" i="1" dirty="0">
              <a:solidFill>
                <a:srgbClr val="0084D1"/>
              </a:solidFill>
              <a:latin typeface="Cambria" pitchFamily="16" charset="0"/>
            </a:endParaRPr>
          </a:p>
        </p:txBody>
      </p:sp>
      <p:sp>
        <p:nvSpPr>
          <p:cNvPr id="32771" name="Rectangle 3"/>
          <p:cNvSpPr>
            <a:spLocks noGrp="1" noChangeArrowheads="1"/>
          </p:cNvSpPr>
          <p:nvPr>
            <p:ph type="body" idx="4294967295"/>
          </p:nvPr>
        </p:nvSpPr>
        <p:spPr>
          <a:xfrm>
            <a:off x="380160" y="1622827"/>
            <a:ext cx="5868240" cy="2796773"/>
          </a:xfrm>
          <a:ln/>
        </p:spPr>
        <p:txBody>
          <a:bodyPr lIns="82945" tIns="82945" rIns="82945" bIns="41473"/>
          <a:lstStyle/>
          <a:p>
            <a:pPr marL="466567" indent="-466567">
              <a:buFont typeface="Arial Narrow" pitchFamily="32" charset="0"/>
              <a:buAutoNum type="arabicPeriod"/>
            </a:pPr>
            <a:r>
              <a:rPr lang="en-US" sz="2200" dirty="0" smtClean="0"/>
              <a:t>Place an array shell on the front panel</a:t>
            </a:r>
          </a:p>
          <a:p>
            <a:pPr marL="829452" lvl="1" indent="-466567"/>
            <a:r>
              <a:rPr lang="en-US" sz="1800" dirty="0" smtClean="0"/>
              <a:t>	From the </a:t>
            </a:r>
            <a:r>
              <a:rPr lang="en-US" sz="1800" b="1" dirty="0" err="1" smtClean="0"/>
              <a:t>Controls»Modern»Array</a:t>
            </a:r>
            <a:r>
              <a:rPr lang="en-US" sz="1800" b="1" dirty="0" smtClean="0"/>
              <a:t>, Matrix, and Cluster</a:t>
            </a:r>
            <a:r>
              <a:rPr lang="en-US" sz="1800" dirty="0" smtClean="0"/>
              <a:t> </a:t>
            </a:r>
            <a:r>
              <a:rPr lang="en-US" sz="1800" dirty="0" err="1" smtClean="0"/>
              <a:t>subpalette</a:t>
            </a:r>
            <a:r>
              <a:rPr lang="en-US" sz="1800" dirty="0" smtClean="0"/>
              <a:t>, select the </a:t>
            </a:r>
            <a:r>
              <a:rPr lang="en-US" sz="1800" b="1" dirty="0" smtClean="0"/>
              <a:t>Array </a:t>
            </a:r>
            <a:r>
              <a:rPr lang="en-US" sz="1800" dirty="0" smtClean="0"/>
              <a:t>icon.</a:t>
            </a:r>
          </a:p>
          <a:p>
            <a:pPr marL="829452" lvl="1" indent="-466567"/>
            <a:endParaRPr lang="en-US" sz="1800" dirty="0" smtClean="0"/>
          </a:p>
          <a:p>
            <a:pPr marL="466567" indent="-466567">
              <a:buFont typeface="Arial Narrow" pitchFamily="32" charset="0"/>
              <a:buAutoNum type="arabicPeriod"/>
            </a:pPr>
            <a:r>
              <a:rPr lang="en-US" sz="2200" dirty="0" smtClean="0"/>
              <a:t>Drag a data object or element into the array shell</a:t>
            </a:r>
          </a:p>
        </p:txBody>
      </p:sp>
      <p:pic>
        <p:nvPicPr>
          <p:cNvPr id="2050" name="Picture 2"/>
          <p:cNvPicPr>
            <a:picLocks noChangeAspect="1" noChangeArrowheads="1"/>
          </p:cNvPicPr>
          <p:nvPr/>
        </p:nvPicPr>
        <p:blipFill>
          <a:blip r:embed="rId3" cstate="print"/>
          <a:srcRect/>
          <a:stretch>
            <a:fillRect/>
          </a:stretch>
        </p:blipFill>
        <p:spPr bwMode="auto">
          <a:xfrm>
            <a:off x="6019800" y="1033037"/>
            <a:ext cx="2790825" cy="2733675"/>
          </a:xfrm>
          <a:prstGeom prst="rect">
            <a:avLst/>
          </a:prstGeom>
          <a:noFill/>
          <a:ln w="9525">
            <a:noFill/>
            <a:miter lim="800000"/>
            <a:headEnd/>
            <a:tailEnd/>
          </a:ln>
        </p:spPr>
      </p:pic>
      <p:sp>
        <p:nvSpPr>
          <p:cNvPr id="6" name="Oval 5"/>
          <p:cNvSpPr/>
          <p:nvPr/>
        </p:nvSpPr>
        <p:spPr bwMode="auto">
          <a:xfrm>
            <a:off x="7010400" y="2057400"/>
            <a:ext cx="914400" cy="6858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effectLst/>
              <a:latin typeface="Arial" charset="0"/>
              <a:ea typeface="SimSun" charset="-122"/>
            </a:endParaRPr>
          </a:p>
        </p:txBody>
      </p:sp>
      <p:pic>
        <p:nvPicPr>
          <p:cNvPr id="2051" name="Picture 3"/>
          <p:cNvPicPr>
            <a:picLocks noChangeAspect="1" noChangeArrowheads="1"/>
          </p:cNvPicPr>
          <p:nvPr/>
        </p:nvPicPr>
        <p:blipFill>
          <a:blip r:embed="rId4" cstate="print"/>
          <a:srcRect/>
          <a:stretch>
            <a:fillRect/>
          </a:stretch>
        </p:blipFill>
        <p:spPr bwMode="auto">
          <a:xfrm>
            <a:off x="457200" y="4353997"/>
            <a:ext cx="1905000" cy="1589603"/>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2667000" y="4265181"/>
            <a:ext cx="1981200" cy="1641566"/>
          </a:xfrm>
          <a:prstGeom prst="rect">
            <a:avLst/>
          </a:prstGeom>
          <a:noFill/>
          <a:ln w="9525">
            <a:noFill/>
            <a:miter lim="800000"/>
            <a:headEnd/>
            <a:tailEnd/>
          </a:ln>
        </p:spPr>
      </p:pic>
      <p:pic>
        <p:nvPicPr>
          <p:cNvPr id="2053" name="Picture 5"/>
          <p:cNvPicPr>
            <a:picLocks noChangeAspect="1" noChangeArrowheads="1"/>
          </p:cNvPicPr>
          <p:nvPr/>
        </p:nvPicPr>
        <p:blipFill>
          <a:blip r:embed="rId6" cstate="print"/>
          <a:srcRect l="5229" t="6349"/>
          <a:stretch>
            <a:fillRect/>
          </a:stretch>
        </p:blipFill>
        <p:spPr bwMode="auto">
          <a:xfrm>
            <a:off x="5029200" y="4265181"/>
            <a:ext cx="1939871" cy="1578654"/>
          </a:xfrm>
          <a:prstGeom prst="rect">
            <a:avLst/>
          </a:prstGeom>
          <a:noFill/>
          <a:ln w="9525">
            <a:noFill/>
            <a:miter lim="800000"/>
            <a:headEnd/>
            <a:tailEnd/>
          </a:ln>
        </p:spPr>
      </p:pic>
      <p:pic>
        <p:nvPicPr>
          <p:cNvPr id="2054" name="Picture 6"/>
          <p:cNvPicPr>
            <a:picLocks noChangeAspect="1" noChangeArrowheads="1"/>
          </p:cNvPicPr>
          <p:nvPr/>
        </p:nvPicPr>
        <p:blipFill>
          <a:blip r:embed="rId7" cstate="print"/>
          <a:srcRect/>
          <a:stretch>
            <a:fillRect/>
          </a:stretch>
        </p:blipFill>
        <p:spPr bwMode="auto">
          <a:xfrm>
            <a:off x="7315200" y="4355306"/>
            <a:ext cx="1524000" cy="750094"/>
          </a:xfrm>
          <a:prstGeom prst="rect">
            <a:avLst/>
          </a:prstGeom>
          <a:noFill/>
          <a:ln w="9525">
            <a:noFill/>
            <a:miter lim="800000"/>
            <a:headEnd/>
            <a:tailEnd/>
          </a:ln>
        </p:spPr>
      </p:pic>
      <p:sp>
        <p:nvSpPr>
          <p:cNvPr id="11" name="Right Arrow 10"/>
          <p:cNvSpPr/>
          <p:nvPr/>
        </p:nvSpPr>
        <p:spPr bwMode="auto">
          <a:xfrm>
            <a:off x="2209800" y="4267200"/>
            <a:ext cx="533400" cy="609600"/>
          </a:xfrm>
          <a:prstGeom prst="rightArrow">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effectLst/>
              <a:latin typeface="Arial" charset="0"/>
              <a:ea typeface="SimSun" charset="-122"/>
            </a:endParaRPr>
          </a:p>
        </p:txBody>
      </p:sp>
      <p:sp>
        <p:nvSpPr>
          <p:cNvPr id="12" name="Right Arrow 11"/>
          <p:cNvSpPr/>
          <p:nvPr/>
        </p:nvSpPr>
        <p:spPr bwMode="auto">
          <a:xfrm>
            <a:off x="4572000" y="4267200"/>
            <a:ext cx="533400" cy="609600"/>
          </a:xfrm>
          <a:prstGeom prst="rightArrow">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effectLst/>
              <a:latin typeface="Arial" charset="0"/>
              <a:ea typeface="SimSun" charset="-122"/>
            </a:endParaRPr>
          </a:p>
        </p:txBody>
      </p:sp>
      <p:sp>
        <p:nvSpPr>
          <p:cNvPr id="13" name="Right Arrow 12"/>
          <p:cNvSpPr/>
          <p:nvPr/>
        </p:nvSpPr>
        <p:spPr bwMode="auto">
          <a:xfrm>
            <a:off x="6781800" y="4267200"/>
            <a:ext cx="533400" cy="609600"/>
          </a:xfrm>
          <a:prstGeom prst="rightArrow">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effectLst/>
              <a:latin typeface="Arial" charset="0"/>
              <a:ea typeface="SimSun" charset="-122"/>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p:cNvSpPr>
            <a:spLocks noChangeArrowheads="1"/>
          </p:cNvSpPr>
          <p:nvPr/>
        </p:nvSpPr>
        <p:spPr bwMode="auto">
          <a:xfrm>
            <a:off x="701280" y="2392091"/>
            <a:ext cx="8117280" cy="1244291"/>
          </a:xfrm>
          <a:prstGeom prst="rect">
            <a:avLst/>
          </a:prstGeom>
          <a:noFill/>
          <a:ln w="9360">
            <a:noFill/>
            <a:miter lim="800000"/>
            <a:headEnd/>
            <a:tailEnd/>
          </a:ln>
          <a:effectLst/>
        </p:spPr>
        <p:txBody>
          <a:bodyPr lIns="82945" tIns="82945" rIns="82945" bIns="41473"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4000" b="1" i="1" dirty="0">
                <a:solidFill>
                  <a:srgbClr val="0084D1"/>
                </a:solidFill>
                <a:latin typeface="Cambria" pitchFamily="16" charset="0"/>
              </a:rPr>
              <a:t>Demonstration 1: </a:t>
            </a:r>
            <a:endParaRPr lang="en-US" sz="4000" b="1" i="1" dirty="0" smtClean="0">
              <a:solidFill>
                <a:srgbClr val="0084D1"/>
              </a:solidFill>
              <a:latin typeface="Cambria" pitchFamily="16" charset="0"/>
            </a:endParaRP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4000" i="1" dirty="0" smtClean="0">
                <a:solidFill>
                  <a:srgbClr val="0084D1"/>
                </a:solidFill>
                <a:latin typeface="Cambria" pitchFamily="16" charset="0"/>
              </a:rPr>
              <a:t>Creating an array</a:t>
            </a:r>
            <a:endParaRPr lang="en-US" sz="4000" i="1" dirty="0">
              <a:solidFill>
                <a:srgbClr val="0084D1"/>
              </a:solidFill>
              <a:latin typeface="Cambria" pitchFamily="16"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cstate="print"/>
          <a:srcRect/>
          <a:stretch>
            <a:fillRect/>
          </a:stretch>
        </p:blipFill>
        <p:spPr bwMode="auto">
          <a:xfrm>
            <a:off x="7467600" y="1066800"/>
            <a:ext cx="1262062" cy="1107072"/>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l="40000" r="41818"/>
          <a:stretch>
            <a:fillRect/>
          </a:stretch>
        </p:blipFill>
        <p:spPr bwMode="auto">
          <a:xfrm>
            <a:off x="3505200" y="2971800"/>
            <a:ext cx="990600" cy="990600"/>
          </a:xfrm>
          <a:prstGeom prst="rect">
            <a:avLst/>
          </a:prstGeom>
          <a:noFill/>
          <a:ln w="9525">
            <a:noFill/>
            <a:miter lim="800000"/>
            <a:headEnd/>
            <a:tailEnd/>
          </a:ln>
        </p:spPr>
      </p:pic>
      <p:sp>
        <p:nvSpPr>
          <p:cNvPr id="5" name="Content Placeholder 4"/>
          <p:cNvSpPr>
            <a:spLocks noGrp="1"/>
          </p:cNvSpPr>
          <p:nvPr>
            <p:ph sz="half" idx="1"/>
          </p:nvPr>
        </p:nvSpPr>
        <p:spPr>
          <a:xfrm>
            <a:off x="228600" y="1604329"/>
            <a:ext cx="3353520" cy="4524955"/>
          </a:xfrm>
        </p:spPr>
        <p:txBody>
          <a:bodyPr>
            <a:normAutofit fontScale="92500" lnSpcReduction="20000"/>
          </a:bodyPr>
          <a:lstStyle/>
          <a:p>
            <a:pPr>
              <a:buFontTx/>
              <a:buChar char="-"/>
            </a:pPr>
            <a:r>
              <a:rPr lang="en-US" dirty="0" smtClean="0"/>
              <a:t>Array Size: </a:t>
            </a:r>
          </a:p>
          <a:p>
            <a:pPr lvl="1">
              <a:buFontTx/>
              <a:buChar char="-"/>
            </a:pPr>
            <a:r>
              <a:rPr lang="en-US" dirty="0" smtClean="0"/>
              <a:t>Returns the number of elements in each dimension of the array</a:t>
            </a:r>
          </a:p>
          <a:p>
            <a:pPr lvl="1"/>
            <a:endParaRPr lang="en-US" dirty="0" smtClean="0"/>
          </a:p>
          <a:p>
            <a:pPr>
              <a:buFontTx/>
              <a:buChar char="-"/>
            </a:pPr>
            <a:r>
              <a:rPr lang="en-US" dirty="0" smtClean="0"/>
              <a:t>Index Array:</a:t>
            </a:r>
          </a:p>
          <a:p>
            <a:pPr lvl="1">
              <a:buFontTx/>
              <a:buChar char="-"/>
            </a:pPr>
            <a:r>
              <a:rPr lang="en-US" dirty="0" smtClean="0"/>
              <a:t>Returns the value at the index you specify</a:t>
            </a:r>
          </a:p>
          <a:p>
            <a:pPr lvl="1"/>
            <a:endParaRPr lang="en-US" dirty="0" smtClean="0"/>
          </a:p>
          <a:p>
            <a:pPr>
              <a:buFontTx/>
              <a:buChar char="-"/>
            </a:pPr>
            <a:r>
              <a:rPr lang="en-US" dirty="0" smtClean="0"/>
              <a:t>Initialize Array:</a:t>
            </a:r>
          </a:p>
          <a:p>
            <a:pPr lvl="1">
              <a:buFontTx/>
              <a:buChar char="-"/>
            </a:pPr>
            <a:r>
              <a:rPr lang="en-US" dirty="0" smtClean="0"/>
              <a:t>Creates an initialized array of the dimension and data type you specify</a:t>
            </a:r>
          </a:p>
          <a:p>
            <a:pPr lvl="1"/>
            <a:endParaRPr lang="en-US" dirty="0" smtClean="0"/>
          </a:p>
          <a:p>
            <a:pPr>
              <a:buFontTx/>
              <a:buChar char="-"/>
            </a:pPr>
            <a:endParaRPr lang="en-US" dirty="0"/>
          </a:p>
        </p:txBody>
      </p:sp>
      <p:sp>
        <p:nvSpPr>
          <p:cNvPr id="11" name="Content Placeholder 10"/>
          <p:cNvSpPr>
            <a:spLocks noGrp="1"/>
          </p:cNvSpPr>
          <p:nvPr>
            <p:ph sz="half" idx="2"/>
          </p:nvPr>
        </p:nvSpPr>
        <p:spPr>
          <a:xfrm>
            <a:off x="5029200" y="1604329"/>
            <a:ext cx="3196801" cy="4524955"/>
          </a:xfrm>
        </p:spPr>
        <p:txBody>
          <a:bodyPr/>
          <a:lstStyle/>
          <a:p>
            <a:pPr>
              <a:buFontTx/>
              <a:buChar char="-"/>
            </a:pPr>
            <a:r>
              <a:rPr lang="en-US" sz="2300" dirty="0" smtClean="0"/>
              <a:t>Build Array:</a:t>
            </a:r>
          </a:p>
          <a:p>
            <a:pPr lvl="1">
              <a:buFontTx/>
              <a:buChar char="-"/>
            </a:pPr>
            <a:r>
              <a:rPr lang="en-US" sz="2000" dirty="0" smtClean="0"/>
              <a:t>Adds elements or dimensions to an array </a:t>
            </a:r>
          </a:p>
          <a:p>
            <a:pPr lvl="1"/>
            <a:endParaRPr lang="en-US" sz="2000" dirty="0" smtClean="0"/>
          </a:p>
          <a:p>
            <a:pPr>
              <a:buFontTx/>
              <a:buChar char="-"/>
            </a:pPr>
            <a:r>
              <a:rPr lang="en-US" sz="2300" dirty="0" smtClean="0"/>
              <a:t>Search 1D Array:</a:t>
            </a:r>
          </a:p>
          <a:p>
            <a:pPr lvl="1">
              <a:buFontTx/>
              <a:buChar char="-"/>
            </a:pPr>
            <a:r>
              <a:rPr lang="en-US" sz="2000" dirty="0" smtClean="0"/>
              <a:t>Returns the index of the value you specify; if not found, returns -1</a:t>
            </a:r>
          </a:p>
          <a:p>
            <a:endParaRPr lang="en-US" sz="2400" dirty="0"/>
          </a:p>
        </p:txBody>
      </p:sp>
      <p:sp>
        <p:nvSpPr>
          <p:cNvPr id="6" name="Rectangle 4"/>
          <p:cNvSpPr>
            <a:spLocks noChangeArrowheads="1"/>
          </p:cNvSpPr>
          <p:nvPr/>
        </p:nvSpPr>
        <p:spPr bwMode="auto">
          <a:xfrm>
            <a:off x="533400" y="533688"/>
            <a:ext cx="8449920" cy="685512"/>
          </a:xfrm>
          <a:prstGeom prst="rect">
            <a:avLst/>
          </a:prstGeom>
          <a:noFill/>
          <a:ln w="9360">
            <a:noFill/>
            <a:miter lim="800000"/>
            <a:headEnd/>
            <a:tailEnd/>
          </a:ln>
          <a:effectLst/>
        </p:spPr>
        <p:txBody>
          <a:bodyPr lIns="82945" tIns="41473" rIns="82945" bIns="41473"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4000" i="1" dirty="0" smtClean="0">
                <a:solidFill>
                  <a:srgbClr val="0084D1"/>
                </a:solidFill>
                <a:latin typeface="Cambria" pitchFamily="16" charset="0"/>
              </a:rPr>
              <a:t>Array Functions</a:t>
            </a:r>
            <a:endParaRPr lang="en-US" sz="4000" i="1" dirty="0">
              <a:solidFill>
                <a:srgbClr val="0084D1"/>
              </a:solidFill>
              <a:latin typeface="Cambria" pitchFamily="16" charset="0"/>
            </a:endParaRPr>
          </a:p>
        </p:txBody>
      </p:sp>
      <p:pic>
        <p:nvPicPr>
          <p:cNvPr id="1026" name="Picture 2"/>
          <p:cNvPicPr>
            <a:picLocks noChangeAspect="1" noChangeArrowheads="1"/>
          </p:cNvPicPr>
          <p:nvPr/>
        </p:nvPicPr>
        <p:blipFill>
          <a:blip r:embed="rId5" cstate="print"/>
          <a:srcRect l="35897" t="11876" r="38462"/>
          <a:stretch>
            <a:fillRect/>
          </a:stretch>
        </p:blipFill>
        <p:spPr bwMode="auto">
          <a:xfrm>
            <a:off x="2667000" y="1219200"/>
            <a:ext cx="1026891" cy="762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3657600" y="4648200"/>
            <a:ext cx="914400" cy="1137920"/>
          </a:xfrm>
          <a:prstGeom prst="rect">
            <a:avLst/>
          </a:prstGeom>
          <a:noFill/>
          <a:ln w="9525">
            <a:noFill/>
            <a:miter lim="800000"/>
            <a:headEnd/>
            <a:tailEnd/>
          </a:ln>
        </p:spPr>
      </p:pic>
      <p:pic>
        <p:nvPicPr>
          <p:cNvPr id="1030" name="Picture 6"/>
          <p:cNvPicPr>
            <a:picLocks noChangeAspect="1" noChangeArrowheads="1"/>
          </p:cNvPicPr>
          <p:nvPr/>
        </p:nvPicPr>
        <p:blipFill>
          <a:blip r:embed="rId7" cstate="print"/>
          <a:srcRect/>
          <a:stretch>
            <a:fillRect/>
          </a:stretch>
        </p:blipFill>
        <p:spPr bwMode="auto">
          <a:xfrm>
            <a:off x="7848600" y="3086100"/>
            <a:ext cx="880110" cy="8001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456481" y="273629"/>
            <a:ext cx="8228160" cy="1144921"/>
          </a:xfrm>
          <a:ln/>
        </p:spPr>
        <p:txBody>
          <a:bodyPr tIns="10058"/>
          <a:lstStyle/>
          <a:p>
            <a:pPr algn="l">
              <a:lnSpc>
                <a:spcPct val="98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i="1" dirty="0">
                <a:solidFill>
                  <a:srgbClr val="0084D1"/>
                </a:solidFill>
                <a:latin typeface="Cambria" pitchFamily="16" charset="0"/>
              </a:rPr>
              <a:t>Today's Topics</a:t>
            </a:r>
          </a:p>
        </p:txBody>
      </p:sp>
      <p:sp>
        <p:nvSpPr>
          <p:cNvPr id="14338" name="Rectangle 2"/>
          <p:cNvSpPr>
            <a:spLocks noGrp="1" noChangeArrowheads="1"/>
          </p:cNvSpPr>
          <p:nvPr>
            <p:ph idx="1"/>
          </p:nvPr>
        </p:nvSpPr>
        <p:spPr>
          <a:xfrm>
            <a:off x="915840" y="1651693"/>
            <a:ext cx="5789760" cy="4063307"/>
          </a:xfrm>
          <a:ln/>
        </p:spPr>
        <p:txBody>
          <a:bodyPr>
            <a:normAutofit/>
          </a:bodyPr>
          <a:lstStyle/>
          <a:p>
            <a:pPr marL="391686" indent="-293764">
              <a:lnSpc>
                <a:spcPct val="150000"/>
              </a:lnSpc>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Review of Workshop 1</a:t>
            </a:r>
          </a:p>
          <a:p>
            <a:pPr marL="391686" indent="-293764">
              <a:lnSpc>
                <a:spcPct val="150000"/>
              </a:lnSpc>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Basic VI Structure</a:t>
            </a:r>
          </a:p>
          <a:p>
            <a:pPr marL="391686" indent="-293764">
              <a:lnSpc>
                <a:spcPct val="150000"/>
              </a:lnSpc>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Arrays</a:t>
            </a:r>
            <a:endParaRPr lang="en-US" dirty="0"/>
          </a:p>
          <a:p>
            <a:pPr marL="391686" indent="-293764">
              <a:lnSpc>
                <a:spcPct val="150000"/>
              </a:lnSpc>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Clusters</a:t>
            </a:r>
          </a:p>
          <a:p>
            <a:pPr marL="754571" lvl="1" indent="-293764">
              <a:lnSpc>
                <a:spcPct val="150000"/>
              </a:lnSpc>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Error Cluster</a:t>
            </a:r>
          </a:p>
          <a:p>
            <a:pPr marL="391686" indent="-293764">
              <a:lnSpc>
                <a:spcPct val="150000"/>
              </a:lnSpc>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Enumerations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468720" y="1250051"/>
            <a:ext cx="8218080" cy="4114512"/>
          </a:xfrm>
          <a:prstGeom prst="rect">
            <a:avLst/>
          </a:prstGeom>
          <a:noFill/>
          <a:ln w="9360">
            <a:noFill/>
            <a:miter lim="800000"/>
            <a:headEnd/>
            <a:tailEnd/>
          </a:ln>
          <a:effectLst/>
        </p:spPr>
        <p:txBody>
          <a:bodyPr lIns="82945" tIns="82945" rIns="82945" bIns="41473"/>
          <a:lstStyle/>
          <a:p>
            <a:pPr>
              <a:buFont typeface="Arial" pitchFamily="34" charset="0"/>
              <a:buChar char="•"/>
            </a:pPr>
            <a:r>
              <a:rPr lang="en-US" sz="2500" dirty="0" smtClean="0"/>
              <a:t> Clusters </a:t>
            </a:r>
            <a:r>
              <a:rPr lang="en-US" sz="2500" u="sng" dirty="0" smtClean="0"/>
              <a:t>group</a:t>
            </a:r>
            <a:r>
              <a:rPr lang="en-US" sz="2500" dirty="0" smtClean="0"/>
              <a:t> data elements of </a:t>
            </a:r>
            <a:r>
              <a:rPr lang="en-US" sz="2500" u="sng" dirty="0" smtClean="0"/>
              <a:t>mixed</a:t>
            </a:r>
            <a:r>
              <a:rPr lang="en-US" sz="2500" dirty="0" smtClean="0"/>
              <a:t> types</a:t>
            </a:r>
          </a:p>
          <a:p>
            <a:endParaRPr lang="en-US" sz="2500" dirty="0" smtClean="0"/>
          </a:p>
          <a:p>
            <a:pPr>
              <a:buFont typeface="Arial" pitchFamily="34" charset="0"/>
              <a:buChar char="•"/>
            </a:pPr>
            <a:r>
              <a:rPr lang="en-US" sz="2500" dirty="0" smtClean="0"/>
              <a:t> Similar to a record or a </a:t>
            </a:r>
            <a:r>
              <a:rPr lang="en-US" sz="2500" dirty="0" err="1" smtClean="0"/>
              <a:t>struct</a:t>
            </a:r>
            <a:r>
              <a:rPr lang="en-US" sz="2500" dirty="0" smtClean="0"/>
              <a:t> in text-based programming languages</a:t>
            </a:r>
          </a:p>
        </p:txBody>
      </p:sp>
      <p:sp>
        <p:nvSpPr>
          <p:cNvPr id="31748" name="Rectangle 4"/>
          <p:cNvSpPr>
            <a:spLocks noChangeArrowheads="1"/>
          </p:cNvSpPr>
          <p:nvPr/>
        </p:nvSpPr>
        <p:spPr bwMode="auto">
          <a:xfrm>
            <a:off x="381000" y="457488"/>
            <a:ext cx="8449920" cy="685512"/>
          </a:xfrm>
          <a:prstGeom prst="rect">
            <a:avLst/>
          </a:prstGeom>
          <a:noFill/>
          <a:ln w="9360">
            <a:noFill/>
            <a:miter lim="800000"/>
            <a:headEnd/>
            <a:tailEnd/>
          </a:ln>
          <a:effectLst/>
        </p:spPr>
        <p:txBody>
          <a:bodyPr lIns="82945" tIns="41473" rIns="82945" bIns="41473"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4000" i="1" dirty="0" smtClean="0">
                <a:solidFill>
                  <a:srgbClr val="0084D1"/>
                </a:solidFill>
                <a:latin typeface="Cambria" pitchFamily="16" charset="0"/>
              </a:rPr>
              <a:t>Clusters</a:t>
            </a:r>
            <a:endParaRPr lang="en-US" sz="4000" i="1" dirty="0">
              <a:solidFill>
                <a:srgbClr val="0084D1"/>
              </a:solidFill>
              <a:latin typeface="Cambria" pitchFamily="16" charset="0"/>
            </a:endParaRPr>
          </a:p>
        </p:txBody>
      </p:sp>
      <p:pic>
        <p:nvPicPr>
          <p:cNvPr id="7" name="Picture 4" descr="cluster.bmp"/>
          <p:cNvPicPr>
            <a:picLocks noChangeAspect="1" noChangeArrowheads="1"/>
          </p:cNvPicPr>
          <p:nvPr/>
        </p:nvPicPr>
        <p:blipFill>
          <a:blip r:embed="rId3" cstate="print"/>
          <a:srcRect/>
          <a:stretch>
            <a:fillRect/>
          </a:stretch>
        </p:blipFill>
        <p:spPr bwMode="auto">
          <a:xfrm>
            <a:off x="838199" y="3276600"/>
            <a:ext cx="2938943" cy="1981200"/>
          </a:xfrm>
          <a:prstGeom prst="rect">
            <a:avLst/>
          </a:prstGeom>
          <a:noFill/>
          <a:ln w="9525" algn="ctr">
            <a:noFill/>
            <a:miter lim="800000"/>
            <a:headEnd type="none" w="sm" len="sm"/>
            <a:tailEnd type="none" w="sm" len="sm"/>
          </a:ln>
        </p:spPr>
      </p:pic>
      <p:pic>
        <p:nvPicPr>
          <p:cNvPr id="8" name="Picture 5" descr="clust ex.bmp"/>
          <p:cNvPicPr>
            <a:picLocks noChangeAspect="1" noChangeArrowheads="1"/>
          </p:cNvPicPr>
          <p:nvPr/>
        </p:nvPicPr>
        <p:blipFill>
          <a:blip r:embed="rId4" cstate="print"/>
          <a:srcRect l="1888"/>
          <a:stretch>
            <a:fillRect/>
          </a:stretch>
        </p:blipFill>
        <p:spPr bwMode="auto">
          <a:xfrm>
            <a:off x="4343399" y="3124200"/>
            <a:ext cx="4092081" cy="1879013"/>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315361" y="298112"/>
            <a:ext cx="7771680" cy="1142039"/>
          </a:xfrm>
          <a:ln/>
        </p:spPr>
        <p:txBody>
          <a:bodyPr lIns="82945" tIns="82945" rIns="82945" bIns="41473" anchor="t"/>
          <a:lstStyle/>
          <a:p>
            <a:pPr algn="l">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i="1" dirty="0">
                <a:solidFill>
                  <a:srgbClr val="0084D1"/>
                </a:solidFill>
                <a:latin typeface="Cambria" pitchFamily="16" charset="0"/>
              </a:rPr>
              <a:t>Cluster Functions</a:t>
            </a:r>
          </a:p>
        </p:txBody>
      </p:sp>
      <p:sp>
        <p:nvSpPr>
          <p:cNvPr id="36866" name="Rectangle 2"/>
          <p:cNvSpPr>
            <a:spLocks noChangeArrowheads="1"/>
          </p:cNvSpPr>
          <p:nvPr/>
        </p:nvSpPr>
        <p:spPr bwMode="auto">
          <a:xfrm>
            <a:off x="304800" y="1345358"/>
            <a:ext cx="8492160" cy="2769442"/>
          </a:xfrm>
          <a:prstGeom prst="rect">
            <a:avLst/>
          </a:prstGeom>
          <a:noFill/>
          <a:ln w="9360">
            <a:noFill/>
            <a:miter lim="800000"/>
            <a:headEnd/>
            <a:tailEnd/>
          </a:ln>
          <a:effectLst/>
        </p:spPr>
        <p:txBody>
          <a:bodyPr lIns="123765" tIns="41799" rIns="123765" bIns="41799"/>
          <a:lstStyle/>
          <a:p>
            <a:pP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dirty="0" smtClean="0">
                <a:solidFill>
                  <a:srgbClr val="000000"/>
                </a:solidFill>
              </a:rPr>
              <a:t>  </a:t>
            </a:r>
            <a:r>
              <a:rPr lang="en-US" sz="2000" b="1" dirty="0">
                <a:solidFill>
                  <a:srgbClr val="000000"/>
                </a:solidFill>
              </a:rPr>
              <a:t>Bundle </a:t>
            </a:r>
            <a:r>
              <a:rPr lang="en-US" sz="2000" dirty="0">
                <a:solidFill>
                  <a:srgbClr val="000000"/>
                </a:solidFill>
              </a:rPr>
              <a:t>(there is also </a:t>
            </a:r>
            <a:r>
              <a:rPr lang="en-US" sz="2000" b="1" dirty="0">
                <a:solidFill>
                  <a:srgbClr val="000000"/>
                </a:solidFill>
              </a:rPr>
              <a:t>Unbundle</a:t>
            </a:r>
            <a:r>
              <a:rPr lang="en-US" sz="2000" dirty="0">
                <a:solidFill>
                  <a:srgbClr val="000000"/>
                </a:solidFill>
              </a:rPr>
              <a:t>)</a:t>
            </a:r>
          </a:p>
          <a:p>
            <a:pPr marL="391686" lvl="1"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dirty="0">
                <a:solidFill>
                  <a:srgbClr val="000000"/>
                </a:solidFill>
              </a:rPr>
              <a:t> </a:t>
            </a:r>
            <a:r>
              <a:rPr lang="en-US" sz="2000" u="sng" dirty="0">
                <a:solidFill>
                  <a:srgbClr val="000000"/>
                </a:solidFill>
              </a:rPr>
              <a:t>Assembles</a:t>
            </a:r>
            <a:r>
              <a:rPr lang="en-US" sz="2000" dirty="0">
                <a:solidFill>
                  <a:srgbClr val="000000"/>
                </a:solidFill>
              </a:rPr>
              <a:t> a cluster from individual elements.  </a:t>
            </a:r>
            <a:endParaRPr lang="en-US" sz="2000" dirty="0" smtClean="0">
              <a:solidFill>
                <a:srgbClr val="000000"/>
              </a:solidFill>
            </a:endParaRP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US" sz="2000" dirty="0">
              <a:solidFill>
                <a:srgbClr val="000000"/>
              </a:solidFill>
            </a:endParaRPr>
          </a:p>
          <a:p>
            <a:pP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b="1" dirty="0">
                <a:solidFill>
                  <a:srgbClr val="000000"/>
                </a:solidFill>
              </a:rPr>
              <a:t>  Bundle By Name </a:t>
            </a:r>
            <a:r>
              <a:rPr lang="en-US" sz="2000" dirty="0">
                <a:solidFill>
                  <a:srgbClr val="000000"/>
                </a:solidFill>
              </a:rPr>
              <a:t>(there is also </a:t>
            </a:r>
            <a:r>
              <a:rPr lang="en-US" sz="2000" b="1" dirty="0">
                <a:solidFill>
                  <a:srgbClr val="000000"/>
                </a:solidFill>
              </a:rPr>
              <a:t>Unbundle By Name</a:t>
            </a:r>
            <a:r>
              <a:rPr lang="en-US" sz="2000" dirty="0">
                <a:solidFill>
                  <a:srgbClr val="000000"/>
                </a:solidFill>
              </a:rPr>
              <a:t>)</a:t>
            </a:r>
          </a:p>
          <a:p>
            <a:pPr marL="391686" lvl="1"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u="sng" dirty="0">
                <a:solidFill>
                  <a:srgbClr val="000000"/>
                </a:solidFill>
              </a:rPr>
              <a:t>Replaces</a:t>
            </a:r>
            <a:r>
              <a:rPr lang="en-US" sz="2000" dirty="0">
                <a:solidFill>
                  <a:srgbClr val="000000"/>
                </a:solidFill>
              </a:rPr>
              <a:t> one or more cluster elements. This function refers to cluster elements by name instead of by their position in the cluster</a:t>
            </a:r>
            <a:r>
              <a:rPr lang="en-US" sz="2000" dirty="0" smtClean="0">
                <a:solidFill>
                  <a:srgbClr val="000000"/>
                </a:solidFill>
              </a:rPr>
              <a:t>.</a:t>
            </a: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US" sz="2000" dirty="0">
              <a:solidFill>
                <a:srgbClr val="000000"/>
              </a:solidFill>
            </a:endParaRPr>
          </a:p>
          <a:p>
            <a:pP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b="1" dirty="0">
                <a:solidFill>
                  <a:srgbClr val="000000"/>
                </a:solidFill>
              </a:rPr>
              <a:t>  Cluster Constant</a:t>
            </a:r>
          </a:p>
          <a:p>
            <a:pPr marL="391686" lvl="1"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dirty="0">
                <a:solidFill>
                  <a:srgbClr val="000000"/>
                </a:solidFill>
              </a:rPr>
              <a:t>Use this constant to supply a constant cluster value to th</a:t>
            </a:r>
            <a:r>
              <a:rPr lang="en-US" sz="1600" dirty="0">
                <a:solidFill>
                  <a:srgbClr val="000000"/>
                </a:solidFill>
              </a:rPr>
              <a:t>e block diagram.</a:t>
            </a:r>
          </a:p>
        </p:txBody>
      </p:sp>
      <p:pic>
        <p:nvPicPr>
          <p:cNvPr id="36867" name="Picture 3"/>
          <p:cNvPicPr>
            <a:picLocks noChangeAspect="1" noChangeArrowheads="1"/>
          </p:cNvPicPr>
          <p:nvPr/>
        </p:nvPicPr>
        <p:blipFill>
          <a:blip r:embed="rId3" cstate="print"/>
          <a:srcRect/>
          <a:stretch>
            <a:fillRect/>
          </a:stretch>
        </p:blipFill>
        <p:spPr bwMode="auto">
          <a:xfrm>
            <a:off x="4267200" y="5142781"/>
            <a:ext cx="2752680" cy="456527"/>
          </a:xfrm>
          <a:prstGeom prst="rect">
            <a:avLst/>
          </a:prstGeom>
          <a:noFill/>
          <a:ln w="9360">
            <a:noFill/>
            <a:miter lim="800000"/>
            <a:headEnd/>
            <a:tailEnd/>
          </a:ln>
          <a:effectLst/>
        </p:spPr>
      </p:pic>
      <p:sp>
        <p:nvSpPr>
          <p:cNvPr id="36868" name="Rectangle 4"/>
          <p:cNvSpPr>
            <a:spLocks noChangeArrowheads="1"/>
          </p:cNvSpPr>
          <p:nvPr/>
        </p:nvSpPr>
        <p:spPr bwMode="auto">
          <a:xfrm>
            <a:off x="5257800" y="4419600"/>
            <a:ext cx="1995840" cy="586142"/>
          </a:xfrm>
          <a:prstGeom prst="rect">
            <a:avLst/>
          </a:prstGeom>
          <a:noFill/>
          <a:ln w="9360">
            <a:noFill/>
            <a:miter lim="800000"/>
            <a:headEnd/>
            <a:tailEnd/>
          </a:ln>
          <a:effectLst/>
        </p:spPr>
        <p:txBody>
          <a:bodyPr lIns="83598" tIns="41799" rIns="83598" bIns="41799">
            <a:spAutoFit/>
          </a:bodyPr>
          <a:lstStyle/>
          <a:p>
            <a:pPr>
              <a:lnSpc>
                <a:spcPct val="90000"/>
              </a:lnSpc>
              <a:tabLst>
                <a:tab pos="656650" algn="l"/>
                <a:tab pos="1313299" algn="l"/>
                <a:tab pos="1969949" algn="l"/>
              </a:tabLst>
            </a:pPr>
            <a:r>
              <a:rPr lang="en-US" dirty="0">
                <a:solidFill>
                  <a:srgbClr val="000000"/>
                </a:solidFill>
              </a:rPr>
              <a:t>(Terminal labels reflect data type)</a:t>
            </a:r>
          </a:p>
        </p:txBody>
      </p:sp>
      <p:sp>
        <p:nvSpPr>
          <p:cNvPr id="36869" name="Line 5"/>
          <p:cNvSpPr>
            <a:spLocks noChangeShapeType="1"/>
          </p:cNvSpPr>
          <p:nvPr/>
        </p:nvSpPr>
        <p:spPr bwMode="auto">
          <a:xfrm>
            <a:off x="5715000" y="4953000"/>
            <a:ext cx="76200" cy="228600"/>
          </a:xfrm>
          <a:prstGeom prst="line">
            <a:avLst/>
          </a:prstGeom>
          <a:noFill/>
          <a:ln w="12600">
            <a:solidFill>
              <a:srgbClr val="333399"/>
            </a:solidFill>
            <a:round/>
            <a:headEnd/>
            <a:tailEnd type="triangle" w="med" len="med"/>
          </a:ln>
          <a:effectLst/>
        </p:spPr>
        <p:txBody>
          <a:bodyPr lIns="82945" tIns="41473" rIns="82945" bIns="41473"/>
          <a:lstStyle/>
          <a:p>
            <a:endParaRPr lang="en-US"/>
          </a:p>
        </p:txBody>
      </p:sp>
      <p:sp>
        <p:nvSpPr>
          <p:cNvPr id="36870" name="Rectangle 6"/>
          <p:cNvSpPr>
            <a:spLocks noChangeArrowheads="1"/>
          </p:cNvSpPr>
          <p:nvPr/>
        </p:nvSpPr>
        <p:spPr bwMode="auto">
          <a:xfrm>
            <a:off x="902880" y="5451324"/>
            <a:ext cx="2145120" cy="339876"/>
          </a:xfrm>
          <a:prstGeom prst="rect">
            <a:avLst/>
          </a:prstGeom>
          <a:noFill/>
          <a:ln w="9360">
            <a:noFill/>
            <a:miter lim="800000"/>
            <a:headEnd/>
            <a:tailEnd/>
          </a:ln>
          <a:effectLst/>
        </p:spPr>
        <p:txBody>
          <a:bodyPr wrap="square" lIns="83598" tIns="41799" rIns="83598" bIns="41799">
            <a:spAutoFit/>
          </a:bodyPr>
          <a:lstStyle/>
          <a:p>
            <a:pPr>
              <a:lnSpc>
                <a:spcPct val="90000"/>
              </a:lnSpc>
              <a:tabLst>
                <a:tab pos="656650" algn="l"/>
                <a:tab pos="1313299" algn="l"/>
                <a:tab pos="1969949" algn="l"/>
                <a:tab pos="2626599" algn="l"/>
                <a:tab pos="3283248" algn="l"/>
              </a:tabLst>
            </a:pPr>
            <a:r>
              <a:rPr lang="en-US" b="1" dirty="0">
                <a:solidFill>
                  <a:srgbClr val="000000"/>
                </a:solidFill>
              </a:rPr>
              <a:t>Bundle By Name</a:t>
            </a:r>
          </a:p>
        </p:txBody>
      </p:sp>
      <p:pic>
        <p:nvPicPr>
          <p:cNvPr id="36871" name="Picture 7"/>
          <p:cNvPicPr>
            <a:picLocks noChangeAspect="1" noChangeArrowheads="1"/>
          </p:cNvPicPr>
          <p:nvPr/>
        </p:nvPicPr>
        <p:blipFill>
          <a:blip r:embed="rId4" cstate="print"/>
          <a:srcRect/>
          <a:stretch>
            <a:fillRect/>
          </a:stretch>
        </p:blipFill>
        <p:spPr bwMode="auto">
          <a:xfrm>
            <a:off x="304800" y="4343400"/>
            <a:ext cx="3945600" cy="887133"/>
          </a:xfrm>
          <a:prstGeom prst="rect">
            <a:avLst/>
          </a:prstGeom>
          <a:noFill/>
          <a:ln w="9360">
            <a:noFill/>
            <a:miter lim="800000"/>
            <a:headEnd/>
            <a:tailEnd/>
          </a:ln>
          <a:effectLst/>
        </p:spPr>
      </p:pic>
      <p:sp>
        <p:nvSpPr>
          <p:cNvPr id="36872" name="Rectangle 8"/>
          <p:cNvSpPr>
            <a:spLocks noChangeArrowheads="1"/>
          </p:cNvSpPr>
          <p:nvPr/>
        </p:nvSpPr>
        <p:spPr bwMode="auto">
          <a:xfrm>
            <a:off x="5181600" y="5638800"/>
            <a:ext cx="1066800" cy="339876"/>
          </a:xfrm>
          <a:prstGeom prst="rect">
            <a:avLst/>
          </a:prstGeom>
          <a:noFill/>
          <a:ln w="9360">
            <a:noFill/>
            <a:miter lim="800000"/>
            <a:headEnd/>
            <a:tailEnd/>
          </a:ln>
          <a:effectLst/>
        </p:spPr>
        <p:txBody>
          <a:bodyPr wrap="square" lIns="83598" tIns="41799" rIns="83598" bIns="41799">
            <a:spAutoFit/>
          </a:bodyPr>
          <a:lstStyle/>
          <a:p>
            <a:pPr>
              <a:lnSpc>
                <a:spcPct val="90000"/>
              </a:lnSpc>
              <a:tabLst>
                <a:tab pos="656650" algn="l"/>
                <a:tab pos="1313299" algn="l"/>
                <a:tab pos="1969949" algn="l"/>
                <a:tab pos="2626599" algn="l"/>
                <a:tab pos="3283248" algn="l"/>
              </a:tabLst>
            </a:pPr>
            <a:r>
              <a:rPr lang="en-US" b="1" dirty="0">
                <a:solidFill>
                  <a:srgbClr val="000000"/>
                </a:solidFill>
              </a:rPr>
              <a:t>Bundle</a:t>
            </a:r>
          </a:p>
        </p:txBody>
      </p:sp>
      <p:pic>
        <p:nvPicPr>
          <p:cNvPr id="4098" name="Picture 2"/>
          <p:cNvPicPr>
            <a:picLocks noChangeAspect="1" noChangeArrowheads="1"/>
          </p:cNvPicPr>
          <p:nvPr/>
        </p:nvPicPr>
        <p:blipFill>
          <a:blip r:embed="rId5" cstate="print"/>
          <a:srcRect/>
          <a:stretch>
            <a:fillRect/>
          </a:stretch>
        </p:blipFill>
        <p:spPr bwMode="auto">
          <a:xfrm>
            <a:off x="7543800" y="4495800"/>
            <a:ext cx="1207477" cy="914400"/>
          </a:xfrm>
          <a:prstGeom prst="rect">
            <a:avLst/>
          </a:prstGeom>
          <a:noFill/>
          <a:ln w="9525">
            <a:noFill/>
            <a:miter lim="800000"/>
            <a:headEnd/>
            <a:tailEnd/>
          </a:ln>
        </p:spPr>
      </p:pic>
      <p:sp>
        <p:nvSpPr>
          <p:cNvPr id="11" name="Rectangle 8"/>
          <p:cNvSpPr>
            <a:spLocks noChangeArrowheads="1"/>
          </p:cNvSpPr>
          <p:nvPr/>
        </p:nvSpPr>
        <p:spPr bwMode="auto">
          <a:xfrm>
            <a:off x="7543800" y="5486400"/>
            <a:ext cx="1295400" cy="583012"/>
          </a:xfrm>
          <a:prstGeom prst="rect">
            <a:avLst/>
          </a:prstGeom>
          <a:noFill/>
          <a:ln w="9360">
            <a:noFill/>
            <a:miter lim="800000"/>
            <a:headEnd/>
            <a:tailEnd/>
          </a:ln>
          <a:effectLst/>
        </p:spPr>
        <p:txBody>
          <a:bodyPr wrap="square" lIns="83598" tIns="41799" rIns="83598" bIns="41799">
            <a:spAutoFit/>
          </a:bodyPr>
          <a:lstStyle/>
          <a:p>
            <a:pPr>
              <a:lnSpc>
                <a:spcPct val="90000"/>
              </a:lnSpc>
              <a:tabLst>
                <a:tab pos="656650" algn="l"/>
                <a:tab pos="1313299" algn="l"/>
                <a:tab pos="1969949" algn="l"/>
                <a:tab pos="2626599" algn="l"/>
                <a:tab pos="3283248" algn="l"/>
              </a:tabLst>
            </a:pPr>
            <a:r>
              <a:rPr lang="en-US" b="1" dirty="0" smtClean="0">
                <a:solidFill>
                  <a:srgbClr val="000000"/>
                </a:solidFill>
              </a:rPr>
              <a:t>Cluster Constant</a:t>
            </a:r>
            <a:endParaRPr lang="en-US" b="1" dirty="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unbundlebyname.bmp"/>
          <p:cNvPicPr>
            <a:picLocks noChangeAspect="1" noChangeArrowheads="1"/>
          </p:cNvPicPr>
          <p:nvPr/>
        </p:nvPicPr>
        <p:blipFill>
          <a:blip r:embed="rId3" cstate="print"/>
          <a:srcRect l="42391"/>
          <a:stretch>
            <a:fillRect/>
          </a:stretch>
        </p:blipFill>
        <p:spPr bwMode="auto">
          <a:xfrm>
            <a:off x="4903652" y="3429000"/>
            <a:ext cx="4092028" cy="2639532"/>
          </a:xfrm>
          <a:prstGeom prst="rect">
            <a:avLst/>
          </a:prstGeom>
          <a:noFill/>
          <a:ln w="9525">
            <a:noFill/>
            <a:miter lim="800000"/>
            <a:headEnd/>
            <a:tailEnd/>
          </a:ln>
        </p:spPr>
      </p:pic>
      <p:sp>
        <p:nvSpPr>
          <p:cNvPr id="31745" name="Text Box 1"/>
          <p:cNvSpPr txBox="1">
            <a:spLocks noChangeArrowheads="1"/>
          </p:cNvSpPr>
          <p:nvPr/>
        </p:nvSpPr>
        <p:spPr bwMode="auto">
          <a:xfrm>
            <a:off x="355680" y="1355182"/>
            <a:ext cx="5253120" cy="4769781"/>
          </a:xfrm>
          <a:prstGeom prst="rect">
            <a:avLst/>
          </a:prstGeom>
          <a:noFill/>
          <a:ln w="9360">
            <a:noFill/>
            <a:miter lim="800000"/>
            <a:headEnd/>
            <a:tailEnd/>
          </a:ln>
          <a:effectLst/>
        </p:spPr>
        <p:txBody>
          <a:bodyPr lIns="82945" tIns="82945" rIns="82945" bIns="41473">
            <a:normAutofit lnSpcReduction="10000"/>
          </a:bodyPr>
          <a:lstStyle/>
          <a:p>
            <a:pPr marL="231775" indent="-231775">
              <a:buFont typeface="Arial" pitchFamily="34" charset="0"/>
              <a:buChar char="•"/>
            </a:pPr>
            <a:r>
              <a:rPr lang="en-US" sz="2500" dirty="0" smtClean="0"/>
              <a:t>Cluster elements have a logical order unrelated to their position in the shell</a:t>
            </a:r>
          </a:p>
          <a:p>
            <a:pPr marL="231775" lvl="1" indent="-231775" eaLnBrk="1" hangingPunct="1">
              <a:buFont typeface="Arial" pitchFamily="34" charset="0"/>
              <a:buChar char="•"/>
            </a:pPr>
            <a:endParaRPr lang="en-US" sz="2500" dirty="0" smtClean="0"/>
          </a:p>
          <a:p>
            <a:pPr marL="231775" indent="-231775">
              <a:buFont typeface="Arial" pitchFamily="34" charset="0"/>
              <a:buChar char="•"/>
            </a:pPr>
            <a:r>
              <a:rPr lang="en-US" sz="2500" dirty="0" smtClean="0"/>
              <a:t>You can view and modify the </a:t>
            </a:r>
            <a:br>
              <a:rPr lang="en-US" sz="2500" dirty="0" smtClean="0"/>
            </a:br>
            <a:r>
              <a:rPr lang="en-US" sz="2500" dirty="0" smtClean="0"/>
              <a:t>cluster order by right-clicking </a:t>
            </a:r>
            <a:br>
              <a:rPr lang="en-US" sz="2500" dirty="0" smtClean="0"/>
            </a:br>
            <a:r>
              <a:rPr lang="en-US" sz="2500" dirty="0" smtClean="0"/>
              <a:t>the cluster border and </a:t>
            </a:r>
            <a:br>
              <a:rPr lang="en-US" sz="2500" dirty="0" smtClean="0"/>
            </a:br>
            <a:r>
              <a:rPr lang="en-US" sz="2500" dirty="0" smtClean="0"/>
              <a:t>selecting </a:t>
            </a:r>
            <a:r>
              <a:rPr lang="en-US" sz="2500" b="1" dirty="0" smtClean="0"/>
              <a:t>Reorder Controls </a:t>
            </a:r>
            <a:br>
              <a:rPr lang="en-US" sz="2500" b="1" dirty="0" smtClean="0"/>
            </a:br>
            <a:r>
              <a:rPr lang="en-US" sz="2500" b="1" dirty="0" smtClean="0"/>
              <a:t>In Cluster</a:t>
            </a:r>
            <a:r>
              <a:rPr lang="en-US" sz="2500" dirty="0" smtClean="0"/>
              <a:t> from </a:t>
            </a:r>
            <a:br>
              <a:rPr lang="en-US" sz="2500" dirty="0" smtClean="0"/>
            </a:br>
            <a:r>
              <a:rPr lang="en-US" sz="2500" dirty="0" smtClean="0"/>
              <a:t>the shortcut menu</a:t>
            </a:r>
          </a:p>
          <a:p>
            <a:pPr marL="231775" lvl="1" indent="-231775" eaLnBrk="1" hangingPunct="1">
              <a:buFont typeface="Arial" pitchFamily="34" charset="0"/>
              <a:buChar char="•"/>
            </a:pPr>
            <a:endParaRPr lang="en-US" sz="2500" dirty="0" smtClean="0"/>
          </a:p>
          <a:p>
            <a:pPr marL="231775" indent="-231775">
              <a:buFont typeface="Arial" pitchFamily="34" charset="0"/>
              <a:buChar char="•"/>
            </a:pPr>
            <a:r>
              <a:rPr lang="en-US" sz="2500" dirty="0" smtClean="0"/>
              <a:t>Order determines how cluster is unbundled</a:t>
            </a:r>
          </a:p>
        </p:txBody>
      </p:sp>
      <p:sp>
        <p:nvSpPr>
          <p:cNvPr id="31748" name="Rectangle 4"/>
          <p:cNvSpPr>
            <a:spLocks noChangeArrowheads="1"/>
          </p:cNvSpPr>
          <p:nvPr/>
        </p:nvSpPr>
        <p:spPr bwMode="auto">
          <a:xfrm>
            <a:off x="692640" y="305312"/>
            <a:ext cx="8449920" cy="685512"/>
          </a:xfrm>
          <a:prstGeom prst="rect">
            <a:avLst/>
          </a:prstGeom>
          <a:noFill/>
          <a:ln w="9360">
            <a:noFill/>
            <a:miter lim="800000"/>
            <a:headEnd/>
            <a:tailEnd/>
          </a:ln>
          <a:effectLst/>
        </p:spPr>
        <p:txBody>
          <a:bodyPr lIns="82945" tIns="41473" rIns="82945" bIns="41473"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4000" i="1" dirty="0" smtClean="0">
                <a:solidFill>
                  <a:srgbClr val="0084D1"/>
                </a:solidFill>
                <a:latin typeface="Cambria" pitchFamily="16" charset="0"/>
              </a:rPr>
              <a:t>Clusters: Order</a:t>
            </a:r>
            <a:endParaRPr lang="en-US" sz="4000" i="1" dirty="0">
              <a:solidFill>
                <a:srgbClr val="0084D1"/>
              </a:solidFill>
              <a:latin typeface="Cambria" pitchFamily="16" charset="0"/>
            </a:endParaRPr>
          </a:p>
        </p:txBody>
      </p:sp>
      <p:pic>
        <p:nvPicPr>
          <p:cNvPr id="9" name="Picture 7" descr="clusterreorder.bmp"/>
          <p:cNvPicPr>
            <a:picLocks noChangeAspect="1" noChangeArrowheads="1"/>
          </p:cNvPicPr>
          <p:nvPr/>
        </p:nvPicPr>
        <p:blipFill>
          <a:blip r:embed="rId4" cstate="print"/>
          <a:srcRect/>
          <a:stretch>
            <a:fillRect/>
          </a:stretch>
        </p:blipFill>
        <p:spPr bwMode="auto">
          <a:xfrm>
            <a:off x="5885279" y="387400"/>
            <a:ext cx="2789758" cy="2890383"/>
          </a:xfrm>
          <a:prstGeom prst="rect">
            <a:avLst/>
          </a:prstGeom>
          <a:noFill/>
          <a:ln w="9525">
            <a:noFill/>
            <a:miter lim="800000"/>
            <a:headEnd/>
            <a:tailEnd/>
          </a:ln>
        </p:spPr>
      </p:pic>
      <p:sp>
        <p:nvSpPr>
          <p:cNvPr id="7" name="Rectangle 6"/>
          <p:cNvSpPr/>
          <p:nvPr/>
        </p:nvSpPr>
        <p:spPr bwMode="auto">
          <a:xfrm>
            <a:off x="7620000" y="762000"/>
            <a:ext cx="533400" cy="4572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effectLst/>
              <a:latin typeface="Arial" charset="0"/>
              <a:ea typeface="SimSun" charset="-122"/>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304800" y="1250051"/>
            <a:ext cx="8534400" cy="4114512"/>
          </a:xfrm>
          <a:prstGeom prst="rect">
            <a:avLst/>
          </a:prstGeom>
          <a:noFill/>
          <a:ln w="9360">
            <a:noFill/>
            <a:miter lim="800000"/>
            <a:headEnd/>
            <a:tailEnd/>
          </a:ln>
          <a:effectLst/>
        </p:spPr>
        <p:txBody>
          <a:bodyPr lIns="82945" tIns="82945" rIns="82945" bIns="41473"/>
          <a:lstStyle/>
          <a:p>
            <a:pPr>
              <a:buFont typeface="Arial" pitchFamily="34" charset="0"/>
              <a:buChar char="•"/>
            </a:pPr>
            <a:r>
              <a:rPr lang="en-US" sz="2500" dirty="0" smtClean="0"/>
              <a:t> Three parts:</a:t>
            </a:r>
          </a:p>
          <a:p>
            <a:pPr marL="754063" lvl="1" indent="-296863">
              <a:buFont typeface="Arial" pitchFamily="34" charset="0"/>
              <a:buChar char="•"/>
            </a:pPr>
            <a:r>
              <a:rPr lang="en-US" sz="2500" dirty="0" smtClean="0"/>
              <a:t>Status – </a:t>
            </a:r>
            <a:r>
              <a:rPr lang="en-US" sz="2500" dirty="0" smtClean="0">
                <a:solidFill>
                  <a:srgbClr val="00B050"/>
                </a:solidFill>
              </a:rPr>
              <a:t>Boolean, </a:t>
            </a:r>
            <a:r>
              <a:rPr lang="en-US" sz="2500" dirty="0" smtClean="0"/>
              <a:t>TRUE when an error occurred</a:t>
            </a:r>
            <a:endParaRPr lang="en-US" sz="2500" dirty="0" smtClean="0">
              <a:solidFill>
                <a:srgbClr val="00B050"/>
              </a:solidFill>
            </a:endParaRPr>
          </a:p>
          <a:p>
            <a:pPr marL="754063" lvl="1" indent="-296863">
              <a:buFont typeface="Arial" pitchFamily="34" charset="0"/>
              <a:buChar char="•"/>
            </a:pPr>
            <a:r>
              <a:rPr lang="en-US" sz="2500" dirty="0" smtClean="0"/>
              <a:t>Code - </a:t>
            </a:r>
            <a:r>
              <a:rPr lang="en-US" sz="2500" dirty="0" smtClean="0">
                <a:solidFill>
                  <a:srgbClr val="0070C0"/>
                </a:solidFill>
              </a:rPr>
              <a:t>numeric (I32), </a:t>
            </a:r>
            <a:r>
              <a:rPr lang="en-US" sz="2500" dirty="0" smtClean="0"/>
              <a:t>identifies which error occurred</a:t>
            </a:r>
            <a:endParaRPr lang="en-US" sz="2500" dirty="0" smtClean="0">
              <a:solidFill>
                <a:srgbClr val="0070C0"/>
              </a:solidFill>
            </a:endParaRPr>
          </a:p>
          <a:p>
            <a:pPr marL="754063" lvl="1" indent="-296863">
              <a:buFont typeface="Arial" pitchFamily="34" charset="0"/>
              <a:buChar char="•"/>
            </a:pPr>
            <a:r>
              <a:rPr lang="en-US" sz="2500" dirty="0" smtClean="0"/>
              <a:t>Source – </a:t>
            </a:r>
            <a:r>
              <a:rPr lang="en-US" sz="2500" dirty="0" smtClean="0">
                <a:solidFill>
                  <a:srgbClr val="FF33CC"/>
                </a:solidFill>
              </a:rPr>
              <a:t>string, </a:t>
            </a:r>
            <a:r>
              <a:rPr lang="en-US" sz="2500" dirty="0" smtClean="0"/>
              <a:t>identifies where the error occurred</a:t>
            </a:r>
            <a:endParaRPr lang="en-US" sz="2500" dirty="0" smtClean="0">
              <a:solidFill>
                <a:srgbClr val="FF33CC"/>
              </a:solidFill>
            </a:endParaRPr>
          </a:p>
        </p:txBody>
      </p:sp>
      <p:sp>
        <p:nvSpPr>
          <p:cNvPr id="31748" name="Rectangle 4"/>
          <p:cNvSpPr>
            <a:spLocks noChangeArrowheads="1"/>
          </p:cNvSpPr>
          <p:nvPr/>
        </p:nvSpPr>
        <p:spPr bwMode="auto">
          <a:xfrm>
            <a:off x="381000" y="457488"/>
            <a:ext cx="8449920" cy="685512"/>
          </a:xfrm>
          <a:prstGeom prst="rect">
            <a:avLst/>
          </a:prstGeom>
          <a:noFill/>
          <a:ln w="9360">
            <a:noFill/>
            <a:miter lim="800000"/>
            <a:headEnd/>
            <a:tailEnd/>
          </a:ln>
          <a:effectLst/>
        </p:spPr>
        <p:txBody>
          <a:bodyPr lIns="82945" tIns="41473" rIns="82945" bIns="41473"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4000" i="1" dirty="0" smtClean="0">
                <a:solidFill>
                  <a:srgbClr val="0084D1"/>
                </a:solidFill>
                <a:latin typeface="Cambria" pitchFamily="16" charset="0"/>
              </a:rPr>
              <a:t>Error Cluster</a:t>
            </a:r>
            <a:endParaRPr lang="en-US" sz="4000" i="1" dirty="0">
              <a:solidFill>
                <a:srgbClr val="0084D1"/>
              </a:solidFill>
              <a:latin typeface="Cambria" pitchFamily="16" charset="0"/>
            </a:endParaRPr>
          </a:p>
        </p:txBody>
      </p:sp>
      <p:pic>
        <p:nvPicPr>
          <p:cNvPr id="1026" name="Picture 2"/>
          <p:cNvPicPr>
            <a:picLocks noChangeAspect="1" noChangeArrowheads="1"/>
          </p:cNvPicPr>
          <p:nvPr/>
        </p:nvPicPr>
        <p:blipFill>
          <a:blip r:embed="rId3" cstate="print"/>
          <a:srcRect/>
          <a:stretch>
            <a:fillRect/>
          </a:stretch>
        </p:blipFill>
        <p:spPr bwMode="auto">
          <a:xfrm>
            <a:off x="685799" y="3276600"/>
            <a:ext cx="3010437" cy="25146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343400" y="2971800"/>
            <a:ext cx="4264023" cy="1295400"/>
          </a:xfrm>
          <a:prstGeom prst="rect">
            <a:avLst/>
          </a:prstGeom>
          <a:noFill/>
          <a:ln w="9525">
            <a:noFill/>
            <a:miter lim="800000"/>
            <a:headEnd/>
            <a:tailEnd/>
          </a:ln>
        </p:spPr>
      </p:pic>
      <p:sp>
        <p:nvSpPr>
          <p:cNvPr id="9" name="TextBox 8"/>
          <p:cNvSpPr txBox="1"/>
          <p:nvPr/>
        </p:nvSpPr>
        <p:spPr>
          <a:xfrm>
            <a:off x="5334000" y="5334000"/>
            <a:ext cx="3581400" cy="646331"/>
          </a:xfrm>
          <a:prstGeom prst="rect">
            <a:avLst/>
          </a:prstGeom>
          <a:noFill/>
        </p:spPr>
        <p:txBody>
          <a:bodyPr wrap="square" rtlCol="0">
            <a:spAutoFit/>
          </a:bodyPr>
          <a:lstStyle/>
          <a:p>
            <a:r>
              <a:rPr lang="en-US" dirty="0" smtClean="0"/>
              <a:t>Note: Warnings have a code and source, but the status is FALSE</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p:cNvSpPr>
            <a:spLocks noChangeArrowheads="1"/>
          </p:cNvSpPr>
          <p:nvPr/>
        </p:nvSpPr>
        <p:spPr bwMode="auto">
          <a:xfrm>
            <a:off x="701280" y="2392091"/>
            <a:ext cx="8117280" cy="1244291"/>
          </a:xfrm>
          <a:prstGeom prst="rect">
            <a:avLst/>
          </a:prstGeom>
          <a:noFill/>
          <a:ln w="9360">
            <a:noFill/>
            <a:miter lim="800000"/>
            <a:headEnd/>
            <a:tailEnd/>
          </a:ln>
          <a:effectLst/>
        </p:spPr>
        <p:txBody>
          <a:bodyPr lIns="82945" tIns="82945" rIns="82945" bIns="41473"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4000" b="1" i="1" dirty="0">
                <a:solidFill>
                  <a:srgbClr val="0084D1"/>
                </a:solidFill>
                <a:latin typeface="Cambria" pitchFamily="16" charset="0"/>
              </a:rPr>
              <a:t>Demonstration </a:t>
            </a:r>
            <a:r>
              <a:rPr lang="en-US" sz="4000" b="1" i="1" dirty="0" smtClean="0">
                <a:solidFill>
                  <a:srgbClr val="0084D1"/>
                </a:solidFill>
                <a:latin typeface="Cambria" pitchFamily="16" charset="0"/>
              </a:rPr>
              <a:t>2: </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4000" i="1" dirty="0" smtClean="0">
                <a:solidFill>
                  <a:srgbClr val="0084D1"/>
                </a:solidFill>
                <a:latin typeface="Cambria" pitchFamily="16" charset="0"/>
              </a:rPr>
              <a:t>Creating a cluster and reordering its element</a:t>
            </a:r>
            <a:endParaRPr lang="en-US" sz="4000" i="1" dirty="0">
              <a:solidFill>
                <a:srgbClr val="0084D1"/>
              </a:solidFill>
              <a:latin typeface="Cambria" pitchFamily="16"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270" name="Picture 8" descr="loc_bd_basicfunctiongenerator.bmp"/>
          <p:cNvPicPr>
            <a:picLocks noChangeAspect="1" noChangeArrowheads="1"/>
          </p:cNvPicPr>
          <p:nvPr/>
        </p:nvPicPr>
        <p:blipFill>
          <a:blip r:embed="rId3" cstate="print"/>
          <a:srcRect/>
          <a:stretch>
            <a:fillRect/>
          </a:stretch>
        </p:blipFill>
        <p:spPr bwMode="auto">
          <a:xfrm>
            <a:off x="4267200" y="3960202"/>
            <a:ext cx="4191000" cy="2135798"/>
          </a:xfrm>
          <a:prstGeom prst="rect">
            <a:avLst/>
          </a:prstGeom>
          <a:noFill/>
          <a:ln w="9525">
            <a:noFill/>
            <a:miter lim="800000"/>
            <a:headEnd/>
            <a:tailEnd/>
          </a:ln>
        </p:spPr>
      </p:pic>
      <p:sp>
        <p:nvSpPr>
          <p:cNvPr id="267267" name="Rectangle 5"/>
          <p:cNvSpPr>
            <a:spLocks noGrp="1" noChangeArrowheads="1"/>
          </p:cNvSpPr>
          <p:nvPr>
            <p:ph idx="1"/>
          </p:nvPr>
        </p:nvSpPr>
        <p:spPr>
          <a:xfrm>
            <a:off x="304800" y="1281062"/>
            <a:ext cx="8226720" cy="2909938"/>
          </a:xfrm>
        </p:spPr>
        <p:txBody>
          <a:bodyPr>
            <a:normAutofit fontScale="92500"/>
          </a:bodyPr>
          <a:lstStyle/>
          <a:p>
            <a:pPr lvl="1" eaLnBrk="1" hangingPunct="1">
              <a:buFont typeface="Arial" pitchFamily="34" charset="0"/>
              <a:buChar char="•"/>
            </a:pPr>
            <a:r>
              <a:rPr lang="en-US" dirty="0" smtClean="0"/>
              <a:t>Clusters differ from arrays in that they are a fixed size</a:t>
            </a:r>
          </a:p>
          <a:p>
            <a:pPr lvl="1" eaLnBrk="1" hangingPunct="1">
              <a:buFont typeface="Arial" pitchFamily="34" charset="0"/>
              <a:buChar char="•"/>
            </a:pPr>
            <a:r>
              <a:rPr lang="en-US" dirty="0" smtClean="0"/>
              <a:t>Clusters can contain mixed data types; arrays contain only one data type</a:t>
            </a:r>
          </a:p>
          <a:p>
            <a:pPr lvl="1" eaLnBrk="1" hangingPunct="1">
              <a:buFont typeface="Arial" pitchFamily="34" charset="0"/>
              <a:buChar char="•"/>
            </a:pPr>
            <a:r>
              <a:rPr lang="en-US" dirty="0" smtClean="0"/>
              <a:t>Like an array, a cluster is either a control or an indicator and cannot contain a mixture of controls and indicators</a:t>
            </a:r>
          </a:p>
          <a:p>
            <a:pPr lvl="1">
              <a:buFont typeface="Arial" pitchFamily="34" charset="0"/>
              <a:buChar char="•"/>
            </a:pPr>
            <a:r>
              <a:rPr lang="en-US" dirty="0" smtClean="0"/>
              <a:t>You can create a cluster of clusters, cluster of arrays, array of clusters, but NOT an array of arrays</a:t>
            </a:r>
          </a:p>
        </p:txBody>
      </p:sp>
      <p:pic>
        <p:nvPicPr>
          <p:cNvPr id="267269" name="Picture 7" descr="autoindexon.bmp"/>
          <p:cNvPicPr>
            <a:picLocks noChangeAspect="1" noChangeArrowheads="1"/>
          </p:cNvPicPr>
          <p:nvPr/>
        </p:nvPicPr>
        <p:blipFill>
          <a:blip r:embed="rId4" cstate="print"/>
          <a:srcRect/>
          <a:stretch>
            <a:fillRect/>
          </a:stretch>
        </p:blipFill>
        <p:spPr bwMode="auto">
          <a:xfrm>
            <a:off x="533400" y="4038600"/>
            <a:ext cx="3733800" cy="1806188"/>
          </a:xfrm>
          <a:prstGeom prst="rect">
            <a:avLst/>
          </a:prstGeom>
          <a:noFill/>
          <a:ln w="9525">
            <a:noFill/>
            <a:miter lim="800000"/>
            <a:headEnd/>
            <a:tailEnd/>
          </a:ln>
        </p:spPr>
      </p:pic>
      <p:sp>
        <p:nvSpPr>
          <p:cNvPr id="8" name="Rectangle 4"/>
          <p:cNvSpPr>
            <a:spLocks noChangeArrowheads="1"/>
          </p:cNvSpPr>
          <p:nvPr/>
        </p:nvSpPr>
        <p:spPr bwMode="auto">
          <a:xfrm>
            <a:off x="457200" y="457488"/>
            <a:ext cx="8449920" cy="685512"/>
          </a:xfrm>
          <a:prstGeom prst="rect">
            <a:avLst/>
          </a:prstGeom>
          <a:noFill/>
          <a:ln w="9360">
            <a:noFill/>
            <a:miter lim="800000"/>
            <a:headEnd/>
            <a:tailEnd/>
          </a:ln>
          <a:effectLst/>
        </p:spPr>
        <p:txBody>
          <a:bodyPr lIns="82945" tIns="41473" rIns="82945" bIns="41473"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4000" i="1" dirty="0" smtClean="0">
                <a:solidFill>
                  <a:srgbClr val="0084D1"/>
                </a:solidFill>
                <a:latin typeface="Cambria" pitchFamily="16" charset="0"/>
              </a:rPr>
              <a:t>Clusters vs. Arrays</a:t>
            </a:r>
            <a:endParaRPr lang="en-US" sz="4000" i="1" dirty="0">
              <a:solidFill>
                <a:srgbClr val="0084D1"/>
              </a:solidFill>
              <a:latin typeface="Cambria" pitchFamily="16"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93919" y="456527"/>
            <a:ext cx="7930080" cy="646469"/>
          </a:xfrm>
          <a:prstGeom prst="rect">
            <a:avLst/>
          </a:prstGeom>
          <a:noFill/>
          <a:ln w="9360">
            <a:noFill/>
            <a:miter lim="800000"/>
            <a:headEnd/>
            <a:tailEnd/>
          </a:ln>
          <a:effectLst/>
        </p:spPr>
        <p:txBody>
          <a:bodyPr wrap="square" lIns="57474" tIns="22859" rIns="57474" bIns="22859">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3900" i="1" dirty="0" smtClean="0">
                <a:solidFill>
                  <a:srgbClr val="0084D1"/>
                </a:solidFill>
                <a:latin typeface="Cambria" pitchFamily="16" charset="0"/>
              </a:rPr>
              <a:t>Enumeration</a:t>
            </a:r>
            <a:endParaRPr lang="en-US" sz="3900" i="1" dirty="0">
              <a:solidFill>
                <a:srgbClr val="0084D1"/>
              </a:solidFill>
              <a:latin typeface="Cambria" pitchFamily="16" charset="0"/>
            </a:endParaRPr>
          </a:p>
        </p:txBody>
      </p:sp>
      <p:sp>
        <p:nvSpPr>
          <p:cNvPr id="4" name="Content Placeholder 3"/>
          <p:cNvSpPr>
            <a:spLocks noGrp="1"/>
          </p:cNvSpPr>
          <p:nvPr>
            <p:ph idx="1"/>
          </p:nvPr>
        </p:nvSpPr>
        <p:spPr>
          <a:xfrm>
            <a:off x="424800" y="1424310"/>
            <a:ext cx="8490600" cy="4524955"/>
          </a:xfrm>
        </p:spPr>
        <p:txBody>
          <a:bodyPr/>
          <a:lstStyle/>
          <a:p>
            <a:pPr>
              <a:buFont typeface="Arial" pitchFamily="34" charset="0"/>
              <a:buChar char="•"/>
            </a:pPr>
            <a:r>
              <a:rPr lang="en-US" dirty="0" smtClean="0"/>
              <a:t>An </a:t>
            </a:r>
            <a:r>
              <a:rPr lang="en-US" dirty="0" err="1" smtClean="0"/>
              <a:t>enum</a:t>
            </a:r>
            <a:r>
              <a:rPr lang="en-US" dirty="0" smtClean="0"/>
              <a:t> represents a pair of values, a string and  a numeric, where the </a:t>
            </a:r>
            <a:r>
              <a:rPr lang="en-US" dirty="0" err="1" smtClean="0"/>
              <a:t>enum’s</a:t>
            </a:r>
            <a:r>
              <a:rPr lang="en-US" dirty="0" smtClean="0"/>
              <a:t> value is one of a defined list of value pairs</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sz="2400" dirty="0" smtClean="0"/>
          </a:p>
          <a:p>
            <a:pPr>
              <a:buFont typeface="Arial" pitchFamily="34" charset="0"/>
              <a:buChar char="•"/>
            </a:pPr>
            <a:r>
              <a:rPr lang="en-US" sz="2400" dirty="0" smtClean="0"/>
              <a:t>Appears as a string to you, and a number to computer</a:t>
            </a:r>
          </a:p>
          <a:p>
            <a:pPr>
              <a:buFont typeface="Arial" pitchFamily="34" charset="0"/>
              <a:buChar char="•"/>
            </a:pPr>
            <a:endParaRPr lang="en-US" dirty="0" smtClean="0"/>
          </a:p>
          <a:p>
            <a:pPr>
              <a:buFont typeface="Arial" pitchFamily="34" charset="0"/>
              <a:buChar char="•"/>
            </a:pPr>
            <a:endParaRPr lang="en-US" dirty="0"/>
          </a:p>
        </p:txBody>
      </p:sp>
      <p:pic>
        <p:nvPicPr>
          <p:cNvPr id="6" name="Picture 6" descr="enums.bmp"/>
          <p:cNvPicPr>
            <a:picLocks noChangeAspect="1" noChangeArrowheads="1"/>
          </p:cNvPicPr>
          <p:nvPr/>
        </p:nvPicPr>
        <p:blipFill>
          <a:blip r:embed="rId3" cstate="print"/>
          <a:srcRect l="1334" t="8333" r="63389" b="61813"/>
          <a:stretch>
            <a:fillRect/>
          </a:stretch>
        </p:blipFill>
        <p:spPr bwMode="auto">
          <a:xfrm>
            <a:off x="2438400" y="3048000"/>
            <a:ext cx="1828800" cy="990600"/>
          </a:xfrm>
          <a:prstGeom prst="rect">
            <a:avLst/>
          </a:prstGeom>
          <a:noFill/>
          <a:ln w="9525">
            <a:noFill/>
            <a:miter lim="800000"/>
            <a:headEnd/>
            <a:tailEnd/>
          </a:ln>
        </p:spPr>
      </p:pic>
      <p:pic>
        <p:nvPicPr>
          <p:cNvPr id="7" name="Picture 6" descr="enums.bmp"/>
          <p:cNvPicPr>
            <a:picLocks noChangeAspect="1" noChangeArrowheads="1"/>
          </p:cNvPicPr>
          <p:nvPr/>
        </p:nvPicPr>
        <p:blipFill>
          <a:blip r:embed="rId3" cstate="print"/>
          <a:srcRect l="36611" t="8333" r="23702"/>
          <a:stretch>
            <a:fillRect/>
          </a:stretch>
        </p:blipFill>
        <p:spPr bwMode="auto">
          <a:xfrm>
            <a:off x="5410200" y="2362200"/>
            <a:ext cx="2057400" cy="3041599"/>
          </a:xfrm>
          <a:prstGeom prst="rect">
            <a:avLst/>
          </a:prstGeom>
          <a:noFill/>
          <a:ln w="9525">
            <a:noFill/>
            <a:miter lim="800000"/>
            <a:headEnd/>
            <a:tailEnd/>
          </a:ln>
        </p:spPr>
      </p:pic>
      <p:pic>
        <p:nvPicPr>
          <p:cNvPr id="8" name="Picture 7" descr="enums.bmp"/>
          <p:cNvPicPr>
            <a:picLocks noChangeAspect="1" noChangeArrowheads="1"/>
          </p:cNvPicPr>
          <p:nvPr/>
        </p:nvPicPr>
        <p:blipFill>
          <a:blip r:embed="rId3" cstate="print"/>
          <a:srcRect l="80708" t="12926" r="9334" b="70999"/>
          <a:stretch>
            <a:fillRect/>
          </a:stretch>
        </p:blipFill>
        <p:spPr bwMode="auto">
          <a:xfrm>
            <a:off x="2819400" y="4114800"/>
            <a:ext cx="897240" cy="9270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93919" y="456527"/>
            <a:ext cx="7930080" cy="646469"/>
          </a:xfrm>
          <a:prstGeom prst="rect">
            <a:avLst/>
          </a:prstGeom>
          <a:noFill/>
          <a:ln w="9360">
            <a:noFill/>
            <a:miter lim="800000"/>
            <a:headEnd/>
            <a:tailEnd/>
          </a:ln>
          <a:effectLst/>
        </p:spPr>
        <p:txBody>
          <a:bodyPr wrap="square" lIns="57474" tIns="22859" rIns="57474" bIns="22859">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3900" i="1" dirty="0" smtClean="0">
                <a:solidFill>
                  <a:srgbClr val="0084D1"/>
                </a:solidFill>
                <a:latin typeface="Cambria" pitchFamily="16" charset="0"/>
              </a:rPr>
              <a:t>Enumeration: Configuring</a:t>
            </a:r>
            <a:endParaRPr lang="en-US" sz="3900" i="1" dirty="0">
              <a:solidFill>
                <a:srgbClr val="0084D1"/>
              </a:solidFill>
              <a:latin typeface="Cambria" pitchFamily="16" charset="0"/>
            </a:endParaRPr>
          </a:p>
        </p:txBody>
      </p:sp>
      <p:sp>
        <p:nvSpPr>
          <p:cNvPr id="4" name="Content Placeholder 3"/>
          <p:cNvSpPr>
            <a:spLocks noGrp="1"/>
          </p:cNvSpPr>
          <p:nvPr>
            <p:ph idx="1"/>
          </p:nvPr>
        </p:nvSpPr>
        <p:spPr>
          <a:xfrm>
            <a:off x="424800" y="1219200"/>
            <a:ext cx="4909200" cy="1471290"/>
          </a:xfrm>
        </p:spPr>
        <p:txBody>
          <a:bodyPr/>
          <a:lstStyle/>
          <a:p>
            <a:pPr marL="457200" indent="-457200">
              <a:buFont typeface="+mj-lt"/>
              <a:buAutoNum type="arabicPeriod"/>
            </a:pPr>
            <a:r>
              <a:rPr lang="en-US" sz="2400" dirty="0" smtClean="0"/>
              <a:t>Right-click on the </a:t>
            </a:r>
            <a:r>
              <a:rPr lang="en-US" sz="2400" dirty="0" err="1" smtClean="0"/>
              <a:t>enum</a:t>
            </a:r>
            <a:endParaRPr lang="en-US" sz="2400" dirty="0" smtClean="0"/>
          </a:p>
          <a:p>
            <a:pPr marL="457200" indent="-457200">
              <a:buFont typeface="+mj-lt"/>
              <a:buAutoNum type="arabicPeriod"/>
            </a:pPr>
            <a:r>
              <a:rPr lang="en-US" sz="2400" dirty="0" smtClean="0"/>
              <a:t>Select </a:t>
            </a:r>
            <a:r>
              <a:rPr lang="en-US" sz="2400" b="1" dirty="0" smtClean="0"/>
              <a:t>Edit Items…</a:t>
            </a:r>
          </a:p>
          <a:p>
            <a:pPr marL="457200" indent="-457200">
              <a:buFont typeface="+mj-lt"/>
              <a:buAutoNum type="arabicPeriod"/>
            </a:pPr>
            <a:endParaRPr lang="en-US" sz="2400" dirty="0"/>
          </a:p>
        </p:txBody>
      </p:sp>
      <p:pic>
        <p:nvPicPr>
          <p:cNvPr id="5" name="Picture 6" descr="enum3.bmp"/>
          <p:cNvPicPr>
            <a:picLocks noChangeAspect="1" noChangeArrowheads="1"/>
          </p:cNvPicPr>
          <p:nvPr/>
        </p:nvPicPr>
        <p:blipFill>
          <a:blip r:embed="rId3" cstate="print"/>
          <a:srcRect/>
          <a:stretch>
            <a:fillRect/>
          </a:stretch>
        </p:blipFill>
        <p:spPr bwMode="auto">
          <a:xfrm>
            <a:off x="4343400" y="1371600"/>
            <a:ext cx="4586643" cy="4541341"/>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457200" y="2209800"/>
            <a:ext cx="2066925" cy="3838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p:cNvSpPr>
            <a:spLocks noChangeArrowheads="1"/>
          </p:cNvSpPr>
          <p:nvPr/>
        </p:nvSpPr>
        <p:spPr bwMode="auto">
          <a:xfrm>
            <a:off x="701280" y="2392091"/>
            <a:ext cx="8117280" cy="1244291"/>
          </a:xfrm>
          <a:prstGeom prst="rect">
            <a:avLst/>
          </a:prstGeom>
          <a:noFill/>
          <a:ln w="9360">
            <a:noFill/>
            <a:miter lim="800000"/>
            <a:headEnd/>
            <a:tailEnd/>
          </a:ln>
          <a:effectLst/>
        </p:spPr>
        <p:txBody>
          <a:bodyPr lIns="82945" tIns="82945" rIns="82945" bIns="41473"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4000" b="1" i="1" dirty="0">
                <a:solidFill>
                  <a:srgbClr val="0084D1"/>
                </a:solidFill>
                <a:latin typeface="Cambria" pitchFamily="16" charset="0"/>
              </a:rPr>
              <a:t>Demonstration </a:t>
            </a:r>
            <a:r>
              <a:rPr lang="en-US" sz="4000" b="1" i="1" dirty="0" smtClean="0">
                <a:solidFill>
                  <a:srgbClr val="0084D1"/>
                </a:solidFill>
                <a:latin typeface="Cambria" pitchFamily="16" charset="0"/>
              </a:rPr>
              <a:t>3: </a:t>
            </a:r>
          </a:p>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4000" i="1" dirty="0" smtClean="0">
                <a:solidFill>
                  <a:srgbClr val="0084D1"/>
                </a:solidFill>
                <a:latin typeface="Cambria" pitchFamily="16" charset="0"/>
              </a:rPr>
              <a:t>Configuring an </a:t>
            </a:r>
            <a:r>
              <a:rPr lang="en-US" sz="4000" i="1" dirty="0" err="1" smtClean="0">
                <a:solidFill>
                  <a:srgbClr val="0084D1"/>
                </a:solidFill>
                <a:latin typeface="Cambria" pitchFamily="16" charset="0"/>
              </a:rPr>
              <a:t>Enum</a:t>
            </a:r>
            <a:endParaRPr lang="en-US" sz="4000" i="1" dirty="0">
              <a:solidFill>
                <a:srgbClr val="0084D1"/>
              </a:solidFill>
              <a:latin typeface="Cambria" pitchFamily="16"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6481" y="1604329"/>
            <a:ext cx="8226720" cy="3424871"/>
          </a:xfrm>
        </p:spPr>
        <p:txBody>
          <a:bodyPr/>
          <a:lstStyle/>
          <a:p>
            <a:endParaRPr lang="en-US" dirty="0" smtClean="0"/>
          </a:p>
          <a:p>
            <a:r>
              <a:rPr lang="en-US" dirty="0" smtClean="0"/>
              <a:t>HW 2: Creating Arrays and Clusters</a:t>
            </a:r>
            <a:endParaRPr lang="en-US" dirty="0"/>
          </a:p>
        </p:txBody>
      </p:sp>
      <p:sp>
        <p:nvSpPr>
          <p:cNvPr id="5" name="Title 4"/>
          <p:cNvSpPr>
            <a:spLocks noGrp="1" noChangeArrowheads="1"/>
          </p:cNvSpPr>
          <p:nvPr>
            <p:ph type="title"/>
          </p:nvPr>
        </p:nvSpPr>
        <p:spPr bwMode="auto">
          <a:xfrm>
            <a:off x="456481" y="543203"/>
            <a:ext cx="8226720" cy="604331"/>
          </a:xfrm>
          <a:prstGeom prst="rect">
            <a:avLst/>
          </a:prstGeom>
          <a:noFill/>
          <a:ln w="9360">
            <a:noFill/>
            <a:miter lim="800000"/>
            <a:headEnd/>
            <a:tailEnd/>
          </a:ln>
          <a:effectLst/>
        </p:spPr>
        <p:txBody>
          <a:bodyPr wrap="square" lIns="57474" tIns="22859" rIns="57474" bIns="22859">
            <a:spAutoFit/>
          </a:bodyPr>
          <a:lstStyle/>
          <a:p>
            <a:pPr algn="l">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sz="3900" i="1" dirty="0" smtClean="0">
                <a:solidFill>
                  <a:srgbClr val="0084D1"/>
                </a:solidFill>
                <a:latin typeface="Cambria" pitchFamily="16" charset="0"/>
              </a:rPr>
              <a:t>Homework:</a:t>
            </a:r>
            <a:endParaRPr lang="en-US" sz="3900" i="1" dirty="0">
              <a:solidFill>
                <a:srgbClr val="0084D1"/>
              </a:solidFill>
              <a:latin typeface="Cambria" pitchFamily="16"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idx="4294967295"/>
          </p:nvPr>
        </p:nvSpPr>
        <p:spPr>
          <a:xfrm>
            <a:off x="456481" y="273629"/>
            <a:ext cx="8228160" cy="1144921"/>
          </a:xfrm>
          <a:ln/>
        </p:spPr>
        <p:txBody>
          <a:bodyPr/>
          <a:lstStyle/>
          <a:p>
            <a:pPr algn="l">
              <a:lnSpc>
                <a:spcPct val="102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i="1" dirty="0" smtClean="0">
                <a:solidFill>
                  <a:srgbClr val="0084D1"/>
                </a:solidFill>
                <a:latin typeface="Cambria" pitchFamily="16" charset="0"/>
              </a:rPr>
              <a:t>Review Question 1</a:t>
            </a:r>
            <a:endParaRPr lang="en-US" i="1" dirty="0">
              <a:solidFill>
                <a:srgbClr val="0084D1"/>
              </a:solidFill>
              <a:latin typeface="Cambria" pitchFamily="16" charset="0"/>
            </a:endParaRPr>
          </a:p>
        </p:txBody>
      </p:sp>
      <p:sp>
        <p:nvSpPr>
          <p:cNvPr id="5122" name="Rectangle 2"/>
          <p:cNvSpPr>
            <a:spLocks noGrp="1" noChangeArrowheads="1"/>
          </p:cNvSpPr>
          <p:nvPr>
            <p:ph type="body" idx="4294967295"/>
          </p:nvPr>
        </p:nvSpPr>
        <p:spPr>
          <a:xfrm>
            <a:off x="456481" y="1604329"/>
            <a:ext cx="8228160" cy="4526396"/>
          </a:xfrm>
          <a:ln/>
        </p:spPr>
        <p:txBody>
          <a:bodyPr/>
          <a:lstStyle/>
          <a:p>
            <a:pPr marL="391686" indent="-293764">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Which of the following are the three parts of a VI?</a:t>
            </a:r>
          </a:p>
          <a:p>
            <a:pPr marL="564488" indent="-466567">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Front Panel</a:t>
            </a:r>
          </a:p>
          <a:p>
            <a:pPr marL="564488" indent="-466567">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Project</a:t>
            </a:r>
          </a:p>
          <a:p>
            <a:pPr marL="564488" indent="-466567">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Block Diagram</a:t>
            </a:r>
          </a:p>
          <a:p>
            <a:pPr marL="564488" indent="-466567">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Connector Pane/Icon</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idx="4294967295"/>
          </p:nvPr>
        </p:nvSpPr>
        <p:spPr>
          <a:xfrm>
            <a:off x="456481" y="273629"/>
            <a:ext cx="8228160" cy="1144921"/>
          </a:xfrm>
          <a:ln/>
        </p:spPr>
        <p:txBody>
          <a:bodyPr/>
          <a:lstStyle/>
          <a:p>
            <a:pPr algn="l">
              <a:lnSpc>
                <a:spcPct val="102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i="1" dirty="0" smtClean="0">
                <a:solidFill>
                  <a:srgbClr val="0084D1"/>
                </a:solidFill>
                <a:latin typeface="Cambria" pitchFamily="16" charset="0"/>
              </a:rPr>
              <a:t>Review Question 1</a:t>
            </a:r>
            <a:endParaRPr lang="en-US" i="1" dirty="0">
              <a:solidFill>
                <a:srgbClr val="0084D1"/>
              </a:solidFill>
              <a:latin typeface="Cambria" pitchFamily="16" charset="0"/>
            </a:endParaRPr>
          </a:p>
        </p:txBody>
      </p:sp>
      <p:sp>
        <p:nvSpPr>
          <p:cNvPr id="5122" name="Rectangle 2"/>
          <p:cNvSpPr>
            <a:spLocks noGrp="1" noChangeArrowheads="1"/>
          </p:cNvSpPr>
          <p:nvPr>
            <p:ph type="body" idx="4294967295"/>
          </p:nvPr>
        </p:nvSpPr>
        <p:spPr>
          <a:xfrm>
            <a:off x="456481" y="1604329"/>
            <a:ext cx="8228160" cy="4526396"/>
          </a:xfrm>
          <a:ln/>
        </p:spPr>
        <p:txBody>
          <a:bodyPr/>
          <a:lstStyle/>
          <a:p>
            <a:pPr marL="391686" indent="-293764">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Which of the following are the three parts of a VI?</a:t>
            </a:r>
          </a:p>
          <a:p>
            <a:pPr marL="564488" indent="-466567">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b="1" dirty="0" smtClean="0"/>
              <a:t>Front Panel</a:t>
            </a:r>
          </a:p>
          <a:p>
            <a:pPr marL="564488" indent="-466567">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Project</a:t>
            </a:r>
          </a:p>
          <a:p>
            <a:pPr marL="564488" indent="-466567">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b="1" dirty="0" smtClean="0"/>
              <a:t>Block Diagram</a:t>
            </a:r>
          </a:p>
          <a:p>
            <a:pPr marL="564488" indent="-466567">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b="1" dirty="0" smtClean="0"/>
              <a:t>Connector Pane/Icon</a:t>
            </a:r>
            <a:endParaRPr lang="en-US" b="1"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idx="4294967295"/>
          </p:nvPr>
        </p:nvSpPr>
        <p:spPr>
          <a:xfrm>
            <a:off x="456481" y="273629"/>
            <a:ext cx="8228160" cy="1144921"/>
          </a:xfrm>
          <a:ln/>
        </p:spPr>
        <p:txBody>
          <a:bodyPr/>
          <a:lstStyle/>
          <a:p>
            <a:pPr algn="l">
              <a:lnSpc>
                <a:spcPct val="102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i="1" dirty="0" smtClean="0">
                <a:solidFill>
                  <a:srgbClr val="0084D1"/>
                </a:solidFill>
                <a:latin typeface="Cambria" pitchFamily="16" charset="0"/>
              </a:rPr>
              <a:t>Review Question 2</a:t>
            </a:r>
            <a:endParaRPr lang="en-US" i="1" dirty="0">
              <a:solidFill>
                <a:srgbClr val="0084D1"/>
              </a:solidFill>
              <a:latin typeface="Cambria" pitchFamily="16" charset="0"/>
            </a:endParaRPr>
          </a:p>
        </p:txBody>
      </p:sp>
      <p:sp>
        <p:nvSpPr>
          <p:cNvPr id="5122" name="Rectangle 2"/>
          <p:cNvSpPr>
            <a:spLocks noGrp="1" noChangeArrowheads="1"/>
          </p:cNvSpPr>
          <p:nvPr>
            <p:ph type="body" idx="4294967295"/>
          </p:nvPr>
        </p:nvSpPr>
        <p:spPr>
          <a:xfrm>
            <a:off x="456481" y="1604329"/>
            <a:ext cx="8228160" cy="4526396"/>
          </a:xfrm>
          <a:ln/>
        </p:spPr>
        <p:txBody>
          <a:bodyPr/>
          <a:lstStyle/>
          <a:p>
            <a:pPr marL="466567" indent="-466567">
              <a:buFont typeface="Arial" charset="0"/>
              <a:buAutoNum type="arabicPeriod"/>
            </a:pPr>
            <a:r>
              <a:rPr lang="en-US" dirty="0" smtClean="0"/>
              <a:t>Which identifies the control or indicator on the block diagram?</a:t>
            </a:r>
          </a:p>
          <a:p>
            <a:pPr marL="660970" lvl="1" indent="-449287">
              <a:buFontTx/>
              <a:buAutoNum type="alphaLcParenR"/>
            </a:pPr>
            <a:r>
              <a:rPr lang="en-US" dirty="0" smtClean="0"/>
              <a:t>Caption</a:t>
            </a:r>
          </a:p>
          <a:p>
            <a:pPr marL="660970" lvl="1" indent="-449287">
              <a:buFontTx/>
              <a:buAutoNum type="alphaLcParenR"/>
            </a:pPr>
            <a:r>
              <a:rPr lang="en-US" dirty="0" smtClean="0"/>
              <a:t>Location</a:t>
            </a:r>
          </a:p>
          <a:p>
            <a:pPr marL="660970" lvl="1" indent="-449287">
              <a:buFontTx/>
              <a:buAutoNum type="alphaLcParenR"/>
            </a:pPr>
            <a:r>
              <a:rPr lang="en-US" dirty="0" smtClean="0"/>
              <a:t>Label</a:t>
            </a:r>
          </a:p>
          <a:p>
            <a:pPr marL="660970" lvl="1" indent="-449287">
              <a:buFontTx/>
              <a:buAutoNum type="alphaLcParenR"/>
            </a:pPr>
            <a:r>
              <a:rPr lang="en-US" dirty="0" smtClean="0"/>
              <a:t>Value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idx="4294967295"/>
          </p:nvPr>
        </p:nvSpPr>
        <p:spPr>
          <a:xfrm>
            <a:off x="456481" y="273629"/>
            <a:ext cx="8228160" cy="1144921"/>
          </a:xfrm>
          <a:ln/>
        </p:spPr>
        <p:txBody>
          <a:bodyPr/>
          <a:lstStyle/>
          <a:p>
            <a:pPr algn="l">
              <a:lnSpc>
                <a:spcPct val="102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i="1" dirty="0" smtClean="0">
                <a:solidFill>
                  <a:srgbClr val="0084D1"/>
                </a:solidFill>
                <a:latin typeface="Cambria" pitchFamily="16" charset="0"/>
              </a:rPr>
              <a:t>Review Question 2</a:t>
            </a:r>
            <a:endParaRPr lang="en-US" i="1" dirty="0">
              <a:solidFill>
                <a:srgbClr val="0084D1"/>
              </a:solidFill>
              <a:latin typeface="Cambria" pitchFamily="16" charset="0"/>
            </a:endParaRPr>
          </a:p>
        </p:txBody>
      </p:sp>
      <p:sp>
        <p:nvSpPr>
          <p:cNvPr id="5122" name="Rectangle 2"/>
          <p:cNvSpPr>
            <a:spLocks noGrp="1" noChangeArrowheads="1"/>
          </p:cNvSpPr>
          <p:nvPr>
            <p:ph type="body" idx="4294967295"/>
          </p:nvPr>
        </p:nvSpPr>
        <p:spPr>
          <a:xfrm>
            <a:off x="456481" y="1604329"/>
            <a:ext cx="8228160" cy="4526396"/>
          </a:xfrm>
          <a:ln/>
        </p:spPr>
        <p:txBody>
          <a:bodyPr/>
          <a:lstStyle/>
          <a:p>
            <a:pPr marL="466567" indent="-466567">
              <a:buFont typeface="Arial" charset="0"/>
              <a:buAutoNum type="arabicPeriod"/>
            </a:pPr>
            <a:r>
              <a:rPr lang="en-US" dirty="0" smtClean="0"/>
              <a:t>Which identifies the control or indicator on the block diagram?</a:t>
            </a:r>
          </a:p>
          <a:p>
            <a:pPr marL="660970" lvl="1" indent="-449287">
              <a:buFontTx/>
              <a:buAutoNum type="alphaLcParenR"/>
            </a:pPr>
            <a:r>
              <a:rPr lang="en-US" dirty="0" smtClean="0"/>
              <a:t>Caption</a:t>
            </a:r>
          </a:p>
          <a:p>
            <a:pPr marL="660970" lvl="1" indent="-449287">
              <a:buFontTx/>
              <a:buAutoNum type="alphaLcParenR"/>
            </a:pPr>
            <a:r>
              <a:rPr lang="en-US" dirty="0" smtClean="0"/>
              <a:t>Location</a:t>
            </a:r>
          </a:p>
          <a:p>
            <a:pPr marL="660970" lvl="1" indent="-449287">
              <a:buFontTx/>
              <a:buAutoNum type="alphaLcParenR"/>
            </a:pPr>
            <a:r>
              <a:rPr lang="en-US" b="1" dirty="0" smtClean="0"/>
              <a:t>Label</a:t>
            </a:r>
          </a:p>
          <a:p>
            <a:pPr marL="660970" lvl="1" indent="-449287">
              <a:buFontTx/>
              <a:buAutoNum type="alphaLcParenR"/>
            </a:pPr>
            <a:r>
              <a:rPr lang="en-US" dirty="0" smtClean="0"/>
              <a:t>Value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idx="4294967295"/>
          </p:nvPr>
        </p:nvSpPr>
        <p:spPr>
          <a:xfrm>
            <a:off x="456481" y="273629"/>
            <a:ext cx="8228160" cy="1144921"/>
          </a:xfrm>
          <a:ln/>
        </p:spPr>
        <p:txBody>
          <a:bodyPr/>
          <a:lstStyle/>
          <a:p>
            <a:pPr algn="l">
              <a:lnSpc>
                <a:spcPct val="102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i="1" dirty="0" smtClean="0">
                <a:solidFill>
                  <a:srgbClr val="0084D1"/>
                </a:solidFill>
                <a:latin typeface="Cambria" pitchFamily="16" charset="0"/>
              </a:rPr>
              <a:t>Review Question 3</a:t>
            </a:r>
            <a:endParaRPr lang="en-US" i="1" dirty="0">
              <a:solidFill>
                <a:srgbClr val="0084D1"/>
              </a:solidFill>
              <a:latin typeface="Cambria" pitchFamily="16" charset="0"/>
            </a:endParaRPr>
          </a:p>
        </p:txBody>
      </p:sp>
      <p:sp>
        <p:nvSpPr>
          <p:cNvPr id="5122" name="Rectangle 2"/>
          <p:cNvSpPr>
            <a:spLocks noGrp="1" noChangeArrowheads="1"/>
          </p:cNvSpPr>
          <p:nvPr>
            <p:ph type="body" idx="4294967295"/>
          </p:nvPr>
        </p:nvSpPr>
        <p:spPr>
          <a:xfrm>
            <a:off x="456481" y="1604329"/>
            <a:ext cx="8228160" cy="4526396"/>
          </a:xfrm>
          <a:ln/>
        </p:spPr>
        <p:txBody>
          <a:bodyPr/>
          <a:lstStyle/>
          <a:p>
            <a:pPr marL="391686" indent="-293764">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Which of the following are </a:t>
            </a:r>
            <a:r>
              <a:rPr lang="en-US" i="1" dirty="0" smtClean="0"/>
              <a:t>not</a:t>
            </a:r>
            <a:r>
              <a:rPr lang="en-US" dirty="0" smtClean="0"/>
              <a:t> a nodes?</a:t>
            </a:r>
          </a:p>
          <a:p>
            <a:pPr marL="564488" indent="-466567">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Terminals</a:t>
            </a:r>
          </a:p>
          <a:p>
            <a:pPr marL="564488" indent="-466567">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Structures (while loop, for loop)</a:t>
            </a:r>
          </a:p>
          <a:p>
            <a:pPr marL="564488" indent="-466567">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smtClean="0"/>
              <a:t>subVIs</a:t>
            </a:r>
            <a:endParaRPr lang="en-US" dirty="0" smtClean="0"/>
          </a:p>
          <a:p>
            <a:pPr marL="564488" indent="-466567">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Wires</a:t>
            </a:r>
          </a:p>
          <a:p>
            <a:pPr marL="564488" indent="-466567">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Functions</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idx="4294967295"/>
          </p:nvPr>
        </p:nvSpPr>
        <p:spPr>
          <a:xfrm>
            <a:off x="456481" y="273629"/>
            <a:ext cx="8228160" cy="1144921"/>
          </a:xfrm>
          <a:ln/>
        </p:spPr>
        <p:txBody>
          <a:bodyPr/>
          <a:lstStyle/>
          <a:p>
            <a:pPr algn="l">
              <a:lnSpc>
                <a:spcPct val="102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i="1" dirty="0" smtClean="0">
                <a:solidFill>
                  <a:srgbClr val="0084D1"/>
                </a:solidFill>
                <a:latin typeface="Cambria" pitchFamily="16" charset="0"/>
              </a:rPr>
              <a:t>Review Question 3</a:t>
            </a:r>
            <a:endParaRPr lang="en-US" i="1" dirty="0">
              <a:solidFill>
                <a:srgbClr val="0084D1"/>
              </a:solidFill>
              <a:latin typeface="Cambria" pitchFamily="16" charset="0"/>
            </a:endParaRPr>
          </a:p>
        </p:txBody>
      </p:sp>
      <p:sp>
        <p:nvSpPr>
          <p:cNvPr id="5122" name="Rectangle 2"/>
          <p:cNvSpPr>
            <a:spLocks noGrp="1" noChangeArrowheads="1"/>
          </p:cNvSpPr>
          <p:nvPr>
            <p:ph type="body" idx="4294967295"/>
          </p:nvPr>
        </p:nvSpPr>
        <p:spPr>
          <a:xfrm>
            <a:off x="456481" y="1604329"/>
            <a:ext cx="8228160" cy="4526396"/>
          </a:xfrm>
          <a:ln/>
        </p:spPr>
        <p:txBody>
          <a:bodyPr/>
          <a:lstStyle/>
          <a:p>
            <a:pPr marL="391686" indent="-293764">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Which of the following are </a:t>
            </a:r>
            <a:r>
              <a:rPr lang="en-US" i="1" dirty="0" smtClean="0"/>
              <a:t>not</a:t>
            </a:r>
            <a:r>
              <a:rPr lang="en-US" dirty="0" smtClean="0"/>
              <a:t> a nodes?</a:t>
            </a:r>
          </a:p>
          <a:p>
            <a:pPr marL="564488" indent="-466567">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b="1" dirty="0" smtClean="0"/>
              <a:t>Terminals</a:t>
            </a:r>
          </a:p>
          <a:p>
            <a:pPr marL="564488" indent="-466567">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Structures (while loop, for loop, etc.)</a:t>
            </a:r>
          </a:p>
          <a:p>
            <a:pPr marL="564488" indent="-466567">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smtClean="0"/>
              <a:t>subVIs</a:t>
            </a:r>
            <a:endParaRPr lang="en-US" dirty="0" smtClean="0"/>
          </a:p>
          <a:p>
            <a:pPr marL="564488" indent="-466567">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b="1" dirty="0" smtClean="0"/>
              <a:t>Wires</a:t>
            </a:r>
          </a:p>
          <a:p>
            <a:pPr marL="564488" indent="-466567">
              <a:buAutoNum type="alphaL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Functions</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8"/>
          <p:cNvSpPr>
            <a:spLocks noGrp="1" noChangeArrowheads="1"/>
          </p:cNvSpPr>
          <p:nvPr>
            <p:ph type="body" sz="half" idx="1"/>
          </p:nvPr>
        </p:nvSpPr>
        <p:spPr>
          <a:xfrm>
            <a:off x="533401" y="1514475"/>
            <a:ext cx="8610599" cy="4264852"/>
          </a:xfrm>
        </p:spPr>
        <p:txBody>
          <a:bodyPr/>
          <a:lstStyle/>
          <a:p>
            <a:pPr marL="457153" indent="-457153"/>
            <a:r>
              <a:rPr lang="en-US" sz="3200" dirty="0" smtClean="0"/>
              <a:t>Which function executes first: Add or Subtract?</a:t>
            </a:r>
          </a:p>
          <a:p>
            <a:pPr marL="860335" lvl="1" indent="-419057">
              <a:buFontTx/>
              <a:buAutoNum type="alphaLcParenR"/>
            </a:pPr>
            <a:r>
              <a:rPr lang="en-US" sz="2800" dirty="0" smtClean="0"/>
              <a:t>Add</a:t>
            </a:r>
          </a:p>
          <a:p>
            <a:pPr marL="860335" lvl="1" indent="-419057">
              <a:buFontTx/>
              <a:buAutoNum type="alphaLcParenR"/>
            </a:pPr>
            <a:r>
              <a:rPr lang="en-US" sz="2800" dirty="0" smtClean="0"/>
              <a:t>Subtract</a:t>
            </a:r>
          </a:p>
          <a:p>
            <a:pPr marL="860335" lvl="1" indent="-419057">
              <a:buFontTx/>
              <a:buAutoNum type="alphaLcParenR"/>
            </a:pPr>
            <a:r>
              <a:rPr lang="en-US" sz="2800" dirty="0" smtClean="0"/>
              <a:t>Unknown</a:t>
            </a:r>
          </a:p>
        </p:txBody>
      </p:sp>
      <p:sp>
        <p:nvSpPr>
          <p:cNvPr id="141316" name="Slide Number Placeholder 4"/>
          <p:cNvSpPr>
            <a:spLocks noGrp="1"/>
          </p:cNvSpPr>
          <p:nvPr>
            <p:ph type="sldNum" sz="quarter" idx="10"/>
          </p:nvPr>
        </p:nvSpPr>
        <p:spPr bwMode="auto">
          <a:noFill/>
          <a:ln>
            <a:miter lim="800000"/>
            <a:headEnd/>
            <a:tailEnd/>
          </a:ln>
        </p:spPr>
        <p:txBody>
          <a:bodyPr vert="horz" wrap="square" lIns="91430" tIns="45715" rIns="91430" bIns="45715" numCol="1" anchor="t" anchorCtr="0" compatLnSpc="1">
            <a:prstTxWarp prst="textNoShape">
              <a:avLst/>
            </a:prstTxWarp>
          </a:bodyPr>
          <a:lstStyle/>
          <a:p>
            <a:fld id="{519966D3-C023-48AA-8443-BFA645EA684F}" type="slidenum">
              <a:rPr lang="en-US" smtClean="0">
                <a:latin typeface="Arial Narrow" pitchFamily="32" charset="0"/>
              </a:rPr>
              <a:pPr/>
              <a:t>9</a:t>
            </a:fld>
            <a:endParaRPr lang="en-US" smtClean="0">
              <a:latin typeface="Arial Narrow" pitchFamily="32" charset="0"/>
            </a:endParaRPr>
          </a:p>
        </p:txBody>
      </p:sp>
      <p:pic>
        <p:nvPicPr>
          <p:cNvPr id="141317" name="Picture 2" descr="dataflowno-1.bmp"/>
          <p:cNvPicPr>
            <a:picLocks noChangeAspect="1" noChangeArrowheads="1"/>
          </p:cNvPicPr>
          <p:nvPr/>
        </p:nvPicPr>
        <p:blipFill>
          <a:blip r:embed="rId3" cstate="print"/>
          <a:srcRect/>
          <a:stretch>
            <a:fillRect/>
          </a:stretch>
        </p:blipFill>
        <p:spPr bwMode="auto">
          <a:xfrm>
            <a:off x="3740150" y="3505200"/>
            <a:ext cx="4489450" cy="1447800"/>
          </a:xfrm>
          <a:prstGeom prst="rect">
            <a:avLst/>
          </a:prstGeom>
          <a:noFill/>
          <a:ln w="9525">
            <a:noFill/>
            <a:miter lim="800000"/>
            <a:headEnd/>
            <a:tailEnd/>
          </a:ln>
        </p:spPr>
      </p:pic>
      <p:sp>
        <p:nvSpPr>
          <p:cNvPr id="7" name="Rectangle 3"/>
          <p:cNvSpPr>
            <a:spLocks noGrp="1" noChangeArrowheads="1"/>
          </p:cNvSpPr>
          <p:nvPr>
            <p:ph type="title"/>
          </p:nvPr>
        </p:nvSpPr>
        <p:spPr>
          <a:ln/>
        </p:spPr>
        <p:txBody>
          <a:bodyPr lIns="82945" tIns="82945" rIns="82945" bIns="41473" anchor="t"/>
          <a:lstStyle/>
          <a:p>
            <a:pPr algn="l">
              <a:lnSpc>
                <a:spcPct val="100000"/>
              </a:lnSpc>
              <a:tabLst>
                <a:tab pos="656650" algn="l"/>
                <a:tab pos="1313299" algn="l"/>
                <a:tab pos="1969949" algn="l"/>
                <a:tab pos="2626599" algn="l"/>
                <a:tab pos="3283248" algn="l"/>
                <a:tab pos="3939898" algn="l"/>
                <a:tab pos="4596548" algn="l"/>
              </a:tabLst>
            </a:pPr>
            <a:r>
              <a:rPr lang="en-US" i="1" dirty="0" smtClean="0">
                <a:solidFill>
                  <a:srgbClr val="0084D1"/>
                </a:solidFill>
                <a:latin typeface="Cambria" pitchFamily="16" charset="0"/>
              </a:rPr>
              <a:t>Review Question 4</a:t>
            </a:r>
            <a:endParaRPr lang="en-US" i="1" dirty="0">
              <a:solidFill>
                <a:srgbClr val="0084D1"/>
              </a:solidFill>
              <a:latin typeface="Cambria" pitchFamily="16"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I_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SimSun"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SimSun"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Narrow"/>
        <a:ea typeface="SimSun"/>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SimSun"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SimSun"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2982</TotalTime>
  <Words>2395</Words>
  <Application>Microsoft Office PowerPoint</Application>
  <PresentationFormat>On-screen Show (4:3)</PresentationFormat>
  <Paragraphs>286</Paragraphs>
  <Slides>29</Slides>
  <Notes>29</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NI_Theme</vt:lpstr>
      <vt:lpstr>1_Office Theme</vt:lpstr>
      <vt:lpstr>Slide 1</vt:lpstr>
      <vt:lpstr>Today's Topics</vt:lpstr>
      <vt:lpstr>Review Question 1</vt:lpstr>
      <vt:lpstr>Review Question 1</vt:lpstr>
      <vt:lpstr>Review Question 2</vt:lpstr>
      <vt:lpstr>Review Question 2</vt:lpstr>
      <vt:lpstr>Review Question 3</vt:lpstr>
      <vt:lpstr>Review Question 3</vt:lpstr>
      <vt:lpstr>Review Question 4</vt:lpstr>
      <vt:lpstr>Review Question 4</vt:lpstr>
      <vt:lpstr>Slide 11</vt:lpstr>
      <vt:lpstr>Slide 12</vt:lpstr>
      <vt:lpstr>Arrays: the index</vt:lpstr>
      <vt:lpstr>Slide 14</vt:lpstr>
      <vt:lpstr>Slide 15</vt:lpstr>
      <vt:lpstr>Slide 16</vt:lpstr>
      <vt:lpstr>Creating an Array</vt:lpstr>
      <vt:lpstr>Slide 18</vt:lpstr>
      <vt:lpstr>Slide 19</vt:lpstr>
      <vt:lpstr>Slide 20</vt:lpstr>
      <vt:lpstr>Cluster Functions</vt:lpstr>
      <vt:lpstr>Slide 22</vt:lpstr>
      <vt:lpstr>Slide 23</vt:lpstr>
      <vt:lpstr>Slide 24</vt:lpstr>
      <vt:lpstr>Slide 25</vt:lpstr>
      <vt:lpstr>Slide 26</vt:lpstr>
      <vt:lpstr>Slide 27</vt:lpstr>
      <vt:lpstr>Slide 28</vt:lpstr>
      <vt:lpstr>Homework:</vt:lpstr>
    </vt:vector>
  </TitlesOfParts>
  <Company>National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LabVIEW Proficiency Workshop</dc:title>
  <dc:creator>Kristen</dc:creator>
  <cp:lastModifiedBy>Kelvin Tang</cp:lastModifiedBy>
  <cp:revision>22</cp:revision>
  <dcterms:created xsi:type="dcterms:W3CDTF">2011-04-14T15:30:24Z</dcterms:created>
  <dcterms:modified xsi:type="dcterms:W3CDTF">2011-09-07T13:32:25Z</dcterms:modified>
</cp:coreProperties>
</file>