
<file path=[Content_Types].xml><?xml version="1.0" encoding="utf-8"?>
<Types xmlns="http://schemas.openxmlformats.org/package/2006/content-types">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0"/>
  </p:notesMasterIdLst>
  <p:sldIdLst>
    <p:sldId id="272" r:id="rId3"/>
    <p:sldId id="295" r:id="rId4"/>
    <p:sldId id="296" r:id="rId5"/>
    <p:sldId id="297" r:id="rId6"/>
    <p:sldId id="298" r:id="rId7"/>
    <p:sldId id="299" r:id="rId8"/>
    <p:sldId id="300" r:id="rId9"/>
    <p:sldId id="301" r:id="rId10"/>
    <p:sldId id="306" r:id="rId11"/>
    <p:sldId id="274" r:id="rId12"/>
    <p:sldId id="302" r:id="rId13"/>
    <p:sldId id="275" r:id="rId14"/>
    <p:sldId id="303" r:id="rId15"/>
    <p:sldId id="276" r:id="rId16"/>
    <p:sldId id="277" r:id="rId17"/>
    <p:sldId id="308" r:id="rId18"/>
    <p:sldId id="278" r:id="rId19"/>
    <p:sldId id="307" r:id="rId20"/>
    <p:sldId id="279" r:id="rId21"/>
    <p:sldId id="309" r:id="rId22"/>
    <p:sldId id="280" r:id="rId23"/>
    <p:sldId id="281" r:id="rId24"/>
    <p:sldId id="310" r:id="rId25"/>
    <p:sldId id="282" r:id="rId26"/>
    <p:sldId id="283" r:id="rId27"/>
    <p:sldId id="304" r:id="rId28"/>
    <p:sldId id="30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833" autoAdjust="0"/>
  </p:normalViewPr>
  <p:slideViewPr>
    <p:cSldViewPr>
      <p:cViewPr varScale="1">
        <p:scale>
          <a:sx n="48" d="100"/>
          <a:sy n="48" d="100"/>
        </p:scale>
        <p:origin x="-17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C8C884-6DB9-4DA8-A959-9F521D4103B9}" type="datetimeFigureOut">
              <a:rPr lang="en-US" smtClean="0"/>
              <a:pPr/>
              <a:t>5/6/2011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BA0041-877B-43FD-AC13-7B0980AFFE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733314-F663-4AD2-9FCE-9B8A526FF378}" type="slidenum">
              <a:rPr lang="en-US"/>
              <a:pPr/>
              <a:t>1</a:t>
            </a:fld>
            <a:endParaRPr lang="en-US"/>
          </a:p>
        </p:txBody>
      </p:sp>
      <p:sp>
        <p:nvSpPr>
          <p:cNvPr id="184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55A18DA7-3E31-4252-91F3-9269BA142294}" type="slidenum">
              <a:rPr lang="en-US"/>
              <a:pPr/>
              <a:t>10</a:t>
            </a:fld>
            <a:endParaRPr lang="en-US"/>
          </a:p>
        </p:txBody>
      </p:sp>
      <p:sp>
        <p:nvSpPr>
          <p:cNvPr id="6553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5538" name="Text Box 2"/>
          <p:cNvSpPr txBox="1">
            <a:spLocks noGrp="1" noChangeArrowheads="1"/>
          </p:cNvSpPr>
          <p:nvPr>
            <p:ph type="body" idx="1"/>
          </p:nvPr>
        </p:nvSpPr>
        <p:spPr bwMode="auto">
          <a:xfrm>
            <a:off x="913280" y="4124613"/>
            <a:ext cx="5031441" cy="4115955"/>
          </a:xfrm>
          <a:prstGeom prst="rect">
            <a:avLst/>
          </a:prstGeom>
          <a:noFill/>
          <a:ln>
            <a:round/>
            <a:headEnd/>
            <a:tailEnd/>
          </a:ln>
        </p:spPr>
        <p:txBody>
          <a:bodyPr tIns="82058"/>
          <a:lstStyle/>
          <a:p>
            <a:pPr>
              <a:spcBef>
                <a:spcPct val="0"/>
              </a:spcBef>
              <a:spcAft>
                <a:spcPts val="483"/>
              </a:spcAft>
              <a:tabLst>
                <a:tab pos="406018" algn="l"/>
                <a:tab pos="649628" algn="l"/>
                <a:tab pos="1299256" algn="l"/>
                <a:tab pos="1948884" algn="l"/>
                <a:tab pos="2598511" algn="l"/>
                <a:tab pos="3248139" algn="l"/>
                <a:tab pos="3897767" algn="l"/>
                <a:tab pos="4547395" algn="l"/>
              </a:tabLst>
            </a:pPr>
            <a:r>
              <a:rPr lang="en-US" b="1" dirty="0" smtClean="0">
                <a:ea typeface="SimSun" charset="-122"/>
              </a:rPr>
              <a:t>While Loops</a:t>
            </a:r>
          </a:p>
          <a:p>
            <a:pPr>
              <a:spcBef>
                <a:spcPct val="0"/>
              </a:spcBef>
              <a:spcAft>
                <a:spcPts val="483"/>
              </a:spcAft>
              <a:tabLst>
                <a:tab pos="406018" algn="l"/>
                <a:tab pos="649628" algn="l"/>
                <a:tab pos="1299256" algn="l"/>
                <a:tab pos="1948884" algn="l"/>
                <a:tab pos="2598511" algn="l"/>
                <a:tab pos="3248139" algn="l"/>
                <a:tab pos="3897767" algn="l"/>
                <a:tab pos="4547395" algn="l"/>
              </a:tabLst>
            </a:pPr>
            <a:r>
              <a:rPr lang="en-US" dirty="0" smtClean="0">
                <a:ea typeface="SimSun" charset="-122"/>
              </a:rPr>
              <a:t>Similar to a do-while loop or a repeat-until loop in text-based programming languages, a while loop executes a </a:t>
            </a:r>
            <a:r>
              <a:rPr lang="en-US" dirty="0" err="1" smtClean="0">
                <a:ea typeface="SimSun" charset="-122"/>
              </a:rPr>
              <a:t>subdiagram</a:t>
            </a:r>
            <a:r>
              <a:rPr lang="en-US" dirty="0" smtClean="0">
                <a:ea typeface="SimSun" charset="-122"/>
              </a:rPr>
              <a:t> until a condition is met. The while loop executes the sub diagram until the conditional terminal, an input terminal, receives a specific Boolean value. The default behavior and appearance of the conditional terminal is </a:t>
            </a:r>
            <a:r>
              <a:rPr lang="en-US" b="1" dirty="0" smtClean="0">
                <a:ea typeface="SimSun" charset="-122"/>
              </a:rPr>
              <a:t>Stop If True</a:t>
            </a:r>
            <a:r>
              <a:rPr lang="en-US" dirty="0" smtClean="0">
                <a:ea typeface="SimSun" charset="-122"/>
              </a:rPr>
              <a:t>. When a conditional terminal is </a:t>
            </a:r>
            <a:r>
              <a:rPr lang="en-US" b="1" dirty="0" smtClean="0">
                <a:ea typeface="SimSun" charset="-122"/>
              </a:rPr>
              <a:t>Stop If True</a:t>
            </a:r>
            <a:r>
              <a:rPr lang="en-US" dirty="0" smtClean="0">
                <a:ea typeface="SimSun" charset="-122"/>
              </a:rPr>
              <a:t>, the while loop executes its </a:t>
            </a:r>
            <a:r>
              <a:rPr lang="en-US" dirty="0" err="1" smtClean="0">
                <a:ea typeface="SimSun" charset="-122"/>
              </a:rPr>
              <a:t>subdiagram</a:t>
            </a:r>
            <a:r>
              <a:rPr lang="en-US" dirty="0" smtClean="0">
                <a:ea typeface="SimSun" charset="-122"/>
              </a:rPr>
              <a:t> until the conditional terminal receives a TRUE value. </a:t>
            </a:r>
            <a:r>
              <a:rPr lang="en-US" baseline="0" dirty="0" smtClean="0">
                <a:ea typeface="SimSun" charset="-122"/>
              </a:rPr>
              <a:t> In other words, a</a:t>
            </a:r>
            <a:r>
              <a:rPr lang="en-US" dirty="0" smtClean="0">
                <a:ea typeface="SimSun" charset="-122"/>
              </a:rPr>
              <a:t> </a:t>
            </a:r>
            <a:r>
              <a:rPr lang="en-US" dirty="0">
                <a:ea typeface="SimSun" charset="-122"/>
              </a:rPr>
              <a:t>while </a:t>
            </a:r>
            <a:r>
              <a:rPr lang="en-US" dirty="0" smtClean="0">
                <a:ea typeface="SimSun" charset="-122"/>
              </a:rPr>
              <a:t>loop will</a:t>
            </a:r>
            <a:r>
              <a:rPr lang="en-US" baseline="0" dirty="0" smtClean="0">
                <a:ea typeface="SimSun" charset="-122"/>
              </a:rPr>
              <a:t> repetitively execute the </a:t>
            </a:r>
            <a:r>
              <a:rPr lang="en-US" dirty="0" err="1" smtClean="0">
                <a:ea typeface="SimSun" charset="-122"/>
              </a:rPr>
              <a:t>subdiagram</a:t>
            </a:r>
            <a:r>
              <a:rPr lang="en-US" dirty="0" smtClean="0">
                <a:ea typeface="SimSun" charset="-122"/>
              </a:rPr>
              <a:t> (code within the boundaries of the loop) </a:t>
            </a:r>
            <a:r>
              <a:rPr lang="en-US" baseline="0" dirty="0" smtClean="0">
                <a:ea typeface="SimSun" charset="-122"/>
              </a:rPr>
              <a:t>and</a:t>
            </a:r>
            <a:r>
              <a:rPr lang="en-US" dirty="0" smtClean="0">
                <a:ea typeface="SimSun" charset="-122"/>
              </a:rPr>
              <a:t> </a:t>
            </a:r>
            <a:r>
              <a:rPr lang="en-US" dirty="0">
                <a:ea typeface="SimSun" charset="-122"/>
              </a:rPr>
              <a:t>stops executing the </a:t>
            </a:r>
            <a:r>
              <a:rPr lang="en-US" dirty="0" smtClean="0">
                <a:ea typeface="SimSun" charset="-122"/>
              </a:rPr>
              <a:t>only </a:t>
            </a:r>
            <a:r>
              <a:rPr lang="en-US" dirty="0">
                <a:ea typeface="SimSun" charset="-122"/>
              </a:rPr>
              <a:t>if the </a:t>
            </a:r>
            <a:r>
              <a:rPr lang="en-US" dirty="0" smtClean="0">
                <a:ea typeface="SimSun" charset="-122"/>
              </a:rPr>
              <a:t>value (True or False) sent to the </a:t>
            </a:r>
            <a:r>
              <a:rPr lang="en-US" dirty="0">
                <a:ea typeface="SimSun" charset="-122"/>
              </a:rPr>
              <a:t>conditional terminal </a:t>
            </a:r>
            <a:r>
              <a:rPr lang="en-US" dirty="0" smtClean="0">
                <a:ea typeface="SimSun" charset="-122"/>
              </a:rPr>
              <a:t>meets</a:t>
            </a:r>
            <a:r>
              <a:rPr lang="en-US" baseline="0" dirty="0" smtClean="0">
                <a:ea typeface="SimSun" charset="-122"/>
              </a:rPr>
              <a:t> the condition (continue if true OR stop if true)</a:t>
            </a:r>
          </a:p>
          <a:p>
            <a:pPr>
              <a:spcBef>
                <a:spcPct val="0"/>
              </a:spcBef>
              <a:spcAft>
                <a:spcPts val="483"/>
              </a:spcAft>
              <a:tabLst>
                <a:tab pos="406018" algn="l"/>
                <a:tab pos="649628" algn="l"/>
                <a:tab pos="1299256" algn="l"/>
                <a:tab pos="1948884" algn="l"/>
                <a:tab pos="2598511" algn="l"/>
                <a:tab pos="3248139" algn="l"/>
                <a:tab pos="3897767" algn="l"/>
                <a:tab pos="4547395" algn="l"/>
              </a:tabLst>
            </a:pPr>
            <a:endParaRPr lang="en-US" baseline="0" dirty="0" smtClean="0">
              <a:ea typeface="SimSun" charset="-122"/>
            </a:endParaRPr>
          </a:p>
          <a:p>
            <a:pPr>
              <a:spcBef>
                <a:spcPct val="0"/>
              </a:spcBef>
              <a:spcAft>
                <a:spcPts val="483"/>
              </a:spcAft>
              <a:tabLst>
                <a:tab pos="406018" algn="l"/>
                <a:tab pos="649628" algn="l"/>
                <a:tab pos="1299256" algn="l"/>
                <a:tab pos="1948884" algn="l"/>
                <a:tab pos="2598511" algn="l"/>
                <a:tab pos="3248139" algn="l"/>
                <a:tab pos="3897767" algn="l"/>
                <a:tab pos="4547395" algn="l"/>
              </a:tabLst>
            </a:pPr>
            <a:r>
              <a:rPr lang="en-US" dirty="0" smtClean="0">
                <a:ea typeface="SimSun" charset="-122"/>
              </a:rPr>
              <a:t>The while loop is located on the </a:t>
            </a:r>
            <a:r>
              <a:rPr lang="en-US" b="1" dirty="0" err="1" smtClean="0">
                <a:ea typeface="SimSun" charset="-122"/>
              </a:rPr>
              <a:t>Functions»Structures</a:t>
            </a:r>
            <a:r>
              <a:rPr lang="en-US" b="1" dirty="0" smtClean="0">
                <a:ea typeface="SimSun" charset="-122"/>
              </a:rPr>
              <a:t> </a:t>
            </a:r>
            <a:r>
              <a:rPr lang="en-US" dirty="0" smtClean="0">
                <a:ea typeface="SimSun" charset="-122"/>
              </a:rPr>
              <a:t>palette. </a:t>
            </a:r>
          </a:p>
          <a:p>
            <a:pPr>
              <a:spcBef>
                <a:spcPct val="0"/>
              </a:spcBef>
              <a:spcAft>
                <a:spcPts val="483"/>
              </a:spcAft>
              <a:tabLst>
                <a:tab pos="406018" algn="l"/>
                <a:tab pos="649628" algn="l"/>
                <a:tab pos="1299256" algn="l"/>
                <a:tab pos="1948884" algn="l"/>
                <a:tab pos="2598511" algn="l"/>
                <a:tab pos="3248139" algn="l"/>
                <a:tab pos="3897767" algn="l"/>
                <a:tab pos="4547395" algn="l"/>
              </a:tabLst>
            </a:pPr>
            <a:endParaRPr lang="en-US" dirty="0" smtClean="0">
              <a:ea typeface="SimSun" charset="-122"/>
            </a:endParaRPr>
          </a:p>
          <a:p>
            <a:pPr>
              <a:spcBef>
                <a:spcPct val="0"/>
              </a:spcBef>
              <a:spcAft>
                <a:spcPts val="483"/>
              </a:spcAft>
              <a:tabLst>
                <a:tab pos="406018" algn="l"/>
                <a:tab pos="649628" algn="l"/>
                <a:tab pos="1299256" algn="l"/>
                <a:tab pos="1948884" algn="l"/>
                <a:tab pos="2598511" algn="l"/>
                <a:tab pos="3248139" algn="l"/>
                <a:tab pos="3897767" algn="l"/>
                <a:tab pos="4547395" algn="l"/>
              </a:tabLst>
            </a:pPr>
            <a:r>
              <a:rPr lang="en-US" dirty="0" smtClean="0">
                <a:ea typeface="SimSun" charset="-122"/>
              </a:rPr>
              <a:t>The </a:t>
            </a:r>
            <a:r>
              <a:rPr lang="en-US" dirty="0">
                <a:ea typeface="SimSun" charset="-122"/>
              </a:rPr>
              <a:t>iteration </a:t>
            </a:r>
            <a:r>
              <a:rPr lang="en-US" dirty="0" smtClean="0">
                <a:ea typeface="SimSun" charset="-122"/>
              </a:rPr>
              <a:t>terminal</a:t>
            </a:r>
            <a:r>
              <a:rPr lang="en-US" baseline="0" dirty="0" smtClean="0">
                <a:ea typeface="SimSun" charset="-122"/>
              </a:rPr>
              <a:t> </a:t>
            </a:r>
            <a:r>
              <a:rPr lang="en-US" dirty="0" smtClean="0">
                <a:ea typeface="SimSun" charset="-122"/>
              </a:rPr>
              <a:t>(an </a:t>
            </a:r>
            <a:r>
              <a:rPr lang="en-US" dirty="0">
                <a:ea typeface="SimSun" charset="-122"/>
              </a:rPr>
              <a:t>output terminal), </a:t>
            </a:r>
            <a:r>
              <a:rPr lang="en-US" dirty="0" smtClean="0">
                <a:ea typeface="SimSun" charset="-122"/>
              </a:rPr>
              <a:t>provides the </a:t>
            </a:r>
            <a:r>
              <a:rPr lang="en-US" dirty="0">
                <a:ea typeface="SimSun" charset="-122"/>
              </a:rPr>
              <a:t>number of completed iterations. The iteration count always starts at zero. During the first iteration, the iteration terminal returns 0</a:t>
            </a:r>
            <a:r>
              <a:rPr lang="en-US" dirty="0" smtClean="0">
                <a:ea typeface="SimSun" charset="-122"/>
              </a:rPr>
              <a:t>.</a:t>
            </a:r>
          </a:p>
        </p:txBody>
      </p:sp>
      <p:pic>
        <p:nvPicPr>
          <p:cNvPr id="65539" name="Picture 3"/>
          <p:cNvPicPr>
            <a:picLocks noChangeAspect="1" noChangeArrowheads="1"/>
          </p:cNvPicPr>
          <p:nvPr/>
        </p:nvPicPr>
        <p:blipFill>
          <a:blip r:embed="rId3"/>
          <a:srcRect/>
          <a:stretch>
            <a:fillRect/>
          </a:stretch>
        </p:blipFill>
        <p:spPr bwMode="auto">
          <a:xfrm>
            <a:off x="4499162" y="4675909"/>
            <a:ext cx="149879" cy="157307"/>
          </a:xfrm>
          <a:prstGeom prst="rect">
            <a:avLst/>
          </a:prstGeom>
          <a:noFill/>
          <a:ln w="12600">
            <a:noFill/>
            <a:miter lim="800000"/>
            <a:headEnd/>
            <a:tailEnd/>
          </a:ln>
          <a:effectLst/>
        </p:spPr>
      </p:pic>
      <p:sp>
        <p:nvSpPr>
          <p:cNvPr id="65540" name="Rectangle 4"/>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38	ni.com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55A18DA7-3E31-4252-91F3-9269BA142294}" type="slidenum">
              <a:rPr lang="en-US"/>
              <a:pPr/>
              <a:t>11</a:t>
            </a:fld>
            <a:endParaRPr lang="en-US"/>
          </a:p>
        </p:txBody>
      </p:sp>
      <p:sp>
        <p:nvSpPr>
          <p:cNvPr id="6553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5538" name="Text Box 2"/>
          <p:cNvSpPr txBox="1">
            <a:spLocks noGrp="1" noChangeArrowheads="1"/>
          </p:cNvSpPr>
          <p:nvPr>
            <p:ph type="body" idx="1"/>
          </p:nvPr>
        </p:nvSpPr>
        <p:spPr bwMode="auto">
          <a:xfrm>
            <a:off x="913280" y="4124613"/>
            <a:ext cx="5031441" cy="4115955"/>
          </a:xfrm>
          <a:prstGeom prst="rect">
            <a:avLst/>
          </a:prstGeom>
          <a:noFill/>
          <a:ln>
            <a:round/>
            <a:headEnd/>
            <a:tailEnd/>
          </a:ln>
        </p:spPr>
        <p:txBody>
          <a:bodyPr tIns="82058"/>
          <a:lstStyle/>
          <a:p>
            <a:pPr>
              <a:spcBef>
                <a:spcPct val="0"/>
              </a:spcBef>
              <a:spcAft>
                <a:spcPts val="483"/>
              </a:spcAft>
              <a:tabLst>
                <a:tab pos="406018" algn="l"/>
                <a:tab pos="649628" algn="l"/>
                <a:tab pos="1299256" algn="l"/>
                <a:tab pos="1948884" algn="l"/>
                <a:tab pos="2598511" algn="l"/>
                <a:tab pos="3248139" algn="l"/>
                <a:tab pos="3897767" algn="l"/>
                <a:tab pos="4547395" algn="l"/>
              </a:tabLst>
            </a:pPr>
            <a:r>
              <a:rPr lang="en-US" b="1" dirty="0" smtClean="0">
                <a:ea typeface="SimSun" charset="-122"/>
              </a:rPr>
              <a:t>For Loops</a:t>
            </a:r>
          </a:p>
          <a:p>
            <a:pPr>
              <a:spcBef>
                <a:spcPct val="0"/>
              </a:spcBef>
              <a:spcAft>
                <a:spcPts val="483"/>
              </a:spcAft>
              <a:tabLst>
                <a:tab pos="406018" algn="l"/>
                <a:tab pos="649628" algn="l"/>
                <a:tab pos="1299256" algn="l"/>
                <a:tab pos="1948884" algn="l"/>
                <a:tab pos="2598511" algn="l"/>
                <a:tab pos="3248139" algn="l"/>
                <a:tab pos="3897767" algn="l"/>
                <a:tab pos="4547395" algn="l"/>
              </a:tabLst>
            </a:pPr>
            <a:r>
              <a:rPr lang="en-US" dirty="0" smtClean="0">
                <a:ea typeface="SimSun" charset="-122"/>
              </a:rPr>
              <a:t>A for loop, shown above, executes a </a:t>
            </a:r>
            <a:r>
              <a:rPr lang="en-US" dirty="0" err="1" smtClean="0">
                <a:ea typeface="SimSun" charset="-122"/>
              </a:rPr>
              <a:t>subdiagram</a:t>
            </a:r>
            <a:r>
              <a:rPr lang="en-US" dirty="0" smtClean="0">
                <a:ea typeface="SimSun" charset="-122"/>
              </a:rPr>
              <a:t> a set number of times. The value sent to the count terminal (an input terminal) represented by the N, tells the loop how many times to repeat the </a:t>
            </a:r>
            <a:r>
              <a:rPr lang="en-US" dirty="0" err="1" smtClean="0">
                <a:ea typeface="SimSun" charset="-122"/>
              </a:rPr>
              <a:t>subdiagram</a:t>
            </a:r>
            <a:r>
              <a:rPr lang="en-US" dirty="0" smtClean="0">
                <a:ea typeface="SimSun" charset="-122"/>
              </a:rPr>
              <a:t>. </a:t>
            </a:r>
          </a:p>
          <a:p>
            <a:pPr>
              <a:spcBef>
                <a:spcPct val="0"/>
              </a:spcBef>
              <a:spcAft>
                <a:spcPts val="483"/>
              </a:spcAft>
              <a:tabLst>
                <a:tab pos="406018" algn="l"/>
                <a:tab pos="649628" algn="l"/>
                <a:tab pos="1299256" algn="l"/>
                <a:tab pos="1948884" algn="l"/>
                <a:tab pos="2598511" algn="l"/>
                <a:tab pos="3248139" algn="l"/>
                <a:tab pos="3897767" algn="l"/>
                <a:tab pos="4547395" algn="l"/>
              </a:tabLst>
            </a:pPr>
            <a:endParaRPr lang="en-US" dirty="0" smtClean="0">
              <a:ea typeface="SimSun" charset="-122"/>
            </a:endParaRPr>
          </a:p>
          <a:p>
            <a:pPr>
              <a:spcBef>
                <a:spcPct val="0"/>
              </a:spcBef>
              <a:spcAft>
                <a:spcPts val="483"/>
              </a:spcAft>
              <a:tabLst>
                <a:tab pos="406018" algn="l"/>
                <a:tab pos="649628" algn="l"/>
                <a:tab pos="1299256" algn="l"/>
                <a:tab pos="1948884" algn="l"/>
                <a:tab pos="2598511" algn="l"/>
                <a:tab pos="3248139" algn="l"/>
                <a:tab pos="3897767" algn="l"/>
                <a:tab pos="4547395" algn="l"/>
              </a:tabLst>
            </a:pPr>
            <a:r>
              <a:rPr lang="en-US" dirty="0" smtClean="0">
                <a:ea typeface="SimSun" charset="-122"/>
              </a:rPr>
              <a:t>The for </a:t>
            </a:r>
            <a:r>
              <a:rPr lang="en-US" dirty="0">
                <a:ea typeface="SimSun" charset="-122"/>
              </a:rPr>
              <a:t>loops </a:t>
            </a:r>
            <a:r>
              <a:rPr lang="en-US" dirty="0" smtClean="0">
                <a:ea typeface="SimSun" charset="-122"/>
              </a:rPr>
              <a:t>is located </a:t>
            </a:r>
            <a:r>
              <a:rPr lang="en-US" dirty="0">
                <a:ea typeface="SimSun" charset="-122"/>
              </a:rPr>
              <a:t>on the </a:t>
            </a:r>
            <a:r>
              <a:rPr lang="en-US" b="1" dirty="0" err="1">
                <a:ea typeface="SimSun" charset="-122"/>
              </a:rPr>
              <a:t>Functions»Structures</a:t>
            </a:r>
            <a:r>
              <a:rPr lang="en-US" b="1" dirty="0">
                <a:ea typeface="SimSun" charset="-122"/>
              </a:rPr>
              <a:t> </a:t>
            </a:r>
            <a:r>
              <a:rPr lang="en-US" dirty="0">
                <a:ea typeface="SimSun" charset="-122"/>
              </a:rPr>
              <a:t>palette. </a:t>
            </a:r>
            <a:endParaRPr lang="en-US" dirty="0" smtClean="0">
              <a:ea typeface="SimSun" charset="-122"/>
            </a:endParaRPr>
          </a:p>
          <a:p>
            <a:pPr>
              <a:spcBef>
                <a:spcPct val="0"/>
              </a:spcBef>
              <a:spcAft>
                <a:spcPts val="483"/>
              </a:spcAft>
              <a:tabLst>
                <a:tab pos="406018" algn="l"/>
                <a:tab pos="649628" algn="l"/>
                <a:tab pos="1299256" algn="l"/>
                <a:tab pos="1948884" algn="l"/>
                <a:tab pos="2598511" algn="l"/>
                <a:tab pos="3248139" algn="l"/>
                <a:tab pos="3897767" algn="l"/>
                <a:tab pos="4547395" algn="l"/>
              </a:tabLst>
            </a:pPr>
            <a:endParaRPr lang="en-US" dirty="0" smtClean="0">
              <a:ea typeface="SimSun" charset="-122"/>
            </a:endParaRPr>
          </a:p>
          <a:p>
            <a:pPr>
              <a:spcBef>
                <a:spcPct val="0"/>
              </a:spcBef>
              <a:spcAft>
                <a:spcPts val="483"/>
              </a:spcAft>
              <a:tabLst>
                <a:tab pos="406018" algn="l"/>
                <a:tab pos="649628" algn="l"/>
                <a:tab pos="1299256" algn="l"/>
                <a:tab pos="1948884" algn="l"/>
                <a:tab pos="2598511" algn="l"/>
                <a:tab pos="3248139" algn="l"/>
                <a:tab pos="3897767" algn="l"/>
                <a:tab pos="4547395" algn="l"/>
              </a:tabLst>
            </a:pPr>
            <a:r>
              <a:rPr lang="en-US" dirty="0" smtClean="0">
                <a:ea typeface="SimSun" charset="-122"/>
              </a:rPr>
              <a:t>It is possible to add a conditional</a:t>
            </a:r>
            <a:r>
              <a:rPr lang="en-US" baseline="0" dirty="0" smtClean="0">
                <a:ea typeface="SimSun" charset="-122"/>
              </a:rPr>
              <a:t> terminal to a for loop by right-clicking on the border of the for loop and selecting </a:t>
            </a:r>
            <a:r>
              <a:rPr lang="en-US" b="1" baseline="0" dirty="0" smtClean="0">
                <a:ea typeface="SimSun" charset="-122"/>
              </a:rPr>
              <a:t>Condition Terminal. </a:t>
            </a:r>
            <a:r>
              <a:rPr lang="en-US" b="0" baseline="0" dirty="0" smtClean="0">
                <a:ea typeface="SimSun" charset="-122"/>
              </a:rPr>
              <a:t>[Note: This feature is only available in LabVIEW 8.5 and later]</a:t>
            </a:r>
            <a:endParaRPr lang="en-US" b="1" dirty="0" smtClean="0">
              <a:ea typeface="SimSun" charset="-122"/>
            </a:endParaRPr>
          </a:p>
          <a:p>
            <a:pPr>
              <a:spcBef>
                <a:spcPct val="0"/>
              </a:spcBef>
              <a:spcAft>
                <a:spcPts val="483"/>
              </a:spcAft>
              <a:tabLst>
                <a:tab pos="406018" algn="l"/>
                <a:tab pos="649628" algn="l"/>
                <a:tab pos="1299256" algn="l"/>
                <a:tab pos="1948884" algn="l"/>
                <a:tab pos="2598511" algn="l"/>
                <a:tab pos="3248139" algn="l"/>
                <a:tab pos="3897767" algn="l"/>
                <a:tab pos="4547395" algn="l"/>
              </a:tabLst>
            </a:pPr>
            <a:endParaRPr lang="en-US" dirty="0" smtClean="0">
              <a:ea typeface="SimSun" charset="-122"/>
            </a:endParaRPr>
          </a:p>
          <a:p>
            <a:pPr>
              <a:spcBef>
                <a:spcPct val="0"/>
              </a:spcBef>
              <a:spcAft>
                <a:spcPts val="483"/>
              </a:spcAft>
              <a:tabLst>
                <a:tab pos="406018" algn="l"/>
                <a:tab pos="649628" algn="l"/>
                <a:tab pos="1299256" algn="l"/>
                <a:tab pos="1948884" algn="l"/>
                <a:tab pos="2598511" algn="l"/>
                <a:tab pos="3248139" algn="l"/>
                <a:tab pos="3897767" algn="l"/>
                <a:tab pos="4547395" algn="l"/>
              </a:tabLst>
            </a:pPr>
            <a:r>
              <a:rPr lang="en-US" dirty="0" smtClean="0">
                <a:ea typeface="SimSun" charset="-122"/>
              </a:rPr>
              <a:t>The iteration </a:t>
            </a:r>
            <a:r>
              <a:rPr lang="en-US" dirty="0" smtClean="0">
                <a:ea typeface="SimSun" charset="-122"/>
              </a:rPr>
              <a:t>terminal</a:t>
            </a:r>
            <a:r>
              <a:rPr lang="en-US" baseline="0" dirty="0" smtClean="0">
                <a:ea typeface="SimSun" charset="-122"/>
              </a:rPr>
              <a:t> </a:t>
            </a:r>
            <a:r>
              <a:rPr lang="en-US" dirty="0" smtClean="0">
                <a:ea typeface="SimSun" charset="-122"/>
              </a:rPr>
              <a:t>(an </a:t>
            </a:r>
            <a:r>
              <a:rPr lang="en-US" dirty="0">
                <a:ea typeface="SimSun" charset="-122"/>
              </a:rPr>
              <a:t>output terminal), contains the number of completed iterations. The iteration count always starts at zero. During the first iteration, the iteration terminal returns 0</a:t>
            </a:r>
            <a:r>
              <a:rPr lang="en-US" dirty="0" smtClean="0">
                <a:ea typeface="SimSun" charset="-122"/>
              </a:rPr>
              <a:t>.</a:t>
            </a:r>
            <a:endParaRPr lang="en-US" dirty="0">
              <a:ea typeface="SimSun" charset="-122"/>
            </a:endParaRPr>
          </a:p>
        </p:txBody>
      </p:sp>
      <p:pic>
        <p:nvPicPr>
          <p:cNvPr id="65539" name="Picture 3"/>
          <p:cNvPicPr>
            <a:picLocks noChangeAspect="1" noChangeArrowheads="1"/>
          </p:cNvPicPr>
          <p:nvPr/>
        </p:nvPicPr>
        <p:blipFill>
          <a:blip r:embed="rId3"/>
          <a:srcRect/>
          <a:stretch>
            <a:fillRect/>
          </a:stretch>
        </p:blipFill>
        <p:spPr bwMode="auto">
          <a:xfrm>
            <a:off x="4499162" y="4675909"/>
            <a:ext cx="149879" cy="157307"/>
          </a:xfrm>
          <a:prstGeom prst="rect">
            <a:avLst/>
          </a:prstGeom>
          <a:noFill/>
          <a:ln w="12600">
            <a:noFill/>
            <a:miter lim="800000"/>
            <a:headEnd/>
            <a:tailEnd/>
          </a:ln>
          <a:effectLst/>
        </p:spPr>
      </p:pic>
      <p:sp>
        <p:nvSpPr>
          <p:cNvPr id="65540" name="Rectangle 4"/>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38	ni.com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425A259-584C-484E-9306-4A91B6A5B5DF}" type="slidenum">
              <a:rPr lang="en-US"/>
              <a:pPr/>
              <a:t>12</a:t>
            </a:fld>
            <a:endParaRPr lang="en-US"/>
          </a:p>
        </p:txBody>
      </p:sp>
      <p:sp>
        <p:nvSpPr>
          <p:cNvPr id="665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6562" name="Text Box 2"/>
          <p:cNvSpPr txBox="1">
            <a:spLocks noGrp="1" noChangeArrowheads="1"/>
          </p:cNvSpPr>
          <p:nvPr>
            <p:ph type="body" idx="1"/>
          </p:nvPr>
        </p:nvSpPr>
        <p:spPr bwMode="auto">
          <a:xfrm>
            <a:off x="686361" y="4345421"/>
            <a:ext cx="5485279" cy="4114511"/>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dirty="0">
                <a:ea typeface="SimSun" charset="-122"/>
              </a:rPr>
              <a:t>Place loops in your diagram by selecting them from the </a:t>
            </a:r>
            <a:r>
              <a:rPr lang="en-US" b="1" dirty="0">
                <a:ea typeface="SimSun" charset="-122"/>
              </a:rPr>
              <a:t>Functions</a:t>
            </a:r>
            <a:r>
              <a:rPr lang="en-US" dirty="0">
                <a:ea typeface="SimSun" charset="-122"/>
              </a:rPr>
              <a:t> palette:</a:t>
            </a:r>
          </a:p>
          <a:p>
            <a:pPr marL="212269" lvl="1" indent="-210844">
              <a:spcBef>
                <a:spcPct val="0"/>
              </a:spcBef>
              <a:buSzPct val="45000"/>
              <a:buFont typeface="Symbol" charset="2"/>
              <a:buChar char=""/>
              <a:tabLst>
                <a:tab pos="649628" algn="l"/>
                <a:tab pos="1299256" algn="l"/>
                <a:tab pos="1948884" algn="l"/>
                <a:tab pos="2598511" algn="l"/>
                <a:tab pos="3248139" algn="l"/>
                <a:tab pos="3897767" algn="l"/>
                <a:tab pos="4547395" algn="l"/>
                <a:tab pos="5197023" algn="l"/>
              </a:tabLst>
            </a:pPr>
            <a:r>
              <a:rPr lang="en-US" dirty="0">
                <a:ea typeface="SimSun" charset="-122"/>
              </a:rPr>
              <a:t>When selected, the mouse cursor becomes a special pointer that you use to enclose the section of code you want to include in the while loop.</a:t>
            </a:r>
          </a:p>
          <a:p>
            <a:pPr marL="212269" lvl="1" indent="-210844">
              <a:spcBef>
                <a:spcPct val="0"/>
              </a:spcBef>
              <a:buSzPct val="45000"/>
              <a:buFont typeface="Symbol" charset="2"/>
              <a:buChar char=""/>
              <a:tabLst>
                <a:tab pos="649628" algn="l"/>
                <a:tab pos="1299256" algn="l"/>
                <a:tab pos="1948884" algn="l"/>
                <a:tab pos="2598511" algn="l"/>
                <a:tab pos="3248139" algn="l"/>
                <a:tab pos="3897767" algn="l"/>
                <a:tab pos="4547395" algn="l"/>
                <a:tab pos="5197023" algn="l"/>
              </a:tabLst>
            </a:pPr>
            <a:r>
              <a:rPr lang="en-US" dirty="0">
                <a:ea typeface="SimSun" charset="-122"/>
              </a:rPr>
              <a:t>Click the mouse button to define the top-left corner and then click the mouse button again at the bottom-right corner. The while loop boundary appears around the selected code.</a:t>
            </a:r>
          </a:p>
          <a:p>
            <a:pPr marL="212269" lvl="1" indent="-210844">
              <a:spcBef>
                <a:spcPct val="0"/>
              </a:spcBef>
              <a:buSzPct val="45000"/>
              <a:buFont typeface="Symbol" charset="2"/>
              <a:buChar char=""/>
              <a:tabLst>
                <a:tab pos="649628" algn="l"/>
                <a:tab pos="1299256" algn="l"/>
                <a:tab pos="1948884" algn="l"/>
                <a:tab pos="2598511" algn="l"/>
                <a:tab pos="3248139" algn="l"/>
                <a:tab pos="3897767" algn="l"/>
                <a:tab pos="4547395" algn="l"/>
                <a:tab pos="5197023" algn="l"/>
              </a:tabLst>
            </a:pPr>
            <a:r>
              <a:rPr lang="en-US" dirty="0">
                <a:ea typeface="SimSun" charset="-122"/>
              </a:rPr>
              <a:t>Drag or drop additional nodes in the </a:t>
            </a:r>
            <a:r>
              <a:rPr lang="en-US" dirty="0" smtClean="0">
                <a:ea typeface="SimSun" charset="-122"/>
              </a:rPr>
              <a:t>While or For </a:t>
            </a:r>
            <a:r>
              <a:rPr lang="en-US" dirty="0">
                <a:ea typeface="SimSun" charset="-122"/>
              </a:rPr>
              <a:t>Loop if needed.</a:t>
            </a:r>
          </a:p>
        </p:txBody>
      </p:sp>
      <p:sp>
        <p:nvSpPr>
          <p:cNvPr id="66563"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39	 Introduction to LabVIEW Hands-On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13</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tabLst>
                <a:tab pos="649628" algn="l"/>
                <a:tab pos="1299256" algn="l"/>
                <a:tab pos="1948884" algn="l"/>
                <a:tab pos="2598511" algn="l"/>
                <a:tab pos="3248139" algn="l"/>
                <a:tab pos="3897767" algn="l"/>
                <a:tab pos="4547395" algn="l"/>
                <a:tab pos="5197023" algn="l"/>
              </a:tabLst>
            </a:pP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BDFC3CC-5DCC-4AD7-AEEB-BD505534CE58}" type="slidenum">
              <a:rPr lang="en-US"/>
              <a:pPr/>
              <a:t>14</a:t>
            </a:fld>
            <a:endParaRPr lang="en-US"/>
          </a:p>
        </p:txBody>
      </p:sp>
      <p:sp>
        <p:nvSpPr>
          <p:cNvPr id="675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7586" name="Text Box 2"/>
          <p:cNvSpPr txBox="1">
            <a:spLocks noGrp="1" noChangeArrowheads="1"/>
          </p:cNvSpPr>
          <p:nvPr>
            <p:ph type="body" idx="1"/>
          </p:nvPr>
        </p:nvSpPr>
        <p:spPr bwMode="auto">
          <a:xfrm>
            <a:off x="840441" y="4700444"/>
            <a:ext cx="5331199" cy="3602182"/>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dirty="0">
                <a:ea typeface="SimSun" charset="-122"/>
              </a:rPr>
              <a:t>For loops and while loops can index and accumulate arrays at their boundaries. This is known as auto-indexing.</a:t>
            </a:r>
          </a:p>
          <a:p>
            <a:pPr marL="212269" lvl="1" indent="-210844">
              <a:spcBef>
                <a:spcPct val="0"/>
              </a:spcBef>
              <a:buSzPct val="45000"/>
              <a:buFont typeface="Symbol" charset="2"/>
              <a:buChar char=""/>
              <a:tabLst>
                <a:tab pos="649628" algn="l"/>
                <a:tab pos="1299256" algn="l"/>
                <a:tab pos="1948884" algn="l"/>
                <a:tab pos="2598511" algn="l"/>
                <a:tab pos="3248139" algn="l"/>
                <a:tab pos="3897767" algn="l"/>
                <a:tab pos="4547395" algn="l"/>
                <a:tab pos="5197023" algn="l"/>
              </a:tabLst>
            </a:pPr>
            <a:r>
              <a:rPr lang="en-US" dirty="0">
                <a:ea typeface="SimSun" charset="-122"/>
              </a:rPr>
              <a:t>The indexing point on the boundary is called a tunnel</a:t>
            </a:r>
          </a:p>
          <a:p>
            <a:pPr marL="212269" lvl="1" indent="-210844">
              <a:spcBef>
                <a:spcPct val="0"/>
              </a:spcBef>
              <a:buSzPct val="45000"/>
              <a:buFont typeface="Symbol" charset="2"/>
              <a:buChar char=""/>
              <a:tabLst>
                <a:tab pos="649628" algn="l"/>
                <a:tab pos="1299256" algn="l"/>
                <a:tab pos="1948884" algn="l"/>
                <a:tab pos="2598511" algn="l"/>
                <a:tab pos="3248139" algn="l"/>
                <a:tab pos="3897767" algn="l"/>
                <a:tab pos="4547395" algn="l"/>
                <a:tab pos="5197023" algn="l"/>
              </a:tabLst>
            </a:pPr>
            <a:r>
              <a:rPr lang="en-US" dirty="0">
                <a:ea typeface="SimSun" charset="-122"/>
              </a:rPr>
              <a:t>The for loop is auto-indexing-enabled by default</a:t>
            </a:r>
          </a:p>
          <a:p>
            <a:pPr marL="212269" lvl="1" indent="-210844">
              <a:spcBef>
                <a:spcPct val="0"/>
              </a:spcBef>
              <a:buSzPct val="45000"/>
              <a:buFont typeface="Symbol" charset="2"/>
              <a:buChar char=""/>
              <a:tabLst>
                <a:tab pos="649628" algn="l"/>
                <a:tab pos="1299256" algn="l"/>
                <a:tab pos="1948884" algn="l"/>
                <a:tab pos="2598511" algn="l"/>
                <a:tab pos="3248139" algn="l"/>
                <a:tab pos="3897767" algn="l"/>
                <a:tab pos="4547395" algn="l"/>
                <a:tab pos="5197023" algn="l"/>
              </a:tabLst>
            </a:pPr>
            <a:r>
              <a:rPr lang="en-US" dirty="0">
                <a:ea typeface="SimSun" charset="-122"/>
              </a:rPr>
              <a:t>The while loop is auto-indexing-disabled by default</a:t>
            </a:r>
          </a:p>
          <a:p>
            <a:pPr>
              <a:spcBef>
                <a:spcPct val="0"/>
              </a:spcBef>
              <a:tabLst>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dirty="0">
                <a:ea typeface="SimSun" charset="-122"/>
              </a:rPr>
              <a:t>Examples:</a:t>
            </a:r>
          </a:p>
          <a:p>
            <a:pPr marL="212269" lvl="1" indent="-210844">
              <a:spcBef>
                <a:spcPct val="0"/>
              </a:spcBef>
              <a:buSzPct val="45000"/>
              <a:buFont typeface="Symbol" charset="2"/>
              <a:buChar char=""/>
              <a:tabLst>
                <a:tab pos="649628" algn="l"/>
                <a:tab pos="1299256" algn="l"/>
                <a:tab pos="1948884" algn="l"/>
                <a:tab pos="2598511" algn="l"/>
                <a:tab pos="3248139" algn="l"/>
                <a:tab pos="3897767" algn="l"/>
                <a:tab pos="4547395" algn="l"/>
                <a:tab pos="5197023" algn="l"/>
              </a:tabLst>
            </a:pPr>
            <a:r>
              <a:rPr lang="en-US" dirty="0">
                <a:ea typeface="SimSun" charset="-122"/>
              </a:rPr>
              <a:t>Enable auto-indexing to collect values within the loop and build the array. All values are placed in the array upon exiting the loop.</a:t>
            </a:r>
          </a:p>
          <a:p>
            <a:pPr marL="212269" lvl="1" indent="-210844">
              <a:spcBef>
                <a:spcPct val="0"/>
              </a:spcBef>
              <a:buSzPct val="45000"/>
              <a:buFont typeface="Symbol" charset="2"/>
              <a:buChar char=""/>
              <a:tabLst>
                <a:tab pos="649628" algn="l"/>
                <a:tab pos="1299256" algn="l"/>
                <a:tab pos="1948884" algn="l"/>
                <a:tab pos="2598511" algn="l"/>
                <a:tab pos="3248139" algn="l"/>
                <a:tab pos="3897767" algn="l"/>
                <a:tab pos="4547395" algn="l"/>
                <a:tab pos="5197023" algn="l"/>
              </a:tabLst>
            </a:pPr>
            <a:r>
              <a:rPr lang="en-US" dirty="0">
                <a:ea typeface="SimSun" charset="-122"/>
              </a:rPr>
              <a:t>Disable auto-indexing if you are interested only in the final value.</a:t>
            </a:r>
          </a:p>
          <a:p>
            <a:pPr>
              <a:spcBef>
                <a:spcPct val="0"/>
              </a:spcBef>
              <a:tabLst>
                <a:tab pos="649628" algn="l"/>
                <a:tab pos="1299256" algn="l"/>
                <a:tab pos="1948884" algn="l"/>
                <a:tab pos="2598511" algn="l"/>
                <a:tab pos="3248139" algn="l"/>
                <a:tab pos="3897767" algn="l"/>
                <a:tab pos="4547395" algn="l"/>
                <a:tab pos="5197023" algn="l"/>
              </a:tabLst>
            </a:pPr>
            <a:endParaRPr lang="en-US"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dirty="0" smtClean="0">
                <a:ea typeface="SimSun" charset="-122"/>
              </a:rPr>
              <a:t>Tunnels</a:t>
            </a:r>
            <a:r>
              <a:rPr lang="en-US" baseline="0" dirty="0" smtClean="0">
                <a:ea typeface="SimSun" charset="-122"/>
              </a:rPr>
              <a:t> are solid when auto-indexing is disabled.  When auto-indexing is enabled, the tunnels appear to have brackets.</a:t>
            </a:r>
            <a:endParaRPr lang="en-US" dirty="0">
              <a:ea typeface="SimSun" charset="-122"/>
            </a:endParaRPr>
          </a:p>
        </p:txBody>
      </p:sp>
      <p:sp>
        <p:nvSpPr>
          <p:cNvPr id="67587"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59	ni.com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BDFC3CC-5DCC-4AD7-AEEB-BD505534CE58}" type="slidenum">
              <a:rPr lang="en-US"/>
              <a:pPr/>
              <a:t>15</a:t>
            </a:fld>
            <a:endParaRPr lang="en-US"/>
          </a:p>
        </p:txBody>
      </p:sp>
      <p:sp>
        <p:nvSpPr>
          <p:cNvPr id="675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7586" name="Text Box 2"/>
          <p:cNvSpPr txBox="1">
            <a:spLocks noGrp="1" noChangeArrowheads="1"/>
          </p:cNvSpPr>
          <p:nvPr>
            <p:ph type="body" idx="1"/>
          </p:nvPr>
        </p:nvSpPr>
        <p:spPr bwMode="auto">
          <a:xfrm>
            <a:off x="840441" y="4700444"/>
            <a:ext cx="5331199" cy="3602182"/>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dirty="0" smtClean="0">
                <a:ea typeface="SimSun" charset="-122"/>
              </a:rPr>
              <a:t>Iterations</a:t>
            </a:r>
            <a:r>
              <a:rPr lang="en-US" baseline="0" dirty="0" smtClean="0">
                <a:ea typeface="SimSun" charset="-122"/>
              </a:rPr>
              <a:t> indicator would display </a:t>
            </a:r>
            <a:r>
              <a:rPr lang="en-US" baseline="0" dirty="0" smtClean="0">
                <a:ea typeface="SimSun" charset="-122"/>
              </a:rPr>
              <a:t>4 when this block diagram finishes </a:t>
            </a:r>
            <a:r>
              <a:rPr lang="en-US" baseline="0" dirty="0" smtClean="0">
                <a:ea typeface="SimSun" charset="-122"/>
              </a:rPr>
              <a:t>because </a:t>
            </a:r>
            <a:r>
              <a:rPr lang="en-US" baseline="0" dirty="0" err="1" smtClean="0">
                <a:ea typeface="SimSun" charset="-122"/>
              </a:rPr>
              <a:t>i</a:t>
            </a:r>
            <a:r>
              <a:rPr lang="en-US" baseline="0" dirty="0" smtClean="0">
                <a:ea typeface="SimSun" charset="-122"/>
              </a:rPr>
              <a:t> is zero indexed and the loop iterates 5 </a:t>
            </a:r>
            <a:r>
              <a:rPr lang="en-US" baseline="0" dirty="0" smtClean="0">
                <a:ea typeface="SimSun" charset="-122"/>
              </a:rPr>
              <a:t>times ( because the smallest choice is the 5 element array) [0,1,2,3,4] </a:t>
            </a:r>
          </a:p>
          <a:p>
            <a:pPr>
              <a:spcBef>
                <a:spcPct val="0"/>
              </a:spcBef>
              <a:tabLst>
                <a:tab pos="649628" algn="l"/>
                <a:tab pos="1299256" algn="l"/>
                <a:tab pos="1948884" algn="l"/>
                <a:tab pos="2598511" algn="l"/>
                <a:tab pos="3248139" algn="l"/>
                <a:tab pos="3897767" algn="l"/>
                <a:tab pos="4547395" algn="l"/>
                <a:tab pos="5197023" algn="l"/>
              </a:tabLst>
            </a:pPr>
            <a:endParaRPr lang="en-US" baseline="0"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baseline="0" dirty="0" smtClean="0">
                <a:ea typeface="SimSun" charset="-122"/>
              </a:rPr>
              <a:t>Note: Technically speaking, we are assuming that the labels given to the arrays are accurately describing the number of elements in the array.  The control terminal alone does not provide enough information to know if there are exactly 5 elements in the array, so we are making the judgment off the label of the array.  </a:t>
            </a:r>
            <a:endParaRPr lang="en-US" dirty="0">
              <a:ea typeface="SimSun" charset="-122"/>
            </a:endParaRPr>
          </a:p>
        </p:txBody>
      </p:sp>
      <p:sp>
        <p:nvSpPr>
          <p:cNvPr id="67587"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59	ni.com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16B44340-F3F5-4DFE-991E-C6058E0CD1D5}" type="slidenum">
              <a:rPr lang="en-US"/>
              <a:pPr/>
              <a:t>16</a:t>
            </a:fld>
            <a:endParaRPr lang="en-US"/>
          </a:p>
        </p:txBody>
      </p:sp>
      <p:sp>
        <p:nvSpPr>
          <p:cNvPr id="686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8610" name="Text Box 2"/>
          <p:cNvSpPr txBox="1">
            <a:spLocks noGrp="1" noChangeArrowheads="1"/>
          </p:cNvSpPr>
          <p:nvPr>
            <p:ph type="body" idx="1"/>
          </p:nvPr>
        </p:nvSpPr>
        <p:spPr bwMode="auto">
          <a:xfrm>
            <a:off x="686361" y="4462319"/>
            <a:ext cx="5485279" cy="4332432"/>
          </a:xfrm>
          <a:prstGeom prst="rect">
            <a:avLst/>
          </a:prstGeom>
          <a:noFill/>
          <a:ln>
            <a:round/>
            <a:headEnd/>
            <a:tailEnd/>
          </a:ln>
        </p:spPr>
        <p:txBody>
          <a:bodyPr tIns="82058">
            <a:normAutofit fontScale="92500" lnSpcReduction="10000"/>
          </a:bodyPr>
          <a:lstStyle/>
          <a:p>
            <a:pPr>
              <a:spcBef>
                <a:spcPct val="0"/>
              </a:spcBef>
              <a:tabLst>
                <a:tab pos="334787" algn="l"/>
                <a:tab pos="649628" algn="l"/>
                <a:tab pos="1299256" algn="l"/>
                <a:tab pos="1948884" algn="l"/>
                <a:tab pos="2598511" algn="l"/>
                <a:tab pos="3248139" algn="l"/>
                <a:tab pos="3897767" algn="l"/>
                <a:tab pos="4547395" algn="l"/>
                <a:tab pos="5197023" algn="l"/>
              </a:tabLst>
            </a:pPr>
            <a:r>
              <a:rPr lang="en-US" b="1" dirty="0">
                <a:ea typeface="SimSun" charset="-122"/>
              </a:rPr>
              <a:t>Shift registers</a:t>
            </a:r>
            <a:r>
              <a:rPr lang="en-US" dirty="0">
                <a:ea typeface="SimSun" charset="-122"/>
              </a:rPr>
              <a:t> transfer data from one iteration to the next:</a:t>
            </a:r>
          </a:p>
          <a:p>
            <a:pPr marL="176653" lvl="1" indent="-175229">
              <a:spcBef>
                <a:spcPct val="0"/>
              </a:spcBef>
              <a:buSzPct val="45000"/>
              <a:buFont typeface="Symbol" charset="2"/>
              <a:buChar char=""/>
              <a:tabLst>
                <a:tab pos="334787" algn="l"/>
                <a:tab pos="649628" algn="l"/>
                <a:tab pos="1299256" algn="l"/>
                <a:tab pos="1948884" algn="l"/>
                <a:tab pos="2598511" algn="l"/>
                <a:tab pos="3248139" algn="l"/>
                <a:tab pos="3897767" algn="l"/>
                <a:tab pos="4547395" algn="l"/>
                <a:tab pos="5197023" algn="l"/>
              </a:tabLst>
            </a:pPr>
            <a:r>
              <a:rPr lang="en-US" dirty="0">
                <a:ea typeface="SimSun" charset="-122"/>
              </a:rPr>
              <a:t>Right-click on the left or right side of a for loop or a while loop and select </a:t>
            </a:r>
            <a:r>
              <a:rPr lang="en-US" b="1" dirty="0">
                <a:ea typeface="SimSun" charset="-122"/>
              </a:rPr>
              <a:t>Add Shift Register</a:t>
            </a:r>
            <a:r>
              <a:rPr lang="en-US" dirty="0" smtClean="0">
                <a:ea typeface="SimSun" charset="-122"/>
              </a:rPr>
              <a:t>.  Or right-click</a:t>
            </a:r>
            <a:r>
              <a:rPr lang="en-US" baseline="0" dirty="0" smtClean="0">
                <a:ea typeface="SimSun" charset="-122"/>
              </a:rPr>
              <a:t> an existing loop tunnel and select </a:t>
            </a:r>
            <a:r>
              <a:rPr lang="en-US" b="1" baseline="0" dirty="0" smtClean="0">
                <a:ea typeface="SimSun" charset="-122"/>
              </a:rPr>
              <a:t>Replace with Shift Register</a:t>
            </a:r>
            <a:r>
              <a:rPr lang="en-US" baseline="0" dirty="0" smtClean="0">
                <a:ea typeface="SimSun" charset="-122"/>
              </a:rPr>
              <a:t>, then click the other side of the loop to create the other half of the shift register.</a:t>
            </a:r>
            <a:endParaRPr lang="en-US" dirty="0">
              <a:ea typeface="SimSun" charset="-122"/>
            </a:endParaRPr>
          </a:p>
          <a:p>
            <a:pPr marL="176653" lvl="1" indent="-175229">
              <a:spcBef>
                <a:spcPct val="0"/>
              </a:spcBef>
              <a:buSzPct val="45000"/>
              <a:buFont typeface="Symbol" charset="2"/>
              <a:buChar char=""/>
              <a:tabLst>
                <a:tab pos="334787" algn="l"/>
                <a:tab pos="649628" algn="l"/>
                <a:tab pos="1299256" algn="l"/>
                <a:tab pos="1948884" algn="l"/>
                <a:tab pos="2598511" algn="l"/>
                <a:tab pos="3248139" algn="l"/>
                <a:tab pos="3897767" algn="l"/>
                <a:tab pos="4547395" algn="l"/>
                <a:tab pos="5197023" algn="l"/>
              </a:tabLst>
            </a:pPr>
            <a:r>
              <a:rPr lang="en-US" dirty="0">
                <a:ea typeface="SimSun" charset="-122"/>
              </a:rPr>
              <a:t>The right </a:t>
            </a:r>
            <a:r>
              <a:rPr lang="en-US" dirty="0" smtClean="0">
                <a:ea typeface="SimSun" charset="-122"/>
              </a:rPr>
              <a:t>terminal (down arrow/triangle) </a:t>
            </a:r>
            <a:r>
              <a:rPr lang="en-US" dirty="0">
                <a:ea typeface="SimSun" charset="-122"/>
              </a:rPr>
              <a:t>stores </a:t>
            </a:r>
            <a:r>
              <a:rPr lang="en-US" dirty="0" smtClean="0">
                <a:ea typeface="SimSun" charset="-122"/>
              </a:rPr>
              <a:t>the data wired to it at </a:t>
            </a:r>
            <a:r>
              <a:rPr lang="en-US" dirty="0">
                <a:ea typeface="SimSun" charset="-122"/>
              </a:rPr>
              <a:t>the end of an iteration. </a:t>
            </a:r>
            <a:r>
              <a:rPr lang="en-US" dirty="0" smtClean="0">
                <a:ea typeface="SimSun" charset="-122"/>
              </a:rPr>
              <a:t> The</a:t>
            </a:r>
            <a:r>
              <a:rPr lang="en-US" baseline="0" dirty="0" smtClean="0">
                <a:ea typeface="SimSun" charset="-122"/>
              </a:rPr>
              <a:t> d</a:t>
            </a:r>
            <a:r>
              <a:rPr lang="en-US" dirty="0" smtClean="0">
                <a:ea typeface="SimSun" charset="-122"/>
              </a:rPr>
              <a:t>ata “goes up and around” to </a:t>
            </a:r>
            <a:r>
              <a:rPr lang="en-US" dirty="0">
                <a:ea typeface="SimSun" charset="-122"/>
              </a:rPr>
              <a:t>the left terminal </a:t>
            </a:r>
            <a:r>
              <a:rPr lang="en-US" dirty="0" smtClean="0">
                <a:ea typeface="SimSun" charset="-122"/>
              </a:rPr>
              <a:t>(down</a:t>
            </a:r>
            <a:r>
              <a:rPr lang="en-US" baseline="0" dirty="0" smtClean="0">
                <a:ea typeface="SimSun" charset="-122"/>
              </a:rPr>
              <a:t> arrow/triangle) and is available </a:t>
            </a:r>
            <a:r>
              <a:rPr lang="en-US" dirty="0" smtClean="0">
                <a:ea typeface="SimSun" charset="-122"/>
              </a:rPr>
              <a:t>at </a:t>
            </a:r>
            <a:r>
              <a:rPr lang="en-US" dirty="0">
                <a:ea typeface="SimSun" charset="-122"/>
              </a:rPr>
              <a:t>the start of the next iteration.</a:t>
            </a:r>
          </a:p>
          <a:p>
            <a:pPr marL="176653" lvl="1" indent="-175229">
              <a:spcBef>
                <a:spcPct val="0"/>
              </a:spcBef>
              <a:buSzPct val="45000"/>
              <a:buFont typeface="Symbol" charset="2"/>
              <a:buChar char=""/>
              <a:tabLst>
                <a:tab pos="334787" algn="l"/>
                <a:tab pos="649628" algn="l"/>
                <a:tab pos="1299256" algn="l"/>
                <a:tab pos="1948884" algn="l"/>
                <a:tab pos="2598511" algn="l"/>
                <a:tab pos="3248139" algn="l"/>
                <a:tab pos="3897767" algn="l"/>
                <a:tab pos="4547395" algn="l"/>
                <a:tab pos="5197023" algn="l"/>
              </a:tabLst>
            </a:pPr>
            <a:r>
              <a:rPr lang="en-US" dirty="0">
                <a:ea typeface="SimSun" charset="-122"/>
              </a:rPr>
              <a:t>A shift register adapts to any data type wired into </a:t>
            </a:r>
            <a:r>
              <a:rPr lang="en-US" dirty="0" smtClean="0">
                <a:ea typeface="SimSun" charset="-122"/>
              </a:rPr>
              <a:t>it</a:t>
            </a:r>
            <a:r>
              <a:rPr lang="en-US" baseline="0" dirty="0" smtClean="0">
                <a:ea typeface="SimSun" charset="-122"/>
              </a:rPr>
              <a:t> and will change color accordingly.  </a:t>
            </a: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smtClean="0">
              <a:ea typeface="SimSun" charset="-122"/>
            </a:endParaRPr>
          </a:p>
          <a:p>
            <a:pPr>
              <a:spcBef>
                <a:spcPct val="0"/>
              </a:spcBef>
              <a:buFontTx/>
              <a:buChar char="-"/>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p:txBody>
      </p:sp>
      <p:pic>
        <p:nvPicPr>
          <p:cNvPr id="68611" name="Picture 3"/>
          <p:cNvPicPr>
            <a:picLocks noChangeAspect="1" noChangeArrowheads="1"/>
          </p:cNvPicPr>
          <p:nvPr/>
        </p:nvPicPr>
        <p:blipFill>
          <a:blip r:embed="rId3"/>
          <a:srcRect/>
          <a:stretch>
            <a:fillRect/>
          </a:stretch>
        </p:blipFill>
        <p:spPr bwMode="auto">
          <a:xfrm>
            <a:off x="1249456" y="6640080"/>
            <a:ext cx="4214813" cy="1451841"/>
          </a:xfrm>
          <a:prstGeom prst="rect">
            <a:avLst/>
          </a:prstGeom>
          <a:noFill/>
          <a:ln w="12600">
            <a:noFill/>
            <a:miter lim="800000"/>
            <a:headEnd/>
            <a:tailEnd/>
          </a:ln>
          <a:effectLst/>
        </p:spPr>
      </p:pic>
      <p:sp>
        <p:nvSpPr>
          <p:cNvPr id="68612" name="Rectangle 4"/>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83	ni.com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16B44340-F3F5-4DFE-991E-C6058E0CD1D5}" type="slidenum">
              <a:rPr lang="en-US"/>
              <a:pPr/>
              <a:t>17</a:t>
            </a:fld>
            <a:endParaRPr lang="en-US"/>
          </a:p>
        </p:txBody>
      </p:sp>
      <p:sp>
        <p:nvSpPr>
          <p:cNvPr id="686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8610" name="Text Box 2"/>
          <p:cNvSpPr txBox="1">
            <a:spLocks noGrp="1" noChangeArrowheads="1"/>
          </p:cNvSpPr>
          <p:nvPr>
            <p:ph type="body" idx="1"/>
          </p:nvPr>
        </p:nvSpPr>
        <p:spPr bwMode="auto">
          <a:xfrm>
            <a:off x="686361" y="4462319"/>
            <a:ext cx="5485279" cy="4332432"/>
          </a:xfrm>
          <a:prstGeom prst="rect">
            <a:avLst/>
          </a:prstGeom>
          <a:noFill/>
          <a:ln>
            <a:round/>
            <a:headEnd/>
            <a:tailEnd/>
          </a:ln>
        </p:spPr>
        <p:txBody>
          <a:bodyPr tIns="82058">
            <a:normAutofit fontScale="92500" lnSpcReduction="10000"/>
          </a:bodyPr>
          <a:lstStyle/>
          <a:p>
            <a:pPr>
              <a:spcBef>
                <a:spcPct val="0"/>
              </a:spcBef>
              <a:tabLst>
                <a:tab pos="334787" algn="l"/>
                <a:tab pos="649628" algn="l"/>
                <a:tab pos="1299256" algn="l"/>
                <a:tab pos="1948884" algn="l"/>
                <a:tab pos="2598511" algn="l"/>
                <a:tab pos="3248139" algn="l"/>
                <a:tab pos="3897767" algn="l"/>
                <a:tab pos="4547395" algn="l"/>
                <a:tab pos="5197023" algn="l"/>
              </a:tabLst>
            </a:pPr>
            <a:r>
              <a:rPr lang="en-US" dirty="0" smtClean="0">
                <a:ea typeface="SimSun" charset="-122"/>
              </a:rPr>
              <a:t>In </a:t>
            </a:r>
            <a:r>
              <a:rPr lang="en-US" dirty="0" smtClean="0">
                <a:ea typeface="SimSun" charset="-122"/>
              </a:rPr>
              <a:t>the example on this slide,</a:t>
            </a:r>
            <a:r>
              <a:rPr lang="en-US" baseline="0" dirty="0" smtClean="0">
                <a:ea typeface="SimSun" charset="-122"/>
              </a:rPr>
              <a:t> a</a:t>
            </a:r>
            <a:r>
              <a:rPr lang="en-US" dirty="0" smtClean="0">
                <a:ea typeface="SimSun" charset="-122"/>
              </a:rPr>
              <a:t>n </a:t>
            </a:r>
            <a:r>
              <a:rPr lang="en-US" dirty="0">
                <a:ea typeface="SimSun" charset="-122"/>
              </a:rPr>
              <a:t>input of 0 would result in an output of 5 for the first iteration, 10 for the second iteration, and 15 for the third iteration. </a:t>
            </a:r>
            <a:r>
              <a:rPr lang="en-US" dirty="0" smtClean="0">
                <a:ea typeface="SimSun" charset="-122"/>
              </a:rPr>
              <a:t>Shift </a:t>
            </a:r>
            <a:r>
              <a:rPr lang="en-US" dirty="0">
                <a:ea typeface="SimSun" charset="-122"/>
              </a:rPr>
              <a:t>registers </a:t>
            </a:r>
            <a:r>
              <a:rPr lang="en-US" dirty="0" smtClean="0">
                <a:ea typeface="SimSun" charset="-122"/>
              </a:rPr>
              <a:t>are </a:t>
            </a:r>
            <a:r>
              <a:rPr lang="en-US" dirty="0">
                <a:ea typeface="SimSun" charset="-122"/>
              </a:rPr>
              <a:t>valuable for many applications that have memory or feedback between states. </a:t>
            </a:r>
            <a:endParaRPr lang="en-US" dirty="0" smtClean="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smtClean="0">
              <a:ea typeface="SimSun" charset="-122"/>
            </a:endParaRPr>
          </a:p>
        </p:txBody>
      </p:sp>
      <p:pic>
        <p:nvPicPr>
          <p:cNvPr id="68611" name="Picture 3"/>
          <p:cNvPicPr>
            <a:picLocks noChangeAspect="1" noChangeArrowheads="1"/>
          </p:cNvPicPr>
          <p:nvPr/>
        </p:nvPicPr>
        <p:blipFill>
          <a:blip r:embed="rId3"/>
          <a:srcRect/>
          <a:stretch>
            <a:fillRect/>
          </a:stretch>
        </p:blipFill>
        <p:spPr bwMode="auto">
          <a:xfrm>
            <a:off x="1249456" y="6640080"/>
            <a:ext cx="4214813" cy="1451841"/>
          </a:xfrm>
          <a:prstGeom prst="rect">
            <a:avLst/>
          </a:prstGeom>
          <a:noFill/>
          <a:ln w="12600">
            <a:noFill/>
            <a:miter lim="800000"/>
            <a:headEnd/>
            <a:tailEnd/>
          </a:ln>
          <a:effectLst/>
        </p:spPr>
      </p:pic>
      <p:sp>
        <p:nvSpPr>
          <p:cNvPr id="68612" name="Rectangle 4"/>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83	ni.com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16B44340-F3F5-4DFE-991E-C6058E0CD1D5}" type="slidenum">
              <a:rPr lang="en-US"/>
              <a:pPr/>
              <a:t>18</a:t>
            </a:fld>
            <a:endParaRPr lang="en-US"/>
          </a:p>
        </p:txBody>
      </p:sp>
      <p:sp>
        <p:nvSpPr>
          <p:cNvPr id="686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8610" name="Text Box 2"/>
          <p:cNvSpPr txBox="1">
            <a:spLocks noGrp="1" noChangeArrowheads="1"/>
          </p:cNvSpPr>
          <p:nvPr>
            <p:ph type="body" idx="1"/>
          </p:nvPr>
        </p:nvSpPr>
        <p:spPr bwMode="auto">
          <a:xfrm>
            <a:off x="686361" y="4462319"/>
            <a:ext cx="5485279" cy="4332432"/>
          </a:xfrm>
          <a:prstGeom prst="rect">
            <a:avLst/>
          </a:prstGeom>
          <a:noFill/>
          <a:ln>
            <a:round/>
            <a:headEnd/>
            <a:tailEnd/>
          </a:ln>
        </p:spPr>
        <p:txBody>
          <a:bodyPr tIns="82058">
            <a:normAutofit fontScale="92500" lnSpcReduction="10000"/>
          </a:bodyPr>
          <a:lstStyle/>
          <a:p>
            <a:pPr>
              <a:spcBef>
                <a:spcPct val="0"/>
              </a:spcBef>
              <a:tabLst>
                <a:tab pos="334787" algn="l"/>
                <a:tab pos="649628" algn="l"/>
                <a:tab pos="1299256" algn="l"/>
                <a:tab pos="1948884" algn="l"/>
                <a:tab pos="2598511" algn="l"/>
                <a:tab pos="3248139" algn="l"/>
                <a:tab pos="3897767" algn="l"/>
                <a:tab pos="4547395" algn="l"/>
                <a:tab pos="5197023" algn="l"/>
              </a:tabLst>
            </a:pPr>
            <a:r>
              <a:rPr lang="en-US" dirty="0" smtClean="0">
                <a:ea typeface="SimSun" charset="-122"/>
              </a:rPr>
              <a:t>Shift</a:t>
            </a:r>
            <a:r>
              <a:rPr lang="en-US" baseline="0" dirty="0" smtClean="0">
                <a:ea typeface="SimSun" charset="-122"/>
              </a:rPr>
              <a:t> </a:t>
            </a:r>
            <a:r>
              <a:rPr lang="en-US" baseline="0" dirty="0" smtClean="0">
                <a:ea typeface="SimSun" charset="-122"/>
              </a:rPr>
              <a:t>registers can be expanded to access data from multiple previous iterations.  </a:t>
            </a:r>
          </a:p>
          <a:p>
            <a:pPr>
              <a:spcBef>
                <a:spcPct val="0"/>
              </a:spcBef>
              <a:tabLst>
                <a:tab pos="334787" algn="l"/>
                <a:tab pos="649628" algn="l"/>
                <a:tab pos="1299256" algn="l"/>
                <a:tab pos="1948884" algn="l"/>
                <a:tab pos="2598511" algn="l"/>
                <a:tab pos="3248139" algn="l"/>
                <a:tab pos="3897767" algn="l"/>
                <a:tab pos="4547395" algn="l"/>
                <a:tab pos="5197023" algn="l"/>
              </a:tabLst>
            </a:pPr>
            <a:r>
              <a:rPr lang="en-US" baseline="0" dirty="0" smtClean="0">
                <a:ea typeface="SimSun" charset="-122"/>
              </a:rPr>
              <a:t>-first iteration:  all shift registers would have the value they are initialized with (value passed into the down arrow shift register) </a:t>
            </a:r>
            <a:r>
              <a:rPr lang="en-US" baseline="0" dirty="0" smtClean="0">
                <a:ea typeface="SimSun" charset="-122"/>
              </a:rPr>
              <a:t>(random number, 0.32 = </a:t>
            </a:r>
            <a:r>
              <a:rPr lang="en-US" baseline="0" dirty="0" smtClean="0">
                <a:ea typeface="SimSun" charset="-122"/>
              </a:rPr>
              <a:t>initial value</a:t>
            </a:r>
            <a:r>
              <a:rPr lang="en-US" baseline="0" dirty="0" smtClean="0">
                <a:ea typeface="SimSun" charset="-122"/>
              </a:rPr>
              <a:t>).  This value would be passed to the add function, that adds all 5 values it receives.  A new random number (0.5) is passed to the right side shift register (up arrow) </a:t>
            </a:r>
            <a:endParaRPr lang="en-US" baseline="0" dirty="0" smtClean="0">
              <a:ea typeface="SimSun" charset="-122"/>
            </a:endParaRPr>
          </a:p>
          <a:p>
            <a:pPr>
              <a:spcBef>
                <a:spcPct val="0"/>
              </a:spcBef>
              <a:buFontTx/>
              <a:buChar char="-"/>
              <a:tabLst>
                <a:tab pos="334787" algn="l"/>
                <a:tab pos="649628" algn="l"/>
                <a:tab pos="1299256" algn="l"/>
                <a:tab pos="1948884" algn="l"/>
                <a:tab pos="2598511" algn="l"/>
                <a:tab pos="3248139" algn="l"/>
                <a:tab pos="3897767" algn="l"/>
                <a:tab pos="4547395" algn="l"/>
                <a:tab pos="5197023" algn="l"/>
              </a:tabLst>
            </a:pPr>
            <a:r>
              <a:rPr lang="en-US" baseline="0" dirty="0" smtClean="0">
                <a:ea typeface="SimSun" charset="-122"/>
              </a:rPr>
              <a:t>second iteration:  the top down-arrow would contain the new value (</a:t>
            </a:r>
            <a:r>
              <a:rPr lang="en-US" baseline="0" dirty="0" err="1" smtClean="0">
                <a:ea typeface="SimSun" charset="-122"/>
              </a:rPr>
              <a:t>ie</a:t>
            </a:r>
            <a:r>
              <a:rPr lang="en-US" baseline="0" dirty="0" smtClean="0">
                <a:ea typeface="SimSun" charset="-122"/>
              </a:rPr>
              <a:t> </a:t>
            </a:r>
            <a:r>
              <a:rPr lang="en-US" baseline="0" dirty="0" smtClean="0">
                <a:ea typeface="SimSun" charset="-122"/>
              </a:rPr>
              <a:t>0.5) </a:t>
            </a:r>
            <a:r>
              <a:rPr lang="en-US" baseline="0" dirty="0" smtClean="0">
                <a:ea typeface="SimSun" charset="-122"/>
              </a:rPr>
              <a:t>and the </a:t>
            </a:r>
            <a:r>
              <a:rPr lang="en-US" baseline="0" dirty="0" smtClean="0">
                <a:ea typeface="SimSun" charset="-122"/>
              </a:rPr>
              <a:t>lower three </a:t>
            </a:r>
            <a:r>
              <a:rPr lang="en-US" baseline="0" dirty="0" smtClean="0">
                <a:ea typeface="SimSun" charset="-122"/>
              </a:rPr>
              <a:t>would still have their initial value </a:t>
            </a:r>
            <a:r>
              <a:rPr lang="en-US" baseline="0" dirty="0" smtClean="0">
                <a:ea typeface="SimSun" charset="-122"/>
              </a:rPr>
              <a:t>(0.32)</a:t>
            </a:r>
            <a:endParaRPr lang="en-US" baseline="0" dirty="0" smtClean="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r>
              <a:rPr lang="en-US" baseline="0" dirty="0" smtClean="0">
                <a:ea typeface="SimSun" charset="-122"/>
              </a:rPr>
              <a:t>-third iteration: the top down-arrow would contain the next new value (</a:t>
            </a:r>
            <a:r>
              <a:rPr lang="en-US" baseline="0" dirty="0" err="1" smtClean="0">
                <a:ea typeface="SimSun" charset="-122"/>
              </a:rPr>
              <a:t>ie</a:t>
            </a:r>
            <a:r>
              <a:rPr lang="en-US" baseline="0" dirty="0" smtClean="0">
                <a:ea typeface="SimSun" charset="-122"/>
              </a:rPr>
              <a:t> </a:t>
            </a:r>
            <a:r>
              <a:rPr lang="en-US" baseline="0" dirty="0" smtClean="0">
                <a:ea typeface="SimSun" charset="-122"/>
              </a:rPr>
              <a:t>0.87) </a:t>
            </a:r>
            <a:r>
              <a:rPr lang="en-US" baseline="0" dirty="0" smtClean="0">
                <a:ea typeface="SimSun" charset="-122"/>
              </a:rPr>
              <a:t>and the second-from-the-top down-arrow would be </a:t>
            </a:r>
            <a:r>
              <a:rPr lang="en-US" baseline="0" dirty="0" smtClean="0">
                <a:ea typeface="SimSun" charset="-122"/>
              </a:rPr>
              <a:t>0.5</a:t>
            </a:r>
            <a:r>
              <a:rPr lang="en-US" baseline="0" dirty="0" smtClean="0">
                <a:ea typeface="SimSun" charset="-122"/>
              </a:rPr>
              <a:t>, others would still be </a:t>
            </a:r>
            <a:r>
              <a:rPr lang="en-US" baseline="0" dirty="0" smtClean="0">
                <a:ea typeface="SimSun" charset="-122"/>
              </a:rPr>
              <a:t>0.32.</a:t>
            </a:r>
            <a:endParaRPr lang="en-US" baseline="0" dirty="0" smtClean="0">
              <a:ea typeface="SimSun" charset="-122"/>
            </a:endParaRPr>
          </a:p>
          <a:p>
            <a:pPr>
              <a:spcBef>
                <a:spcPct val="0"/>
              </a:spcBef>
              <a:buFontTx/>
              <a:buChar char="-"/>
              <a:tabLst>
                <a:tab pos="334787" algn="l"/>
                <a:tab pos="649628" algn="l"/>
                <a:tab pos="1299256" algn="l"/>
                <a:tab pos="1948884" algn="l"/>
                <a:tab pos="2598511" algn="l"/>
                <a:tab pos="3248139" algn="l"/>
                <a:tab pos="3897767" algn="l"/>
                <a:tab pos="4547395" algn="l"/>
                <a:tab pos="5197023" algn="l"/>
              </a:tabLst>
            </a:pPr>
            <a:r>
              <a:rPr lang="en-US" baseline="0" dirty="0" smtClean="0">
                <a:ea typeface="SimSun" charset="-122"/>
              </a:rPr>
              <a:t>Fourth iteration:  top down-arrow would contain the new value (</a:t>
            </a:r>
            <a:r>
              <a:rPr lang="en-US" baseline="0" dirty="0" err="1" smtClean="0">
                <a:ea typeface="SimSun" charset="-122"/>
              </a:rPr>
              <a:t>ie</a:t>
            </a:r>
            <a:r>
              <a:rPr lang="en-US" baseline="0" dirty="0" smtClean="0">
                <a:ea typeface="SimSun" charset="-122"/>
              </a:rPr>
              <a:t> </a:t>
            </a:r>
            <a:r>
              <a:rPr lang="en-US" baseline="0" dirty="0" smtClean="0">
                <a:ea typeface="SimSun" charset="-122"/>
              </a:rPr>
              <a:t>1.5</a:t>
            </a:r>
            <a:r>
              <a:rPr lang="en-US" baseline="0" dirty="0" smtClean="0">
                <a:ea typeface="SimSun" charset="-122"/>
              </a:rPr>
              <a:t>) and the 2</a:t>
            </a:r>
            <a:r>
              <a:rPr lang="en-US" baseline="30000" dirty="0" smtClean="0">
                <a:ea typeface="SimSun" charset="-122"/>
              </a:rPr>
              <a:t>nd</a:t>
            </a:r>
            <a:r>
              <a:rPr lang="en-US" baseline="0" dirty="0" smtClean="0">
                <a:ea typeface="SimSun" charset="-122"/>
              </a:rPr>
              <a:t> from top down-arrow would contain the </a:t>
            </a:r>
            <a:r>
              <a:rPr lang="en-US" baseline="0" dirty="0" smtClean="0">
                <a:ea typeface="SimSun" charset="-122"/>
              </a:rPr>
              <a:t>0.87, </a:t>
            </a:r>
            <a:r>
              <a:rPr lang="en-US" baseline="0" dirty="0" smtClean="0">
                <a:ea typeface="SimSun" charset="-122"/>
              </a:rPr>
              <a:t>3</a:t>
            </a:r>
            <a:r>
              <a:rPr lang="en-US" baseline="30000" dirty="0" smtClean="0">
                <a:ea typeface="SimSun" charset="-122"/>
              </a:rPr>
              <a:t>rd</a:t>
            </a:r>
            <a:r>
              <a:rPr lang="en-US" baseline="0" dirty="0" smtClean="0">
                <a:ea typeface="SimSun" charset="-122"/>
              </a:rPr>
              <a:t> from the top would contain the </a:t>
            </a:r>
            <a:r>
              <a:rPr lang="en-US" baseline="0" dirty="0" smtClean="0">
                <a:ea typeface="SimSun" charset="-122"/>
              </a:rPr>
              <a:t>0.5 </a:t>
            </a:r>
            <a:r>
              <a:rPr lang="en-US" baseline="0" dirty="0" smtClean="0">
                <a:ea typeface="SimSun" charset="-122"/>
              </a:rPr>
              <a:t>and the last would still be </a:t>
            </a:r>
            <a:r>
              <a:rPr lang="en-US" baseline="0" dirty="0" smtClean="0">
                <a:ea typeface="SimSun" charset="-122"/>
              </a:rPr>
              <a:t>0.3.  </a:t>
            </a:r>
            <a:endParaRPr lang="en-US" baseline="0" dirty="0" smtClean="0">
              <a:ea typeface="SimSun" charset="-122"/>
            </a:endParaRPr>
          </a:p>
          <a:p>
            <a:pPr>
              <a:spcBef>
                <a:spcPct val="0"/>
              </a:spcBef>
              <a:buFontTx/>
              <a:buChar char="-"/>
              <a:tabLst>
                <a:tab pos="334787" algn="l"/>
                <a:tab pos="649628" algn="l"/>
                <a:tab pos="1299256" algn="l"/>
                <a:tab pos="1948884" algn="l"/>
                <a:tab pos="2598511" algn="l"/>
                <a:tab pos="3248139" algn="l"/>
                <a:tab pos="3897767" algn="l"/>
                <a:tab pos="4547395" algn="l"/>
                <a:tab pos="5197023" algn="l"/>
              </a:tabLst>
            </a:pPr>
            <a:endParaRPr lang="en-US" baseline="0" dirty="0" smtClean="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r>
              <a:rPr lang="en-US" baseline="0" dirty="0" smtClean="0">
                <a:ea typeface="SimSun" charset="-122"/>
              </a:rPr>
              <a:t>This “bump down” process would continue so that values from multiple previous iterations were available.</a:t>
            </a:r>
          </a:p>
          <a:p>
            <a:pPr>
              <a:spcBef>
                <a:spcPct val="0"/>
              </a:spcBef>
              <a:buFontTx/>
              <a:buChar char="-"/>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334787" algn="l"/>
                <a:tab pos="649628" algn="l"/>
                <a:tab pos="1299256" algn="l"/>
                <a:tab pos="1948884" algn="l"/>
                <a:tab pos="2598511" algn="l"/>
                <a:tab pos="3248139" algn="l"/>
                <a:tab pos="3897767" algn="l"/>
                <a:tab pos="4547395" algn="l"/>
                <a:tab pos="5197023" algn="l"/>
              </a:tabLst>
            </a:pPr>
            <a:endParaRPr lang="en-US" dirty="0">
              <a:ea typeface="SimSun" charset="-122"/>
            </a:endParaRPr>
          </a:p>
        </p:txBody>
      </p:sp>
      <p:pic>
        <p:nvPicPr>
          <p:cNvPr id="68611" name="Picture 3"/>
          <p:cNvPicPr>
            <a:picLocks noChangeAspect="1" noChangeArrowheads="1"/>
          </p:cNvPicPr>
          <p:nvPr/>
        </p:nvPicPr>
        <p:blipFill>
          <a:blip r:embed="rId3"/>
          <a:srcRect/>
          <a:stretch>
            <a:fillRect/>
          </a:stretch>
        </p:blipFill>
        <p:spPr bwMode="auto">
          <a:xfrm>
            <a:off x="1249456" y="6640080"/>
            <a:ext cx="4214813" cy="1451841"/>
          </a:xfrm>
          <a:prstGeom prst="rect">
            <a:avLst/>
          </a:prstGeom>
          <a:noFill/>
          <a:ln w="12600">
            <a:noFill/>
            <a:miter lim="800000"/>
            <a:headEnd/>
            <a:tailEnd/>
          </a:ln>
          <a:effectLst/>
        </p:spPr>
      </p:pic>
      <p:sp>
        <p:nvSpPr>
          <p:cNvPr id="68612" name="Rectangle 4"/>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83	ni.com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Slide Image Placeholder 1"/>
          <p:cNvSpPr>
            <a:spLocks noGrp="1" noRot="1" noChangeAspect="1" noTextEdit="1"/>
          </p:cNvSpPr>
          <p:nvPr>
            <p:ph type="sldImg"/>
          </p:nvPr>
        </p:nvSpPr>
        <p:spPr bwMode="auto">
          <a:noFill/>
          <a:ln>
            <a:solidFill>
              <a:srgbClr val="000000"/>
            </a:solidFill>
            <a:miter lim="800000"/>
            <a:headEnd/>
            <a:tailEnd/>
          </a:ln>
        </p:spPr>
      </p:sp>
      <p:sp>
        <p:nvSpPr>
          <p:cNvPr id="602115" name="Notes Placeholder 2"/>
          <p:cNvSpPr>
            <a:spLocks noGrp="1"/>
          </p:cNvSpPr>
          <p:nvPr>
            <p:ph type="body" idx="1"/>
          </p:nvPr>
        </p:nvSpPr>
        <p:spPr>
          <a:noFill/>
          <a:ln/>
        </p:spPr>
        <p:txBody>
          <a:bodyPr/>
          <a:lstStyle/>
          <a:p>
            <a:pPr eaLnBrk="1" hangingPunct="1"/>
            <a:r>
              <a:rPr lang="en-US" dirty="0" smtClean="0"/>
              <a:t>This slide show</a:t>
            </a:r>
            <a:r>
              <a:rPr lang="en-US" baseline="0" dirty="0" smtClean="0"/>
              <a:t>s the output of the two block diagrams if the VI is run once, the user waits for the VI to finish, and the runs the VI again.  The default value for an uninitialized shift register is zero, which is why the first time the VI with the uninitialized shift register is loaded into memory and run, the output is 4. </a:t>
            </a:r>
            <a:endParaRPr lang="en-US" dirty="0" smtClean="0"/>
          </a:p>
          <a:p>
            <a:pPr eaLnBrk="1" hangingPunct="1"/>
            <a:endParaRPr lang="en-US" dirty="0" smtClean="0"/>
          </a:p>
          <a:p>
            <a:pPr eaLnBrk="1" hangingPunct="1"/>
            <a:r>
              <a:rPr lang="en-US" dirty="0" smtClean="0"/>
              <a:t>An uninitialized</a:t>
            </a:r>
            <a:r>
              <a:rPr lang="en-US" baseline="0" dirty="0" smtClean="0"/>
              <a:t> shift register will remember the last value it contained even if the VI stops running and is started again.  To clear the value, the VI must be taken out of memory (closed) and then reopened.  Alternatively, code should be put into place to allow for a “reinitialize” function.</a:t>
            </a:r>
            <a:endParaRPr lang="en-US" dirty="0" smtClean="0"/>
          </a:p>
        </p:txBody>
      </p:sp>
      <p:sp>
        <p:nvSpPr>
          <p:cNvPr id="602116" name="Slide Number Placeholder 3"/>
          <p:cNvSpPr>
            <a:spLocks noGrp="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6BDDEDB0-2361-43B8-868F-86B2DC738E28}" type="slidenum">
              <a:rPr lang="en-US">
                <a:solidFill>
                  <a:srgbClr val="FFFFFF"/>
                </a:solidFill>
              </a:rPr>
              <a:pPr algn="r" eaLnBrk="0" hangingPunct="0"/>
              <a:t>19</a:t>
            </a:fld>
            <a:endParaRPr lang="en-US" dirty="0">
              <a:solidFill>
                <a:srgbClr val="FFFFF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39973E-E4CD-44BE-8670-92BA000F3786}" type="slidenum">
              <a:rPr lang="en-US"/>
              <a:pPr/>
              <a:t>2</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20</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marL="0" marR="0" indent="0" algn="l" defTabSz="914400" rtl="0" eaLnBrk="1" fontAlgn="auto" latinLnBrk="0" hangingPunct="1">
              <a:lnSpc>
                <a:spcPct val="100000"/>
              </a:lnSpc>
              <a:spcBef>
                <a:spcPct val="0"/>
              </a:spcBef>
              <a:spcAft>
                <a:spcPts val="483"/>
              </a:spcAft>
              <a:buClrTx/>
              <a:buSzTx/>
              <a:buFont typeface="Arial" pitchFamily="34" charset="0"/>
              <a:buNone/>
              <a:tabLst>
                <a:tab pos="649628" algn="l"/>
                <a:tab pos="1299256" algn="l"/>
                <a:tab pos="1948884" algn="l"/>
                <a:tab pos="2598511" algn="l"/>
                <a:tab pos="3248139" algn="l"/>
                <a:tab pos="3897767" algn="l"/>
                <a:tab pos="4547395" algn="l"/>
                <a:tab pos="5197023" algn="l"/>
              </a:tabLst>
              <a:defRPr/>
            </a:pPr>
            <a:r>
              <a:rPr lang="en-US" sz="1200" dirty="0" smtClean="0"/>
              <a:t>Run the VI:</a:t>
            </a:r>
            <a:r>
              <a:rPr lang="en-US" sz="1200" baseline="0" dirty="0" smtClean="0"/>
              <a:t> _____  in highlight execution to show how the values are passed along by the shift registers.  Expand the shift register to show how the stacked shift register works.</a:t>
            </a:r>
            <a:endParaRPr lang="en-US" sz="1200" dirty="0" smtClean="0"/>
          </a:p>
          <a:p>
            <a:pPr>
              <a:spcBef>
                <a:spcPct val="0"/>
              </a:spcBef>
              <a:spcAft>
                <a:spcPts val="483"/>
              </a:spcAft>
              <a:tabLst>
                <a:tab pos="649628" algn="l"/>
                <a:tab pos="1299256" algn="l"/>
                <a:tab pos="1948884" algn="l"/>
                <a:tab pos="2598511" algn="l"/>
                <a:tab pos="3248139" algn="l"/>
                <a:tab pos="3897767" algn="l"/>
                <a:tab pos="4547395" algn="l"/>
                <a:tab pos="5197023" algn="l"/>
              </a:tabLst>
            </a:pP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value that is passed into the Selector Terminal determines which case will execute.  The case structure can have many cases, but the case (shown in the Case Selector Label) must be unique.  You can only have one “match” between the value passed into the Selector Terminal and the choices of cases.  </a:t>
            </a:r>
          </a:p>
          <a:p>
            <a:endParaRPr lang="en-US" baseline="0" dirty="0" smtClean="0"/>
          </a:p>
          <a:p>
            <a:r>
              <a:rPr lang="en-US" baseline="0" dirty="0" smtClean="0"/>
              <a:t>Inside the borders of the case structure is the code that will execute.  Only one case is </a:t>
            </a:r>
            <a:r>
              <a:rPr lang="en-US" baseline="0" dirty="0" smtClean="0"/>
              <a:t>displayed at </a:t>
            </a:r>
            <a:r>
              <a:rPr lang="en-US" baseline="0" dirty="0" smtClean="0"/>
              <a:t>a time, so, in this slide, the True case is shown.  If Number is greater or equal to zero, then (the True case will execute and) the square root of Number will be calculated and passed out to the Square Root Value indicator terminal.  </a:t>
            </a:r>
          </a:p>
          <a:p>
            <a:endParaRPr lang="en-US" baseline="0" dirty="0" smtClean="0"/>
          </a:p>
          <a:p>
            <a:r>
              <a:rPr lang="en-US" baseline="0" dirty="0" smtClean="0"/>
              <a:t>If a value is passed into the Selector Terminal that does not have a matching case, the default case will run.  </a:t>
            </a:r>
            <a:r>
              <a:rPr lang="en-US" baseline="0" dirty="0" smtClean="0"/>
              <a:t>One case will automatically be set to default, however you can change which case is the default case by right-clicking on the Case Structure and selecting </a:t>
            </a:r>
            <a:r>
              <a:rPr lang="en-US" b="1" baseline="0" dirty="0" smtClean="0"/>
              <a:t>Make This the Default Case</a:t>
            </a:r>
            <a:endParaRPr lang="en-US" dirty="0"/>
          </a:p>
        </p:txBody>
      </p:sp>
      <p:sp>
        <p:nvSpPr>
          <p:cNvPr id="4" name="Slide Number Placeholder 3"/>
          <p:cNvSpPr>
            <a:spLocks noGrp="1"/>
          </p:cNvSpPr>
          <p:nvPr>
            <p:ph type="sldNum" idx="10"/>
          </p:nvPr>
        </p:nvSpPr>
        <p:spPr/>
        <p:txBody>
          <a:bodyPr/>
          <a:lstStyle/>
          <a:p>
            <a:fld id="{9E94E366-76FE-495F-9CC2-8605A1FD343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Slide Image Placeholder 1"/>
          <p:cNvSpPr>
            <a:spLocks noGrp="1" noRot="1" noChangeAspect="1" noTextEdit="1"/>
          </p:cNvSpPr>
          <p:nvPr>
            <p:ph type="sldImg"/>
          </p:nvPr>
        </p:nvSpPr>
        <p:spPr bwMode="auto">
          <a:noFill/>
          <a:ln>
            <a:solidFill>
              <a:srgbClr val="000000"/>
            </a:solidFill>
            <a:miter lim="800000"/>
            <a:headEnd/>
            <a:tailEnd/>
          </a:ln>
        </p:spPr>
      </p:sp>
      <p:sp>
        <p:nvSpPr>
          <p:cNvPr id="615427" name="Notes Placeholder 2"/>
          <p:cNvSpPr>
            <a:spLocks noGrp="1"/>
          </p:cNvSpPr>
          <p:nvPr>
            <p:ph type="body" idx="1"/>
          </p:nvPr>
        </p:nvSpPr>
        <p:spPr>
          <a:noFill/>
          <a:ln/>
        </p:spPr>
        <p:txBody>
          <a:bodyPr/>
          <a:lstStyle/>
          <a:p>
            <a:pPr eaLnBrk="1" hangingPunct="1"/>
            <a:r>
              <a:rPr lang="en-US" dirty="0" smtClean="0"/>
              <a:t>A</a:t>
            </a:r>
            <a:r>
              <a:rPr lang="en-US" baseline="0" dirty="0" smtClean="0"/>
              <a:t> tunnel will be created on the edge of the case structure for the input.  The tunnel does not have to be on the left edge, but generally is because data flow is left-to-right.  The color of the tunnel will correspond with the data type and will be solid.  You do not have to use any or all of the inputs in a given case.  </a:t>
            </a:r>
            <a:endParaRPr lang="en-US" dirty="0" smtClean="0"/>
          </a:p>
        </p:txBody>
      </p:sp>
      <p:sp>
        <p:nvSpPr>
          <p:cNvPr id="615428" name="Slide Number Placeholder 3"/>
          <p:cNvSpPr>
            <a:spLocks noGrp="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F5AA433A-9864-4704-9C5F-0AE4691F24FB}" type="slidenum">
              <a:rPr lang="en-US">
                <a:solidFill>
                  <a:srgbClr val="FFFFFF"/>
                </a:solidFill>
              </a:rPr>
              <a:pPr algn="r" eaLnBrk="0" hangingPunct="0"/>
              <a:t>22</a:t>
            </a:fld>
            <a:endParaRPr lang="en-US" dirty="0">
              <a:solidFill>
                <a:srgbClr val="FFFFFF"/>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Slide Image Placeholder 1"/>
          <p:cNvSpPr>
            <a:spLocks noGrp="1" noRot="1" noChangeAspect="1" noTextEdit="1"/>
          </p:cNvSpPr>
          <p:nvPr>
            <p:ph type="sldImg"/>
          </p:nvPr>
        </p:nvSpPr>
        <p:spPr bwMode="auto">
          <a:noFill/>
          <a:ln>
            <a:solidFill>
              <a:srgbClr val="000000"/>
            </a:solidFill>
            <a:miter lim="800000"/>
            <a:headEnd/>
            <a:tailEnd/>
          </a:ln>
        </p:spPr>
      </p:sp>
      <p:sp>
        <p:nvSpPr>
          <p:cNvPr id="615427" name="Notes Placeholder 2"/>
          <p:cNvSpPr>
            <a:spLocks noGrp="1"/>
          </p:cNvSpPr>
          <p:nvPr>
            <p:ph type="body" idx="1"/>
          </p:nvPr>
        </p:nvSpPr>
        <p:spPr>
          <a:noFill/>
          <a:ln/>
        </p:spPr>
        <p:txBody>
          <a:bodyPr/>
          <a:lstStyle/>
          <a:p>
            <a:pPr eaLnBrk="1" hangingPunct="1"/>
            <a:r>
              <a:rPr lang="en-US" dirty="0" smtClean="0"/>
              <a:t>An “hollow” </a:t>
            </a:r>
            <a:r>
              <a:rPr lang="en-US" dirty="0" smtClean="0"/>
              <a:t>tunnel (1) </a:t>
            </a:r>
            <a:r>
              <a:rPr lang="en-US" dirty="0" smtClean="0"/>
              <a:t>will appear on the edge</a:t>
            </a:r>
            <a:r>
              <a:rPr lang="en-US" baseline="0" dirty="0" smtClean="0"/>
              <a:t> of case structure it there is not something wired to the output tunnel in </a:t>
            </a:r>
            <a:r>
              <a:rPr lang="en-US" i="1" baseline="0" dirty="0" smtClean="0"/>
              <a:t>every</a:t>
            </a:r>
            <a:r>
              <a:rPr lang="en-US" i="0" baseline="0" dirty="0" smtClean="0"/>
              <a:t> case.  LabVIEW must know what to pass out of the case structure no matter which case is </a:t>
            </a:r>
            <a:r>
              <a:rPr lang="en-US" i="0" baseline="0" dirty="0" smtClean="0"/>
              <a:t>executed, so LabVIEW will give a broken run arrow as well.  </a:t>
            </a:r>
            <a:r>
              <a:rPr lang="en-US" i="0" baseline="0" dirty="0" smtClean="0"/>
              <a:t>You have two options to fix a hollow tunnel:  </a:t>
            </a:r>
            <a:r>
              <a:rPr lang="en-US" i="0" baseline="0" dirty="0" smtClean="0"/>
              <a:t>1. </a:t>
            </a:r>
            <a:r>
              <a:rPr lang="en-US" i="0" baseline="0" dirty="0" smtClean="0"/>
              <a:t>wire something to the output tunnel in every case (then the tunnel will be solid) </a:t>
            </a:r>
            <a:r>
              <a:rPr lang="en-US" i="0" baseline="0" dirty="0" smtClean="0"/>
              <a:t> (2) or 2. </a:t>
            </a:r>
            <a:r>
              <a:rPr lang="en-US" i="0" baseline="0" dirty="0" smtClean="0"/>
              <a:t>right-click on the hollow tunnel and say </a:t>
            </a:r>
            <a:r>
              <a:rPr lang="en-US" b="1" i="0" baseline="0" dirty="0" smtClean="0"/>
              <a:t>Use Default If </a:t>
            </a:r>
            <a:r>
              <a:rPr lang="en-US" b="1" i="0" baseline="0" dirty="0" smtClean="0"/>
              <a:t>Unwired </a:t>
            </a:r>
            <a:r>
              <a:rPr lang="en-US" i="0" baseline="0" dirty="0" smtClean="0"/>
              <a:t>(3).  </a:t>
            </a:r>
            <a:r>
              <a:rPr lang="en-US" i="0" baseline="0" dirty="0" smtClean="0"/>
              <a:t>If you choose option 2, then the default value </a:t>
            </a:r>
            <a:r>
              <a:rPr lang="en-US" i="0" baseline="0" dirty="0" smtClean="0"/>
              <a:t>displayed </a:t>
            </a:r>
            <a:r>
              <a:rPr lang="en-US" i="0" baseline="0" dirty="0" smtClean="0"/>
              <a:t>in the chart will be the output value.  It is recommended that you limit the use of the Use Default If Unwired because it may not be obvious to you or someone else </a:t>
            </a:r>
            <a:r>
              <a:rPr lang="en-US" i="0" baseline="0" dirty="0" smtClean="0"/>
              <a:t>during troubleshooting later </a:t>
            </a:r>
            <a:r>
              <a:rPr lang="en-US" i="0" baseline="0" dirty="0" smtClean="0"/>
              <a:t>when unexpected values are passed </a:t>
            </a:r>
            <a:r>
              <a:rPr lang="en-US" i="0" baseline="0" dirty="0" smtClean="0"/>
              <a:t>out.</a:t>
            </a:r>
            <a:endParaRPr lang="en-US" dirty="0" smtClean="0"/>
          </a:p>
        </p:txBody>
      </p:sp>
      <p:sp>
        <p:nvSpPr>
          <p:cNvPr id="615428" name="Slide Number Placeholder 3"/>
          <p:cNvSpPr>
            <a:spLocks noGrp="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F5AA433A-9864-4704-9C5F-0AE4691F24FB}" type="slidenum">
              <a:rPr lang="en-US">
                <a:solidFill>
                  <a:srgbClr val="FFFFFF"/>
                </a:solidFill>
              </a:rPr>
              <a:pPr algn="r" eaLnBrk="0" hangingPunct="0"/>
              <a:t>23</a:t>
            </a:fld>
            <a:endParaRPr lang="en-US" dirty="0">
              <a:solidFill>
                <a:srgbClr val="FFFFFF"/>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Slide Image Placeholder 1"/>
          <p:cNvSpPr>
            <a:spLocks noGrp="1" noRot="1" noChangeAspect="1" noTextEdit="1"/>
          </p:cNvSpPr>
          <p:nvPr>
            <p:ph type="sldImg"/>
          </p:nvPr>
        </p:nvSpPr>
        <p:spPr bwMode="auto">
          <a:noFill/>
          <a:ln>
            <a:solidFill>
              <a:srgbClr val="000000"/>
            </a:solidFill>
            <a:miter lim="800000"/>
            <a:headEnd/>
            <a:tailEnd/>
          </a:ln>
        </p:spPr>
      </p:sp>
      <p:sp>
        <p:nvSpPr>
          <p:cNvPr id="615427" name="Notes Placeholder 2"/>
          <p:cNvSpPr>
            <a:spLocks noGrp="1"/>
          </p:cNvSpPr>
          <p:nvPr>
            <p:ph type="body" idx="1"/>
          </p:nvPr>
        </p:nvSpPr>
        <p:spPr>
          <a:noFill/>
          <a:ln/>
        </p:spPr>
        <p:txBody>
          <a:bodyPr/>
          <a:lstStyle/>
          <a:p>
            <a:pPr eaLnBrk="1" hangingPunct="1"/>
            <a:r>
              <a:rPr lang="en-US" dirty="0" smtClean="0"/>
              <a:t>A </a:t>
            </a:r>
            <a:r>
              <a:rPr lang="en-US" dirty="0" err="1" smtClean="0"/>
              <a:t>boolean</a:t>
            </a:r>
            <a:r>
              <a:rPr lang="en-US" dirty="0" smtClean="0"/>
              <a:t> is not the only data type</a:t>
            </a:r>
            <a:r>
              <a:rPr lang="en-US" baseline="0" dirty="0" smtClean="0"/>
              <a:t> that can be passed into the case selector.  String, </a:t>
            </a:r>
            <a:r>
              <a:rPr lang="en-US" baseline="0" dirty="0" err="1" smtClean="0"/>
              <a:t>numerics</a:t>
            </a:r>
            <a:r>
              <a:rPr lang="en-US" baseline="0" dirty="0" smtClean="0"/>
              <a:t>, and </a:t>
            </a:r>
            <a:r>
              <a:rPr lang="en-US" baseline="0" dirty="0" err="1" smtClean="0"/>
              <a:t>enums</a:t>
            </a:r>
            <a:r>
              <a:rPr lang="en-US" baseline="0" dirty="0" smtClean="0"/>
              <a:t> are also valid.  </a:t>
            </a:r>
          </a:p>
          <a:p>
            <a:pPr eaLnBrk="1" hangingPunct="1"/>
            <a:endParaRPr lang="en-US" baseline="0" dirty="0" smtClean="0"/>
          </a:p>
          <a:p>
            <a:pPr eaLnBrk="1" hangingPunct="1"/>
            <a:r>
              <a:rPr lang="en-US" baseline="0" dirty="0" smtClean="0"/>
              <a:t>Boolean:  There will be 2 cases – a True and a False case.</a:t>
            </a:r>
          </a:p>
          <a:p>
            <a:pPr eaLnBrk="1" hangingPunct="1"/>
            <a:r>
              <a:rPr lang="en-US" baseline="0" dirty="0" smtClean="0"/>
              <a:t>Numeric:  at least 1 case – the numeric value passed in must match the case.  (case 0 and case 1 are shown)</a:t>
            </a:r>
          </a:p>
          <a:p>
            <a:pPr eaLnBrk="1" hangingPunct="1"/>
            <a:r>
              <a:rPr lang="en-US" baseline="0" dirty="0" smtClean="0"/>
              <a:t>String:  at least 1 case – the string must match exactly (including white space).  The match is based of ASCII characters, so capitalization matters.</a:t>
            </a:r>
          </a:p>
          <a:p>
            <a:pPr eaLnBrk="1" hangingPunct="1"/>
            <a:r>
              <a:rPr lang="en-US" baseline="0" dirty="0" err="1" smtClean="0"/>
              <a:t>Enum</a:t>
            </a:r>
            <a:r>
              <a:rPr lang="en-US" baseline="0" dirty="0" smtClean="0"/>
              <a:t>: a combo of numeric and string (see 2 slides after for more details).  Helps with better association (easier to remember “Print” case than case “8”)  but avoids the issue of typos or almost matches.</a:t>
            </a:r>
          </a:p>
          <a:p>
            <a:pPr eaLnBrk="1" hangingPunct="1"/>
            <a:endParaRPr lang="en-US" baseline="0" dirty="0" smtClean="0"/>
          </a:p>
        </p:txBody>
      </p:sp>
      <p:sp>
        <p:nvSpPr>
          <p:cNvPr id="615428" name="Slide Number Placeholder 3"/>
          <p:cNvSpPr>
            <a:spLocks noGrp="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F5AA433A-9864-4704-9C5F-0AE4691F24FB}" type="slidenum">
              <a:rPr lang="en-US">
                <a:solidFill>
                  <a:srgbClr val="FFFFFF"/>
                </a:solidFill>
              </a:rPr>
              <a:pPr algn="r" eaLnBrk="0" hangingPunct="0"/>
              <a:t>24</a:t>
            </a:fld>
            <a:endParaRPr lang="en-US" dirty="0">
              <a:solidFill>
                <a:srgbClr val="FFFFFF"/>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Slide Image Placeholder 1"/>
          <p:cNvSpPr>
            <a:spLocks noGrp="1" noRot="1" noChangeAspect="1" noTextEdit="1"/>
          </p:cNvSpPr>
          <p:nvPr>
            <p:ph type="sldImg"/>
          </p:nvPr>
        </p:nvSpPr>
        <p:spPr bwMode="auto">
          <a:noFill/>
          <a:ln>
            <a:solidFill>
              <a:srgbClr val="000000"/>
            </a:solidFill>
            <a:miter lim="800000"/>
            <a:headEnd/>
            <a:tailEnd/>
          </a:ln>
        </p:spPr>
      </p:sp>
      <p:sp>
        <p:nvSpPr>
          <p:cNvPr id="615427" name="Notes Placeholder 2"/>
          <p:cNvSpPr>
            <a:spLocks noGrp="1"/>
          </p:cNvSpPr>
          <p:nvPr>
            <p:ph type="body" idx="1"/>
          </p:nvPr>
        </p:nvSpPr>
        <p:spPr>
          <a:noFill/>
          <a:ln/>
        </p:spPr>
        <p:txBody>
          <a:bodyPr/>
          <a:lstStyle/>
          <a:p>
            <a:pPr eaLnBrk="1" hangingPunct="1"/>
            <a:r>
              <a:rPr lang="en-US" dirty="0" smtClean="0"/>
              <a:t>An</a:t>
            </a:r>
            <a:r>
              <a:rPr lang="en-US" baseline="0" dirty="0" smtClean="0"/>
              <a:t> error cluster can be passed into the Selector Terminal.  Two cases will be automatically generated : Error case (red) and No Error case (green).  The Selector pulls the status </a:t>
            </a:r>
            <a:r>
              <a:rPr lang="en-US" baseline="0" dirty="0" err="1" smtClean="0"/>
              <a:t>boolean</a:t>
            </a:r>
            <a:r>
              <a:rPr lang="en-US" baseline="0" dirty="0" smtClean="0"/>
              <a:t> out of the error cluster automatically to generate the two cases. </a:t>
            </a:r>
          </a:p>
          <a:p>
            <a:pPr eaLnBrk="1" hangingPunct="1"/>
            <a:endParaRPr lang="en-US" baseline="0" dirty="0" smtClean="0"/>
          </a:p>
          <a:p>
            <a:pPr eaLnBrk="1" hangingPunct="1"/>
            <a:r>
              <a:rPr lang="en-US" baseline="0" dirty="0" smtClean="0"/>
              <a:t>There may be situations you want to handle a particular error (</a:t>
            </a:r>
            <a:r>
              <a:rPr lang="en-US" baseline="0" dirty="0" err="1" smtClean="0"/>
              <a:t>ie</a:t>
            </a:r>
            <a:r>
              <a:rPr lang="en-US" baseline="0" dirty="0" smtClean="0"/>
              <a:t> File not found error – then ask the user to pick one).  You can unbundle the error cluster and pass the Code part of the error into the Selector to handle an error that has a particular code.</a:t>
            </a:r>
            <a:endParaRPr lang="en-US" dirty="0" smtClean="0"/>
          </a:p>
        </p:txBody>
      </p:sp>
      <p:sp>
        <p:nvSpPr>
          <p:cNvPr id="615428" name="Slide Number Placeholder 3"/>
          <p:cNvSpPr>
            <a:spLocks noGrp="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F5AA433A-9864-4704-9C5F-0AE4691F24FB}" type="slidenum">
              <a:rPr lang="en-US">
                <a:solidFill>
                  <a:srgbClr val="FFFFFF"/>
                </a:solidFill>
              </a:rPr>
              <a:pPr algn="r" eaLnBrk="0" hangingPunct="0"/>
              <a:t>25</a:t>
            </a:fld>
            <a:endParaRPr lang="en-US" dirty="0">
              <a:solidFill>
                <a:srgbClr val="FFFFFF"/>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26</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marL="0" marR="0" indent="0" algn="l" defTabSz="914400" rtl="0" eaLnBrk="1" fontAlgn="auto" latinLnBrk="0" hangingPunct="1">
              <a:lnSpc>
                <a:spcPct val="100000"/>
              </a:lnSpc>
              <a:spcBef>
                <a:spcPct val="0"/>
              </a:spcBef>
              <a:spcAft>
                <a:spcPts val="483"/>
              </a:spcAft>
              <a:buClrTx/>
              <a:buSzTx/>
              <a:buFont typeface="Arial" pitchFamily="34" charset="0"/>
              <a:buChar char="•"/>
              <a:tabLst>
                <a:tab pos="649628" algn="l"/>
                <a:tab pos="1299256" algn="l"/>
                <a:tab pos="1948884" algn="l"/>
                <a:tab pos="2598511" algn="l"/>
                <a:tab pos="3248139" algn="l"/>
                <a:tab pos="3897767" algn="l"/>
                <a:tab pos="4547395" algn="l"/>
                <a:tab pos="5197023" algn="l"/>
              </a:tabLst>
              <a:defRPr/>
            </a:pPr>
            <a:r>
              <a:rPr lang="en-US" sz="1200" dirty="0" smtClean="0"/>
              <a:t> Create a case structure</a:t>
            </a:r>
          </a:p>
          <a:p>
            <a:pPr marL="0" marR="0" indent="0" algn="l" defTabSz="914400" rtl="0" eaLnBrk="1" fontAlgn="auto" latinLnBrk="0" hangingPunct="1">
              <a:lnSpc>
                <a:spcPct val="100000"/>
              </a:lnSpc>
              <a:spcBef>
                <a:spcPct val="0"/>
              </a:spcBef>
              <a:spcAft>
                <a:spcPts val="483"/>
              </a:spcAft>
              <a:buClrTx/>
              <a:buSzTx/>
              <a:buFont typeface="Arial" pitchFamily="34" charset="0"/>
              <a:buChar char="•"/>
              <a:tabLst>
                <a:tab pos="649628" algn="l"/>
                <a:tab pos="1299256" algn="l"/>
                <a:tab pos="1948884" algn="l"/>
                <a:tab pos="2598511" algn="l"/>
                <a:tab pos="3248139" algn="l"/>
                <a:tab pos="3897767" algn="l"/>
                <a:tab pos="4547395" algn="l"/>
                <a:tab pos="5197023" algn="l"/>
              </a:tabLst>
              <a:defRPr/>
            </a:pPr>
            <a:r>
              <a:rPr lang="en-US" sz="1200" dirty="0" smtClean="0"/>
              <a:t> Show</a:t>
            </a:r>
            <a:r>
              <a:rPr lang="en-US" sz="1200" baseline="0" dirty="0" smtClean="0"/>
              <a:t> how to add a case</a:t>
            </a:r>
          </a:p>
          <a:p>
            <a:pPr marL="0" marR="0" indent="0" algn="l" defTabSz="914400" rtl="0" eaLnBrk="1" fontAlgn="auto" latinLnBrk="0" hangingPunct="1">
              <a:lnSpc>
                <a:spcPct val="100000"/>
              </a:lnSpc>
              <a:spcBef>
                <a:spcPct val="0"/>
              </a:spcBef>
              <a:spcAft>
                <a:spcPts val="483"/>
              </a:spcAft>
              <a:buClrTx/>
              <a:buSzTx/>
              <a:buFont typeface="Arial" pitchFamily="34" charset="0"/>
              <a:buChar char="•"/>
              <a:tabLst>
                <a:tab pos="649628" algn="l"/>
                <a:tab pos="1299256" algn="l"/>
                <a:tab pos="1948884" algn="l"/>
                <a:tab pos="2598511" algn="l"/>
                <a:tab pos="3248139" algn="l"/>
                <a:tab pos="3897767" algn="l"/>
                <a:tab pos="4547395" algn="l"/>
                <a:tab pos="5197023" algn="l"/>
              </a:tabLst>
              <a:defRPr/>
            </a:pPr>
            <a:r>
              <a:rPr lang="en-US" sz="1200" baseline="0" dirty="0" smtClean="0"/>
              <a:t> Wire an </a:t>
            </a:r>
            <a:r>
              <a:rPr lang="en-US" sz="1200" baseline="0" dirty="0" err="1" smtClean="0"/>
              <a:t>enum</a:t>
            </a:r>
            <a:r>
              <a:rPr lang="en-US" sz="1200" baseline="0" dirty="0" smtClean="0"/>
              <a:t> (that contains at least </a:t>
            </a:r>
            <a:r>
              <a:rPr lang="en-US" sz="1200" baseline="0" smtClean="0"/>
              <a:t>3 choices) </a:t>
            </a:r>
            <a:r>
              <a:rPr lang="en-US" sz="1200" baseline="0" dirty="0" smtClean="0"/>
              <a:t>into the case selector and demonstrate adding a case for every value (right-click&gt;&gt; Add Case for </a:t>
            </a:r>
            <a:r>
              <a:rPr lang="en-US" sz="1200" baseline="0" smtClean="0"/>
              <a:t>Every Value</a:t>
            </a:r>
            <a:endParaRPr lang="en-US" sz="1200" dirty="0" smtClean="0"/>
          </a:p>
          <a:p>
            <a:pPr marL="0" marR="0" indent="0" algn="l" defTabSz="914400" rtl="0" eaLnBrk="1" fontAlgn="auto" latinLnBrk="0" hangingPunct="1">
              <a:lnSpc>
                <a:spcPct val="100000"/>
              </a:lnSpc>
              <a:spcBef>
                <a:spcPct val="0"/>
              </a:spcBef>
              <a:spcAft>
                <a:spcPts val="483"/>
              </a:spcAft>
              <a:buClrTx/>
              <a:buSzTx/>
              <a:buFont typeface="Arial" pitchFamily="34" charset="0"/>
              <a:buChar char="•"/>
              <a:tabLst>
                <a:tab pos="649628" algn="l"/>
                <a:tab pos="1299256" algn="l"/>
                <a:tab pos="1948884" algn="l"/>
                <a:tab pos="2598511" algn="l"/>
                <a:tab pos="3248139" algn="l"/>
                <a:tab pos="3897767" algn="l"/>
                <a:tab pos="4547395" algn="l"/>
                <a:tab pos="5197023" algn="l"/>
              </a:tabLst>
              <a:defRPr/>
            </a:pPr>
            <a:endParaRPr lang="en-US" sz="1200" dirty="0" smtClean="0"/>
          </a:p>
          <a:p>
            <a:pPr>
              <a:spcBef>
                <a:spcPct val="0"/>
              </a:spcBef>
              <a:spcAft>
                <a:spcPts val="483"/>
              </a:spcAft>
              <a:tabLst>
                <a:tab pos="649628" algn="l"/>
                <a:tab pos="1299256" algn="l"/>
                <a:tab pos="1948884" algn="l"/>
                <a:tab pos="2598511" algn="l"/>
                <a:tab pos="3248139" algn="l"/>
                <a:tab pos="3897767" algn="l"/>
                <a:tab pos="4547395" algn="l"/>
                <a:tab pos="5197023" algn="l"/>
              </a:tabLst>
            </a:pP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27</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tabLst>
                <a:tab pos="649628" algn="l"/>
                <a:tab pos="1299256" algn="l"/>
                <a:tab pos="1948884" algn="l"/>
                <a:tab pos="2598511" algn="l"/>
                <a:tab pos="3248139" algn="l"/>
                <a:tab pos="3897767" algn="l"/>
                <a:tab pos="4547395" algn="l"/>
                <a:tab pos="5197023" algn="l"/>
              </a:tabLst>
            </a:pP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7AC893D7-2398-4C3E-B343-286249E1E295}" type="slidenum">
              <a:rPr lang="en-US" b="1">
                <a:solidFill>
                  <a:srgbClr val="FFFFFF"/>
                </a:solidFill>
              </a:rPr>
              <a:pPr algn="r" eaLnBrk="0" hangingPunct="0"/>
              <a:t>3</a:t>
            </a:fld>
            <a:endParaRPr lang="en-US" b="1" dirty="0">
              <a:solidFill>
                <a:srgbClr val="FFFFFF"/>
              </a:solidFill>
            </a:endParaRPr>
          </a:p>
        </p:txBody>
      </p:sp>
      <p:sp>
        <p:nvSpPr>
          <p:cNvPr id="522243" name="Rectangle 2"/>
          <p:cNvSpPr>
            <a:spLocks noGrp="1" noRot="1" noChangeAspect="1" noChangeArrowheads="1" noTextEdit="1"/>
          </p:cNvSpPr>
          <p:nvPr>
            <p:ph type="sldImg"/>
          </p:nvPr>
        </p:nvSpPr>
        <p:spPr bwMode="auto">
          <a:xfrm>
            <a:off x="809625" y="449263"/>
            <a:ext cx="5094288" cy="3822700"/>
          </a:xfrm>
          <a:noFill/>
          <a:ln>
            <a:solidFill>
              <a:srgbClr val="000000"/>
            </a:solidFill>
            <a:miter lim="800000"/>
            <a:headEnd/>
            <a:tailEnd/>
          </a:ln>
        </p:spPr>
      </p:sp>
      <p:sp>
        <p:nvSpPr>
          <p:cNvPr id="522244" name="Rectangle 3"/>
          <p:cNvSpPr>
            <a:spLocks noGrp="1" noChangeArrowheads="1"/>
          </p:cNvSpPr>
          <p:nvPr>
            <p:ph type="body" idx="1"/>
          </p:nvPr>
        </p:nvSpPr>
        <p:spPr>
          <a:xfrm>
            <a:off x="686113" y="4506329"/>
            <a:ext cx="5485778" cy="4112298"/>
          </a:xfrm>
          <a:noFill/>
          <a:ln/>
        </p:spPr>
        <p:txBody>
          <a:bodyPr/>
          <a:lstStyle/>
          <a:p>
            <a:pPr marL="224655" indent="-224655"/>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7AC893D7-2398-4C3E-B343-286249E1E295}" type="slidenum">
              <a:rPr lang="en-US" b="1">
                <a:solidFill>
                  <a:srgbClr val="FFFFFF"/>
                </a:solidFill>
              </a:rPr>
              <a:pPr algn="r" eaLnBrk="0" hangingPunct="0"/>
              <a:t>4</a:t>
            </a:fld>
            <a:endParaRPr lang="en-US" b="1" dirty="0">
              <a:solidFill>
                <a:srgbClr val="FFFFFF"/>
              </a:solidFill>
            </a:endParaRPr>
          </a:p>
        </p:txBody>
      </p:sp>
      <p:sp>
        <p:nvSpPr>
          <p:cNvPr id="522243" name="Rectangle 2"/>
          <p:cNvSpPr>
            <a:spLocks noGrp="1" noRot="1" noChangeAspect="1" noChangeArrowheads="1" noTextEdit="1"/>
          </p:cNvSpPr>
          <p:nvPr>
            <p:ph type="sldImg"/>
          </p:nvPr>
        </p:nvSpPr>
        <p:spPr bwMode="auto">
          <a:xfrm>
            <a:off x="809625" y="449263"/>
            <a:ext cx="5094288" cy="3822700"/>
          </a:xfrm>
          <a:noFill/>
          <a:ln>
            <a:solidFill>
              <a:srgbClr val="000000"/>
            </a:solidFill>
            <a:miter lim="800000"/>
            <a:headEnd/>
            <a:tailEnd/>
          </a:ln>
        </p:spPr>
      </p:sp>
      <p:sp>
        <p:nvSpPr>
          <p:cNvPr id="522244" name="Rectangle 3"/>
          <p:cNvSpPr>
            <a:spLocks noGrp="1" noChangeArrowheads="1"/>
          </p:cNvSpPr>
          <p:nvPr>
            <p:ph type="body" idx="1"/>
          </p:nvPr>
        </p:nvSpPr>
        <p:spPr>
          <a:xfrm>
            <a:off x="686113" y="4506329"/>
            <a:ext cx="5485778" cy="4112298"/>
          </a:xfrm>
          <a:noFill/>
          <a:ln/>
        </p:spPr>
        <p:txBody>
          <a:bodyPr/>
          <a:lstStyle/>
          <a:p>
            <a:pPr marL="224655" indent="-224655">
              <a:buAutoNum type="arabicPeriod"/>
            </a:pPr>
            <a:r>
              <a:rPr lang="en-US" dirty="0" smtClean="0"/>
              <a:t>Arrays can contain</a:t>
            </a:r>
            <a:r>
              <a:rPr lang="en-US" baseline="0" dirty="0" smtClean="0"/>
              <a:t> only one data type; clusters, however, can contain multiple data types.</a:t>
            </a:r>
          </a:p>
          <a:p>
            <a:pPr marL="224655" indent="-224655">
              <a:buAutoNum type="arabicPeriod"/>
            </a:pPr>
            <a:r>
              <a:rPr lang="en-US" baseline="0" dirty="0" smtClean="0"/>
              <a:t>An uninitialized array has a dimension of zero; therefore, it contains no elements</a:t>
            </a:r>
          </a:p>
          <a:p>
            <a:pPr marL="224655" indent="-224655">
              <a:buAutoNum type="arabicPeriod"/>
            </a:pPr>
            <a:r>
              <a:rPr lang="en-US" baseline="0" dirty="0" smtClean="0"/>
              <a:t>The bundle function can be used to build or create a cluster, but elements cannot be added to a cluster.  A cluster is a finite size.  The values of the elements can be changed using the bundle or the bundle by name functions.  </a:t>
            </a:r>
          </a:p>
          <a:p>
            <a:pPr marL="224655" indent="-224655">
              <a:buAutoNum type="arabicPeriod"/>
            </a:pPr>
            <a:r>
              <a:rPr lang="en-US" baseline="0" dirty="0" smtClean="0"/>
              <a:t>Neither arrays nor clusters can contain both controls and indicators simultaneously.  They are either a control OR an indicator</a:t>
            </a:r>
          </a:p>
          <a:p>
            <a:pPr marL="224655" indent="-224655">
              <a:buAutoNum type="arabicPeriod"/>
            </a:pPr>
            <a:r>
              <a:rPr lang="en-US" baseline="0" dirty="0" smtClean="0"/>
              <a:t>You cannot have arrays within arrays (this is essentially a multidimensional array), but other combinations of arrays and clusters are possible.   For example you can have an array within a cluster, which is within an array.  </a:t>
            </a:r>
          </a:p>
          <a:p>
            <a:pPr marL="224655" indent="-224655"/>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7AC893D7-2398-4C3E-B343-286249E1E295}" type="slidenum">
              <a:rPr lang="en-US" b="1">
                <a:solidFill>
                  <a:srgbClr val="FFFFFF"/>
                </a:solidFill>
              </a:rPr>
              <a:pPr algn="r" eaLnBrk="0" hangingPunct="0"/>
              <a:t>5</a:t>
            </a:fld>
            <a:endParaRPr lang="en-US" b="1" dirty="0">
              <a:solidFill>
                <a:srgbClr val="FFFFFF"/>
              </a:solidFill>
            </a:endParaRPr>
          </a:p>
        </p:txBody>
      </p:sp>
      <p:sp>
        <p:nvSpPr>
          <p:cNvPr id="522243" name="Rectangle 2"/>
          <p:cNvSpPr>
            <a:spLocks noGrp="1" noRot="1" noChangeAspect="1" noChangeArrowheads="1" noTextEdit="1"/>
          </p:cNvSpPr>
          <p:nvPr>
            <p:ph type="sldImg"/>
          </p:nvPr>
        </p:nvSpPr>
        <p:spPr bwMode="auto">
          <a:xfrm>
            <a:off x="809625" y="449263"/>
            <a:ext cx="5094288" cy="3822700"/>
          </a:xfrm>
          <a:noFill/>
          <a:ln>
            <a:solidFill>
              <a:srgbClr val="000000"/>
            </a:solidFill>
            <a:miter lim="800000"/>
            <a:headEnd/>
            <a:tailEnd/>
          </a:ln>
        </p:spPr>
      </p:sp>
      <p:sp>
        <p:nvSpPr>
          <p:cNvPr id="522244" name="Rectangle 3"/>
          <p:cNvSpPr>
            <a:spLocks noGrp="1" noChangeArrowheads="1"/>
          </p:cNvSpPr>
          <p:nvPr>
            <p:ph type="body" idx="1"/>
          </p:nvPr>
        </p:nvSpPr>
        <p:spPr>
          <a:xfrm>
            <a:off x="686113" y="4506329"/>
            <a:ext cx="5485778" cy="4112298"/>
          </a:xfrm>
          <a:noFill/>
          <a:ln/>
        </p:spPr>
        <p:txBody>
          <a:bodyPr/>
          <a:lstStyle/>
          <a:p>
            <a:pPr marL="224655" indent="-224655"/>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7AC893D7-2398-4C3E-B343-286249E1E295}" type="slidenum">
              <a:rPr lang="en-US" b="1">
                <a:solidFill>
                  <a:srgbClr val="FFFFFF"/>
                </a:solidFill>
              </a:rPr>
              <a:pPr algn="r" eaLnBrk="0" hangingPunct="0"/>
              <a:t>6</a:t>
            </a:fld>
            <a:endParaRPr lang="en-US" b="1" dirty="0">
              <a:solidFill>
                <a:srgbClr val="FFFFFF"/>
              </a:solidFill>
            </a:endParaRPr>
          </a:p>
        </p:txBody>
      </p:sp>
      <p:sp>
        <p:nvSpPr>
          <p:cNvPr id="522243" name="Rectangle 2"/>
          <p:cNvSpPr>
            <a:spLocks noGrp="1" noRot="1" noChangeAspect="1" noChangeArrowheads="1" noTextEdit="1"/>
          </p:cNvSpPr>
          <p:nvPr>
            <p:ph type="sldImg"/>
          </p:nvPr>
        </p:nvSpPr>
        <p:spPr bwMode="auto">
          <a:xfrm>
            <a:off x="809625" y="449263"/>
            <a:ext cx="5094288" cy="3822700"/>
          </a:xfrm>
          <a:noFill/>
          <a:ln>
            <a:solidFill>
              <a:srgbClr val="000000"/>
            </a:solidFill>
            <a:miter lim="800000"/>
            <a:headEnd/>
            <a:tailEnd/>
          </a:ln>
        </p:spPr>
      </p:sp>
      <p:sp>
        <p:nvSpPr>
          <p:cNvPr id="522244" name="Rectangle 3"/>
          <p:cNvSpPr>
            <a:spLocks noGrp="1" noChangeArrowheads="1"/>
          </p:cNvSpPr>
          <p:nvPr>
            <p:ph type="body" idx="1"/>
          </p:nvPr>
        </p:nvSpPr>
        <p:spPr>
          <a:xfrm>
            <a:off x="686113" y="4506329"/>
            <a:ext cx="5485778" cy="4112298"/>
          </a:xfrm>
          <a:noFill/>
          <a:ln/>
        </p:spPr>
        <p:txBody>
          <a:bodyPr/>
          <a:lstStyle/>
          <a:p>
            <a:pPr marL="224655" indent="-224655"/>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7AC893D7-2398-4C3E-B343-286249E1E295}" type="slidenum">
              <a:rPr lang="en-US" b="1">
                <a:solidFill>
                  <a:srgbClr val="FFFFFF"/>
                </a:solidFill>
              </a:rPr>
              <a:pPr algn="r" eaLnBrk="0" hangingPunct="0"/>
              <a:t>7</a:t>
            </a:fld>
            <a:endParaRPr lang="en-US" b="1" dirty="0">
              <a:solidFill>
                <a:srgbClr val="FFFFFF"/>
              </a:solidFill>
            </a:endParaRPr>
          </a:p>
        </p:txBody>
      </p:sp>
      <p:sp>
        <p:nvSpPr>
          <p:cNvPr id="522243" name="Rectangle 2"/>
          <p:cNvSpPr>
            <a:spLocks noGrp="1" noRot="1" noChangeAspect="1" noChangeArrowheads="1" noTextEdit="1"/>
          </p:cNvSpPr>
          <p:nvPr>
            <p:ph type="sldImg"/>
          </p:nvPr>
        </p:nvSpPr>
        <p:spPr bwMode="auto">
          <a:xfrm>
            <a:off x="809625" y="449263"/>
            <a:ext cx="5094288" cy="3822700"/>
          </a:xfrm>
          <a:noFill/>
          <a:ln>
            <a:solidFill>
              <a:srgbClr val="000000"/>
            </a:solidFill>
            <a:miter lim="800000"/>
            <a:headEnd/>
            <a:tailEnd/>
          </a:ln>
        </p:spPr>
      </p:sp>
      <p:sp>
        <p:nvSpPr>
          <p:cNvPr id="522244" name="Rectangle 3"/>
          <p:cNvSpPr>
            <a:spLocks noGrp="1" noChangeArrowheads="1"/>
          </p:cNvSpPr>
          <p:nvPr>
            <p:ph type="body" idx="1"/>
          </p:nvPr>
        </p:nvSpPr>
        <p:spPr>
          <a:xfrm>
            <a:off x="686113" y="4506329"/>
            <a:ext cx="5485778" cy="4112298"/>
          </a:xfrm>
          <a:noFill/>
          <a:ln/>
        </p:spPr>
        <p:txBody>
          <a:bodyPr/>
          <a:lstStyle/>
          <a:p>
            <a:pPr marL="224655" indent="-224655"/>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7AC893D7-2398-4C3E-B343-286249E1E295}" type="slidenum">
              <a:rPr lang="en-US" b="1">
                <a:solidFill>
                  <a:srgbClr val="FFFFFF"/>
                </a:solidFill>
              </a:rPr>
              <a:pPr algn="r" eaLnBrk="0" hangingPunct="0"/>
              <a:t>8</a:t>
            </a:fld>
            <a:endParaRPr lang="en-US" b="1" dirty="0">
              <a:solidFill>
                <a:srgbClr val="FFFFFF"/>
              </a:solidFill>
            </a:endParaRPr>
          </a:p>
        </p:txBody>
      </p:sp>
      <p:sp>
        <p:nvSpPr>
          <p:cNvPr id="522243" name="Rectangle 2"/>
          <p:cNvSpPr>
            <a:spLocks noGrp="1" noRot="1" noChangeAspect="1" noChangeArrowheads="1" noTextEdit="1"/>
          </p:cNvSpPr>
          <p:nvPr>
            <p:ph type="sldImg"/>
          </p:nvPr>
        </p:nvSpPr>
        <p:spPr bwMode="auto">
          <a:xfrm>
            <a:off x="809625" y="449263"/>
            <a:ext cx="5094288" cy="3822700"/>
          </a:xfrm>
          <a:noFill/>
          <a:ln>
            <a:solidFill>
              <a:srgbClr val="000000"/>
            </a:solidFill>
            <a:miter lim="800000"/>
            <a:headEnd/>
            <a:tailEnd/>
          </a:ln>
        </p:spPr>
      </p:sp>
      <p:sp>
        <p:nvSpPr>
          <p:cNvPr id="522244" name="Rectangle 3"/>
          <p:cNvSpPr>
            <a:spLocks noGrp="1" noChangeArrowheads="1"/>
          </p:cNvSpPr>
          <p:nvPr>
            <p:ph type="body" idx="1"/>
          </p:nvPr>
        </p:nvSpPr>
        <p:spPr>
          <a:xfrm>
            <a:off x="686113" y="4506329"/>
            <a:ext cx="5485778" cy="4112298"/>
          </a:xfrm>
          <a:noFill/>
          <a:ln/>
        </p:spPr>
        <p:txBody>
          <a:bodyPr/>
          <a:lstStyle/>
          <a:p>
            <a:pPr marL="224655" indent="-224655"/>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7AC893D7-2398-4C3E-B343-286249E1E295}" type="slidenum">
              <a:rPr lang="en-US" b="1">
                <a:solidFill>
                  <a:srgbClr val="FFFFFF"/>
                </a:solidFill>
              </a:rPr>
              <a:pPr algn="r" eaLnBrk="0" hangingPunct="0"/>
              <a:t>9</a:t>
            </a:fld>
            <a:endParaRPr lang="en-US" b="1" dirty="0">
              <a:solidFill>
                <a:srgbClr val="FFFFFF"/>
              </a:solidFill>
            </a:endParaRPr>
          </a:p>
        </p:txBody>
      </p:sp>
      <p:sp>
        <p:nvSpPr>
          <p:cNvPr id="522243" name="Rectangle 2"/>
          <p:cNvSpPr>
            <a:spLocks noGrp="1" noRot="1" noChangeAspect="1" noChangeArrowheads="1" noTextEdit="1"/>
          </p:cNvSpPr>
          <p:nvPr>
            <p:ph type="sldImg"/>
          </p:nvPr>
        </p:nvSpPr>
        <p:spPr bwMode="auto">
          <a:xfrm>
            <a:off x="809625" y="449263"/>
            <a:ext cx="5094288" cy="3822700"/>
          </a:xfrm>
          <a:noFill/>
          <a:ln>
            <a:solidFill>
              <a:srgbClr val="000000"/>
            </a:solidFill>
            <a:miter lim="800000"/>
            <a:headEnd/>
            <a:tailEnd/>
          </a:ln>
        </p:spPr>
      </p:sp>
      <p:sp>
        <p:nvSpPr>
          <p:cNvPr id="522244" name="Rectangle 3"/>
          <p:cNvSpPr>
            <a:spLocks noGrp="1" noChangeArrowheads="1"/>
          </p:cNvSpPr>
          <p:nvPr>
            <p:ph type="body" idx="1"/>
          </p:nvPr>
        </p:nvSpPr>
        <p:spPr>
          <a:xfrm>
            <a:off x="686113" y="4506329"/>
            <a:ext cx="5485778" cy="4112298"/>
          </a:xfrm>
          <a:noFill/>
          <a:ln/>
        </p:spPr>
        <p:txBody>
          <a:bodyPr/>
          <a:lstStyle/>
          <a:p>
            <a:pPr marL="224655" indent="-224655"/>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880" y="273629"/>
            <a:ext cx="2056320" cy="58556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6481" y="273629"/>
            <a:ext cx="6032160" cy="58556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604329"/>
            <a:ext cx="404352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8241" y="1604329"/>
            <a:ext cx="4044960" cy="4524955"/>
          </a:xfrm>
        </p:spPr>
        <p:txBody>
          <a:bodyPr/>
          <a:lstStyle/>
          <a:p>
            <a:r>
              <a:rPr lang="en-US" smtClean="0"/>
              <a:t>Click icon to add clip art</a:t>
            </a:r>
            <a:endParaRPr lang="en-US"/>
          </a:p>
        </p:txBody>
      </p:sp>
      <p:sp>
        <p:nvSpPr>
          <p:cNvPr id="5" name="Date Placeholder 4"/>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5/6/2011</a:t>
            </a:fld>
            <a:endParaRPr lang="en-US"/>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en-US"/>
          </a:p>
        </p:txBody>
      </p:sp>
      <p:sp>
        <p:nvSpPr>
          <p:cNvPr id="7" name="Slide Number Placeholder 6"/>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6480" y="1604329"/>
            <a:ext cx="4043520" cy="4524955"/>
          </a:xfrm>
        </p:spPr>
        <p:txBody>
          <a:bodyPr/>
          <a:lstStyle/>
          <a:p>
            <a:r>
              <a:rPr lang="en-US" smtClean="0"/>
              <a:t>Click icon to add clip art</a:t>
            </a:r>
            <a:endParaRPr lang="en-US"/>
          </a:p>
        </p:txBody>
      </p:sp>
      <p:sp>
        <p:nvSpPr>
          <p:cNvPr id="4" name="Text Placeholder 3"/>
          <p:cNvSpPr>
            <a:spLocks noGrp="1"/>
          </p:cNvSpPr>
          <p:nvPr>
            <p:ph type="body" sz="half" idx="2"/>
          </p:nvPr>
        </p:nvSpPr>
        <p:spPr>
          <a:xfrm>
            <a:off x="4638241" y="1604329"/>
            <a:ext cx="40449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5/6/2011</a:t>
            </a:fld>
            <a:endParaRPr lang="en-US"/>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en-US"/>
          </a:p>
        </p:txBody>
      </p:sp>
      <p:sp>
        <p:nvSpPr>
          <p:cNvPr id="7" name="Slide Number Placeholder 6"/>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604329"/>
            <a:ext cx="404352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1" y="1604329"/>
            <a:ext cx="4044960"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38241" y="3935934"/>
            <a:ext cx="4044960"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5/6/2011</a:t>
            </a:fld>
            <a:endParaRPr lang="en-US"/>
          </a:p>
        </p:txBody>
      </p:sp>
      <p:sp>
        <p:nvSpPr>
          <p:cNvPr id="7" name="Footer Placeholder 6"/>
          <p:cNvSpPr>
            <a:spLocks noGrp="1"/>
          </p:cNvSpPr>
          <p:nvPr>
            <p:ph type="ftr" idx="11"/>
          </p:nvPr>
        </p:nvSpPr>
        <p:spPr>
          <a:xfrm>
            <a:off x="3127680" y="6247376"/>
            <a:ext cx="2897280" cy="470930"/>
          </a:xfrm>
        </p:spPr>
        <p:txBody>
          <a:bodyPr/>
          <a:lstStyle>
            <a:lvl1pPr>
              <a:defRPr/>
            </a:lvl1pPr>
          </a:lstStyle>
          <a:p>
            <a:endParaRPr lang="en-US"/>
          </a:p>
        </p:txBody>
      </p:sp>
      <p:sp>
        <p:nvSpPr>
          <p:cNvPr id="8" name="Slide Number Placeholder 7"/>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514475"/>
            <a:ext cx="3962400" cy="4286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514475"/>
            <a:ext cx="3962400" cy="4286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34200" y="6534151"/>
            <a:ext cx="2133600" cy="476250"/>
          </a:xfrm>
          <a:prstGeom prst="rect">
            <a:avLst/>
          </a:prstGeom>
        </p:spPr>
        <p:txBody>
          <a:bodyPr/>
          <a:lstStyle>
            <a:lvl1pPr algn="ctr" eaLnBrk="0" hangingPunct="0">
              <a:defRPr b="1">
                <a:solidFill>
                  <a:srgbClr val="FFFFFF"/>
                </a:solidFill>
                <a:latin typeface="Arial Narrow" pitchFamily="34" charset="0"/>
              </a:defRPr>
            </a:lvl1pPr>
          </a:lstStyle>
          <a:p>
            <a:pPr>
              <a:defRPr/>
            </a:pPr>
            <a:fld id="{96646B6E-4D4E-4929-B9CF-38547E55273B}"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smtClean="0"/>
              <a:t>Click to edit Master subtitle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5"/>
            <a:ext cx="7771680" cy="1362383"/>
          </a:xfrm>
        </p:spPr>
        <p:txBody>
          <a:bodyPr/>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640" indent="0">
              <a:buNone/>
              <a:defRPr sz="1600"/>
            </a:lvl2pPr>
            <a:lvl3pPr marL="829280" indent="0">
              <a:buNone/>
              <a:defRPr sz="1500"/>
            </a:lvl3pPr>
            <a:lvl4pPr marL="1243920" indent="0">
              <a:buNone/>
              <a:defRPr sz="1300"/>
            </a:lvl4pPr>
            <a:lvl5pPr marL="1658560" indent="0">
              <a:buNone/>
              <a:defRPr sz="1300"/>
            </a:lvl5pPr>
            <a:lvl6pPr marL="2073201" indent="0">
              <a:buNone/>
              <a:defRPr sz="1300"/>
            </a:lvl6pPr>
            <a:lvl7pPr marL="2487841" indent="0">
              <a:buNone/>
              <a:defRPr sz="1300"/>
            </a:lvl7pPr>
            <a:lvl8pPr marL="2902481" indent="0">
              <a:buNone/>
              <a:defRPr sz="1300"/>
            </a:lvl8pPr>
            <a:lvl9pPr marL="3317121" indent="0">
              <a:buNone/>
              <a:defRPr sz="1300"/>
            </a:lvl9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440" y="1981648"/>
            <a:ext cx="3816000" cy="411307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9680" y="1981648"/>
            <a:ext cx="3816000" cy="411307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2" y="275072"/>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2" y="1535201"/>
            <a:ext cx="4042080" cy="639427"/>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2"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3" y="273631"/>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3"/>
            <a:ext cx="3008160" cy="4692013"/>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3" y="4800026"/>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3" y="612065"/>
            <a:ext cx="5486400" cy="4115952"/>
          </a:xfrm>
        </p:spPr>
        <p:txBody>
          <a:bodyPr/>
          <a:lstStyle>
            <a:lvl1pPr marL="0" indent="0">
              <a:buNone/>
              <a:defRPr sz="2900"/>
            </a:lvl1pPr>
            <a:lvl2pPr marL="414640" indent="0">
              <a:buNone/>
              <a:defRPr sz="2500"/>
            </a:lvl2pPr>
            <a:lvl3pPr marL="829280" indent="0">
              <a:buNone/>
              <a:defRPr sz="2200"/>
            </a:lvl3pPr>
            <a:lvl4pPr marL="1243920" indent="0">
              <a:buNone/>
              <a:defRPr sz="1800"/>
            </a:lvl4pPr>
            <a:lvl5pPr marL="1658560" indent="0">
              <a:buNone/>
              <a:defRPr sz="1800"/>
            </a:lvl5pPr>
            <a:lvl6pPr marL="2073201" indent="0">
              <a:buNone/>
              <a:defRPr sz="1800"/>
            </a:lvl6pPr>
            <a:lvl7pPr marL="2487841" indent="0">
              <a:buNone/>
              <a:defRPr sz="1800"/>
            </a:lvl7pPr>
            <a:lvl8pPr marL="2902481" indent="0">
              <a:buNone/>
              <a:defRPr sz="1800"/>
            </a:lvl8pPr>
            <a:lvl9pPr marL="3317121" indent="0">
              <a:buNone/>
              <a:defRPr sz="1800"/>
            </a:lvl9pPr>
          </a:lstStyle>
          <a:p>
            <a:r>
              <a:rPr lang="en-US" smtClean="0"/>
              <a:t>Click icon to add picture</a:t>
            </a:r>
            <a:endParaRPr lang="en-US"/>
          </a:p>
        </p:txBody>
      </p:sp>
      <p:sp>
        <p:nvSpPr>
          <p:cNvPr id="4" name="Text Placeholder 3"/>
          <p:cNvSpPr>
            <a:spLocks noGrp="1"/>
          </p:cNvSpPr>
          <p:nvPr>
            <p:ph type="body" sz="half" idx="2"/>
          </p:nvPr>
        </p:nvSpPr>
        <p:spPr>
          <a:xfrm>
            <a:off x="1792803" y="5367444"/>
            <a:ext cx="5486400" cy="805044"/>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121" y="609185"/>
            <a:ext cx="1942560" cy="54855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442" y="609185"/>
            <a:ext cx="5689440" cy="54855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480" y="1604329"/>
            <a:ext cx="404352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1" y="1604329"/>
            <a:ext cx="404496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r>
              <a:rPr lang="en-US" smtClean="0"/>
              <a:t>Click icon to add picture</a:t>
            </a:r>
            <a:endParaRPr lang="en-US"/>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5/6/2011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6481" y="273629"/>
            <a:ext cx="8226720" cy="114348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6481" y="1604329"/>
            <a:ext cx="8226720" cy="4524955"/>
          </a:xfrm>
          <a:prstGeom prst="rect">
            <a:avLst/>
          </a:prstGeom>
          <a:noFill/>
          <a:ln w="9525">
            <a:noFill/>
            <a:round/>
            <a:headEnd/>
            <a:tailEnd/>
          </a:ln>
          <a:effectLst/>
        </p:spPr>
        <p:txBody>
          <a:bodyPr vert="horz" wrap="square" lIns="0" tIns="25602"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56481" y="6247376"/>
            <a:ext cx="212832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656650" algn="l"/>
                <a:tab pos="1313299" algn="l"/>
                <a:tab pos="1969949" algn="l"/>
              </a:tabLst>
              <a:defRPr sz="1300">
                <a:solidFill>
                  <a:srgbClr val="000000"/>
                </a:solidFill>
                <a:latin typeface="Times New Roman" pitchFamily="16" charset="0"/>
              </a:defRPr>
            </a:lvl1pPr>
          </a:lstStyle>
          <a:p>
            <a:fld id="{58EBE789-4C61-4BC5-8561-CD900AE7C768}" type="datetimeFigureOut">
              <a:rPr lang="en-US" smtClean="0"/>
              <a:pPr/>
              <a:t>5/6/2011</a:t>
            </a:fld>
            <a:endParaRPr lang="en-US"/>
          </a:p>
        </p:txBody>
      </p:sp>
      <p:sp>
        <p:nvSpPr>
          <p:cNvPr id="1028" name="Rectangle 4"/>
          <p:cNvSpPr>
            <a:spLocks noGrp="1" noChangeArrowheads="1"/>
          </p:cNvSpPr>
          <p:nvPr>
            <p:ph type="ftr"/>
          </p:nvPr>
        </p:nvSpPr>
        <p:spPr bwMode="auto">
          <a:xfrm>
            <a:off x="3127680" y="6247376"/>
            <a:ext cx="289728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656650" algn="l"/>
                <a:tab pos="1313299" algn="l"/>
                <a:tab pos="1969949" algn="l"/>
                <a:tab pos="2626599" algn="l"/>
              </a:tabLst>
              <a:defRPr sz="13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6556321" y="6247376"/>
            <a:ext cx="212832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656650" algn="l"/>
                <a:tab pos="1313299" algn="l"/>
                <a:tab pos="1969949" algn="l"/>
              </a:tabLst>
              <a:defRPr sz="1300">
                <a:solidFill>
                  <a:srgbClr val="000000"/>
                </a:solidFill>
                <a:latin typeface="Times New Roman" pitchFamily="16" charset="0"/>
              </a:defRPr>
            </a:lvl1pPr>
          </a:lstStyle>
          <a:p>
            <a:fld id="{68F5889E-DB3C-4AF6-9D0E-F955A2C7A9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87" r:id="rId15"/>
  </p:sldLayoutIdLst>
  <p:txStyles>
    <p:titleStyle>
      <a:lvl1pPr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mj-ea"/>
          <a:cs typeface="+mj-cs"/>
        </a:defRPr>
      </a:lvl1pPr>
      <a:lvl2pPr marL="673930" indent="-259204"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2pPr>
      <a:lvl3pPr marL="1036815"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3pPr>
      <a:lvl4pPr marL="1451541"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4pPr>
      <a:lvl5pPr marL="1866268"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5pPr>
      <a:lvl6pPr marL="2280994"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6pPr>
      <a:lvl7pPr marL="2695720"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7pPr>
      <a:lvl8pPr marL="3110446"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8pPr>
      <a:lvl9pPr marL="3525172"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9pPr>
    </p:titleStyle>
    <p:bodyStyle>
      <a:lvl1pPr marL="311045" indent="-311045" algn="l" defTabSz="414726" rtl="0" eaLnBrk="1" fontAlgn="base" hangingPunct="1">
        <a:lnSpc>
          <a:spcPct val="93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930" indent="-259204" algn="l" defTabSz="414726" rtl="0" eaLnBrk="1" fontAlgn="base" hangingPunct="1">
        <a:lnSpc>
          <a:spcPct val="93000"/>
        </a:lnSpc>
        <a:spcBef>
          <a:spcPct val="0"/>
        </a:spcBef>
        <a:spcAft>
          <a:spcPts val="1032"/>
        </a:spcAft>
        <a:buClr>
          <a:srgbClr val="000000"/>
        </a:buClr>
        <a:buSzPct val="100000"/>
        <a:buFont typeface="Times New Roman" pitchFamily="16" charset="0"/>
        <a:defRPr sz="2500">
          <a:solidFill>
            <a:srgbClr val="000000"/>
          </a:solidFill>
          <a:latin typeface="+mn-lt"/>
          <a:ea typeface="+mn-ea"/>
        </a:defRPr>
      </a:lvl2pPr>
      <a:lvl3pPr marL="1036815" indent="-207363" algn="l" defTabSz="414726" rtl="0" eaLnBrk="1" fontAlgn="base" hangingPunct="1">
        <a:lnSpc>
          <a:spcPct val="93000"/>
        </a:lnSpc>
        <a:spcBef>
          <a:spcPct val="0"/>
        </a:spcBef>
        <a:spcAft>
          <a:spcPts val="771"/>
        </a:spcAft>
        <a:buClr>
          <a:srgbClr val="000000"/>
        </a:buClr>
        <a:buSzPct val="100000"/>
        <a:buFont typeface="Times New Roman" pitchFamily="16" charset="0"/>
        <a:defRPr sz="2200">
          <a:solidFill>
            <a:srgbClr val="000000"/>
          </a:solidFill>
          <a:latin typeface="+mn-lt"/>
          <a:ea typeface="+mn-ea"/>
        </a:defRPr>
      </a:lvl3pPr>
      <a:lvl4pPr marL="1451541" indent="-207363" algn="l" defTabSz="414726" rtl="0" eaLnBrk="1" fontAlgn="base" hangingPunct="1">
        <a:lnSpc>
          <a:spcPct val="93000"/>
        </a:lnSpc>
        <a:spcBef>
          <a:spcPct val="0"/>
        </a:spcBef>
        <a:spcAft>
          <a:spcPts val="522"/>
        </a:spcAft>
        <a:buClr>
          <a:srgbClr val="000000"/>
        </a:buClr>
        <a:buSzPct val="100000"/>
        <a:buFont typeface="Times New Roman" pitchFamily="16" charset="0"/>
        <a:defRPr sz="1800">
          <a:solidFill>
            <a:srgbClr val="000000"/>
          </a:solidFill>
          <a:latin typeface="+mn-lt"/>
          <a:ea typeface="+mn-ea"/>
        </a:defRPr>
      </a:lvl4pPr>
      <a:lvl5pPr marL="1866268"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5pPr>
      <a:lvl6pPr marL="2280994"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6pPr>
      <a:lvl7pPr marL="2695720"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7pPr>
      <a:lvl8pPr marL="3110446"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8pPr>
      <a:lvl9pPr marL="3525172"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5637600" y="6552689"/>
            <a:ext cx="990720" cy="228984"/>
          </a:xfrm>
          <a:prstGeom prst="rect">
            <a:avLst/>
          </a:prstGeom>
          <a:noFill/>
          <a:ln w="9360">
            <a:noFill/>
            <a:miter lim="800000"/>
            <a:headEnd/>
            <a:tailEnd/>
          </a:ln>
          <a:effectLst/>
        </p:spPr>
        <p:txBody>
          <a:bodyPr lIns="82936" tIns="82936" rIns="82936" bIns="41469"/>
          <a:lstStyle/>
          <a:p>
            <a:pPr algn="r" hangingPunct="1">
              <a:lnSpc>
                <a:spcPct val="100000"/>
              </a:lnSpc>
              <a:tabLst>
                <a:tab pos="656582" algn="l"/>
              </a:tabLst>
            </a:pPr>
            <a:fld id="{C0C39CF3-BF19-4FD8-88B1-FDCD48B453B7}" type="slidenum">
              <a:rPr lang="en-US" sz="700" b="1">
                <a:solidFill>
                  <a:srgbClr val="E3E3E3"/>
                </a:solidFill>
              </a:rPr>
              <a:pPr algn="r" hangingPunct="1">
                <a:lnSpc>
                  <a:spcPct val="100000"/>
                </a:lnSpc>
                <a:tabLst>
                  <a:tab pos="656582" algn="l"/>
                </a:tabLst>
              </a:pPr>
              <a:t>‹#›</a:t>
            </a:fld>
            <a:endParaRPr lang="en-US" sz="700" b="1">
              <a:solidFill>
                <a:srgbClr val="E3E3E3"/>
              </a:solidFill>
            </a:endParaRPr>
          </a:p>
        </p:txBody>
      </p:sp>
      <p:sp>
        <p:nvSpPr>
          <p:cNvPr id="2050" name="Rectangle 2"/>
          <p:cNvSpPr>
            <a:spLocks noGrp="1" noChangeArrowheads="1"/>
          </p:cNvSpPr>
          <p:nvPr>
            <p:ph type="title"/>
          </p:nvPr>
        </p:nvSpPr>
        <p:spPr bwMode="auto">
          <a:xfrm>
            <a:off x="685440" y="609184"/>
            <a:ext cx="7770240" cy="1140600"/>
          </a:xfrm>
          <a:prstGeom prst="rect">
            <a:avLst/>
          </a:prstGeom>
          <a:noFill/>
          <a:ln w="9360">
            <a:noFill/>
            <a:miter lim="800000"/>
            <a:headEnd/>
            <a:tailEnd/>
          </a:ln>
          <a:effectLst/>
        </p:spPr>
        <p:txBody>
          <a:bodyPr vert="horz" wrap="square" lIns="82936" tIns="82936" rIns="82936" bIns="41469" numCol="1" anchor="t" anchorCtr="0" compatLnSpc="1">
            <a:prstTxWarp prst="textNoShape">
              <a:avLst/>
            </a:prstTxWarp>
          </a:bodyPr>
          <a:lstStyle/>
          <a:p>
            <a:pPr lvl="0"/>
            <a:r>
              <a:rPr lang="en-GB" smtClean="0"/>
              <a:t>Click to edit the title text formatClick to edit Master title style</a:t>
            </a:r>
          </a:p>
        </p:txBody>
      </p:sp>
      <p:sp>
        <p:nvSpPr>
          <p:cNvPr id="2051" name="Rectangle 3"/>
          <p:cNvSpPr>
            <a:spLocks noGrp="1" noChangeArrowheads="1"/>
          </p:cNvSpPr>
          <p:nvPr>
            <p:ph type="body" idx="1"/>
          </p:nvPr>
        </p:nvSpPr>
        <p:spPr bwMode="auto">
          <a:xfrm>
            <a:off x="685440" y="1981648"/>
            <a:ext cx="7770240" cy="4113072"/>
          </a:xfrm>
          <a:prstGeom prst="rect">
            <a:avLst/>
          </a:prstGeom>
          <a:noFill/>
          <a:ln w="9360">
            <a:noFill/>
            <a:miter lim="800000"/>
            <a:headEnd/>
            <a:tailEnd/>
          </a:ln>
          <a:effectLst/>
        </p:spPr>
        <p:txBody>
          <a:bodyPr vert="horz" wrap="square" lIns="82936" tIns="82936" rIns="82936" bIns="41469"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0"/>
            <a:r>
              <a:rPr lang="en-GB" smtClean="0"/>
              <a:t>Ninth Outline LevelClick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mj-lt"/>
          <a:ea typeface="+mj-ea"/>
          <a:cs typeface="+mj-cs"/>
        </a:defRPr>
      </a:lvl1pPr>
      <a:lvl2pPr marL="673860" indent="-259178"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2pPr>
      <a:lvl3pPr marL="1036707"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3pPr>
      <a:lvl4pPr marL="1451391"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4pPr>
      <a:lvl5pPr marL="1866074"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5pPr>
      <a:lvl6pPr marL="2280758"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6pPr>
      <a:lvl7pPr marL="2695440"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7pPr>
      <a:lvl8pPr marL="3110124"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8pPr>
      <a:lvl9pPr marL="3524806"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9pPr>
    </p:titleStyle>
    <p:bodyStyle>
      <a:lvl1pPr marL="311013" indent="-311013" algn="l" defTabSz="414683" rtl="0" eaLnBrk="1" fontAlgn="base" hangingPunct="1">
        <a:lnSpc>
          <a:spcPct val="95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860" indent="-259178" algn="l" defTabSz="414683" rtl="0" eaLnBrk="1" fontAlgn="base" hangingPunct="1">
        <a:lnSpc>
          <a:spcPct val="95000"/>
        </a:lnSpc>
        <a:spcBef>
          <a:spcPct val="0"/>
        </a:spcBef>
        <a:spcAft>
          <a:spcPts val="1032"/>
        </a:spcAft>
        <a:buClr>
          <a:srgbClr val="000000"/>
        </a:buClr>
        <a:buSzPct val="100000"/>
        <a:buFont typeface="Times New Roman" pitchFamily="16" charset="0"/>
        <a:defRPr sz="2200">
          <a:solidFill>
            <a:srgbClr val="000000"/>
          </a:solidFill>
          <a:latin typeface="+mn-lt"/>
          <a:ea typeface="+mn-ea"/>
        </a:defRPr>
      </a:lvl2pPr>
      <a:lvl3pPr marL="1036707" indent="-207341" algn="l" defTabSz="414683" rtl="0" eaLnBrk="1" fontAlgn="base" hangingPunct="1">
        <a:lnSpc>
          <a:spcPct val="95000"/>
        </a:lnSpc>
        <a:spcBef>
          <a:spcPct val="0"/>
        </a:spcBef>
        <a:spcAft>
          <a:spcPts val="771"/>
        </a:spcAft>
        <a:buClr>
          <a:srgbClr val="000000"/>
        </a:buClr>
        <a:buSzPct val="100000"/>
        <a:buFont typeface="Times New Roman" pitchFamily="16" charset="0"/>
        <a:defRPr sz="1800">
          <a:solidFill>
            <a:srgbClr val="000000"/>
          </a:solidFill>
          <a:latin typeface="+mn-lt"/>
          <a:ea typeface="+mn-ea"/>
        </a:defRPr>
      </a:lvl3pPr>
      <a:lvl4pPr marL="1451391" indent="-207341" algn="l" defTabSz="414683" rtl="0" eaLnBrk="1" fontAlgn="base" hangingPunct="1">
        <a:lnSpc>
          <a:spcPct val="95000"/>
        </a:lnSpc>
        <a:spcBef>
          <a:spcPct val="0"/>
        </a:spcBef>
        <a:spcAft>
          <a:spcPts val="522"/>
        </a:spcAft>
        <a:buClr>
          <a:srgbClr val="000000"/>
        </a:buClr>
        <a:buSzPct val="100000"/>
        <a:buFont typeface="Times New Roman" pitchFamily="16" charset="0"/>
        <a:defRPr sz="1800">
          <a:solidFill>
            <a:srgbClr val="000000"/>
          </a:solidFill>
          <a:latin typeface="+mn-lt"/>
          <a:ea typeface="+mn-ea"/>
        </a:defRPr>
      </a:lvl4pPr>
      <a:lvl5pPr marL="1866074"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5pPr>
      <a:lvl6pPr marL="2280758"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6pPr>
      <a:lvl7pPr marL="2695440"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7pPr>
      <a:lvl8pPr marL="3110124"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8pPr>
      <a:lvl9pPr marL="3524806"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9pPr>
    </p:bodyStyle>
    <p:otherStyle>
      <a:defPPr>
        <a:defRPr lang="en-US"/>
      </a:defPPr>
      <a:lvl1pPr marL="0" algn="l" defTabSz="829366" rtl="0" eaLnBrk="1" latinLnBrk="0" hangingPunct="1">
        <a:defRPr sz="1600" kern="1200">
          <a:solidFill>
            <a:schemeClr val="tx1"/>
          </a:solidFill>
          <a:latin typeface="+mn-lt"/>
          <a:ea typeface="+mn-ea"/>
          <a:cs typeface="+mn-cs"/>
        </a:defRPr>
      </a:lvl1pPr>
      <a:lvl2pPr marL="414683" algn="l" defTabSz="829366" rtl="0" eaLnBrk="1" latinLnBrk="0" hangingPunct="1">
        <a:defRPr sz="1600" kern="1200">
          <a:solidFill>
            <a:schemeClr val="tx1"/>
          </a:solidFill>
          <a:latin typeface="+mn-lt"/>
          <a:ea typeface="+mn-ea"/>
          <a:cs typeface="+mn-cs"/>
        </a:defRPr>
      </a:lvl2pPr>
      <a:lvl3pPr marL="829366" algn="l" defTabSz="829366" rtl="0" eaLnBrk="1" latinLnBrk="0" hangingPunct="1">
        <a:defRPr sz="1600" kern="1200">
          <a:solidFill>
            <a:schemeClr val="tx1"/>
          </a:solidFill>
          <a:latin typeface="+mn-lt"/>
          <a:ea typeface="+mn-ea"/>
          <a:cs typeface="+mn-cs"/>
        </a:defRPr>
      </a:lvl3pPr>
      <a:lvl4pPr marL="1244049" algn="l" defTabSz="829366" rtl="0" eaLnBrk="1" latinLnBrk="0" hangingPunct="1">
        <a:defRPr sz="1600" kern="1200">
          <a:solidFill>
            <a:schemeClr val="tx1"/>
          </a:solidFill>
          <a:latin typeface="+mn-lt"/>
          <a:ea typeface="+mn-ea"/>
          <a:cs typeface="+mn-cs"/>
        </a:defRPr>
      </a:lvl4pPr>
      <a:lvl5pPr marL="1658732" algn="l" defTabSz="829366" rtl="0" eaLnBrk="1" latinLnBrk="0" hangingPunct="1">
        <a:defRPr sz="1600" kern="1200">
          <a:solidFill>
            <a:schemeClr val="tx1"/>
          </a:solidFill>
          <a:latin typeface="+mn-lt"/>
          <a:ea typeface="+mn-ea"/>
          <a:cs typeface="+mn-cs"/>
        </a:defRPr>
      </a:lvl5pPr>
      <a:lvl6pPr marL="2073416" algn="l" defTabSz="829366" rtl="0" eaLnBrk="1" latinLnBrk="0" hangingPunct="1">
        <a:defRPr sz="1600" kern="1200">
          <a:solidFill>
            <a:schemeClr val="tx1"/>
          </a:solidFill>
          <a:latin typeface="+mn-lt"/>
          <a:ea typeface="+mn-ea"/>
          <a:cs typeface="+mn-cs"/>
        </a:defRPr>
      </a:lvl6pPr>
      <a:lvl7pPr marL="2488099" algn="l" defTabSz="829366" rtl="0" eaLnBrk="1" latinLnBrk="0" hangingPunct="1">
        <a:defRPr sz="1600" kern="1200">
          <a:solidFill>
            <a:schemeClr val="tx1"/>
          </a:solidFill>
          <a:latin typeface="+mn-lt"/>
          <a:ea typeface="+mn-ea"/>
          <a:cs typeface="+mn-cs"/>
        </a:defRPr>
      </a:lvl7pPr>
      <a:lvl8pPr marL="2902782" algn="l" defTabSz="829366" rtl="0" eaLnBrk="1" latinLnBrk="0" hangingPunct="1">
        <a:defRPr sz="1600" kern="1200">
          <a:solidFill>
            <a:schemeClr val="tx1"/>
          </a:solidFill>
          <a:latin typeface="+mn-lt"/>
          <a:ea typeface="+mn-ea"/>
          <a:cs typeface="+mn-cs"/>
        </a:defRPr>
      </a:lvl8pPr>
      <a:lvl9pPr marL="3317465" algn="l" defTabSz="829366"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cstate="print"/>
          <a:srcRect/>
          <a:stretch>
            <a:fillRect/>
          </a:stretch>
        </p:blipFill>
        <p:spPr bwMode="auto">
          <a:xfrm>
            <a:off x="1807200" y="2184709"/>
            <a:ext cx="5667840" cy="1417109"/>
          </a:xfrm>
          <a:prstGeom prst="rect">
            <a:avLst/>
          </a:prstGeom>
          <a:noFill/>
          <a:ln w="9525">
            <a:noFill/>
            <a:round/>
            <a:headEnd/>
            <a:tailEnd/>
          </a:ln>
          <a:effectLst/>
        </p:spPr>
      </p:pic>
      <p:sp>
        <p:nvSpPr>
          <p:cNvPr id="4098" name="Text Box 2"/>
          <p:cNvSpPr txBox="1">
            <a:spLocks noChangeArrowheads="1"/>
          </p:cNvSpPr>
          <p:nvPr/>
        </p:nvSpPr>
        <p:spPr bwMode="auto">
          <a:xfrm>
            <a:off x="1738080" y="3259062"/>
            <a:ext cx="5944320" cy="861210"/>
          </a:xfrm>
          <a:prstGeom prst="rect">
            <a:avLst/>
          </a:prstGeom>
          <a:noFill/>
          <a:ln w="9525">
            <a:noFill/>
            <a:round/>
            <a:headEnd/>
            <a:tailEnd/>
          </a:ln>
          <a:effectLst/>
        </p:spPr>
        <p:txBody>
          <a:bodyPr lIns="81639" tIns="40820" rIns="81639" bIns="40820"/>
          <a:lstStyle/>
          <a:p>
            <a:pPr algn="ctr">
              <a:lnSpc>
                <a:spcPct val="118000"/>
              </a:lnSpc>
              <a:tabLst>
                <a:tab pos="656650" algn="l"/>
                <a:tab pos="1313299" algn="l"/>
                <a:tab pos="1969949" algn="l"/>
                <a:tab pos="2626599" algn="l"/>
                <a:tab pos="3283248" algn="l"/>
                <a:tab pos="3939898" algn="l"/>
                <a:tab pos="4596548" algn="l"/>
                <a:tab pos="5253198" algn="l"/>
                <a:tab pos="5909847" algn="l"/>
                <a:tab pos="6566497" algn="l"/>
              </a:tabLst>
            </a:pPr>
            <a:r>
              <a:rPr lang="en-US" sz="7300" dirty="0">
                <a:solidFill>
                  <a:srgbClr val="000000"/>
                </a:solidFill>
                <a:effectLst>
                  <a:outerShdw blurRad="38100" dist="38100" dir="2700000" algn="tl">
                    <a:srgbClr val="C0C0C0"/>
                  </a:outerShdw>
                </a:effectLst>
                <a:latin typeface="+mj-lt"/>
              </a:rPr>
              <a:t>Workshop </a:t>
            </a:r>
            <a:endParaRPr lang="en-US" sz="7300" dirty="0" smtClean="0">
              <a:solidFill>
                <a:srgbClr val="000000"/>
              </a:solidFill>
              <a:effectLst>
                <a:outerShdw blurRad="38100" dist="38100" dir="2700000" algn="tl">
                  <a:srgbClr val="C0C0C0"/>
                </a:outerShdw>
              </a:effectLst>
              <a:latin typeface="+mj-lt"/>
            </a:endParaRPr>
          </a:p>
          <a:p>
            <a:pPr algn="ctr">
              <a:lnSpc>
                <a:spcPct val="118000"/>
              </a:lnSpc>
              <a:tabLst>
                <a:tab pos="656650" algn="l"/>
                <a:tab pos="1313299" algn="l"/>
                <a:tab pos="1969949" algn="l"/>
                <a:tab pos="2626599" algn="l"/>
                <a:tab pos="3283248" algn="l"/>
                <a:tab pos="3939898" algn="l"/>
                <a:tab pos="4596548" algn="l"/>
                <a:tab pos="5253198" algn="l"/>
                <a:tab pos="5909847" algn="l"/>
                <a:tab pos="6566497" algn="l"/>
              </a:tabLst>
            </a:pPr>
            <a:r>
              <a:rPr lang="en-US" sz="4400" dirty="0" smtClean="0">
                <a:solidFill>
                  <a:srgbClr val="0070C0"/>
                </a:solidFill>
                <a:effectLst>
                  <a:outerShdw blurRad="38100" dist="38100" dir="2700000" algn="tl">
                    <a:srgbClr val="C0C0C0"/>
                  </a:outerShdw>
                </a:effectLst>
                <a:latin typeface="+mj-lt"/>
              </a:rPr>
              <a:t>3 of 7</a:t>
            </a:r>
            <a:endParaRPr lang="en-US" sz="4400" dirty="0">
              <a:solidFill>
                <a:srgbClr val="0070C0"/>
              </a:solidFill>
              <a:effectLst>
                <a:outerShdw blurRad="38100" dist="38100" dir="2700000" algn="tl">
                  <a:srgbClr val="C0C0C0"/>
                </a:outerShdw>
              </a:effectLst>
              <a:latin typeface="+mj-lt"/>
            </a:endParaRPr>
          </a:p>
        </p:txBody>
      </p:sp>
      <p:pic>
        <p:nvPicPr>
          <p:cNvPr id="4099" name="Picture 3"/>
          <p:cNvPicPr>
            <a:picLocks noChangeAspect="1" noChangeArrowheads="1"/>
          </p:cNvPicPr>
          <p:nvPr/>
        </p:nvPicPr>
        <p:blipFill>
          <a:blip r:embed="rId4" cstate="print"/>
          <a:srcRect/>
          <a:stretch>
            <a:fillRect/>
          </a:stretch>
        </p:blipFill>
        <p:spPr bwMode="auto">
          <a:xfrm>
            <a:off x="6714720" y="249146"/>
            <a:ext cx="2204278" cy="898653"/>
          </a:xfrm>
          <a:prstGeom prst="rect">
            <a:avLst/>
          </a:prstGeom>
          <a:noFill/>
          <a:ln w="9525">
            <a:noFill/>
            <a:round/>
            <a:headEnd/>
            <a:tailEnd/>
          </a:ln>
          <a:effectLst/>
        </p:spPr>
      </p:pic>
      <p:sp>
        <p:nvSpPr>
          <p:cNvPr id="8" name="TextBox 7"/>
          <p:cNvSpPr txBox="1"/>
          <p:nvPr/>
        </p:nvSpPr>
        <p:spPr>
          <a:xfrm>
            <a:off x="3120480" y="1216927"/>
            <a:ext cx="2666015" cy="760864"/>
          </a:xfrm>
          <a:prstGeom prst="rect">
            <a:avLst/>
          </a:prstGeom>
          <a:noFill/>
        </p:spPr>
        <p:txBody>
          <a:bodyPr wrap="none" lIns="82945" tIns="41473" rIns="82945" bIns="41473" rtlCol="0">
            <a:spAutoFit/>
          </a:bodyPr>
          <a:lstStyle/>
          <a:p>
            <a:r>
              <a:rPr lang="en-US" sz="4400" dirty="0" smtClean="0">
                <a:solidFill>
                  <a:srgbClr val="0070C0"/>
                </a:solidFill>
              </a:rPr>
              <a:t>Welcome!</a:t>
            </a:r>
            <a:endParaRPr lang="en-US" sz="4400" dirty="0">
              <a:solidFill>
                <a:srgbClr val="0070C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80160" y="458288"/>
            <a:ext cx="3963239" cy="1065712"/>
          </a:xfrm>
          <a:ln/>
        </p:spPr>
        <p:txBody>
          <a:bodyPr lIns="82945" tIns="82945" rIns="82945" bIns="41473" anchor="t"/>
          <a:lstStyle/>
          <a:p>
            <a:pPr algn="l">
              <a:tabLst>
                <a:tab pos="656650" algn="l"/>
                <a:tab pos="1313299" algn="l"/>
              </a:tabLst>
            </a:pPr>
            <a:r>
              <a:rPr lang="en-US" i="1" dirty="0" smtClean="0">
                <a:solidFill>
                  <a:srgbClr val="0084D1"/>
                </a:solidFill>
                <a:latin typeface="Cambria" pitchFamily="16" charset="0"/>
              </a:rPr>
              <a:t>While Loops</a:t>
            </a:r>
            <a:endParaRPr lang="en-US" i="1" dirty="0">
              <a:solidFill>
                <a:srgbClr val="0084D1"/>
              </a:solidFill>
              <a:latin typeface="Cambria" pitchFamily="16" charset="0"/>
            </a:endParaRPr>
          </a:p>
        </p:txBody>
      </p:sp>
      <p:sp>
        <p:nvSpPr>
          <p:cNvPr id="34818" name="Rectangle 2"/>
          <p:cNvSpPr>
            <a:spLocks noGrp="1" noChangeArrowheads="1"/>
          </p:cNvSpPr>
          <p:nvPr>
            <p:ph type="body" sz="half" idx="1"/>
          </p:nvPr>
        </p:nvSpPr>
        <p:spPr>
          <a:xfrm>
            <a:off x="380160" y="1294696"/>
            <a:ext cx="8535240" cy="2743903"/>
          </a:xfrm>
          <a:ln/>
        </p:spPr>
        <p:txBody>
          <a:bodyPr lIns="82945" tIns="82945" rIns="82945" bIns="41473"/>
          <a:lstStyle/>
          <a:p>
            <a:pPr indent="-309605">
              <a:spcBef>
                <a:spcPts val="579"/>
              </a:spcBef>
              <a:spcAft>
                <a:spcPct val="0"/>
              </a:spcAft>
              <a:buFont typeface="Arial" pitchFamily="34" charset="0"/>
              <a:buChar char="•"/>
              <a:tabLst>
                <a:tab pos="656650" algn="l"/>
                <a:tab pos="1313299" algn="l"/>
                <a:tab pos="1969949" algn="l"/>
                <a:tab pos="2626599" algn="l"/>
                <a:tab pos="3283248" algn="l"/>
                <a:tab pos="3939898" algn="l"/>
              </a:tabLst>
            </a:pPr>
            <a:r>
              <a:rPr lang="en-US" sz="2400" dirty="0" smtClean="0">
                <a:ea typeface="ＭＳ Ｐゴシック" pitchFamily="1" charset="-128"/>
              </a:rPr>
              <a:t>      terminal counts the number of  iterations; zero indexed</a:t>
            </a:r>
          </a:p>
          <a:p>
            <a:pPr indent="-309605">
              <a:spcBef>
                <a:spcPts val="579"/>
              </a:spcBef>
              <a:spcAft>
                <a:spcPct val="0"/>
              </a:spcAft>
              <a:buFont typeface="Arial" pitchFamily="34" charset="0"/>
              <a:buChar char="•"/>
              <a:tabLst>
                <a:tab pos="656650" algn="l"/>
                <a:tab pos="1313299" algn="l"/>
                <a:tab pos="1969949" algn="l"/>
                <a:tab pos="2626599" algn="l"/>
                <a:tab pos="3283248" algn="l"/>
                <a:tab pos="3939898" algn="l"/>
              </a:tabLst>
            </a:pPr>
            <a:r>
              <a:rPr lang="en-US" sz="2400" dirty="0" smtClean="0">
                <a:ea typeface="ＭＳ Ｐゴシック" pitchFamily="1" charset="-128"/>
              </a:rPr>
              <a:t>Always </a:t>
            </a:r>
            <a:r>
              <a:rPr lang="en-US" sz="2400" dirty="0">
                <a:ea typeface="ＭＳ Ｐゴシック" pitchFamily="1" charset="-128"/>
              </a:rPr>
              <a:t>runs at least </a:t>
            </a:r>
            <a:r>
              <a:rPr lang="en-US" sz="2400" dirty="0" smtClean="0">
                <a:ea typeface="ＭＳ Ｐゴシック" pitchFamily="1" charset="-128"/>
              </a:rPr>
              <a:t>once</a:t>
            </a:r>
            <a:r>
              <a:rPr lang="en-US" sz="2000" dirty="0" smtClean="0">
                <a:ea typeface="ＭＳ Ｐゴシック" pitchFamily="1" charset="-128"/>
              </a:rPr>
              <a:t> (therefore, really a do-while loop)</a:t>
            </a:r>
          </a:p>
          <a:p>
            <a:pPr indent="-309605">
              <a:spcBef>
                <a:spcPts val="579"/>
              </a:spcBef>
              <a:spcAft>
                <a:spcPct val="0"/>
              </a:spcAft>
              <a:buFont typeface="Arial" pitchFamily="34" charset="0"/>
              <a:buChar char="•"/>
              <a:tabLst>
                <a:tab pos="656650" algn="l"/>
                <a:tab pos="1313299" algn="l"/>
                <a:tab pos="1969949" algn="l"/>
                <a:tab pos="2626599" algn="l"/>
                <a:tab pos="3283248" algn="l"/>
                <a:tab pos="3939898" algn="l"/>
              </a:tabLst>
            </a:pPr>
            <a:r>
              <a:rPr lang="en-US" sz="2400" dirty="0" smtClean="0">
                <a:ea typeface="ＭＳ Ｐゴシック" pitchFamily="1" charset="-128"/>
              </a:rPr>
              <a:t>Runs </a:t>
            </a:r>
            <a:r>
              <a:rPr lang="en-US" sz="2400" dirty="0">
                <a:ea typeface="ＭＳ Ｐゴシック" pitchFamily="1" charset="-128"/>
              </a:rPr>
              <a:t>until stop condition is </a:t>
            </a:r>
            <a:r>
              <a:rPr lang="en-US" sz="2400" dirty="0" smtClean="0">
                <a:ea typeface="ＭＳ Ｐゴシック" pitchFamily="1" charset="-128"/>
              </a:rPr>
              <a:t>met</a:t>
            </a:r>
          </a:p>
          <a:p>
            <a:pPr lvl="1" indent="-309605">
              <a:spcBef>
                <a:spcPts val="579"/>
              </a:spcBef>
              <a:spcAft>
                <a:spcPct val="0"/>
              </a:spcAft>
              <a:buFont typeface="Arial" pitchFamily="34" charset="0"/>
              <a:buChar char="•"/>
              <a:tabLst>
                <a:tab pos="656650" algn="l"/>
                <a:tab pos="1313299" algn="l"/>
                <a:tab pos="1969949" algn="l"/>
                <a:tab pos="2626599" algn="l"/>
                <a:tab pos="3283248" algn="l"/>
                <a:tab pos="3939898" algn="l"/>
              </a:tabLst>
            </a:pPr>
            <a:r>
              <a:rPr lang="en-US" sz="2000" dirty="0" smtClean="0">
                <a:ea typeface="ＭＳ Ｐゴシック" pitchFamily="1" charset="-128"/>
              </a:rPr>
              <a:t>Stop if TRUE</a:t>
            </a:r>
          </a:p>
          <a:p>
            <a:pPr lvl="1" indent="-309605">
              <a:spcBef>
                <a:spcPts val="579"/>
              </a:spcBef>
              <a:spcAft>
                <a:spcPct val="0"/>
              </a:spcAft>
              <a:buFont typeface="Arial" pitchFamily="34" charset="0"/>
              <a:buChar char="•"/>
              <a:tabLst>
                <a:tab pos="656650" algn="l"/>
                <a:tab pos="1313299" algn="l"/>
                <a:tab pos="1969949" algn="l"/>
                <a:tab pos="2626599" algn="l"/>
                <a:tab pos="3283248" algn="l"/>
                <a:tab pos="3939898" algn="l"/>
              </a:tabLst>
            </a:pPr>
            <a:r>
              <a:rPr lang="en-US" sz="2000" dirty="0" smtClean="0">
                <a:ea typeface="ＭＳ Ｐゴシック" pitchFamily="1" charset="-128"/>
              </a:rPr>
              <a:t>Continue if TRUE</a:t>
            </a:r>
            <a:endParaRPr lang="en-US" sz="2000" dirty="0">
              <a:ea typeface="ＭＳ Ｐゴシック" pitchFamily="1" charset="-128"/>
            </a:endParaRPr>
          </a:p>
        </p:txBody>
      </p:sp>
      <p:pic>
        <p:nvPicPr>
          <p:cNvPr id="34820" name="Picture 4"/>
          <p:cNvPicPr>
            <a:picLocks noChangeAspect="1" noChangeArrowheads="1"/>
          </p:cNvPicPr>
          <p:nvPr/>
        </p:nvPicPr>
        <p:blipFill>
          <a:blip r:embed="rId3" cstate="print"/>
          <a:srcRect/>
          <a:stretch>
            <a:fillRect/>
          </a:stretch>
        </p:blipFill>
        <p:spPr bwMode="auto">
          <a:xfrm>
            <a:off x="2209800" y="3886200"/>
            <a:ext cx="4876800" cy="2184340"/>
          </a:xfrm>
          <a:prstGeom prst="rect">
            <a:avLst/>
          </a:prstGeom>
          <a:noFill/>
          <a:ln w="12600">
            <a:noFill/>
            <a:miter lim="800000"/>
            <a:headEnd/>
            <a:tailEnd/>
          </a:ln>
          <a:effectLst/>
        </p:spPr>
      </p:pic>
      <p:sp>
        <p:nvSpPr>
          <p:cNvPr id="34821" name="Rectangle 5"/>
          <p:cNvSpPr>
            <a:spLocks noChangeArrowheads="1"/>
          </p:cNvSpPr>
          <p:nvPr/>
        </p:nvSpPr>
        <p:spPr bwMode="auto">
          <a:xfrm>
            <a:off x="914400" y="3962400"/>
            <a:ext cx="1371600" cy="402632"/>
          </a:xfrm>
          <a:prstGeom prst="rect">
            <a:avLst/>
          </a:prstGeom>
          <a:noFill/>
          <a:ln w="12600">
            <a:noFill/>
            <a:miter lim="800000"/>
            <a:headEnd/>
            <a:tailEnd/>
          </a:ln>
          <a:effectLst/>
        </p:spPr>
        <p:txBody>
          <a:bodyPr wrap="square" lIns="82945" tIns="82945" rIns="82945" bIns="41473">
            <a:spAutoFit/>
          </a:bodyPr>
          <a:lstStyle/>
          <a:p>
            <a:pPr>
              <a:spcBef>
                <a:spcPts val="816"/>
              </a:spcBef>
              <a:tabLst>
                <a:tab pos="656650" algn="l"/>
                <a:tab pos="1313299" algn="l"/>
              </a:tabLst>
            </a:pPr>
            <a:r>
              <a:rPr lang="en-US" dirty="0">
                <a:solidFill>
                  <a:srgbClr val="000000"/>
                </a:solidFill>
                <a:latin typeface="+mn-lt"/>
              </a:rPr>
              <a:t>While Loop</a:t>
            </a:r>
          </a:p>
        </p:txBody>
      </p:sp>
      <p:pic>
        <p:nvPicPr>
          <p:cNvPr id="34824" name="Picture 8"/>
          <p:cNvPicPr>
            <a:picLocks noChangeAspect="1" noChangeArrowheads="1"/>
          </p:cNvPicPr>
          <p:nvPr/>
        </p:nvPicPr>
        <p:blipFill>
          <a:blip r:embed="rId4" cstate="print"/>
          <a:srcRect/>
          <a:stretch>
            <a:fillRect/>
          </a:stretch>
        </p:blipFill>
        <p:spPr bwMode="auto">
          <a:xfrm>
            <a:off x="762000" y="1295400"/>
            <a:ext cx="457200" cy="481064"/>
          </a:xfrm>
          <a:prstGeom prst="rect">
            <a:avLst/>
          </a:prstGeom>
          <a:noFill/>
          <a:ln w="12600">
            <a:noFill/>
            <a:miter lim="800000"/>
            <a:headEnd/>
            <a:tailEnd/>
          </a:ln>
          <a:effectLst/>
        </p:spPr>
      </p:pic>
      <p:pic>
        <p:nvPicPr>
          <p:cNvPr id="34827" name="Picture 11"/>
          <p:cNvPicPr>
            <a:picLocks noChangeAspect="1" noChangeArrowheads="1"/>
          </p:cNvPicPr>
          <p:nvPr/>
        </p:nvPicPr>
        <p:blipFill>
          <a:blip r:embed="rId5" cstate="print"/>
          <a:srcRect/>
          <a:stretch>
            <a:fillRect/>
          </a:stretch>
        </p:blipFill>
        <p:spPr bwMode="auto">
          <a:xfrm>
            <a:off x="2819400" y="2514600"/>
            <a:ext cx="457153" cy="457200"/>
          </a:xfrm>
          <a:prstGeom prst="rect">
            <a:avLst/>
          </a:prstGeom>
          <a:noFill/>
          <a:ln w="12600">
            <a:noFill/>
            <a:miter lim="800000"/>
            <a:headEnd/>
            <a:tailEnd/>
          </a:ln>
          <a:effectLst/>
        </p:spPr>
      </p:pic>
      <p:sp>
        <p:nvSpPr>
          <p:cNvPr id="17" name="TextBox 16"/>
          <p:cNvSpPr txBox="1"/>
          <p:nvPr/>
        </p:nvSpPr>
        <p:spPr>
          <a:xfrm>
            <a:off x="685800" y="4953000"/>
            <a:ext cx="1066800" cy="646331"/>
          </a:xfrm>
          <a:prstGeom prst="rect">
            <a:avLst/>
          </a:prstGeom>
          <a:noFill/>
        </p:spPr>
        <p:txBody>
          <a:bodyPr wrap="square" rtlCol="0">
            <a:spAutoFit/>
          </a:bodyPr>
          <a:lstStyle/>
          <a:p>
            <a:r>
              <a:rPr lang="en-US" dirty="0" smtClean="0"/>
              <a:t>Iteration terminal</a:t>
            </a:r>
            <a:endParaRPr lang="en-US" dirty="0"/>
          </a:p>
        </p:txBody>
      </p:sp>
      <p:sp>
        <p:nvSpPr>
          <p:cNvPr id="18" name="TextBox 17"/>
          <p:cNvSpPr txBox="1"/>
          <p:nvPr/>
        </p:nvSpPr>
        <p:spPr>
          <a:xfrm>
            <a:off x="7467600" y="4800600"/>
            <a:ext cx="1371600" cy="646331"/>
          </a:xfrm>
          <a:prstGeom prst="rect">
            <a:avLst/>
          </a:prstGeom>
          <a:noFill/>
        </p:spPr>
        <p:txBody>
          <a:bodyPr wrap="square" rtlCol="0">
            <a:spAutoFit/>
          </a:bodyPr>
          <a:lstStyle/>
          <a:p>
            <a:r>
              <a:rPr lang="en-US" dirty="0" smtClean="0"/>
              <a:t>Conditional terminal</a:t>
            </a:r>
            <a:endParaRPr lang="en-US" dirty="0"/>
          </a:p>
        </p:txBody>
      </p:sp>
      <p:pic>
        <p:nvPicPr>
          <p:cNvPr id="5121" name="Picture 1"/>
          <p:cNvPicPr>
            <a:picLocks noChangeAspect="1" noChangeArrowheads="1"/>
          </p:cNvPicPr>
          <p:nvPr/>
        </p:nvPicPr>
        <p:blipFill>
          <a:blip r:embed="rId6" cstate="print"/>
          <a:srcRect l="17647" t="13369"/>
          <a:stretch>
            <a:fillRect/>
          </a:stretch>
        </p:blipFill>
        <p:spPr bwMode="auto">
          <a:xfrm>
            <a:off x="3352800" y="2895600"/>
            <a:ext cx="457200" cy="423236"/>
          </a:xfrm>
          <a:prstGeom prst="rect">
            <a:avLst/>
          </a:prstGeom>
          <a:noFill/>
          <a:ln w="9525">
            <a:noFill/>
            <a:miter lim="800000"/>
            <a:headEnd/>
            <a:tailEnd/>
          </a:ln>
        </p:spPr>
      </p:pic>
      <p:cxnSp>
        <p:nvCxnSpPr>
          <p:cNvPr id="20" name="Straight Arrow Connector 19"/>
          <p:cNvCxnSpPr>
            <a:stCxn id="17" idx="3"/>
          </p:cNvCxnSpPr>
          <p:nvPr/>
        </p:nvCxnSpPr>
        <p:spPr bwMode="auto">
          <a:xfrm>
            <a:off x="1752600" y="5276166"/>
            <a:ext cx="609600" cy="36263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1" name="Straight Arrow Connector 20"/>
          <p:cNvCxnSpPr>
            <a:stCxn id="18" idx="1"/>
          </p:cNvCxnSpPr>
          <p:nvPr/>
        </p:nvCxnSpPr>
        <p:spPr bwMode="auto">
          <a:xfrm rot="10800000" flipV="1">
            <a:off x="6858000" y="5123766"/>
            <a:ext cx="609600" cy="28643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1600200" y="4343400"/>
            <a:ext cx="609600" cy="362634"/>
          </a:xfrm>
          <a:prstGeom prst="straightConnector1">
            <a:avLst/>
          </a:prstGeom>
          <a:solidFill>
            <a:srgbClr val="00B8FF"/>
          </a:solidFill>
          <a:ln w="38100"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80160" y="458288"/>
            <a:ext cx="3963239" cy="1065712"/>
          </a:xfrm>
          <a:ln/>
        </p:spPr>
        <p:txBody>
          <a:bodyPr lIns="82945" tIns="82945" rIns="82945" bIns="41473" anchor="t"/>
          <a:lstStyle/>
          <a:p>
            <a:pPr algn="l">
              <a:tabLst>
                <a:tab pos="656650" algn="l"/>
                <a:tab pos="1313299" algn="l"/>
              </a:tabLst>
            </a:pPr>
            <a:r>
              <a:rPr lang="en-US" i="1" dirty="0" smtClean="0">
                <a:solidFill>
                  <a:srgbClr val="0084D1"/>
                </a:solidFill>
                <a:latin typeface="Cambria" pitchFamily="16" charset="0"/>
              </a:rPr>
              <a:t>For Loops</a:t>
            </a:r>
            <a:endParaRPr lang="en-US" i="1" dirty="0">
              <a:solidFill>
                <a:srgbClr val="0084D1"/>
              </a:solidFill>
              <a:latin typeface="Cambria" pitchFamily="16" charset="0"/>
            </a:endParaRPr>
          </a:p>
        </p:txBody>
      </p:sp>
      <p:sp>
        <p:nvSpPr>
          <p:cNvPr id="34819" name="Rectangle 3"/>
          <p:cNvSpPr>
            <a:spLocks noChangeArrowheads="1"/>
          </p:cNvSpPr>
          <p:nvPr/>
        </p:nvSpPr>
        <p:spPr bwMode="auto">
          <a:xfrm>
            <a:off x="457200" y="1295400"/>
            <a:ext cx="8153400" cy="1828800"/>
          </a:xfrm>
          <a:prstGeom prst="rect">
            <a:avLst/>
          </a:prstGeom>
          <a:noFill/>
          <a:ln w="9360">
            <a:noFill/>
            <a:miter lim="800000"/>
            <a:headEnd/>
            <a:tailEnd/>
          </a:ln>
          <a:effectLst/>
        </p:spPr>
        <p:txBody>
          <a:bodyPr lIns="82945" tIns="82945" rIns="82945" bIns="41473"/>
          <a:lstStyle/>
          <a:p>
            <a:pPr marL="156963" indent="-156963">
              <a:spcBef>
                <a:spcPts val="329"/>
              </a:spcBef>
              <a:buSzPct val="45000"/>
              <a:buFont typeface="Arial" pitchFamily="34" charset="0"/>
              <a:buChar char="•"/>
              <a:tabLst>
                <a:tab pos="656650" algn="l"/>
                <a:tab pos="1313299" algn="l"/>
                <a:tab pos="1969949" algn="l"/>
                <a:tab pos="2626599" algn="l"/>
                <a:tab pos="3283248" algn="l"/>
                <a:tab pos="3939898" algn="l"/>
              </a:tabLst>
            </a:pPr>
            <a:r>
              <a:rPr lang="en-US" sz="2400" b="1" dirty="0" smtClean="0">
                <a:solidFill>
                  <a:srgbClr val="000000"/>
                </a:solidFill>
              </a:rPr>
              <a:t> </a:t>
            </a:r>
            <a:r>
              <a:rPr lang="en-US" sz="2400" b="1" dirty="0" err="1" smtClean="0">
                <a:solidFill>
                  <a:srgbClr val="000000"/>
                </a:solidFill>
              </a:rPr>
              <a:t>i</a:t>
            </a:r>
            <a:r>
              <a:rPr lang="en-US" sz="2400" dirty="0" smtClean="0">
                <a:solidFill>
                  <a:srgbClr val="000000"/>
                </a:solidFill>
              </a:rPr>
              <a:t>   Terminal counts iterations</a:t>
            </a:r>
          </a:p>
          <a:p>
            <a:pPr marL="156963" indent="-156963">
              <a:spcBef>
                <a:spcPts val="329"/>
              </a:spcBef>
              <a:buSzPct val="45000"/>
              <a:buFont typeface="Arial" pitchFamily="34" charset="0"/>
              <a:buChar char="•"/>
              <a:tabLst>
                <a:tab pos="656650" algn="l"/>
                <a:tab pos="1313299" algn="l"/>
                <a:tab pos="1969949" algn="l"/>
                <a:tab pos="2626599" algn="l"/>
                <a:tab pos="3283248" algn="l"/>
                <a:tab pos="3939898" algn="l"/>
              </a:tabLst>
            </a:pPr>
            <a:r>
              <a:rPr lang="en-US" sz="2400" dirty="0" smtClean="0">
                <a:solidFill>
                  <a:srgbClr val="000000"/>
                </a:solidFill>
              </a:rPr>
              <a:t>Runs </a:t>
            </a:r>
            <a:r>
              <a:rPr lang="en-US" sz="2400" dirty="0">
                <a:solidFill>
                  <a:srgbClr val="000000"/>
                </a:solidFill>
              </a:rPr>
              <a:t>according to input </a:t>
            </a:r>
            <a:r>
              <a:rPr lang="en-US" sz="2400" dirty="0" smtClean="0">
                <a:solidFill>
                  <a:srgbClr val="000000"/>
                </a:solidFill>
              </a:rPr>
              <a:t> </a:t>
            </a:r>
            <a:r>
              <a:rPr lang="en-US" sz="2400" b="1" dirty="0" smtClean="0">
                <a:solidFill>
                  <a:srgbClr val="000000"/>
                </a:solidFill>
              </a:rPr>
              <a:t>N</a:t>
            </a:r>
            <a:r>
              <a:rPr lang="en-US" sz="2400" dirty="0" smtClean="0">
                <a:solidFill>
                  <a:srgbClr val="000000"/>
                </a:solidFill>
              </a:rPr>
              <a:t> </a:t>
            </a:r>
            <a:r>
              <a:rPr lang="en-US" sz="2400" dirty="0">
                <a:solidFill>
                  <a:srgbClr val="000000"/>
                </a:solidFill>
              </a:rPr>
              <a:t>of count terminal</a:t>
            </a:r>
          </a:p>
        </p:txBody>
      </p:sp>
      <p:sp>
        <p:nvSpPr>
          <p:cNvPr id="34822" name="Rectangle 6"/>
          <p:cNvSpPr>
            <a:spLocks noChangeArrowheads="1"/>
          </p:cNvSpPr>
          <p:nvPr/>
        </p:nvSpPr>
        <p:spPr bwMode="auto">
          <a:xfrm>
            <a:off x="1295400" y="3810000"/>
            <a:ext cx="1143000" cy="402632"/>
          </a:xfrm>
          <a:prstGeom prst="rect">
            <a:avLst/>
          </a:prstGeom>
          <a:noFill/>
          <a:ln w="12600">
            <a:noFill/>
            <a:miter lim="800000"/>
            <a:headEnd/>
            <a:tailEnd/>
          </a:ln>
          <a:effectLst/>
        </p:spPr>
        <p:txBody>
          <a:bodyPr wrap="square" lIns="82945" tIns="82945" rIns="82945" bIns="41473">
            <a:spAutoFit/>
          </a:bodyPr>
          <a:lstStyle/>
          <a:p>
            <a:pPr>
              <a:spcBef>
                <a:spcPts val="816"/>
              </a:spcBef>
              <a:tabLst>
                <a:tab pos="656650" algn="l"/>
                <a:tab pos="1313299" algn="l"/>
              </a:tabLst>
            </a:pPr>
            <a:r>
              <a:rPr lang="en-US" dirty="0">
                <a:solidFill>
                  <a:srgbClr val="000000"/>
                </a:solidFill>
                <a:latin typeface="+mn-lt"/>
              </a:rPr>
              <a:t>For Loop</a:t>
            </a:r>
          </a:p>
        </p:txBody>
      </p:sp>
      <p:pic>
        <p:nvPicPr>
          <p:cNvPr id="34823" name="Picture 7"/>
          <p:cNvPicPr>
            <a:picLocks noChangeAspect="1" noChangeArrowheads="1"/>
          </p:cNvPicPr>
          <p:nvPr/>
        </p:nvPicPr>
        <p:blipFill>
          <a:blip r:embed="rId3" cstate="print"/>
          <a:srcRect/>
          <a:stretch>
            <a:fillRect/>
          </a:stretch>
        </p:blipFill>
        <p:spPr bwMode="auto">
          <a:xfrm>
            <a:off x="2474906" y="3200400"/>
            <a:ext cx="5798615" cy="2460835"/>
          </a:xfrm>
          <a:prstGeom prst="rect">
            <a:avLst/>
          </a:prstGeom>
          <a:noFill/>
          <a:ln w="12600">
            <a:noFill/>
            <a:miter lim="800000"/>
            <a:headEnd/>
            <a:tailEnd/>
          </a:ln>
          <a:effectLst/>
        </p:spPr>
      </p:pic>
      <p:pic>
        <p:nvPicPr>
          <p:cNvPr id="34825" name="Picture 9"/>
          <p:cNvPicPr>
            <a:picLocks noChangeAspect="1" noChangeArrowheads="1"/>
          </p:cNvPicPr>
          <p:nvPr/>
        </p:nvPicPr>
        <p:blipFill>
          <a:blip r:embed="rId4" cstate="print"/>
          <a:srcRect/>
          <a:stretch>
            <a:fillRect/>
          </a:stretch>
        </p:blipFill>
        <p:spPr bwMode="auto">
          <a:xfrm>
            <a:off x="609600" y="1295400"/>
            <a:ext cx="470040" cy="494574"/>
          </a:xfrm>
          <a:prstGeom prst="rect">
            <a:avLst/>
          </a:prstGeom>
          <a:noFill/>
          <a:ln w="12600">
            <a:noFill/>
            <a:miter lim="800000"/>
            <a:headEnd/>
            <a:tailEnd/>
          </a:ln>
          <a:effectLst/>
        </p:spPr>
      </p:pic>
      <p:pic>
        <p:nvPicPr>
          <p:cNvPr id="34826" name="Picture 10"/>
          <p:cNvPicPr>
            <a:picLocks noChangeAspect="1" noChangeArrowheads="1"/>
          </p:cNvPicPr>
          <p:nvPr/>
        </p:nvPicPr>
        <p:blipFill>
          <a:blip r:embed="rId5" cstate="print"/>
          <a:srcRect/>
          <a:stretch>
            <a:fillRect/>
          </a:stretch>
        </p:blipFill>
        <p:spPr bwMode="auto">
          <a:xfrm>
            <a:off x="3962400" y="1752600"/>
            <a:ext cx="397921" cy="397963"/>
          </a:xfrm>
          <a:prstGeom prst="rect">
            <a:avLst/>
          </a:prstGeom>
          <a:noFill/>
          <a:ln w="12600">
            <a:noFill/>
            <a:miter lim="800000"/>
            <a:headEnd/>
            <a:tailEnd/>
          </a:ln>
          <a:effectLst/>
        </p:spPr>
      </p:pic>
      <p:grpSp>
        <p:nvGrpSpPr>
          <p:cNvPr id="19" name="Group 18"/>
          <p:cNvGrpSpPr/>
          <p:nvPr/>
        </p:nvGrpSpPr>
        <p:grpSpPr>
          <a:xfrm>
            <a:off x="6172200" y="304800"/>
            <a:ext cx="2971800" cy="866970"/>
            <a:chOff x="228600" y="5181600"/>
            <a:chExt cx="2971800" cy="866970"/>
          </a:xfrm>
        </p:grpSpPr>
        <p:sp>
          <p:nvSpPr>
            <p:cNvPr id="13" name="Rectangle 3"/>
            <p:cNvSpPr>
              <a:spLocks noChangeArrowheads="1"/>
            </p:cNvSpPr>
            <p:nvPr/>
          </p:nvSpPr>
          <p:spPr bwMode="auto">
            <a:xfrm>
              <a:off x="228600" y="5181600"/>
              <a:ext cx="2971800" cy="866970"/>
            </a:xfrm>
            <a:prstGeom prst="rect">
              <a:avLst/>
            </a:prstGeom>
            <a:noFill/>
            <a:ln w="9360">
              <a:noFill/>
              <a:miter lim="800000"/>
              <a:headEnd/>
              <a:tailEnd/>
            </a:ln>
            <a:effectLst/>
          </p:spPr>
          <p:txBody>
            <a:bodyPr lIns="82945" tIns="82945" rIns="82945" bIns="41473"/>
            <a:lstStyle/>
            <a:p>
              <a:pPr marL="156963" indent="-156963">
                <a:spcBef>
                  <a:spcPts val="329"/>
                </a:spcBef>
                <a:buSzPct val="45000"/>
                <a:tabLst>
                  <a:tab pos="656650" algn="l"/>
                  <a:tab pos="1313299" algn="l"/>
                  <a:tab pos="1969949" algn="l"/>
                  <a:tab pos="2626599" algn="l"/>
                  <a:tab pos="3283248" algn="l"/>
                  <a:tab pos="3939898" algn="l"/>
                </a:tabLst>
              </a:pPr>
              <a:r>
                <a:rPr lang="en-US" sz="2400" dirty="0" smtClean="0">
                  <a:solidFill>
                    <a:srgbClr val="000000"/>
                  </a:solidFill>
                </a:rPr>
                <a:t> </a:t>
              </a:r>
              <a:r>
                <a:rPr lang="en-US" sz="2400" dirty="0" err="1" smtClean="0">
                  <a:solidFill>
                    <a:srgbClr val="000000"/>
                  </a:solidFill>
                </a:rPr>
                <a:t>i</a:t>
              </a:r>
              <a:r>
                <a:rPr lang="en-US" sz="2400" dirty="0" smtClean="0">
                  <a:solidFill>
                    <a:srgbClr val="000000"/>
                  </a:solidFill>
                </a:rPr>
                <a:t>   = zero indexed </a:t>
              </a:r>
            </a:p>
            <a:p>
              <a:pPr marL="156963" indent="-156963">
                <a:spcBef>
                  <a:spcPts val="329"/>
                </a:spcBef>
                <a:buSzPct val="45000"/>
                <a:tabLst>
                  <a:tab pos="656650" algn="l"/>
                  <a:tab pos="1313299" algn="l"/>
                  <a:tab pos="1969949" algn="l"/>
                  <a:tab pos="2626599" algn="l"/>
                  <a:tab pos="3283248" algn="l"/>
                  <a:tab pos="3939898" algn="l"/>
                </a:tabLst>
              </a:pPr>
              <a:r>
                <a:rPr lang="en-US" sz="2400" dirty="0" smtClean="0">
                  <a:solidFill>
                    <a:srgbClr val="000000"/>
                  </a:solidFill>
                </a:rPr>
                <a:t> N = one indexed</a:t>
              </a:r>
              <a:endParaRPr lang="en-US" sz="2400" dirty="0">
                <a:solidFill>
                  <a:srgbClr val="000000"/>
                </a:solidFill>
              </a:endParaRPr>
            </a:p>
          </p:txBody>
        </p:sp>
        <p:pic>
          <p:nvPicPr>
            <p:cNvPr id="15" name="Picture 9"/>
            <p:cNvPicPr>
              <a:picLocks noChangeAspect="1" noChangeArrowheads="1"/>
            </p:cNvPicPr>
            <p:nvPr/>
          </p:nvPicPr>
          <p:blipFill>
            <a:blip r:embed="rId4" cstate="print"/>
            <a:srcRect/>
            <a:stretch>
              <a:fillRect/>
            </a:stretch>
          </p:blipFill>
          <p:spPr bwMode="auto">
            <a:xfrm>
              <a:off x="304800" y="5257800"/>
              <a:ext cx="371880" cy="391290"/>
            </a:xfrm>
            <a:prstGeom prst="rect">
              <a:avLst/>
            </a:prstGeom>
            <a:noFill/>
            <a:ln w="12600">
              <a:noFill/>
              <a:miter lim="800000"/>
              <a:headEnd/>
              <a:tailEnd/>
            </a:ln>
            <a:effectLst/>
          </p:spPr>
        </p:pic>
        <p:pic>
          <p:nvPicPr>
            <p:cNvPr id="16" name="Picture 10"/>
            <p:cNvPicPr>
              <a:picLocks noChangeAspect="1" noChangeArrowheads="1"/>
            </p:cNvPicPr>
            <p:nvPr/>
          </p:nvPicPr>
          <p:blipFill>
            <a:blip r:embed="rId5" cstate="print"/>
            <a:srcRect/>
            <a:stretch>
              <a:fillRect/>
            </a:stretch>
          </p:blipFill>
          <p:spPr bwMode="auto">
            <a:xfrm>
              <a:off x="322560" y="5656522"/>
              <a:ext cx="363240" cy="363278"/>
            </a:xfrm>
            <a:prstGeom prst="rect">
              <a:avLst/>
            </a:prstGeom>
            <a:noFill/>
            <a:ln w="12600">
              <a:noFill/>
              <a:miter lim="800000"/>
              <a:headEnd/>
              <a:tailEnd/>
            </a:ln>
            <a:effectLst/>
          </p:spPr>
        </p:pic>
      </p:grpSp>
      <p:sp>
        <p:nvSpPr>
          <p:cNvPr id="17" name="TextBox 16"/>
          <p:cNvSpPr txBox="1"/>
          <p:nvPr/>
        </p:nvSpPr>
        <p:spPr>
          <a:xfrm>
            <a:off x="1371600" y="4648200"/>
            <a:ext cx="1066800" cy="646331"/>
          </a:xfrm>
          <a:prstGeom prst="rect">
            <a:avLst/>
          </a:prstGeom>
          <a:noFill/>
        </p:spPr>
        <p:txBody>
          <a:bodyPr wrap="square" rtlCol="0">
            <a:spAutoFit/>
          </a:bodyPr>
          <a:lstStyle/>
          <a:p>
            <a:r>
              <a:rPr lang="en-US" dirty="0" smtClean="0"/>
              <a:t>Iteration terminal</a:t>
            </a:r>
            <a:endParaRPr lang="en-US" dirty="0"/>
          </a:p>
        </p:txBody>
      </p:sp>
      <p:cxnSp>
        <p:nvCxnSpPr>
          <p:cNvPr id="18" name="Straight Arrow Connector 17"/>
          <p:cNvCxnSpPr>
            <a:stCxn id="17" idx="3"/>
          </p:cNvCxnSpPr>
          <p:nvPr/>
        </p:nvCxnSpPr>
        <p:spPr bwMode="auto">
          <a:xfrm>
            <a:off x="2438400" y="4971366"/>
            <a:ext cx="609600" cy="36263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2362200" y="4114800"/>
            <a:ext cx="533400" cy="3048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2" name="TextBox 21"/>
          <p:cNvSpPr txBox="1"/>
          <p:nvPr/>
        </p:nvSpPr>
        <p:spPr>
          <a:xfrm>
            <a:off x="1371600" y="2514600"/>
            <a:ext cx="1066800" cy="646331"/>
          </a:xfrm>
          <a:prstGeom prst="rect">
            <a:avLst/>
          </a:prstGeom>
          <a:noFill/>
        </p:spPr>
        <p:txBody>
          <a:bodyPr wrap="square" rtlCol="0">
            <a:spAutoFit/>
          </a:bodyPr>
          <a:lstStyle/>
          <a:p>
            <a:r>
              <a:rPr lang="en-US" dirty="0" smtClean="0"/>
              <a:t>Count</a:t>
            </a:r>
          </a:p>
          <a:p>
            <a:r>
              <a:rPr lang="en-US" dirty="0" smtClean="0"/>
              <a:t>terminal</a:t>
            </a:r>
            <a:endParaRPr lang="en-US" dirty="0"/>
          </a:p>
        </p:txBody>
      </p:sp>
      <p:cxnSp>
        <p:nvCxnSpPr>
          <p:cNvPr id="23" name="Straight Arrow Connector 22"/>
          <p:cNvCxnSpPr/>
          <p:nvPr/>
        </p:nvCxnSpPr>
        <p:spPr bwMode="auto">
          <a:xfrm>
            <a:off x="2286000" y="2819400"/>
            <a:ext cx="609600" cy="4572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p:cNvPicPr>
            <a:picLocks noChangeAspect="1" noChangeArrowheads="1"/>
          </p:cNvPicPr>
          <p:nvPr/>
        </p:nvPicPr>
        <p:blipFill>
          <a:blip r:embed="rId3" cstate="print"/>
          <a:srcRect/>
          <a:stretch>
            <a:fillRect/>
          </a:stretch>
        </p:blipFill>
        <p:spPr bwMode="auto">
          <a:xfrm>
            <a:off x="4726081" y="1585607"/>
            <a:ext cx="3610080" cy="1843394"/>
          </a:xfrm>
          <a:prstGeom prst="rect">
            <a:avLst/>
          </a:prstGeom>
          <a:noFill/>
          <a:ln w="12600">
            <a:noFill/>
            <a:miter lim="800000"/>
            <a:headEnd/>
            <a:tailEnd/>
          </a:ln>
          <a:effectLst/>
        </p:spPr>
      </p:pic>
      <p:pic>
        <p:nvPicPr>
          <p:cNvPr id="35842" name="Picture 2"/>
          <p:cNvPicPr>
            <a:picLocks noChangeAspect="1" noChangeArrowheads="1"/>
          </p:cNvPicPr>
          <p:nvPr/>
        </p:nvPicPr>
        <p:blipFill>
          <a:blip r:embed="rId4" cstate="print"/>
          <a:srcRect/>
          <a:stretch>
            <a:fillRect/>
          </a:stretch>
        </p:blipFill>
        <p:spPr bwMode="auto">
          <a:xfrm>
            <a:off x="1028160" y="2124224"/>
            <a:ext cx="2011680" cy="3437640"/>
          </a:xfrm>
          <a:prstGeom prst="rect">
            <a:avLst/>
          </a:prstGeom>
          <a:noFill/>
          <a:ln w="9360">
            <a:noFill/>
            <a:miter lim="800000"/>
            <a:headEnd/>
            <a:tailEnd/>
          </a:ln>
          <a:effectLst/>
        </p:spPr>
      </p:pic>
      <p:sp>
        <p:nvSpPr>
          <p:cNvPr id="35843" name="Rectangle 3"/>
          <p:cNvSpPr>
            <a:spLocks noChangeArrowheads="1"/>
          </p:cNvSpPr>
          <p:nvPr/>
        </p:nvSpPr>
        <p:spPr bwMode="auto">
          <a:xfrm>
            <a:off x="380160" y="385961"/>
            <a:ext cx="7391520" cy="661718"/>
          </a:xfrm>
          <a:prstGeom prst="rect">
            <a:avLst/>
          </a:prstGeom>
          <a:noFill/>
          <a:ln w="9360">
            <a:noFill/>
            <a:miter lim="800000"/>
            <a:headEnd/>
            <a:tailEnd/>
          </a:ln>
          <a:effectLst/>
        </p:spPr>
        <p:txBody>
          <a:bodyPr lIns="57474" tIns="22859" rIns="57474" bIns="22859">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Creating a </a:t>
            </a:r>
            <a:r>
              <a:rPr lang="en-US" sz="4000" i="1" dirty="0">
                <a:solidFill>
                  <a:srgbClr val="0084D1"/>
                </a:solidFill>
                <a:latin typeface="Cambria" pitchFamily="16" charset="0"/>
              </a:rPr>
              <a:t>Loop</a:t>
            </a:r>
          </a:p>
        </p:txBody>
      </p:sp>
      <p:sp>
        <p:nvSpPr>
          <p:cNvPr id="35844" name="Rectangle 4"/>
          <p:cNvSpPr>
            <a:spLocks noChangeArrowheads="1"/>
          </p:cNvSpPr>
          <p:nvPr/>
        </p:nvSpPr>
        <p:spPr bwMode="auto">
          <a:xfrm>
            <a:off x="905760" y="1732502"/>
            <a:ext cx="2235275" cy="333713"/>
          </a:xfrm>
          <a:prstGeom prst="rect">
            <a:avLst/>
          </a:prstGeom>
          <a:noFill/>
          <a:ln w="9360">
            <a:noFill/>
            <a:miter lim="800000"/>
            <a:headEnd/>
            <a:tailEnd/>
          </a:ln>
          <a:effectLst/>
        </p:spPr>
        <p:txBody>
          <a:bodyPr wrap="none" lIns="83272" tIns="41799" rIns="83272" bIns="41799">
            <a:spAutoFit/>
          </a:bodyPr>
          <a:lstStyle/>
          <a:p>
            <a:pPr>
              <a:lnSpc>
                <a:spcPct val="90000"/>
              </a:lnSpc>
              <a:tabLst>
                <a:tab pos="656650" algn="l"/>
                <a:tab pos="1313299" algn="l"/>
                <a:tab pos="1969949" algn="l"/>
              </a:tabLst>
            </a:pPr>
            <a:r>
              <a:rPr lang="en-US" dirty="0">
                <a:solidFill>
                  <a:srgbClr val="000000"/>
                </a:solidFill>
              </a:rPr>
              <a:t>1. Select the structure</a:t>
            </a:r>
          </a:p>
        </p:txBody>
      </p:sp>
      <p:sp>
        <p:nvSpPr>
          <p:cNvPr id="35845" name="Rectangle 5"/>
          <p:cNvSpPr>
            <a:spLocks noChangeArrowheads="1"/>
          </p:cNvSpPr>
          <p:nvPr/>
        </p:nvSpPr>
        <p:spPr bwMode="auto">
          <a:xfrm>
            <a:off x="4878720" y="1010986"/>
            <a:ext cx="3031200" cy="339876"/>
          </a:xfrm>
          <a:prstGeom prst="rect">
            <a:avLst/>
          </a:prstGeom>
          <a:noFill/>
          <a:ln w="9360">
            <a:noFill/>
            <a:miter lim="800000"/>
            <a:headEnd/>
            <a:tailEnd/>
          </a:ln>
          <a:effectLst/>
        </p:spPr>
        <p:txBody>
          <a:bodyPr wrap="none" lIns="83272" tIns="41799" rIns="83272" bIns="41799">
            <a:spAutoFit/>
          </a:bodyPr>
          <a:lstStyle/>
          <a:p>
            <a:pPr>
              <a:lnSpc>
                <a:spcPct val="90000"/>
              </a:lnSpc>
              <a:tabLst>
                <a:tab pos="656650" algn="l"/>
                <a:tab pos="1313299" algn="l"/>
                <a:tab pos="1969949" algn="l"/>
                <a:tab pos="2626599" algn="l"/>
              </a:tabLst>
            </a:pPr>
            <a:r>
              <a:rPr lang="en-US" dirty="0">
                <a:solidFill>
                  <a:srgbClr val="000000"/>
                </a:solidFill>
              </a:rPr>
              <a:t>2. Enclose code to be repeated</a:t>
            </a:r>
          </a:p>
        </p:txBody>
      </p:sp>
      <p:sp>
        <p:nvSpPr>
          <p:cNvPr id="35846" name="Rectangle 6"/>
          <p:cNvSpPr>
            <a:spLocks noChangeArrowheads="1"/>
          </p:cNvSpPr>
          <p:nvPr/>
        </p:nvSpPr>
        <p:spPr bwMode="auto">
          <a:xfrm>
            <a:off x="4019039" y="3636382"/>
            <a:ext cx="4563348" cy="333713"/>
          </a:xfrm>
          <a:prstGeom prst="rect">
            <a:avLst/>
          </a:prstGeom>
          <a:noFill/>
          <a:ln w="9360">
            <a:noFill/>
            <a:miter lim="800000"/>
            <a:headEnd/>
            <a:tailEnd/>
          </a:ln>
          <a:effectLst/>
        </p:spPr>
        <p:txBody>
          <a:bodyPr wrap="none" lIns="83272" tIns="41799" rIns="83272" bIns="41799">
            <a:spAutoFit/>
          </a:bodyPr>
          <a:lstStyle/>
          <a:p>
            <a:pPr>
              <a:lnSpc>
                <a:spcPct val="90000"/>
              </a:lnSpc>
              <a:tabLst>
                <a:tab pos="656650" algn="l"/>
                <a:tab pos="1313299" algn="l"/>
                <a:tab pos="1969949" algn="l"/>
                <a:tab pos="2626599" algn="l"/>
                <a:tab pos="3283248" algn="l"/>
                <a:tab pos="3939898" algn="l"/>
              </a:tabLst>
            </a:pPr>
            <a:r>
              <a:rPr lang="en-US" dirty="0">
                <a:solidFill>
                  <a:srgbClr val="000000"/>
                </a:solidFill>
                <a:latin typeface="+mn-lt"/>
              </a:rPr>
              <a:t>3. Drop or drag additional nodes and then wire</a:t>
            </a:r>
          </a:p>
        </p:txBody>
      </p:sp>
      <p:sp>
        <p:nvSpPr>
          <p:cNvPr id="35847" name="Rectangle 7"/>
          <p:cNvSpPr>
            <a:spLocks noChangeArrowheads="1"/>
          </p:cNvSpPr>
          <p:nvPr/>
        </p:nvSpPr>
        <p:spPr bwMode="auto">
          <a:xfrm>
            <a:off x="7826400" y="3352672"/>
            <a:ext cx="228960" cy="145456"/>
          </a:xfrm>
          <a:prstGeom prst="rect">
            <a:avLst/>
          </a:prstGeom>
          <a:noFill/>
          <a:ln w="9360">
            <a:solidFill>
              <a:srgbClr val="FFFFFF"/>
            </a:solidFill>
            <a:miter lim="800000"/>
            <a:headEnd/>
            <a:tailEnd/>
          </a:ln>
          <a:effectLst/>
        </p:spPr>
        <p:txBody>
          <a:bodyPr wrap="none" lIns="82945" tIns="41473" rIns="82945" bIns="41473" anchor="ctr"/>
          <a:lstStyle/>
          <a:p>
            <a:endParaRPr lang="en-US"/>
          </a:p>
        </p:txBody>
      </p:sp>
      <p:sp>
        <p:nvSpPr>
          <p:cNvPr id="35848" name="Rectangle 8"/>
          <p:cNvSpPr>
            <a:spLocks noChangeArrowheads="1"/>
          </p:cNvSpPr>
          <p:nvPr/>
        </p:nvSpPr>
        <p:spPr bwMode="auto">
          <a:xfrm>
            <a:off x="7826401" y="3348352"/>
            <a:ext cx="152640" cy="73447"/>
          </a:xfrm>
          <a:prstGeom prst="rect">
            <a:avLst/>
          </a:prstGeom>
          <a:noFill/>
          <a:ln w="9360">
            <a:solidFill>
              <a:srgbClr val="FFFFFF"/>
            </a:solidFill>
            <a:miter lim="800000"/>
            <a:headEnd/>
            <a:tailEnd/>
          </a:ln>
          <a:effectLst/>
        </p:spPr>
        <p:txBody>
          <a:bodyPr wrap="none" lIns="82945" tIns="41473" rIns="82945" bIns="41473" anchor="ctr"/>
          <a:lstStyle/>
          <a:p>
            <a:endParaRPr lang="en-US"/>
          </a:p>
        </p:txBody>
      </p:sp>
      <p:pic>
        <p:nvPicPr>
          <p:cNvPr id="35849" name="Picture 9"/>
          <p:cNvPicPr>
            <a:picLocks noChangeAspect="1" noChangeArrowheads="1"/>
          </p:cNvPicPr>
          <p:nvPr/>
        </p:nvPicPr>
        <p:blipFill>
          <a:blip r:embed="rId5" cstate="print"/>
          <a:srcRect/>
          <a:stretch>
            <a:fillRect/>
          </a:stretch>
        </p:blipFill>
        <p:spPr bwMode="auto">
          <a:xfrm>
            <a:off x="5071681" y="3967617"/>
            <a:ext cx="3114720" cy="1818911"/>
          </a:xfrm>
          <a:prstGeom prst="rect">
            <a:avLst/>
          </a:prstGeom>
          <a:noFill/>
          <a:ln w="12600">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701280" y="2392091"/>
            <a:ext cx="8117280" cy="1244291"/>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Demonstration: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Creating a Loop </a:t>
            </a:r>
            <a:endParaRPr lang="en-US" sz="40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4508640" y="472370"/>
            <a:ext cx="126720" cy="528536"/>
          </a:xfrm>
          <a:prstGeom prst="rect">
            <a:avLst/>
          </a:prstGeom>
          <a:noFill/>
          <a:ln w="9360">
            <a:noFill/>
            <a:miter lim="800000"/>
            <a:headEnd/>
            <a:tailEnd/>
          </a:ln>
          <a:effectLst/>
        </p:spPr>
        <p:txBody>
          <a:bodyPr wrap="none" lIns="82945" tIns="41473" rIns="82945" bIns="41473" anchor="ctr"/>
          <a:lstStyle/>
          <a:p>
            <a:endParaRPr lang="en-US"/>
          </a:p>
        </p:txBody>
      </p:sp>
      <p:sp>
        <p:nvSpPr>
          <p:cNvPr id="36866" name="Rectangle 2"/>
          <p:cNvSpPr>
            <a:spLocks noChangeArrowheads="1"/>
          </p:cNvSpPr>
          <p:nvPr/>
        </p:nvSpPr>
        <p:spPr bwMode="auto">
          <a:xfrm>
            <a:off x="286560" y="1355183"/>
            <a:ext cx="3732480" cy="3974052"/>
          </a:xfrm>
          <a:prstGeom prst="rect">
            <a:avLst/>
          </a:prstGeom>
          <a:noFill/>
          <a:ln w="9360">
            <a:noFill/>
            <a:miter lim="800000"/>
            <a:headEnd/>
            <a:tailEnd/>
          </a:ln>
          <a:effectLst/>
        </p:spPr>
        <p:txBody>
          <a:bodyPr wrap="square" lIns="57474" tIns="23185" rIns="57474" bIns="23185">
            <a:spAutoFit/>
          </a:bodyPr>
          <a:lstStyle/>
          <a:p>
            <a:pPr marL="266404" indent="-264964">
              <a:lnSpc>
                <a:spcPct val="105000"/>
              </a:lnSpc>
              <a:spcAft>
                <a:spcPts val="397"/>
              </a:spcAft>
              <a:buSzPct val="45000"/>
              <a:buFont typeface="Symbol" charset="2"/>
              <a:buChar char=""/>
              <a:tabLst>
                <a:tab pos="656650" algn="l"/>
                <a:tab pos="1313299" algn="l"/>
                <a:tab pos="1969949" algn="l"/>
                <a:tab pos="2626599" algn="l"/>
                <a:tab pos="3283248" algn="l"/>
              </a:tabLst>
            </a:pPr>
            <a:r>
              <a:rPr lang="en-US" sz="2000" dirty="0">
                <a:solidFill>
                  <a:srgbClr val="000000"/>
                </a:solidFill>
              </a:rPr>
              <a:t>Loops can accumulate arrays at their boundaries with </a:t>
            </a:r>
            <a:r>
              <a:rPr lang="en-US" sz="2000" dirty="0" smtClean="0">
                <a:solidFill>
                  <a:srgbClr val="000000"/>
                </a:solidFill>
              </a:rPr>
              <a:t>auto-indexing</a:t>
            </a:r>
          </a:p>
          <a:p>
            <a:pPr marL="266404" indent="-264964">
              <a:lnSpc>
                <a:spcPct val="105000"/>
              </a:lnSpc>
              <a:spcAft>
                <a:spcPts val="397"/>
              </a:spcAft>
              <a:buSzPct val="45000"/>
              <a:buFont typeface="Symbol" charset="2"/>
              <a:buChar char=""/>
              <a:tabLst>
                <a:tab pos="656650" algn="l"/>
                <a:tab pos="1313299" algn="l"/>
                <a:tab pos="1969949" algn="l"/>
                <a:tab pos="2626599" algn="l"/>
                <a:tab pos="3283248" algn="l"/>
              </a:tabLst>
            </a:pPr>
            <a:endParaRPr lang="en-US" sz="2000" dirty="0">
              <a:solidFill>
                <a:srgbClr val="000000"/>
              </a:solidFill>
            </a:endParaRPr>
          </a:p>
          <a:p>
            <a:pPr marL="266404" indent="-264964">
              <a:lnSpc>
                <a:spcPct val="105000"/>
              </a:lnSpc>
              <a:spcAft>
                <a:spcPts val="397"/>
              </a:spcAft>
              <a:buSzPct val="45000"/>
              <a:buFont typeface="Symbol" charset="2"/>
              <a:buChar char=""/>
              <a:tabLst>
                <a:tab pos="656650" algn="l"/>
                <a:tab pos="1313299" algn="l"/>
                <a:tab pos="1969949" algn="l"/>
                <a:tab pos="2626599" algn="l"/>
                <a:tab pos="3283248" algn="l"/>
              </a:tabLst>
            </a:pPr>
            <a:r>
              <a:rPr lang="en-US" sz="2000" dirty="0">
                <a:solidFill>
                  <a:srgbClr val="000000"/>
                </a:solidFill>
              </a:rPr>
              <a:t>For loops auto-index by </a:t>
            </a:r>
            <a:r>
              <a:rPr lang="en-US" sz="2000" dirty="0" smtClean="0">
                <a:solidFill>
                  <a:srgbClr val="000000"/>
                </a:solidFill>
              </a:rPr>
              <a:t>default</a:t>
            </a:r>
          </a:p>
          <a:p>
            <a:pPr marL="266404" indent="-264964">
              <a:lnSpc>
                <a:spcPct val="105000"/>
              </a:lnSpc>
              <a:spcAft>
                <a:spcPts val="397"/>
              </a:spcAft>
              <a:buSzPct val="45000"/>
              <a:buFont typeface="Symbol" charset="2"/>
              <a:buChar char=""/>
              <a:tabLst>
                <a:tab pos="656650" algn="l"/>
                <a:tab pos="1313299" algn="l"/>
                <a:tab pos="1969949" algn="l"/>
                <a:tab pos="2626599" algn="l"/>
                <a:tab pos="3283248" algn="l"/>
              </a:tabLst>
            </a:pPr>
            <a:endParaRPr lang="en-US" sz="2000" dirty="0">
              <a:solidFill>
                <a:srgbClr val="000000"/>
              </a:solidFill>
            </a:endParaRPr>
          </a:p>
          <a:p>
            <a:pPr marL="266404" indent="-264964">
              <a:lnSpc>
                <a:spcPct val="105000"/>
              </a:lnSpc>
              <a:spcAft>
                <a:spcPts val="397"/>
              </a:spcAft>
              <a:buSzPct val="45000"/>
              <a:buFont typeface="Symbol" charset="2"/>
              <a:buChar char=""/>
              <a:tabLst>
                <a:tab pos="656650" algn="l"/>
                <a:tab pos="1313299" algn="l"/>
                <a:tab pos="1969949" algn="l"/>
                <a:tab pos="2626599" algn="l"/>
                <a:tab pos="3283248" algn="l"/>
              </a:tabLst>
            </a:pPr>
            <a:r>
              <a:rPr lang="en-US" sz="2000" dirty="0">
                <a:solidFill>
                  <a:srgbClr val="000000"/>
                </a:solidFill>
              </a:rPr>
              <a:t>While loops output only the final value by </a:t>
            </a:r>
            <a:r>
              <a:rPr lang="en-US" sz="2000" dirty="0" smtClean="0">
                <a:solidFill>
                  <a:srgbClr val="000000"/>
                </a:solidFill>
              </a:rPr>
              <a:t>default</a:t>
            </a:r>
          </a:p>
          <a:p>
            <a:pPr marL="266404" indent="-264964">
              <a:lnSpc>
                <a:spcPct val="105000"/>
              </a:lnSpc>
              <a:spcAft>
                <a:spcPts val="397"/>
              </a:spcAft>
              <a:buSzPct val="45000"/>
              <a:buFont typeface="Symbol" charset="2"/>
              <a:buChar char=""/>
              <a:tabLst>
                <a:tab pos="656650" algn="l"/>
                <a:tab pos="1313299" algn="l"/>
                <a:tab pos="1969949" algn="l"/>
                <a:tab pos="2626599" algn="l"/>
                <a:tab pos="3283248" algn="l"/>
              </a:tabLst>
            </a:pPr>
            <a:endParaRPr lang="en-US" sz="2000" dirty="0">
              <a:solidFill>
                <a:srgbClr val="000000"/>
              </a:solidFill>
            </a:endParaRPr>
          </a:p>
          <a:p>
            <a:pPr marL="266404" indent="-264964">
              <a:lnSpc>
                <a:spcPct val="105000"/>
              </a:lnSpc>
              <a:spcAft>
                <a:spcPts val="397"/>
              </a:spcAft>
              <a:buSzPct val="45000"/>
              <a:buFont typeface="Symbol" charset="2"/>
              <a:buChar char=""/>
              <a:tabLst>
                <a:tab pos="656650" algn="l"/>
                <a:tab pos="1313299" algn="l"/>
                <a:tab pos="1969949" algn="l"/>
                <a:tab pos="2626599" algn="l"/>
                <a:tab pos="3283248" algn="l"/>
              </a:tabLst>
            </a:pPr>
            <a:r>
              <a:rPr lang="en-US" sz="2000" dirty="0">
                <a:solidFill>
                  <a:srgbClr val="000000"/>
                </a:solidFill>
              </a:rPr>
              <a:t>Right-click tunnel and enable/disable auto-indexing</a:t>
            </a:r>
          </a:p>
        </p:txBody>
      </p:sp>
      <p:sp>
        <p:nvSpPr>
          <p:cNvPr id="36867" name="Text Box 3"/>
          <p:cNvSpPr txBox="1">
            <a:spLocks noChangeArrowheads="1"/>
          </p:cNvSpPr>
          <p:nvPr/>
        </p:nvSpPr>
        <p:spPr bwMode="auto">
          <a:xfrm>
            <a:off x="239040" y="272189"/>
            <a:ext cx="7257600" cy="685512"/>
          </a:xfrm>
          <a:prstGeom prst="rect">
            <a:avLst/>
          </a:prstGeom>
          <a:noFill/>
          <a:ln w="9360">
            <a:noFill/>
            <a:miter lim="800000"/>
            <a:headEnd/>
            <a:tailEnd/>
          </a:ln>
          <a:effectLst/>
        </p:spPr>
        <p:txBody>
          <a:bodyPr lIns="82945" tIns="82945"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a:solidFill>
                  <a:srgbClr val="0084D1"/>
                </a:solidFill>
                <a:latin typeface="Cambria" pitchFamily="16" charset="0"/>
              </a:rPr>
              <a:t>Building Arrays with Loops</a:t>
            </a:r>
          </a:p>
        </p:txBody>
      </p:sp>
      <p:graphicFrame>
        <p:nvGraphicFramePr>
          <p:cNvPr id="36868" name="Object 4"/>
          <p:cNvGraphicFramePr>
            <a:graphicFrameLocks noChangeAspect="1"/>
          </p:cNvGraphicFramePr>
          <p:nvPr/>
        </p:nvGraphicFramePr>
        <p:xfrm>
          <a:off x="4019040" y="1254372"/>
          <a:ext cx="4190400" cy="1834753"/>
        </p:xfrm>
        <a:graphic>
          <a:graphicData uri="http://schemas.openxmlformats.org/presentationml/2006/ole">
            <p:oleObj spid="_x0000_s1026" r:id="rId4" imgW="2523810" imgH="1104762" progId="PBrush">
              <p:embed/>
            </p:oleObj>
          </a:graphicData>
        </a:graphic>
      </p:graphicFrame>
      <p:graphicFrame>
        <p:nvGraphicFramePr>
          <p:cNvPr id="36869" name="Object 5"/>
          <p:cNvGraphicFramePr>
            <a:graphicFrameLocks noChangeAspect="1"/>
          </p:cNvGraphicFramePr>
          <p:nvPr/>
        </p:nvGraphicFramePr>
        <p:xfrm>
          <a:off x="4019040" y="3911451"/>
          <a:ext cx="3808800" cy="1726742"/>
        </p:xfrm>
        <a:graphic>
          <a:graphicData uri="http://schemas.openxmlformats.org/presentationml/2006/ole">
            <p:oleObj spid="_x0000_s1027" r:id="rId5" imgW="2352381" imgH="1066667" progId="PBrush">
              <p:embed/>
            </p:oleObj>
          </a:graphicData>
        </a:graphic>
      </p:graphicFrame>
      <p:sp>
        <p:nvSpPr>
          <p:cNvPr id="36870" name="Rectangle 6"/>
          <p:cNvSpPr>
            <a:spLocks noChangeArrowheads="1"/>
          </p:cNvSpPr>
          <p:nvPr/>
        </p:nvSpPr>
        <p:spPr bwMode="auto">
          <a:xfrm>
            <a:off x="6068160" y="1373905"/>
            <a:ext cx="2152800" cy="356465"/>
          </a:xfrm>
          <a:prstGeom prst="rect">
            <a:avLst/>
          </a:prstGeom>
          <a:noFill/>
          <a:ln w="9360">
            <a:noFill/>
            <a:miter lim="800000"/>
            <a:headEnd/>
            <a:tailEnd/>
          </a:ln>
          <a:effectLst/>
        </p:spPr>
        <p:txBody>
          <a:bodyPr lIns="82945" tIns="82945" rIns="82945" bIns="41473">
            <a:spAutoFit/>
          </a:bodyPr>
          <a:lstStyle/>
          <a:p>
            <a:pPr>
              <a:spcBef>
                <a:spcPts val="816"/>
              </a:spcBef>
              <a:tabLst>
                <a:tab pos="656650" algn="l"/>
                <a:tab pos="1313299" algn="l"/>
                <a:tab pos="1969949" algn="l"/>
              </a:tabLst>
            </a:pPr>
            <a:r>
              <a:rPr lang="en-US" sz="1500" dirty="0">
                <a:solidFill>
                  <a:srgbClr val="000000"/>
                </a:solidFill>
              </a:rPr>
              <a:t>Wire becomes thicker</a:t>
            </a:r>
          </a:p>
        </p:txBody>
      </p:sp>
      <p:sp>
        <p:nvSpPr>
          <p:cNvPr id="36871" name="Rectangle 7"/>
          <p:cNvSpPr>
            <a:spLocks noChangeArrowheads="1"/>
          </p:cNvSpPr>
          <p:nvPr/>
        </p:nvSpPr>
        <p:spPr bwMode="auto">
          <a:xfrm>
            <a:off x="6058080" y="4006501"/>
            <a:ext cx="2577600" cy="356465"/>
          </a:xfrm>
          <a:prstGeom prst="rect">
            <a:avLst/>
          </a:prstGeom>
          <a:noFill/>
          <a:ln w="9360">
            <a:noFill/>
            <a:miter lim="800000"/>
            <a:headEnd/>
            <a:tailEnd/>
          </a:ln>
          <a:effectLst/>
        </p:spPr>
        <p:txBody>
          <a:bodyPr lIns="82945" tIns="82945" rIns="82945" bIns="41473">
            <a:spAutoFit/>
          </a:bodyPr>
          <a:lstStyle/>
          <a:p>
            <a:pPr>
              <a:spcBef>
                <a:spcPts val="816"/>
              </a:spcBef>
              <a:tabLst>
                <a:tab pos="656650" algn="l"/>
                <a:tab pos="1313299" algn="l"/>
                <a:tab pos="1969949" algn="l"/>
              </a:tabLst>
            </a:pPr>
            <a:r>
              <a:rPr lang="en-US" sz="1500" dirty="0">
                <a:solidFill>
                  <a:srgbClr val="000000"/>
                </a:solidFill>
              </a:rPr>
              <a:t>Wire remains the same size</a:t>
            </a:r>
          </a:p>
        </p:txBody>
      </p:sp>
      <p:sp>
        <p:nvSpPr>
          <p:cNvPr id="36872" name="Rectangle 8"/>
          <p:cNvSpPr>
            <a:spLocks noChangeArrowheads="1"/>
          </p:cNvSpPr>
          <p:nvPr/>
        </p:nvSpPr>
        <p:spPr bwMode="auto">
          <a:xfrm>
            <a:off x="4400640" y="3570135"/>
            <a:ext cx="3428640" cy="402632"/>
          </a:xfrm>
          <a:prstGeom prst="rect">
            <a:avLst/>
          </a:prstGeom>
          <a:noFill/>
          <a:ln w="9360">
            <a:noFill/>
            <a:miter lim="800000"/>
            <a:headEnd/>
            <a:tailEnd/>
          </a:ln>
          <a:effectLst/>
        </p:spPr>
        <p:txBody>
          <a:bodyPr lIns="82945" tIns="82945" rIns="82945" bIns="41473">
            <a:spAutoFit/>
          </a:bodyPr>
          <a:lstStyle/>
          <a:p>
            <a:pPr>
              <a:spcBef>
                <a:spcPts val="816"/>
              </a:spcBef>
              <a:tabLst>
                <a:tab pos="656650" algn="l"/>
                <a:tab pos="1313299" algn="l"/>
                <a:tab pos="1969949" algn="l"/>
                <a:tab pos="2626599" algn="l"/>
                <a:tab pos="3283248" algn="l"/>
              </a:tabLst>
            </a:pPr>
            <a:r>
              <a:rPr lang="en-US" b="1" dirty="0">
                <a:solidFill>
                  <a:srgbClr val="000000"/>
                </a:solidFill>
              </a:rPr>
              <a:t>Auto-Indexing Disabled</a:t>
            </a:r>
          </a:p>
        </p:txBody>
      </p:sp>
      <p:sp>
        <p:nvSpPr>
          <p:cNvPr id="36873" name="Rectangle 9"/>
          <p:cNvSpPr>
            <a:spLocks noChangeArrowheads="1"/>
          </p:cNvSpPr>
          <p:nvPr/>
        </p:nvSpPr>
        <p:spPr bwMode="auto">
          <a:xfrm>
            <a:off x="4266720" y="914400"/>
            <a:ext cx="3276000" cy="402632"/>
          </a:xfrm>
          <a:prstGeom prst="rect">
            <a:avLst/>
          </a:prstGeom>
          <a:noFill/>
          <a:ln w="9360">
            <a:noFill/>
            <a:miter lim="800000"/>
            <a:headEnd/>
            <a:tailEnd/>
          </a:ln>
          <a:effectLst/>
        </p:spPr>
        <p:txBody>
          <a:bodyPr lIns="82945" tIns="82945" rIns="82945" bIns="41473">
            <a:spAutoFit/>
          </a:bodyPr>
          <a:lstStyle/>
          <a:p>
            <a:pPr>
              <a:spcBef>
                <a:spcPts val="816"/>
              </a:spcBef>
              <a:tabLst>
                <a:tab pos="656650" algn="l"/>
                <a:tab pos="1313299" algn="l"/>
                <a:tab pos="1969949" algn="l"/>
                <a:tab pos="2626599" algn="l"/>
              </a:tabLst>
            </a:pPr>
            <a:r>
              <a:rPr lang="en-US" b="1" dirty="0">
                <a:solidFill>
                  <a:srgbClr val="000000"/>
                </a:solidFill>
              </a:rPr>
              <a:t>Auto-Indexing Enabled</a:t>
            </a:r>
          </a:p>
        </p:txBody>
      </p:sp>
      <p:sp>
        <p:nvSpPr>
          <p:cNvPr id="36874" name="Rectangle 10"/>
          <p:cNvSpPr>
            <a:spLocks noChangeArrowheads="1"/>
          </p:cNvSpPr>
          <p:nvPr/>
        </p:nvSpPr>
        <p:spPr bwMode="auto">
          <a:xfrm>
            <a:off x="6762240" y="5334320"/>
            <a:ext cx="2361600" cy="818130"/>
          </a:xfrm>
          <a:prstGeom prst="rect">
            <a:avLst/>
          </a:prstGeom>
          <a:noFill/>
          <a:ln w="9360">
            <a:noFill/>
            <a:miter lim="800000"/>
            <a:headEnd/>
            <a:tailEnd/>
          </a:ln>
          <a:effectLst/>
        </p:spPr>
        <p:txBody>
          <a:bodyPr lIns="82945" tIns="82945" rIns="82945" bIns="41473">
            <a:spAutoFit/>
          </a:bodyPr>
          <a:lstStyle/>
          <a:p>
            <a:pPr>
              <a:spcBef>
                <a:spcPts val="816"/>
              </a:spcBef>
              <a:tabLst>
                <a:tab pos="656650" algn="l"/>
                <a:tab pos="1313299" algn="l"/>
                <a:tab pos="1969949" algn="l"/>
              </a:tabLst>
            </a:pPr>
            <a:r>
              <a:rPr lang="en-US" sz="1500" dirty="0">
                <a:solidFill>
                  <a:srgbClr val="000000"/>
                </a:solidFill>
              </a:rPr>
              <a:t>Only one value (last iteration) is passed out of the loop</a:t>
            </a:r>
          </a:p>
        </p:txBody>
      </p:sp>
      <p:sp>
        <p:nvSpPr>
          <p:cNvPr id="36875" name="Rectangle 11"/>
          <p:cNvSpPr>
            <a:spLocks noChangeArrowheads="1"/>
          </p:cNvSpPr>
          <p:nvPr/>
        </p:nvSpPr>
        <p:spPr bwMode="auto">
          <a:xfrm>
            <a:off x="6314400" y="2491462"/>
            <a:ext cx="1752480" cy="356465"/>
          </a:xfrm>
          <a:prstGeom prst="rect">
            <a:avLst/>
          </a:prstGeom>
          <a:noFill/>
          <a:ln w="9360">
            <a:noFill/>
            <a:miter lim="800000"/>
            <a:headEnd/>
            <a:tailEnd/>
          </a:ln>
          <a:effectLst/>
        </p:spPr>
        <p:txBody>
          <a:bodyPr lIns="82945" tIns="82945" rIns="82945" bIns="41473">
            <a:spAutoFit/>
          </a:bodyPr>
          <a:lstStyle/>
          <a:p>
            <a:pPr>
              <a:spcBef>
                <a:spcPts val="816"/>
              </a:spcBef>
              <a:tabLst>
                <a:tab pos="656650" algn="l"/>
                <a:tab pos="1313299" algn="l"/>
              </a:tabLst>
            </a:pPr>
            <a:r>
              <a:rPr lang="en-US" sz="1500" dirty="0">
                <a:solidFill>
                  <a:srgbClr val="000000"/>
                </a:solidFill>
                <a:latin typeface="Times New Roman" pitchFamily="16" charset="0"/>
              </a:rPr>
              <a:t>1D Array</a:t>
            </a:r>
          </a:p>
        </p:txBody>
      </p:sp>
      <p:sp>
        <p:nvSpPr>
          <p:cNvPr id="36876" name="Rectangle 12"/>
          <p:cNvSpPr>
            <a:spLocks noChangeArrowheads="1"/>
          </p:cNvSpPr>
          <p:nvPr/>
        </p:nvSpPr>
        <p:spPr bwMode="auto">
          <a:xfrm>
            <a:off x="6429600" y="5350162"/>
            <a:ext cx="303840" cy="303871"/>
          </a:xfrm>
          <a:prstGeom prst="rect">
            <a:avLst/>
          </a:prstGeom>
          <a:solidFill>
            <a:srgbClr val="FFFFFF"/>
          </a:solidFill>
          <a:ln w="12600">
            <a:solidFill>
              <a:srgbClr val="000000"/>
            </a:solidFill>
            <a:miter lim="800000"/>
            <a:headEnd/>
            <a:tailEnd/>
          </a:ln>
          <a:effectLst/>
        </p:spPr>
        <p:txBody>
          <a:bodyPr wrap="none" lIns="82945" tIns="41473" rIns="82945" bIns="41473" anchor="ctr"/>
          <a:lstStyle/>
          <a:p>
            <a:endParaRPr lang="en-US"/>
          </a:p>
        </p:txBody>
      </p:sp>
      <p:sp>
        <p:nvSpPr>
          <p:cNvPr id="36877" name="Line 13"/>
          <p:cNvSpPr>
            <a:spLocks noChangeShapeType="1"/>
          </p:cNvSpPr>
          <p:nvPr/>
        </p:nvSpPr>
        <p:spPr bwMode="auto">
          <a:xfrm flipH="1" flipV="1">
            <a:off x="6000480" y="4800025"/>
            <a:ext cx="383040" cy="612064"/>
          </a:xfrm>
          <a:prstGeom prst="line">
            <a:avLst/>
          </a:prstGeom>
          <a:noFill/>
          <a:ln w="12600">
            <a:solidFill>
              <a:srgbClr val="000000"/>
            </a:solidFill>
            <a:round/>
            <a:headEnd/>
            <a:tailEnd/>
          </a:ln>
          <a:effectLst/>
        </p:spPr>
        <p:txBody>
          <a:bodyPr lIns="82945" tIns="41473" rIns="82945" bIns="41473"/>
          <a:lstStyle/>
          <a:p>
            <a:endParaRPr lang="en-US"/>
          </a:p>
        </p:txBody>
      </p:sp>
      <p:sp>
        <p:nvSpPr>
          <p:cNvPr id="36878" name="Rectangle 14"/>
          <p:cNvSpPr>
            <a:spLocks noChangeArrowheads="1"/>
          </p:cNvSpPr>
          <p:nvPr/>
        </p:nvSpPr>
        <p:spPr bwMode="auto">
          <a:xfrm>
            <a:off x="6429600" y="2806855"/>
            <a:ext cx="303840" cy="303871"/>
          </a:xfrm>
          <a:prstGeom prst="rect">
            <a:avLst/>
          </a:prstGeom>
          <a:noFill/>
          <a:ln w="12600">
            <a:solidFill>
              <a:srgbClr val="000000"/>
            </a:solidFill>
            <a:miter lim="800000"/>
            <a:headEnd/>
            <a:tailEnd/>
          </a:ln>
          <a:effectLst/>
        </p:spPr>
        <p:txBody>
          <a:bodyPr wrap="none" lIns="82945" tIns="41473" rIns="82945" bIns="41473" anchor="ctr"/>
          <a:lstStyle/>
          <a:p>
            <a:endParaRPr lang="en-US"/>
          </a:p>
        </p:txBody>
      </p:sp>
      <p:sp>
        <p:nvSpPr>
          <p:cNvPr id="36879" name="Line 15"/>
          <p:cNvSpPr>
            <a:spLocks noChangeShapeType="1"/>
          </p:cNvSpPr>
          <p:nvPr/>
        </p:nvSpPr>
        <p:spPr bwMode="auto">
          <a:xfrm flipH="1" flipV="1">
            <a:off x="6000480" y="2167428"/>
            <a:ext cx="383040" cy="612064"/>
          </a:xfrm>
          <a:prstGeom prst="line">
            <a:avLst/>
          </a:prstGeom>
          <a:noFill/>
          <a:ln w="12600">
            <a:solidFill>
              <a:srgbClr val="000000"/>
            </a:solidFill>
            <a:round/>
            <a:headEnd/>
            <a:tailEnd/>
          </a:ln>
          <a:effectLst/>
        </p:spPr>
        <p:txBody>
          <a:bodyPr lIns="82945" tIns="41473" rIns="82945" bIns="41473"/>
          <a:lstStyle/>
          <a:p>
            <a:endParaRPr lang="en-US"/>
          </a:p>
        </p:txBody>
      </p:sp>
      <p:sp>
        <p:nvSpPr>
          <p:cNvPr id="36880" name="Rectangle 16"/>
          <p:cNvSpPr>
            <a:spLocks noChangeArrowheads="1"/>
          </p:cNvSpPr>
          <p:nvPr/>
        </p:nvSpPr>
        <p:spPr bwMode="auto">
          <a:xfrm>
            <a:off x="6734880" y="2806855"/>
            <a:ext cx="303840" cy="303871"/>
          </a:xfrm>
          <a:prstGeom prst="rect">
            <a:avLst/>
          </a:prstGeom>
          <a:noFill/>
          <a:ln w="12600">
            <a:solidFill>
              <a:srgbClr val="000000"/>
            </a:solidFill>
            <a:miter lim="800000"/>
            <a:headEnd/>
            <a:tailEnd/>
          </a:ln>
          <a:effectLst/>
        </p:spPr>
        <p:txBody>
          <a:bodyPr wrap="none" lIns="82945" tIns="41473" rIns="82945" bIns="41473" anchor="ctr"/>
          <a:lstStyle/>
          <a:p>
            <a:endParaRPr lang="en-US"/>
          </a:p>
        </p:txBody>
      </p:sp>
      <p:sp>
        <p:nvSpPr>
          <p:cNvPr id="36881" name="Rectangle 17"/>
          <p:cNvSpPr>
            <a:spLocks noChangeArrowheads="1"/>
          </p:cNvSpPr>
          <p:nvPr/>
        </p:nvSpPr>
        <p:spPr bwMode="auto">
          <a:xfrm>
            <a:off x="7038720" y="2806855"/>
            <a:ext cx="303840" cy="303871"/>
          </a:xfrm>
          <a:prstGeom prst="rect">
            <a:avLst/>
          </a:prstGeom>
          <a:noFill/>
          <a:ln w="12600">
            <a:solidFill>
              <a:srgbClr val="000000"/>
            </a:solidFill>
            <a:miter lim="800000"/>
            <a:headEnd/>
            <a:tailEnd/>
          </a:ln>
          <a:effectLst/>
        </p:spPr>
        <p:txBody>
          <a:bodyPr wrap="none" lIns="82945" tIns="41473" rIns="82945" bIns="41473" anchor="ctr"/>
          <a:lstStyle/>
          <a:p>
            <a:endParaRPr lang="en-US"/>
          </a:p>
        </p:txBody>
      </p:sp>
      <p:sp>
        <p:nvSpPr>
          <p:cNvPr id="36882" name="Rectangle 18"/>
          <p:cNvSpPr>
            <a:spLocks noChangeArrowheads="1"/>
          </p:cNvSpPr>
          <p:nvPr/>
        </p:nvSpPr>
        <p:spPr bwMode="auto">
          <a:xfrm>
            <a:off x="7344000" y="2806855"/>
            <a:ext cx="303840" cy="303871"/>
          </a:xfrm>
          <a:prstGeom prst="rect">
            <a:avLst/>
          </a:prstGeom>
          <a:noFill/>
          <a:ln w="12600">
            <a:solidFill>
              <a:srgbClr val="000000"/>
            </a:solidFill>
            <a:miter lim="800000"/>
            <a:headEnd/>
            <a:tailEnd/>
          </a:ln>
          <a:effectLst/>
        </p:spPr>
        <p:txBody>
          <a:bodyPr wrap="none" lIns="82945" tIns="41473" rIns="82945" bIns="41473" anchor="ctr"/>
          <a:lstStyle/>
          <a:p>
            <a:endParaRPr lang="en-US"/>
          </a:p>
        </p:txBody>
      </p:sp>
      <p:sp>
        <p:nvSpPr>
          <p:cNvPr id="36883" name="Rectangle 19"/>
          <p:cNvSpPr>
            <a:spLocks noChangeArrowheads="1"/>
          </p:cNvSpPr>
          <p:nvPr/>
        </p:nvSpPr>
        <p:spPr bwMode="auto">
          <a:xfrm>
            <a:off x="7649280" y="2806855"/>
            <a:ext cx="303840" cy="303871"/>
          </a:xfrm>
          <a:prstGeom prst="rect">
            <a:avLst/>
          </a:prstGeom>
          <a:noFill/>
          <a:ln w="12600">
            <a:solidFill>
              <a:srgbClr val="000000"/>
            </a:solidFill>
            <a:miter lim="800000"/>
            <a:headEnd/>
            <a:tailEnd/>
          </a:ln>
          <a:effectLst/>
        </p:spPr>
        <p:txBody>
          <a:bodyPr wrap="none" lIns="82945" tIns="41473" rIns="82945" bIns="41473" anchor="ctr"/>
          <a:lstStyle/>
          <a:p>
            <a:endParaRPr lang="en-US"/>
          </a:p>
        </p:txBody>
      </p:sp>
      <p:sp>
        <p:nvSpPr>
          <p:cNvPr id="36884" name="Rectangle 20"/>
          <p:cNvSpPr>
            <a:spLocks noChangeArrowheads="1"/>
          </p:cNvSpPr>
          <p:nvPr/>
        </p:nvSpPr>
        <p:spPr bwMode="auto">
          <a:xfrm>
            <a:off x="7953120" y="2806855"/>
            <a:ext cx="303840" cy="303871"/>
          </a:xfrm>
          <a:prstGeom prst="rect">
            <a:avLst/>
          </a:prstGeom>
          <a:noFill/>
          <a:ln w="12600">
            <a:solidFill>
              <a:srgbClr val="000000"/>
            </a:solidFill>
            <a:miter lim="800000"/>
            <a:headEnd/>
            <a:tailEnd/>
          </a:ln>
          <a:effectLst/>
        </p:spPr>
        <p:txBody>
          <a:bodyPr wrap="none" lIns="82945" tIns="41473" rIns="82945" bIns="41473" anchor="ctr"/>
          <a:lstStyle/>
          <a:p>
            <a:endParaRPr lang="en-US"/>
          </a:p>
        </p:txBody>
      </p:sp>
      <p:sp>
        <p:nvSpPr>
          <p:cNvPr id="36885" name="Rectangle 21"/>
          <p:cNvSpPr>
            <a:spLocks noChangeArrowheads="1"/>
          </p:cNvSpPr>
          <p:nvPr/>
        </p:nvSpPr>
        <p:spPr bwMode="auto">
          <a:xfrm>
            <a:off x="6438240" y="3092005"/>
            <a:ext cx="2132640" cy="356465"/>
          </a:xfrm>
          <a:prstGeom prst="rect">
            <a:avLst/>
          </a:prstGeom>
          <a:noFill/>
          <a:ln w="9360">
            <a:noFill/>
            <a:miter lim="800000"/>
            <a:headEnd/>
            <a:tailEnd/>
          </a:ln>
          <a:effectLst/>
        </p:spPr>
        <p:txBody>
          <a:bodyPr lIns="82945" tIns="82945" rIns="82945" bIns="41473">
            <a:spAutoFit/>
          </a:bodyPr>
          <a:lstStyle/>
          <a:p>
            <a:pPr>
              <a:spcBef>
                <a:spcPts val="816"/>
              </a:spcBef>
              <a:tabLst>
                <a:tab pos="656650" algn="l"/>
                <a:tab pos="1313299" algn="l"/>
                <a:tab pos="1969949" algn="l"/>
              </a:tabLst>
            </a:pPr>
            <a:r>
              <a:rPr lang="en-US" sz="1500" dirty="0">
                <a:solidFill>
                  <a:srgbClr val="000000"/>
                </a:solidFill>
                <a:latin typeface="Times New Roman" pitchFamily="16" charset="0"/>
              </a:rPr>
              <a:t>0     1     2     3    4     5</a:t>
            </a:r>
          </a:p>
        </p:txBody>
      </p:sp>
      <p:sp>
        <p:nvSpPr>
          <p:cNvPr id="36886" name="Line 22"/>
          <p:cNvSpPr>
            <a:spLocks noChangeShapeType="1"/>
          </p:cNvSpPr>
          <p:nvPr/>
        </p:nvSpPr>
        <p:spPr bwMode="auto">
          <a:xfrm flipV="1">
            <a:off x="6229440" y="4313254"/>
            <a:ext cx="1440" cy="383080"/>
          </a:xfrm>
          <a:prstGeom prst="line">
            <a:avLst/>
          </a:prstGeom>
          <a:noFill/>
          <a:ln w="12600">
            <a:solidFill>
              <a:srgbClr val="000000"/>
            </a:solidFill>
            <a:round/>
            <a:headEnd type="triangle" w="med" len="med"/>
            <a:tailEnd/>
          </a:ln>
          <a:effectLst/>
        </p:spPr>
        <p:txBody>
          <a:bodyPr lIns="82945" tIns="41473" rIns="82945" bIns="41473"/>
          <a:lstStyle/>
          <a:p>
            <a:endParaRPr lang="en-US"/>
          </a:p>
        </p:txBody>
      </p:sp>
      <p:sp>
        <p:nvSpPr>
          <p:cNvPr id="36887" name="Line 23"/>
          <p:cNvSpPr>
            <a:spLocks noChangeShapeType="1"/>
          </p:cNvSpPr>
          <p:nvPr/>
        </p:nvSpPr>
        <p:spPr bwMode="auto">
          <a:xfrm flipV="1">
            <a:off x="6229440" y="1663376"/>
            <a:ext cx="1440" cy="383080"/>
          </a:xfrm>
          <a:prstGeom prst="line">
            <a:avLst/>
          </a:prstGeom>
          <a:noFill/>
          <a:ln w="12600">
            <a:solidFill>
              <a:srgbClr val="000000"/>
            </a:solidFill>
            <a:round/>
            <a:headEnd type="triangle" w="med" len="med"/>
            <a:tailEnd/>
          </a:ln>
          <a:effectLst/>
        </p:spPr>
        <p:txBody>
          <a:bodyPr lIns="82945" tIns="41473" rIns="82945" bIns="41473"/>
          <a:lstStyle/>
          <a:p>
            <a:endParaRPr lang="en-US"/>
          </a:p>
        </p:txBody>
      </p:sp>
      <p:sp>
        <p:nvSpPr>
          <p:cNvPr id="36888" name="Rectangle 24"/>
          <p:cNvSpPr>
            <a:spLocks noChangeArrowheads="1"/>
          </p:cNvSpPr>
          <p:nvPr/>
        </p:nvSpPr>
        <p:spPr bwMode="auto">
          <a:xfrm>
            <a:off x="6441120" y="5618030"/>
            <a:ext cx="377280" cy="356465"/>
          </a:xfrm>
          <a:prstGeom prst="rect">
            <a:avLst/>
          </a:prstGeom>
          <a:noFill/>
          <a:ln w="9360">
            <a:noFill/>
            <a:miter lim="800000"/>
            <a:headEnd/>
            <a:tailEnd/>
          </a:ln>
          <a:effectLst/>
        </p:spPr>
        <p:txBody>
          <a:bodyPr lIns="82945" tIns="82945" rIns="82945" bIns="41473">
            <a:spAutoFit/>
          </a:bodyPr>
          <a:lstStyle/>
          <a:p>
            <a:pPr>
              <a:spcBef>
                <a:spcPts val="816"/>
              </a:spcBef>
            </a:pPr>
            <a:r>
              <a:rPr lang="en-US" sz="1500" dirty="0">
                <a:solidFill>
                  <a:srgbClr val="000000"/>
                </a:solidFill>
                <a:latin typeface="Times New Roman" pitchFamily="16" charset="0"/>
              </a:rPr>
              <a:t>5</a:t>
            </a:r>
          </a:p>
        </p:txBody>
      </p:sp>
      <p:pic>
        <p:nvPicPr>
          <p:cNvPr id="26" name="Picture 4" descr="indextunnel.bmp"/>
          <p:cNvPicPr>
            <a:picLocks noChangeAspect="1" noChangeArrowheads="1"/>
          </p:cNvPicPr>
          <p:nvPr/>
        </p:nvPicPr>
        <p:blipFill>
          <a:blip r:embed="rId6" cstate="print"/>
          <a:srcRect/>
          <a:stretch>
            <a:fillRect/>
          </a:stretch>
        </p:blipFill>
        <p:spPr bwMode="auto">
          <a:xfrm>
            <a:off x="7162800" y="856154"/>
            <a:ext cx="439200" cy="439246"/>
          </a:xfrm>
          <a:prstGeom prst="rect">
            <a:avLst/>
          </a:prstGeom>
          <a:noFill/>
          <a:ln w="9525" algn="ctr">
            <a:noFill/>
            <a:miter lim="800000"/>
            <a:headEnd type="none" w="sm" len="sm"/>
            <a:tailEnd type="none" w="sm" len="sm"/>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4508640" y="472370"/>
            <a:ext cx="126720" cy="528536"/>
          </a:xfrm>
          <a:prstGeom prst="rect">
            <a:avLst/>
          </a:prstGeom>
          <a:noFill/>
          <a:ln w="9360">
            <a:noFill/>
            <a:miter lim="800000"/>
            <a:headEnd/>
            <a:tailEnd/>
          </a:ln>
          <a:effectLst/>
        </p:spPr>
        <p:txBody>
          <a:bodyPr wrap="none" lIns="82945" tIns="41473" rIns="82945" bIns="41473" anchor="ctr"/>
          <a:lstStyle/>
          <a:p>
            <a:endParaRPr lang="en-US"/>
          </a:p>
        </p:txBody>
      </p:sp>
      <p:sp>
        <p:nvSpPr>
          <p:cNvPr id="36866" name="Rectangle 2"/>
          <p:cNvSpPr>
            <a:spLocks noChangeArrowheads="1"/>
          </p:cNvSpPr>
          <p:nvPr/>
        </p:nvSpPr>
        <p:spPr bwMode="auto">
          <a:xfrm>
            <a:off x="424800" y="1147800"/>
            <a:ext cx="8414400" cy="2201259"/>
          </a:xfrm>
          <a:prstGeom prst="rect">
            <a:avLst/>
          </a:prstGeom>
          <a:noFill/>
          <a:ln w="9360">
            <a:noFill/>
            <a:miter lim="800000"/>
            <a:headEnd/>
            <a:tailEnd/>
          </a:ln>
          <a:effectLst/>
        </p:spPr>
        <p:txBody>
          <a:bodyPr wrap="square" lIns="57474" tIns="23185" rIns="57474" bIns="23185">
            <a:spAutoFit/>
          </a:bodyPr>
          <a:lstStyle/>
          <a:p>
            <a:pPr hangingPunct="1">
              <a:buFont typeface="Arial" pitchFamily="34" charset="0"/>
              <a:buChar char="•"/>
            </a:pPr>
            <a:r>
              <a:rPr lang="en-US" sz="2000" dirty="0" smtClean="0"/>
              <a:t> If an array is passed into a For Loop and auto-indexing is enabled, the </a:t>
            </a:r>
            <a:r>
              <a:rPr lang="en-US" sz="2000" u="sng" dirty="0" smtClean="0"/>
              <a:t>number </a:t>
            </a:r>
            <a:r>
              <a:rPr lang="en-US" sz="2000" u="sng" dirty="0" smtClean="0"/>
              <a:t>of </a:t>
            </a:r>
            <a:r>
              <a:rPr lang="en-US" sz="2000" u="sng" dirty="0" smtClean="0"/>
              <a:t>elements </a:t>
            </a:r>
            <a:r>
              <a:rPr lang="en-US" sz="2000" u="sng" dirty="0" smtClean="0"/>
              <a:t>in the array </a:t>
            </a:r>
            <a:r>
              <a:rPr lang="en-US" sz="2000" dirty="0" smtClean="0"/>
              <a:t>determines the number of iterations of the For Loop (therefore, you are not required to wire the </a:t>
            </a:r>
            <a:r>
              <a:rPr lang="en-US" sz="2000" dirty="0" smtClean="0"/>
              <a:t>N </a:t>
            </a:r>
            <a:r>
              <a:rPr lang="en-US" sz="2000" dirty="0" smtClean="0"/>
              <a:t>terminal)</a:t>
            </a: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 If </a:t>
            </a:r>
            <a:r>
              <a:rPr lang="en-US" sz="2000" dirty="0" smtClean="0"/>
              <a:t>the iteration count terminal is wired and arrays of different sizes are wired to auto-indexed tunnels, the actual number of iterations </a:t>
            </a:r>
            <a:r>
              <a:rPr lang="en-US" sz="2000" dirty="0" smtClean="0"/>
              <a:t>is the </a:t>
            </a:r>
            <a:r>
              <a:rPr lang="en-US" sz="2000" u="sng" dirty="0" smtClean="0"/>
              <a:t>smallest</a:t>
            </a:r>
            <a:r>
              <a:rPr lang="en-US" sz="2000" dirty="0" smtClean="0"/>
              <a:t> of the choices.</a:t>
            </a:r>
          </a:p>
        </p:txBody>
      </p:sp>
      <p:sp>
        <p:nvSpPr>
          <p:cNvPr id="36867" name="Text Box 3"/>
          <p:cNvSpPr txBox="1">
            <a:spLocks noChangeArrowheads="1"/>
          </p:cNvSpPr>
          <p:nvPr/>
        </p:nvSpPr>
        <p:spPr bwMode="auto">
          <a:xfrm>
            <a:off x="239040" y="272189"/>
            <a:ext cx="7257600" cy="685512"/>
          </a:xfrm>
          <a:prstGeom prst="rect">
            <a:avLst/>
          </a:prstGeom>
          <a:noFill/>
          <a:ln w="9360">
            <a:noFill/>
            <a:miter lim="800000"/>
            <a:headEnd/>
            <a:tailEnd/>
          </a:ln>
          <a:effectLst/>
        </p:spPr>
        <p:txBody>
          <a:bodyPr lIns="82945" tIns="82945"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Auto-Indexing Input</a:t>
            </a:r>
            <a:endParaRPr lang="en-US" sz="4000" i="1" dirty="0">
              <a:solidFill>
                <a:srgbClr val="0084D1"/>
              </a:solidFill>
              <a:latin typeface="Cambria" pitchFamily="16" charset="0"/>
            </a:endParaRPr>
          </a:p>
        </p:txBody>
      </p:sp>
      <p:pic>
        <p:nvPicPr>
          <p:cNvPr id="26" name="Picture 2" descr="loc_bd_for_loop_iterations.bmp"/>
          <p:cNvPicPr>
            <a:picLocks noChangeAspect="1" noChangeArrowheads="1"/>
          </p:cNvPicPr>
          <p:nvPr/>
        </p:nvPicPr>
        <p:blipFill>
          <a:blip r:embed="rId3" cstate="print"/>
          <a:srcRect/>
          <a:stretch>
            <a:fillRect/>
          </a:stretch>
        </p:blipFill>
        <p:spPr bwMode="auto">
          <a:xfrm>
            <a:off x="1461600" y="3325061"/>
            <a:ext cx="5320200" cy="259252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97920" y="496671"/>
            <a:ext cx="8916480" cy="646329"/>
          </a:xfrm>
          <a:prstGeom prst="rect">
            <a:avLst/>
          </a:prstGeom>
          <a:noFill/>
          <a:ln w="9360">
            <a:noFill/>
            <a:miter lim="800000"/>
            <a:headEnd/>
            <a:tailEnd/>
          </a:ln>
          <a:effectLst/>
        </p:spPr>
        <p:txBody>
          <a:bodyPr lIns="57474" tIns="22859" rIns="57474" bIns="22859">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a:solidFill>
                  <a:srgbClr val="0084D1"/>
                </a:solidFill>
                <a:latin typeface="Cambria" pitchFamily="16" charset="0"/>
              </a:rPr>
              <a:t>Shift Registers - Access Previous Loop Data</a:t>
            </a:r>
          </a:p>
        </p:txBody>
      </p:sp>
      <p:sp>
        <p:nvSpPr>
          <p:cNvPr id="37890" name="Rectangle 2"/>
          <p:cNvSpPr>
            <a:spLocks noChangeArrowheads="1"/>
          </p:cNvSpPr>
          <p:nvPr/>
        </p:nvSpPr>
        <p:spPr bwMode="auto">
          <a:xfrm>
            <a:off x="381000" y="3306318"/>
            <a:ext cx="8331120" cy="2180082"/>
          </a:xfrm>
          <a:prstGeom prst="rect">
            <a:avLst/>
          </a:prstGeom>
          <a:noFill/>
          <a:ln w="9360">
            <a:noFill/>
            <a:miter lim="800000"/>
            <a:headEnd/>
            <a:tailEnd/>
          </a:ln>
          <a:effectLst/>
        </p:spPr>
        <p:txBody>
          <a:bodyPr wrap="square" lIns="57474" tIns="22859" rIns="57474" bIns="22859">
            <a:spAutoFit/>
          </a:bodyPr>
          <a:lstStyle/>
          <a:p>
            <a:pPr>
              <a:spcAft>
                <a:spcPts val="171"/>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solidFill>
                  <a:srgbClr val="000000"/>
                </a:solidFill>
              </a:rPr>
              <a:t> Come in </a:t>
            </a:r>
            <a:r>
              <a:rPr lang="en-US" sz="2400" u="sng" dirty="0" smtClean="0">
                <a:solidFill>
                  <a:srgbClr val="000000"/>
                </a:solidFill>
              </a:rPr>
              <a:t>pairs</a:t>
            </a:r>
            <a:r>
              <a:rPr lang="en-US" sz="2400" dirty="0" smtClean="0">
                <a:solidFill>
                  <a:srgbClr val="000000"/>
                </a:solidFill>
              </a:rPr>
              <a:t> that are always </a:t>
            </a:r>
            <a:r>
              <a:rPr lang="en-US" sz="2400" u="sng" dirty="0" smtClean="0">
                <a:solidFill>
                  <a:srgbClr val="000000"/>
                </a:solidFill>
              </a:rPr>
              <a:t>aligned</a:t>
            </a:r>
            <a:r>
              <a:rPr lang="en-US" sz="2400" dirty="0" smtClean="0">
                <a:solidFill>
                  <a:srgbClr val="000000"/>
                </a:solidFill>
              </a:rPr>
              <a:t> with each other </a:t>
            </a:r>
          </a:p>
          <a:p>
            <a:pPr>
              <a:spcAft>
                <a:spcPts val="171"/>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solidFill>
                  <a:srgbClr val="000000"/>
                </a:solidFill>
              </a:rPr>
              <a:t> Available </a:t>
            </a:r>
            <a:r>
              <a:rPr lang="en-US" sz="2400" dirty="0" smtClean="0">
                <a:solidFill>
                  <a:srgbClr val="000000"/>
                </a:solidFill>
              </a:rPr>
              <a:t>at </a:t>
            </a:r>
            <a:r>
              <a:rPr lang="en-US" sz="2400" dirty="0" smtClean="0">
                <a:solidFill>
                  <a:srgbClr val="000000"/>
                </a:solidFill>
              </a:rPr>
              <a:t>left and right </a:t>
            </a:r>
            <a:r>
              <a:rPr lang="en-US" sz="2400" u="sng" dirty="0" smtClean="0">
                <a:solidFill>
                  <a:srgbClr val="000000"/>
                </a:solidFill>
              </a:rPr>
              <a:t>borders </a:t>
            </a:r>
            <a:r>
              <a:rPr lang="en-US" sz="2400" u="sng" dirty="0" smtClean="0">
                <a:solidFill>
                  <a:srgbClr val="000000"/>
                </a:solidFill>
              </a:rPr>
              <a:t>of loop </a:t>
            </a:r>
            <a:r>
              <a:rPr lang="en-US" sz="2400" u="sng" dirty="0" smtClean="0">
                <a:solidFill>
                  <a:srgbClr val="000000"/>
                </a:solidFill>
              </a:rPr>
              <a:t>structures</a:t>
            </a:r>
            <a:endParaRPr lang="en-US" sz="2400" u="sng" dirty="0" smtClean="0">
              <a:solidFill>
                <a:srgbClr val="000000"/>
              </a:solidFill>
            </a:endParaRPr>
          </a:p>
          <a:p>
            <a:pPr>
              <a:spcAft>
                <a:spcPts val="171"/>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solidFill>
                  <a:srgbClr val="000000"/>
                </a:solidFill>
              </a:rPr>
              <a:t> To create:</a:t>
            </a:r>
            <a:endParaRPr lang="en-US" dirty="0" smtClean="0">
              <a:solidFill>
                <a:srgbClr val="000000"/>
              </a:solidFill>
            </a:endParaRPr>
          </a:p>
          <a:p>
            <a:pPr lvl="1">
              <a:spcAft>
                <a:spcPts val="171"/>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solidFill>
                  <a:srgbClr val="000000"/>
                </a:solidFill>
              </a:rPr>
              <a:t> </a:t>
            </a:r>
            <a:r>
              <a:rPr lang="en-US" sz="2000" dirty="0" smtClean="0">
                <a:solidFill>
                  <a:srgbClr val="000000"/>
                </a:solidFill>
              </a:rPr>
              <a:t>Right-click </a:t>
            </a:r>
            <a:r>
              <a:rPr lang="en-US" sz="2000" dirty="0" smtClean="0">
                <a:solidFill>
                  <a:srgbClr val="000000"/>
                </a:solidFill>
              </a:rPr>
              <a:t>the border and select </a:t>
            </a:r>
            <a:r>
              <a:rPr lang="en-US" sz="2000" b="1" dirty="0" smtClean="0">
                <a:solidFill>
                  <a:srgbClr val="000000"/>
                </a:solidFill>
              </a:rPr>
              <a:t>Add Shift </a:t>
            </a:r>
            <a:r>
              <a:rPr lang="en-US" sz="2000" b="1" dirty="0" smtClean="0">
                <a:solidFill>
                  <a:srgbClr val="000000"/>
                </a:solidFill>
              </a:rPr>
              <a:t>Register</a:t>
            </a:r>
          </a:p>
          <a:p>
            <a:pPr marL="627063" lvl="1" indent="-169863">
              <a:spcAft>
                <a:spcPts val="171"/>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smtClean="0">
                <a:solidFill>
                  <a:srgbClr val="000000"/>
                </a:solidFill>
              </a:rPr>
              <a:t>Right-click an existing tunnel, select </a:t>
            </a:r>
            <a:r>
              <a:rPr lang="en-US" sz="2000" b="1" dirty="0" smtClean="0">
                <a:solidFill>
                  <a:srgbClr val="000000"/>
                </a:solidFill>
              </a:rPr>
              <a:t>Replace with Shift Register</a:t>
            </a:r>
            <a:r>
              <a:rPr lang="en-US" sz="2000" dirty="0" smtClean="0">
                <a:solidFill>
                  <a:srgbClr val="000000"/>
                </a:solidFill>
              </a:rPr>
              <a:t>, and click the opposite loop border to create other half of pair</a:t>
            </a:r>
          </a:p>
        </p:txBody>
      </p:sp>
      <p:sp>
        <p:nvSpPr>
          <p:cNvPr id="15" name="TextBox 14"/>
          <p:cNvSpPr txBox="1"/>
          <p:nvPr/>
        </p:nvSpPr>
        <p:spPr>
          <a:xfrm>
            <a:off x="4953000" y="2035314"/>
            <a:ext cx="3657600" cy="707886"/>
          </a:xfrm>
          <a:prstGeom prst="rect">
            <a:avLst/>
          </a:prstGeom>
          <a:noFill/>
        </p:spPr>
        <p:txBody>
          <a:bodyPr wrap="square" rtlCol="0">
            <a:spAutoFit/>
          </a:bodyPr>
          <a:lstStyle/>
          <a:p>
            <a:r>
              <a:rPr lang="en-US" sz="2000" dirty="0" smtClean="0">
                <a:solidFill>
                  <a:srgbClr val="000000"/>
                </a:solidFill>
              </a:rPr>
              <a:t>Right terminal stores data on completion </a:t>
            </a:r>
            <a:r>
              <a:rPr lang="en-US" sz="2000" dirty="0" smtClean="0">
                <a:solidFill>
                  <a:srgbClr val="000000"/>
                </a:solidFill>
              </a:rPr>
              <a:t>of current </a:t>
            </a:r>
            <a:r>
              <a:rPr lang="en-US" sz="2000" dirty="0" smtClean="0">
                <a:solidFill>
                  <a:srgbClr val="000000"/>
                </a:solidFill>
              </a:rPr>
              <a:t>iteration</a:t>
            </a:r>
            <a:endParaRPr lang="en-US" sz="2000" dirty="0"/>
          </a:p>
        </p:txBody>
      </p:sp>
      <p:sp>
        <p:nvSpPr>
          <p:cNvPr id="16" name="TextBox 15"/>
          <p:cNvSpPr txBox="1"/>
          <p:nvPr/>
        </p:nvSpPr>
        <p:spPr>
          <a:xfrm>
            <a:off x="457200" y="2032337"/>
            <a:ext cx="3048000" cy="1015663"/>
          </a:xfrm>
          <a:prstGeom prst="rect">
            <a:avLst/>
          </a:prstGeom>
          <a:noFill/>
        </p:spPr>
        <p:txBody>
          <a:bodyPr wrap="square" rtlCol="0">
            <a:spAutoFit/>
          </a:bodyPr>
          <a:lstStyle/>
          <a:p>
            <a:pPr>
              <a:spcAft>
                <a:spcPts val="171"/>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smtClean="0">
                <a:solidFill>
                  <a:srgbClr val="000000"/>
                </a:solidFill>
              </a:rPr>
              <a:t>Left </a:t>
            </a:r>
            <a:r>
              <a:rPr lang="en-US" sz="2000" dirty="0" smtClean="0">
                <a:solidFill>
                  <a:srgbClr val="000000"/>
                </a:solidFill>
              </a:rPr>
              <a:t>terminal provides stored data at beginning of next iteration</a:t>
            </a:r>
          </a:p>
        </p:txBody>
      </p:sp>
      <p:pic>
        <p:nvPicPr>
          <p:cNvPr id="59394" name="Picture 2"/>
          <p:cNvPicPr>
            <a:picLocks noChangeAspect="1" noChangeArrowheads="1"/>
          </p:cNvPicPr>
          <p:nvPr/>
        </p:nvPicPr>
        <p:blipFill>
          <a:blip r:embed="rId3" cstate="print"/>
          <a:srcRect/>
          <a:stretch>
            <a:fillRect/>
          </a:stretch>
        </p:blipFill>
        <p:spPr bwMode="auto">
          <a:xfrm>
            <a:off x="3276600" y="1981200"/>
            <a:ext cx="1719263" cy="904875"/>
          </a:xfrm>
          <a:prstGeom prst="rect">
            <a:avLst/>
          </a:prstGeom>
          <a:noFill/>
          <a:ln w="9525">
            <a:noFill/>
            <a:miter lim="800000"/>
            <a:headEnd/>
            <a:tailEnd/>
          </a:ln>
        </p:spPr>
      </p:pic>
      <p:sp>
        <p:nvSpPr>
          <p:cNvPr id="17" name="Circular Arrow 16"/>
          <p:cNvSpPr/>
          <p:nvPr/>
        </p:nvSpPr>
        <p:spPr bwMode="auto">
          <a:xfrm flipH="1">
            <a:off x="3657600" y="1295400"/>
            <a:ext cx="1066800" cy="1219200"/>
          </a:xfrm>
          <a:prstGeom prst="circular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
        <p:nvSpPr>
          <p:cNvPr id="18" name="TextBox 17"/>
          <p:cNvSpPr txBox="1"/>
          <p:nvPr/>
        </p:nvSpPr>
        <p:spPr>
          <a:xfrm>
            <a:off x="4531377" y="1295400"/>
            <a:ext cx="2749471" cy="369332"/>
          </a:xfrm>
          <a:prstGeom prst="rect">
            <a:avLst/>
          </a:prstGeom>
          <a:noFill/>
        </p:spPr>
        <p:txBody>
          <a:bodyPr wrap="none" rtlCol="0">
            <a:spAutoFit/>
          </a:bodyPr>
          <a:lstStyle/>
          <a:p>
            <a:r>
              <a:rPr lang="en-US" dirty="0" smtClean="0"/>
              <a:t>“Up and around the loop”</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227520" y="609600"/>
            <a:ext cx="7849680" cy="646329"/>
          </a:xfrm>
          <a:prstGeom prst="rect">
            <a:avLst/>
          </a:prstGeom>
          <a:noFill/>
          <a:ln w="9360">
            <a:noFill/>
            <a:miter lim="800000"/>
            <a:headEnd/>
            <a:tailEnd/>
          </a:ln>
          <a:effectLst/>
        </p:spPr>
        <p:txBody>
          <a:bodyPr wrap="square" lIns="57474" tIns="22859" rIns="57474" bIns="22859">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a:solidFill>
                  <a:srgbClr val="0084D1"/>
                </a:solidFill>
                <a:latin typeface="Cambria" pitchFamily="16" charset="0"/>
              </a:rPr>
              <a:t>Shift Registers </a:t>
            </a:r>
            <a:r>
              <a:rPr lang="en-US" sz="3900" i="1" dirty="0" smtClean="0">
                <a:solidFill>
                  <a:srgbClr val="0084D1"/>
                </a:solidFill>
                <a:latin typeface="Cambria" pitchFamily="16" charset="0"/>
              </a:rPr>
              <a:t>in action</a:t>
            </a:r>
            <a:endParaRPr lang="en-US" sz="3900" i="1" dirty="0">
              <a:solidFill>
                <a:srgbClr val="0084D1"/>
              </a:solidFill>
              <a:latin typeface="Cambria" pitchFamily="16" charset="0"/>
            </a:endParaRPr>
          </a:p>
        </p:txBody>
      </p:sp>
      <p:sp>
        <p:nvSpPr>
          <p:cNvPr id="37892" name="Rectangle 4"/>
          <p:cNvSpPr>
            <a:spLocks noChangeArrowheads="1"/>
          </p:cNvSpPr>
          <p:nvPr/>
        </p:nvSpPr>
        <p:spPr bwMode="auto">
          <a:xfrm>
            <a:off x="1828801" y="4923358"/>
            <a:ext cx="1066800" cy="568724"/>
          </a:xfrm>
          <a:prstGeom prst="rect">
            <a:avLst/>
          </a:prstGeom>
          <a:noFill/>
          <a:ln w="9360">
            <a:noFill/>
            <a:miter lim="800000"/>
            <a:headEnd/>
            <a:tailEnd/>
          </a:ln>
          <a:effectLst/>
        </p:spPr>
        <p:txBody>
          <a:bodyPr wrap="square" lIns="56494" tIns="22532" rIns="56494" bIns="22532">
            <a:spAutoFit/>
          </a:bodyPr>
          <a:lstStyle/>
          <a:p>
            <a:pPr>
              <a:lnSpc>
                <a:spcPct val="85000"/>
              </a:lnSpc>
              <a:tabLst>
                <a:tab pos="656650" algn="l"/>
              </a:tabLst>
            </a:pPr>
            <a:r>
              <a:rPr lang="en-US" sz="2000" dirty="0">
                <a:solidFill>
                  <a:srgbClr val="000000"/>
                </a:solidFill>
                <a:latin typeface="Times New Roman" pitchFamily="16" charset="0"/>
              </a:rPr>
              <a:t>First </a:t>
            </a:r>
          </a:p>
          <a:p>
            <a:pPr>
              <a:lnSpc>
                <a:spcPct val="85000"/>
              </a:lnSpc>
              <a:tabLst>
                <a:tab pos="656650" algn="l"/>
              </a:tabLst>
            </a:pPr>
            <a:r>
              <a:rPr lang="en-US" sz="2000" dirty="0">
                <a:solidFill>
                  <a:srgbClr val="000000"/>
                </a:solidFill>
                <a:latin typeface="Times New Roman" pitchFamily="16" charset="0"/>
              </a:rPr>
              <a:t>Iteration</a:t>
            </a:r>
          </a:p>
        </p:txBody>
      </p:sp>
      <p:sp>
        <p:nvSpPr>
          <p:cNvPr id="37893" name="Rectangle 5"/>
          <p:cNvSpPr>
            <a:spLocks noChangeArrowheads="1"/>
          </p:cNvSpPr>
          <p:nvPr/>
        </p:nvSpPr>
        <p:spPr bwMode="auto">
          <a:xfrm>
            <a:off x="4229281" y="4923358"/>
            <a:ext cx="1108800" cy="568724"/>
          </a:xfrm>
          <a:prstGeom prst="rect">
            <a:avLst/>
          </a:prstGeom>
          <a:noFill/>
          <a:ln w="9360">
            <a:noFill/>
            <a:miter lim="800000"/>
            <a:headEnd/>
            <a:tailEnd/>
          </a:ln>
          <a:effectLst/>
        </p:spPr>
        <p:txBody>
          <a:bodyPr lIns="56494" tIns="22532" rIns="56494" bIns="22532">
            <a:spAutoFit/>
          </a:bodyPr>
          <a:lstStyle/>
          <a:p>
            <a:pPr>
              <a:lnSpc>
                <a:spcPct val="85000"/>
              </a:lnSpc>
              <a:tabLst>
                <a:tab pos="656650" algn="l"/>
              </a:tabLst>
            </a:pPr>
            <a:r>
              <a:rPr lang="en-US" sz="2000" dirty="0">
                <a:solidFill>
                  <a:srgbClr val="000000"/>
                </a:solidFill>
                <a:latin typeface="Times New Roman" pitchFamily="16" charset="0"/>
              </a:rPr>
              <a:t>Second</a:t>
            </a:r>
          </a:p>
          <a:p>
            <a:pPr>
              <a:lnSpc>
                <a:spcPct val="85000"/>
              </a:lnSpc>
              <a:tabLst>
                <a:tab pos="656650" algn="l"/>
              </a:tabLst>
            </a:pPr>
            <a:r>
              <a:rPr lang="en-US" sz="2000" dirty="0">
                <a:solidFill>
                  <a:srgbClr val="000000"/>
                </a:solidFill>
                <a:latin typeface="Times New Roman" pitchFamily="16" charset="0"/>
              </a:rPr>
              <a:t>Iteration </a:t>
            </a:r>
          </a:p>
        </p:txBody>
      </p:sp>
      <p:sp>
        <p:nvSpPr>
          <p:cNvPr id="37894" name="Rectangle 6"/>
          <p:cNvSpPr>
            <a:spLocks noChangeArrowheads="1"/>
          </p:cNvSpPr>
          <p:nvPr/>
        </p:nvSpPr>
        <p:spPr bwMode="auto">
          <a:xfrm>
            <a:off x="6934200" y="4960866"/>
            <a:ext cx="1110240" cy="568724"/>
          </a:xfrm>
          <a:prstGeom prst="rect">
            <a:avLst/>
          </a:prstGeom>
          <a:noFill/>
          <a:ln w="9360">
            <a:noFill/>
            <a:miter lim="800000"/>
            <a:headEnd/>
            <a:tailEnd/>
          </a:ln>
          <a:effectLst/>
        </p:spPr>
        <p:txBody>
          <a:bodyPr lIns="56494" tIns="22532" rIns="56494" bIns="22532">
            <a:spAutoFit/>
          </a:bodyPr>
          <a:lstStyle/>
          <a:p>
            <a:pPr>
              <a:lnSpc>
                <a:spcPct val="85000"/>
              </a:lnSpc>
              <a:tabLst>
                <a:tab pos="656650" algn="l"/>
              </a:tabLst>
            </a:pPr>
            <a:r>
              <a:rPr lang="en-US" sz="2000" dirty="0">
                <a:solidFill>
                  <a:srgbClr val="000000"/>
                </a:solidFill>
                <a:latin typeface="Times New Roman" pitchFamily="16" charset="0"/>
              </a:rPr>
              <a:t>Last</a:t>
            </a:r>
          </a:p>
          <a:p>
            <a:pPr>
              <a:lnSpc>
                <a:spcPct val="85000"/>
              </a:lnSpc>
              <a:tabLst>
                <a:tab pos="656650" algn="l"/>
              </a:tabLst>
            </a:pPr>
            <a:r>
              <a:rPr lang="en-US" sz="2000" dirty="0">
                <a:solidFill>
                  <a:srgbClr val="000000"/>
                </a:solidFill>
                <a:latin typeface="Times New Roman" pitchFamily="16" charset="0"/>
              </a:rPr>
              <a:t>Iteration </a:t>
            </a:r>
          </a:p>
        </p:txBody>
      </p:sp>
      <p:sp>
        <p:nvSpPr>
          <p:cNvPr id="37896" name="Rectangle 8"/>
          <p:cNvSpPr>
            <a:spLocks noChangeArrowheads="1"/>
          </p:cNvSpPr>
          <p:nvPr/>
        </p:nvSpPr>
        <p:spPr bwMode="auto">
          <a:xfrm>
            <a:off x="8382000" y="2635498"/>
            <a:ext cx="685800" cy="544102"/>
          </a:xfrm>
          <a:prstGeom prst="rect">
            <a:avLst/>
          </a:prstGeom>
          <a:noFill/>
          <a:ln w="9360">
            <a:noFill/>
            <a:miter lim="800000"/>
            <a:headEnd/>
            <a:tailEnd/>
          </a:ln>
          <a:effectLst/>
        </p:spPr>
        <p:txBody>
          <a:bodyPr wrap="square" lIns="56494" tIns="22532" rIns="56494" bIns="22532">
            <a:spAutoFit/>
          </a:bodyPr>
          <a:lstStyle/>
          <a:p>
            <a:pPr>
              <a:lnSpc>
                <a:spcPct val="90000"/>
              </a:lnSpc>
              <a:tabLst>
                <a:tab pos="656650" algn="l"/>
              </a:tabLst>
            </a:pPr>
            <a:r>
              <a:rPr lang="en-US" b="1" dirty="0">
                <a:solidFill>
                  <a:srgbClr val="000000"/>
                </a:solidFill>
                <a:latin typeface="Times New Roman" pitchFamily="16" charset="0"/>
              </a:rPr>
              <a:t>Value 15</a:t>
            </a:r>
          </a:p>
        </p:txBody>
      </p:sp>
      <p:sp>
        <p:nvSpPr>
          <p:cNvPr id="37897" name="Line 9"/>
          <p:cNvSpPr>
            <a:spLocks noChangeShapeType="1"/>
          </p:cNvSpPr>
          <p:nvPr/>
        </p:nvSpPr>
        <p:spPr bwMode="auto">
          <a:xfrm>
            <a:off x="8382000" y="2506132"/>
            <a:ext cx="457200" cy="0"/>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pic>
        <p:nvPicPr>
          <p:cNvPr id="37899" name="Picture 11"/>
          <p:cNvPicPr>
            <a:picLocks noChangeAspect="1" noChangeArrowheads="1"/>
          </p:cNvPicPr>
          <p:nvPr/>
        </p:nvPicPr>
        <p:blipFill>
          <a:blip r:embed="rId3" cstate="print"/>
          <a:srcRect/>
          <a:stretch>
            <a:fillRect/>
          </a:stretch>
        </p:blipFill>
        <p:spPr bwMode="auto">
          <a:xfrm>
            <a:off x="609600" y="2057400"/>
            <a:ext cx="7811644" cy="1933227"/>
          </a:xfrm>
          <a:prstGeom prst="rect">
            <a:avLst/>
          </a:prstGeom>
          <a:noFill/>
          <a:ln w="9525">
            <a:noFill/>
            <a:round/>
            <a:headEnd/>
            <a:tailEnd/>
          </a:ln>
          <a:effectLst/>
        </p:spPr>
      </p:pic>
      <p:sp>
        <p:nvSpPr>
          <p:cNvPr id="37898" name="Rectangle 10"/>
          <p:cNvSpPr>
            <a:spLocks noChangeArrowheads="1"/>
          </p:cNvSpPr>
          <p:nvPr/>
        </p:nvSpPr>
        <p:spPr bwMode="auto">
          <a:xfrm>
            <a:off x="228600" y="2971800"/>
            <a:ext cx="914400" cy="544102"/>
          </a:xfrm>
          <a:prstGeom prst="rect">
            <a:avLst/>
          </a:prstGeom>
          <a:noFill/>
          <a:ln w="9360">
            <a:noFill/>
            <a:miter lim="800000"/>
            <a:headEnd/>
            <a:tailEnd/>
          </a:ln>
          <a:effectLst/>
        </p:spPr>
        <p:txBody>
          <a:bodyPr wrap="square" lIns="56494" tIns="22532" rIns="56494" bIns="22532">
            <a:spAutoFit/>
          </a:bodyPr>
          <a:lstStyle/>
          <a:p>
            <a:pPr hangingPunct="1">
              <a:lnSpc>
                <a:spcPct val="90000"/>
              </a:lnSpc>
            </a:pPr>
            <a:r>
              <a:rPr lang="en-US" b="1" dirty="0">
                <a:solidFill>
                  <a:srgbClr val="000000"/>
                </a:solidFill>
                <a:latin typeface="Times New Roman" pitchFamily="16" charset="0"/>
              </a:rPr>
              <a:t>Initial</a:t>
            </a:r>
          </a:p>
          <a:p>
            <a:pPr hangingPunct="1">
              <a:lnSpc>
                <a:spcPct val="90000"/>
              </a:lnSpc>
            </a:pPr>
            <a:r>
              <a:rPr lang="en-US" b="1" dirty="0">
                <a:solidFill>
                  <a:srgbClr val="000000"/>
                </a:solidFill>
                <a:latin typeface="Times New Roman" pitchFamily="16" charset="0"/>
              </a:rPr>
              <a:t>Value</a:t>
            </a:r>
          </a:p>
        </p:txBody>
      </p:sp>
      <p:sp>
        <p:nvSpPr>
          <p:cNvPr id="37895" name="Line 7"/>
          <p:cNvSpPr>
            <a:spLocks noChangeShapeType="1"/>
          </p:cNvSpPr>
          <p:nvPr/>
        </p:nvSpPr>
        <p:spPr bwMode="auto">
          <a:xfrm flipV="1">
            <a:off x="685800" y="2590800"/>
            <a:ext cx="480" cy="379559"/>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sp>
        <p:nvSpPr>
          <p:cNvPr id="37891" name="Rectangle 3"/>
          <p:cNvSpPr>
            <a:spLocks noChangeArrowheads="1"/>
          </p:cNvSpPr>
          <p:nvPr/>
        </p:nvSpPr>
        <p:spPr bwMode="auto">
          <a:xfrm>
            <a:off x="228600" y="4732266"/>
            <a:ext cx="937440" cy="830334"/>
          </a:xfrm>
          <a:prstGeom prst="rect">
            <a:avLst/>
          </a:prstGeom>
          <a:noFill/>
          <a:ln w="9360">
            <a:noFill/>
            <a:miter lim="800000"/>
            <a:headEnd/>
            <a:tailEnd/>
          </a:ln>
          <a:effectLst/>
        </p:spPr>
        <p:txBody>
          <a:bodyPr lIns="56494" tIns="22532" rIns="56494" bIns="22532">
            <a:spAutoFit/>
          </a:bodyPr>
          <a:lstStyle/>
          <a:p>
            <a:pPr>
              <a:lnSpc>
                <a:spcPct val="85000"/>
              </a:lnSpc>
              <a:tabLst>
                <a:tab pos="656650" algn="l"/>
              </a:tabLst>
            </a:pPr>
            <a:r>
              <a:rPr lang="en-US" sz="2000" dirty="0">
                <a:solidFill>
                  <a:srgbClr val="000000"/>
                </a:solidFill>
                <a:latin typeface="Times New Roman" pitchFamily="16" charset="0"/>
              </a:rPr>
              <a:t>Before Loop</a:t>
            </a:r>
          </a:p>
          <a:p>
            <a:pPr>
              <a:lnSpc>
                <a:spcPct val="85000"/>
              </a:lnSpc>
              <a:tabLst>
                <a:tab pos="656650" algn="l"/>
              </a:tabLst>
            </a:pPr>
            <a:r>
              <a:rPr lang="en-US" sz="2000" dirty="0">
                <a:solidFill>
                  <a:srgbClr val="000000"/>
                </a:solidFill>
                <a:latin typeface="Times New Roman" pitchFamily="16" charset="0"/>
              </a:rPr>
              <a:t>Begins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7" descr="loc_missing_art_imagefile_Avg Last 5 Stacked Shift  bd"/>
          <p:cNvPicPr>
            <a:picLocks noChangeAspect="1" noChangeArrowheads="1"/>
          </p:cNvPicPr>
          <p:nvPr/>
        </p:nvPicPr>
        <p:blipFill>
          <a:blip r:embed="rId3" cstate="print"/>
          <a:srcRect l="5975" t="34450" r="18553" b="18898"/>
          <a:stretch>
            <a:fillRect/>
          </a:stretch>
        </p:blipFill>
        <p:spPr bwMode="auto">
          <a:xfrm>
            <a:off x="1676400" y="3600450"/>
            <a:ext cx="5562600" cy="2503170"/>
          </a:xfrm>
          <a:prstGeom prst="rect">
            <a:avLst/>
          </a:prstGeom>
          <a:noFill/>
          <a:ln w="9525">
            <a:noFill/>
            <a:miter lim="800000"/>
            <a:headEnd/>
            <a:tailEnd/>
          </a:ln>
        </p:spPr>
      </p:pic>
      <p:sp>
        <p:nvSpPr>
          <p:cNvPr id="37889" name="Rectangle 1"/>
          <p:cNvSpPr>
            <a:spLocks noChangeArrowheads="1"/>
          </p:cNvSpPr>
          <p:nvPr/>
        </p:nvSpPr>
        <p:spPr bwMode="auto">
          <a:xfrm>
            <a:off x="227520" y="457200"/>
            <a:ext cx="8916480" cy="646329"/>
          </a:xfrm>
          <a:prstGeom prst="rect">
            <a:avLst/>
          </a:prstGeom>
          <a:noFill/>
          <a:ln w="9360">
            <a:noFill/>
            <a:miter lim="800000"/>
            <a:headEnd/>
            <a:tailEnd/>
          </a:ln>
          <a:effectLst/>
        </p:spPr>
        <p:txBody>
          <a:bodyPr lIns="57474" tIns="22859" rIns="57474" bIns="22859">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Stacked Shift Registers</a:t>
            </a:r>
            <a:endParaRPr lang="en-US" sz="3900" i="1" dirty="0">
              <a:solidFill>
                <a:srgbClr val="0084D1"/>
              </a:solidFill>
              <a:latin typeface="Cambria" pitchFamily="16" charset="0"/>
            </a:endParaRPr>
          </a:p>
        </p:txBody>
      </p:sp>
      <p:sp>
        <p:nvSpPr>
          <p:cNvPr id="37890" name="Rectangle 2"/>
          <p:cNvSpPr>
            <a:spLocks noChangeArrowheads="1"/>
          </p:cNvSpPr>
          <p:nvPr/>
        </p:nvSpPr>
        <p:spPr bwMode="auto">
          <a:xfrm>
            <a:off x="355680" y="1286055"/>
            <a:ext cx="7797720" cy="2410914"/>
          </a:xfrm>
          <a:prstGeom prst="rect">
            <a:avLst/>
          </a:prstGeom>
          <a:noFill/>
          <a:ln w="9360">
            <a:noFill/>
            <a:miter lim="800000"/>
            <a:headEnd/>
            <a:tailEnd/>
          </a:ln>
          <a:effectLst/>
        </p:spPr>
        <p:txBody>
          <a:bodyPr wrap="square" lIns="57474" tIns="22859" rIns="57474" bIns="22859">
            <a:spAutoFit/>
          </a:bodyPr>
          <a:lstStyle/>
          <a:p>
            <a:pPr marL="236538" indent="-236538">
              <a:spcAft>
                <a:spcPts val="171"/>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100" dirty="0" smtClean="0">
                <a:solidFill>
                  <a:srgbClr val="000000"/>
                </a:solidFill>
              </a:rPr>
              <a:t>R</a:t>
            </a:r>
            <a:r>
              <a:rPr lang="en-US" sz="2100" dirty="0" smtClean="0"/>
              <a:t>egisters </a:t>
            </a:r>
            <a:r>
              <a:rPr lang="en-US" sz="2100" dirty="0" smtClean="0"/>
              <a:t>remember values from </a:t>
            </a:r>
            <a:r>
              <a:rPr lang="en-US" sz="2100" u="sng" dirty="0" smtClean="0"/>
              <a:t>multiple</a:t>
            </a:r>
            <a:r>
              <a:rPr lang="en-US" sz="2100" dirty="0" smtClean="0"/>
              <a:t> </a:t>
            </a:r>
            <a:r>
              <a:rPr lang="en-US" sz="2100" dirty="0" smtClean="0"/>
              <a:t>previous  </a:t>
            </a:r>
            <a:r>
              <a:rPr lang="en-US" sz="2100" dirty="0" smtClean="0"/>
              <a:t>iterations and carry those values to the next </a:t>
            </a:r>
            <a:r>
              <a:rPr lang="en-US" sz="2100" dirty="0" smtClean="0"/>
              <a:t>iterations </a:t>
            </a:r>
          </a:p>
          <a:p>
            <a:pPr marL="236538" indent="-236538">
              <a:spcAft>
                <a:spcPts val="171"/>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100" dirty="0" smtClean="0"/>
              <a:t>Values “bump down” with each iteration</a:t>
            </a:r>
            <a:endParaRPr lang="en-US" sz="2100" dirty="0" smtClean="0"/>
          </a:p>
          <a:p>
            <a:pPr marL="236538" indent="-236538">
              <a:spcAft>
                <a:spcPts val="171"/>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100" dirty="0" smtClean="0"/>
              <a:t>To create: </a:t>
            </a:r>
          </a:p>
          <a:p>
            <a:pPr marL="693738" lvl="1" indent="-236538">
              <a:spcAft>
                <a:spcPts val="171"/>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smtClean="0"/>
              <a:t>Right-click » </a:t>
            </a:r>
            <a:r>
              <a:rPr lang="en-US" sz="2000" b="1" dirty="0" smtClean="0"/>
              <a:t>Add Element</a:t>
            </a:r>
          </a:p>
          <a:p>
            <a:pPr marL="693738" lvl="1" indent="-236538">
              <a:spcAft>
                <a:spcPts val="171"/>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smtClean="0">
                <a:solidFill>
                  <a:srgbClr val="000000"/>
                </a:solidFill>
              </a:rPr>
              <a:t>Expand the left side register (down arrows) up or down by dragging the small square when the mouse is a double arrow</a:t>
            </a:r>
            <a:endParaRPr lang="en-US" sz="2000" dirty="0">
              <a:solidFill>
                <a:srgbClr val="000000"/>
              </a:solidFill>
            </a:endParaRPr>
          </a:p>
        </p:txBody>
      </p:sp>
      <p:sp>
        <p:nvSpPr>
          <p:cNvPr id="37895" name="Line 7"/>
          <p:cNvSpPr>
            <a:spLocks noChangeShapeType="1"/>
          </p:cNvSpPr>
          <p:nvPr/>
        </p:nvSpPr>
        <p:spPr bwMode="auto">
          <a:xfrm>
            <a:off x="1333440" y="4671498"/>
            <a:ext cx="305280" cy="1441"/>
          </a:xfrm>
          <a:prstGeom prst="line">
            <a:avLst/>
          </a:prstGeom>
          <a:noFill/>
          <a:ln w="12600">
            <a:solidFill>
              <a:srgbClr val="000000"/>
            </a:solidFill>
            <a:round/>
            <a:headEnd/>
            <a:tailEnd type="triangle" w="med" len="med"/>
          </a:ln>
          <a:effectLst/>
        </p:spPr>
        <p:txBody>
          <a:bodyPr lIns="82945" tIns="41473" rIns="82945" bIns="41473"/>
          <a:lstStyle/>
          <a:p>
            <a:endParaRPr lang="en-US"/>
          </a:p>
        </p:txBody>
      </p:sp>
      <p:sp>
        <p:nvSpPr>
          <p:cNvPr id="37898" name="Rectangle 10"/>
          <p:cNvSpPr>
            <a:spLocks noChangeArrowheads="1"/>
          </p:cNvSpPr>
          <p:nvPr/>
        </p:nvSpPr>
        <p:spPr bwMode="auto">
          <a:xfrm>
            <a:off x="609600" y="4495800"/>
            <a:ext cx="762721" cy="488702"/>
          </a:xfrm>
          <a:prstGeom prst="rect">
            <a:avLst/>
          </a:prstGeom>
          <a:noFill/>
          <a:ln w="9360">
            <a:noFill/>
            <a:miter lim="800000"/>
            <a:headEnd/>
            <a:tailEnd/>
          </a:ln>
          <a:effectLst/>
        </p:spPr>
        <p:txBody>
          <a:bodyPr wrap="square" lIns="56494" tIns="22532" rIns="56494" bIns="22532">
            <a:spAutoFit/>
          </a:bodyPr>
          <a:lstStyle/>
          <a:p>
            <a:pPr hangingPunct="1">
              <a:lnSpc>
                <a:spcPct val="90000"/>
              </a:lnSpc>
            </a:pPr>
            <a:r>
              <a:rPr lang="en-US" sz="1600" b="1" dirty="0">
                <a:solidFill>
                  <a:srgbClr val="000000"/>
                </a:solidFill>
                <a:latin typeface="Times New Roman" pitchFamily="16" charset="0"/>
              </a:rPr>
              <a:t>Initial</a:t>
            </a:r>
          </a:p>
          <a:p>
            <a:pPr hangingPunct="1">
              <a:lnSpc>
                <a:spcPct val="90000"/>
              </a:lnSpc>
            </a:pPr>
            <a:r>
              <a:rPr lang="en-US" sz="1600" b="1" dirty="0">
                <a:solidFill>
                  <a:srgbClr val="000000"/>
                </a:solidFill>
                <a:latin typeface="Times New Roman" pitchFamily="16" charset="0"/>
              </a:rPr>
              <a:t>Value</a:t>
            </a:r>
          </a:p>
        </p:txBody>
      </p:sp>
      <p:sp>
        <p:nvSpPr>
          <p:cNvPr id="15" name="TextBox 14"/>
          <p:cNvSpPr txBox="1"/>
          <p:nvPr/>
        </p:nvSpPr>
        <p:spPr>
          <a:xfrm>
            <a:off x="7239000" y="4572000"/>
            <a:ext cx="1676400" cy="923330"/>
          </a:xfrm>
          <a:prstGeom prst="rect">
            <a:avLst/>
          </a:prstGeom>
          <a:noFill/>
        </p:spPr>
        <p:txBody>
          <a:bodyPr wrap="square" rtlCol="0">
            <a:spAutoFit/>
          </a:bodyPr>
          <a:lstStyle/>
          <a:p>
            <a:r>
              <a:rPr lang="en-US" b="1" dirty="0" smtClean="0"/>
              <a:t>Note</a:t>
            </a:r>
            <a:r>
              <a:rPr lang="en-US" dirty="0" smtClean="0"/>
              <a:t>: Still only 1 register on right side</a:t>
            </a:r>
            <a:endParaRPr lang="en-US" dirty="0"/>
          </a:p>
        </p:txBody>
      </p:sp>
      <p:grpSp>
        <p:nvGrpSpPr>
          <p:cNvPr id="18" name="Group 17"/>
          <p:cNvGrpSpPr/>
          <p:nvPr/>
        </p:nvGrpSpPr>
        <p:grpSpPr>
          <a:xfrm>
            <a:off x="8153400" y="2209800"/>
            <a:ext cx="762000" cy="1447800"/>
            <a:chOff x="7924800" y="1066800"/>
            <a:chExt cx="945931" cy="1600200"/>
          </a:xfrm>
        </p:grpSpPr>
        <p:pic>
          <p:nvPicPr>
            <p:cNvPr id="58370" name="Picture 2"/>
            <p:cNvPicPr>
              <a:picLocks noChangeAspect="1" noChangeArrowheads="1"/>
            </p:cNvPicPr>
            <p:nvPr/>
          </p:nvPicPr>
          <p:blipFill>
            <a:blip r:embed="rId4" cstate="print"/>
            <a:srcRect l="33231" t="9157" r="9802" b="5861"/>
            <a:stretch>
              <a:fillRect/>
            </a:stretch>
          </p:blipFill>
          <p:spPr bwMode="auto">
            <a:xfrm>
              <a:off x="7924800" y="1066800"/>
              <a:ext cx="945931" cy="1524000"/>
            </a:xfrm>
            <a:prstGeom prst="rect">
              <a:avLst/>
            </a:prstGeom>
            <a:noFill/>
            <a:ln w="9525">
              <a:noFill/>
              <a:miter lim="800000"/>
              <a:headEnd/>
              <a:tailEnd/>
            </a:ln>
          </p:spPr>
        </p:pic>
        <p:sp>
          <p:nvSpPr>
            <p:cNvPr id="17" name="Up-Down Arrow 16"/>
            <p:cNvSpPr/>
            <p:nvPr/>
          </p:nvSpPr>
          <p:spPr bwMode="auto">
            <a:xfrm>
              <a:off x="8263466" y="2133600"/>
              <a:ext cx="228600" cy="533400"/>
            </a:xfrm>
            <a:prstGeom prst="upDownArrow">
              <a:avLst>
                <a:gd name="adj1" fmla="val 22161"/>
                <a:gd name="adj2" fmla="val 50000"/>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1764" name="Group 52"/>
          <p:cNvGraphicFramePr>
            <a:graphicFrameLocks noGrp="1"/>
          </p:cNvGraphicFramePr>
          <p:nvPr/>
        </p:nvGraphicFramePr>
        <p:xfrm>
          <a:off x="533400" y="1752599"/>
          <a:ext cx="8153400" cy="4343400"/>
        </p:xfrm>
        <a:graphic>
          <a:graphicData uri="http://schemas.openxmlformats.org/drawingml/2006/table">
            <a:tbl>
              <a:tblPr/>
              <a:tblGrid>
                <a:gridCol w="4800600"/>
                <a:gridCol w="1600200"/>
                <a:gridCol w="1752600"/>
              </a:tblGrid>
              <a:tr h="4984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Block Diagram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1st run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2nd run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924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Initialized</a:t>
                      </a:r>
                      <a:br>
                        <a:rPr kumimoji="0" lang="en-US" sz="2400" b="0" i="0" u="none" strike="noStrike" cap="none" normalizeH="0" baseline="0" dirty="0" smtClean="0">
                          <a:ln>
                            <a:noFill/>
                          </a:ln>
                          <a:solidFill>
                            <a:schemeClr val="tx1"/>
                          </a:solidFill>
                          <a:effectLst/>
                          <a:latin typeface="Arial Narrow" pitchFamily="34" charset="0"/>
                        </a:rPr>
                      </a:br>
                      <a:r>
                        <a:rPr kumimoji="0" lang="en-US" sz="2400" b="0" i="0" u="none" strike="noStrike" cap="none" normalizeH="0" baseline="0" dirty="0" smtClean="0">
                          <a:ln>
                            <a:noFill/>
                          </a:ln>
                          <a:solidFill>
                            <a:schemeClr val="tx1"/>
                          </a:solidFill>
                          <a:effectLst/>
                          <a:latin typeface="Arial Narrow" pitchFamily="34" charset="0"/>
                        </a:rPr>
                        <a:t>Shift</a:t>
                      </a:r>
                      <a:br>
                        <a:rPr kumimoji="0" lang="en-US" sz="2400" b="0" i="0" u="none" strike="noStrike" cap="none" normalizeH="0" baseline="0" dirty="0" smtClean="0">
                          <a:ln>
                            <a:noFill/>
                          </a:ln>
                          <a:solidFill>
                            <a:schemeClr val="tx1"/>
                          </a:solidFill>
                          <a:effectLst/>
                          <a:latin typeface="Arial Narrow" pitchFamily="34" charset="0"/>
                        </a:rPr>
                      </a:br>
                      <a:r>
                        <a:rPr kumimoji="0" lang="en-US" sz="2400" b="0" i="0" u="none" strike="noStrike" cap="none" normalizeH="0" baseline="0" dirty="0" smtClean="0">
                          <a:ln>
                            <a:noFill/>
                          </a:ln>
                          <a:solidFill>
                            <a:schemeClr val="tx1"/>
                          </a:solidFill>
                          <a:effectLst/>
                          <a:latin typeface="Arial Narrow" pitchFamily="34" charset="0"/>
                        </a:rPr>
                        <a:t>Register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Output = 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Output =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9208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Not </a:t>
                      </a:r>
                      <a:br>
                        <a:rPr kumimoji="0" lang="en-US" sz="2400" b="0" i="0" u="none" strike="noStrike" cap="none" normalizeH="0" baseline="0" dirty="0" smtClean="0">
                          <a:ln>
                            <a:noFill/>
                          </a:ln>
                          <a:solidFill>
                            <a:schemeClr val="tx1"/>
                          </a:solidFill>
                          <a:effectLst/>
                          <a:latin typeface="Arial Narrow" pitchFamily="34" charset="0"/>
                        </a:rPr>
                      </a:br>
                      <a:r>
                        <a:rPr kumimoji="0" lang="en-US" sz="2400" b="0" i="0" u="none" strike="noStrike" cap="none" normalizeH="0" baseline="0" dirty="0" smtClean="0">
                          <a:ln>
                            <a:noFill/>
                          </a:ln>
                          <a:solidFill>
                            <a:schemeClr val="tx1"/>
                          </a:solidFill>
                          <a:effectLst/>
                          <a:latin typeface="Arial Narrow" pitchFamily="34" charset="0"/>
                        </a:rPr>
                        <a:t>Initialized</a:t>
                      </a:r>
                      <a:br>
                        <a:rPr kumimoji="0" lang="en-US" sz="2400" b="0" i="0" u="none" strike="noStrike" cap="none" normalizeH="0" baseline="0" dirty="0" smtClean="0">
                          <a:ln>
                            <a:noFill/>
                          </a:ln>
                          <a:solidFill>
                            <a:schemeClr val="tx1"/>
                          </a:solidFill>
                          <a:effectLst/>
                          <a:latin typeface="Arial Narrow" pitchFamily="34" charset="0"/>
                        </a:rPr>
                      </a:br>
                      <a:r>
                        <a:rPr kumimoji="0" lang="en-US" sz="2400" b="0" i="0" u="none" strike="noStrike" cap="none" normalizeH="0" baseline="0" dirty="0" smtClean="0">
                          <a:ln>
                            <a:noFill/>
                          </a:ln>
                          <a:solidFill>
                            <a:schemeClr val="tx1"/>
                          </a:solidFill>
                          <a:effectLst/>
                          <a:latin typeface="Arial Narrow" pitchFamily="34" charset="0"/>
                        </a:rPr>
                        <a:t>Shift</a:t>
                      </a:r>
                      <a:br>
                        <a:rPr kumimoji="0" lang="en-US" sz="2400" b="0" i="0" u="none" strike="noStrike" cap="none" normalizeH="0" baseline="0" dirty="0" smtClean="0">
                          <a:ln>
                            <a:noFill/>
                          </a:ln>
                          <a:solidFill>
                            <a:schemeClr val="tx1"/>
                          </a:solidFill>
                          <a:effectLst/>
                          <a:latin typeface="Arial Narrow" pitchFamily="34" charset="0"/>
                        </a:rPr>
                      </a:br>
                      <a:r>
                        <a:rPr kumimoji="0" lang="en-US" sz="2400" b="0" i="0" u="none" strike="noStrike" cap="none" normalizeH="0" baseline="0" dirty="0" smtClean="0">
                          <a:ln>
                            <a:noFill/>
                          </a:ln>
                          <a:solidFill>
                            <a:schemeClr val="tx1"/>
                          </a:solidFill>
                          <a:effectLst/>
                          <a:latin typeface="Arial Narrow" pitchFamily="34" charset="0"/>
                        </a:rPr>
                        <a:t>Register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Output = 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Output = 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221204" name="Picture 2" descr="loc_missing_art_imagefile_iterative data transfer bd"/>
          <p:cNvPicPr>
            <a:picLocks noChangeAspect="1" noChangeArrowheads="1"/>
          </p:cNvPicPr>
          <p:nvPr/>
        </p:nvPicPr>
        <p:blipFill>
          <a:blip r:embed="rId3" cstate="print"/>
          <a:srcRect/>
          <a:stretch>
            <a:fillRect/>
          </a:stretch>
        </p:blipFill>
        <p:spPr bwMode="auto">
          <a:xfrm>
            <a:off x="1738313" y="2314575"/>
            <a:ext cx="3519487" cy="1800225"/>
          </a:xfrm>
          <a:prstGeom prst="rect">
            <a:avLst/>
          </a:prstGeom>
          <a:noFill/>
          <a:ln w="9525">
            <a:noFill/>
            <a:miter lim="800000"/>
            <a:headEnd/>
            <a:tailEnd/>
          </a:ln>
        </p:spPr>
      </p:pic>
      <p:pic>
        <p:nvPicPr>
          <p:cNvPr id="221205" name="Picture 3" descr="loc_missing_art_imagefile_iterative data transfer uninitialized bd"/>
          <p:cNvPicPr>
            <a:picLocks noChangeAspect="1" noChangeArrowheads="1"/>
          </p:cNvPicPr>
          <p:nvPr/>
        </p:nvPicPr>
        <p:blipFill>
          <a:blip r:embed="rId4" cstate="print"/>
          <a:srcRect/>
          <a:stretch>
            <a:fillRect/>
          </a:stretch>
        </p:blipFill>
        <p:spPr bwMode="auto">
          <a:xfrm>
            <a:off x="1793876" y="4267199"/>
            <a:ext cx="3463925" cy="1747838"/>
          </a:xfrm>
          <a:prstGeom prst="rect">
            <a:avLst/>
          </a:prstGeom>
          <a:noFill/>
          <a:ln w="9525">
            <a:noFill/>
            <a:miter lim="800000"/>
            <a:headEnd/>
            <a:tailEnd/>
          </a:ln>
        </p:spPr>
      </p:pic>
      <p:sp>
        <p:nvSpPr>
          <p:cNvPr id="221207" name="AutoShape 43"/>
          <p:cNvSpPr>
            <a:spLocks noChangeArrowheads="1"/>
          </p:cNvSpPr>
          <p:nvPr/>
        </p:nvSpPr>
        <p:spPr bwMode="auto">
          <a:xfrm>
            <a:off x="3527426" y="1066800"/>
            <a:ext cx="1981200" cy="533400"/>
          </a:xfrm>
          <a:prstGeom prst="roundRect">
            <a:avLst>
              <a:gd name="adj" fmla="val 16667"/>
            </a:avLst>
          </a:prstGeom>
          <a:solidFill>
            <a:schemeClr val="hlink"/>
          </a:solidFill>
          <a:ln w="19050" algn="ctr">
            <a:solidFill>
              <a:schemeClr val="tx1"/>
            </a:solidFill>
            <a:round/>
            <a:headEnd type="none" w="sm" len="sm"/>
            <a:tailEnd type="none" w="sm" len="sm"/>
          </a:ln>
        </p:spPr>
        <p:txBody>
          <a:bodyPr wrap="none" lIns="91430" tIns="45715" rIns="91430" bIns="45715" anchor="ctr"/>
          <a:lstStyle/>
          <a:p>
            <a:pPr algn="ctr" eaLnBrk="0" hangingPunct="0"/>
            <a:r>
              <a:rPr lang="en-US" sz="2000" b="1" dirty="0"/>
              <a:t>VI finishes</a:t>
            </a:r>
          </a:p>
        </p:txBody>
      </p:sp>
      <p:sp>
        <p:nvSpPr>
          <p:cNvPr id="221208" name="AutoShape 44"/>
          <p:cNvSpPr>
            <a:spLocks noChangeArrowheads="1"/>
          </p:cNvSpPr>
          <p:nvPr/>
        </p:nvSpPr>
        <p:spPr bwMode="auto">
          <a:xfrm>
            <a:off x="6705600" y="1066800"/>
            <a:ext cx="1905000" cy="533400"/>
          </a:xfrm>
          <a:prstGeom prst="roundRect">
            <a:avLst>
              <a:gd name="adj" fmla="val 16667"/>
            </a:avLst>
          </a:prstGeom>
          <a:solidFill>
            <a:schemeClr val="hlink"/>
          </a:solidFill>
          <a:ln w="19050" algn="ctr">
            <a:solidFill>
              <a:schemeClr val="tx1"/>
            </a:solidFill>
            <a:round/>
            <a:headEnd type="none" w="sm" len="sm"/>
            <a:tailEnd type="none" w="sm" len="sm"/>
          </a:ln>
        </p:spPr>
        <p:txBody>
          <a:bodyPr wrap="none" lIns="91430" tIns="45715" rIns="91430" bIns="45715" anchor="ctr"/>
          <a:lstStyle/>
          <a:p>
            <a:pPr algn="ctr" eaLnBrk="0" hangingPunct="0"/>
            <a:r>
              <a:rPr lang="en-US" sz="2000" b="1" dirty="0"/>
              <a:t>Run again</a:t>
            </a:r>
          </a:p>
        </p:txBody>
      </p:sp>
      <p:sp>
        <p:nvSpPr>
          <p:cNvPr id="221209" name="AutoShape 45"/>
          <p:cNvSpPr>
            <a:spLocks noChangeArrowheads="1"/>
          </p:cNvSpPr>
          <p:nvPr/>
        </p:nvSpPr>
        <p:spPr bwMode="auto">
          <a:xfrm>
            <a:off x="533401" y="1066800"/>
            <a:ext cx="1839913" cy="533400"/>
          </a:xfrm>
          <a:prstGeom prst="roundRect">
            <a:avLst>
              <a:gd name="adj" fmla="val 16667"/>
            </a:avLst>
          </a:prstGeom>
          <a:solidFill>
            <a:schemeClr val="hlink"/>
          </a:solidFill>
          <a:ln w="19050" algn="ctr">
            <a:solidFill>
              <a:schemeClr val="tx1"/>
            </a:solidFill>
            <a:round/>
            <a:headEnd type="none" w="sm" len="sm"/>
            <a:tailEnd type="none" w="sm" len="sm"/>
          </a:ln>
        </p:spPr>
        <p:txBody>
          <a:bodyPr wrap="none" lIns="91430" tIns="45715" rIns="91430" bIns="45715" anchor="ctr"/>
          <a:lstStyle/>
          <a:p>
            <a:pPr algn="ctr" eaLnBrk="0" hangingPunct="0"/>
            <a:r>
              <a:rPr lang="en-US" sz="2000" b="1" dirty="0"/>
              <a:t>Run once</a:t>
            </a:r>
          </a:p>
        </p:txBody>
      </p:sp>
      <p:cxnSp>
        <p:nvCxnSpPr>
          <p:cNvPr id="221210" name="AutoShape 46"/>
          <p:cNvCxnSpPr>
            <a:cxnSpLocks noChangeShapeType="1"/>
            <a:stCxn id="221209" idx="3"/>
            <a:endCxn id="221207" idx="1"/>
          </p:cNvCxnSpPr>
          <p:nvPr/>
        </p:nvCxnSpPr>
        <p:spPr bwMode="auto">
          <a:xfrm>
            <a:off x="2382839" y="1333499"/>
            <a:ext cx="1135062" cy="0"/>
          </a:xfrm>
          <a:prstGeom prst="straightConnector1">
            <a:avLst/>
          </a:prstGeom>
          <a:noFill/>
          <a:ln w="28575">
            <a:solidFill>
              <a:schemeClr val="tx2"/>
            </a:solidFill>
            <a:round/>
            <a:headEnd type="none" w="sm" len="sm"/>
            <a:tailEnd type="triangle" w="med" len="med"/>
          </a:ln>
        </p:spPr>
      </p:cxnSp>
      <p:cxnSp>
        <p:nvCxnSpPr>
          <p:cNvPr id="221211" name="AutoShape 47"/>
          <p:cNvCxnSpPr>
            <a:cxnSpLocks noChangeShapeType="1"/>
            <a:stCxn id="221207" idx="3"/>
            <a:endCxn id="221208" idx="1"/>
          </p:cNvCxnSpPr>
          <p:nvPr/>
        </p:nvCxnSpPr>
        <p:spPr bwMode="auto">
          <a:xfrm>
            <a:off x="5518151" y="1333499"/>
            <a:ext cx="1177925" cy="0"/>
          </a:xfrm>
          <a:prstGeom prst="straightConnector1">
            <a:avLst/>
          </a:prstGeom>
          <a:noFill/>
          <a:ln w="28575">
            <a:solidFill>
              <a:schemeClr val="tx2"/>
            </a:solidFill>
            <a:round/>
            <a:headEnd type="none" w="sm" len="sm"/>
            <a:tailEnd type="triangle" w="med" len="med"/>
          </a:ln>
        </p:spPr>
      </p:cxnSp>
      <p:sp>
        <p:nvSpPr>
          <p:cNvPr id="12" name="Rectangle 1"/>
          <p:cNvSpPr>
            <a:spLocks noChangeArrowheads="1"/>
          </p:cNvSpPr>
          <p:nvPr/>
        </p:nvSpPr>
        <p:spPr bwMode="auto">
          <a:xfrm>
            <a:off x="97920" y="315393"/>
            <a:ext cx="8916480" cy="646329"/>
          </a:xfrm>
          <a:prstGeom prst="rect">
            <a:avLst/>
          </a:prstGeom>
          <a:noFill/>
          <a:ln w="9360">
            <a:noFill/>
            <a:miter lim="800000"/>
            <a:headEnd/>
            <a:tailEnd/>
          </a:ln>
          <a:effectLst/>
        </p:spPr>
        <p:txBody>
          <a:bodyPr lIns="57474" tIns="22859" rIns="57474" bIns="22859">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a:solidFill>
                  <a:srgbClr val="0084D1"/>
                </a:solidFill>
                <a:latin typeface="Cambria" pitchFamily="16" charset="0"/>
              </a:rPr>
              <a:t>Shift Registers - </a:t>
            </a:r>
            <a:r>
              <a:rPr lang="en-US" sz="3900" i="1" dirty="0" smtClean="0">
                <a:solidFill>
                  <a:srgbClr val="0084D1"/>
                </a:solidFill>
                <a:latin typeface="Cambria" pitchFamily="16" charset="0"/>
              </a:rPr>
              <a:t>Uninitialized</a:t>
            </a:r>
            <a:endParaRPr lang="en-US" sz="3900"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6481" y="273629"/>
            <a:ext cx="8228160" cy="1144921"/>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a:solidFill>
                  <a:srgbClr val="0084D1"/>
                </a:solidFill>
                <a:latin typeface="Cambria" pitchFamily="16" charset="0"/>
              </a:rPr>
              <a:t>Today's Topics</a:t>
            </a:r>
          </a:p>
        </p:txBody>
      </p:sp>
      <p:sp>
        <p:nvSpPr>
          <p:cNvPr id="14338" name="Rectangle 2"/>
          <p:cNvSpPr>
            <a:spLocks noGrp="1" noChangeArrowheads="1"/>
          </p:cNvSpPr>
          <p:nvPr>
            <p:ph type="body" idx="4294967295"/>
          </p:nvPr>
        </p:nvSpPr>
        <p:spPr>
          <a:xfrm>
            <a:off x="456481" y="1604329"/>
            <a:ext cx="8228160" cy="4444307"/>
          </a:xfrm>
          <a:ln/>
        </p:spPr>
        <p:txBody>
          <a:bodyPr/>
          <a:lstStyle/>
          <a:p>
            <a:pPr marL="391686" indent="-293764">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Review of Workshop 2</a:t>
            </a:r>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smtClean="0"/>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Loops</a:t>
            </a:r>
          </a:p>
          <a:p>
            <a:pPr marL="783371"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smtClean="0"/>
              <a:t>While</a:t>
            </a:r>
          </a:p>
          <a:p>
            <a:pPr marL="783371"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smtClean="0"/>
              <a:t>For</a:t>
            </a:r>
          </a:p>
          <a:p>
            <a:pPr marL="783371"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smtClean="0"/>
              <a:t>Auto-indexing</a:t>
            </a:r>
          </a:p>
          <a:p>
            <a:pPr marL="783371"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smtClean="0"/>
              <a:t>Shift registers</a:t>
            </a:r>
          </a:p>
          <a:p>
            <a:pPr marL="783371" lvl="1"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smtClean="0"/>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Case Structure</a:t>
            </a:r>
            <a:endParaRPr lang="en-US"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701280" y="2392091"/>
            <a:ext cx="8117280" cy="1244291"/>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Demonstration: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Operation of a Shift Register</a:t>
            </a:r>
            <a:endParaRPr lang="en-US" sz="40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24800" y="432204"/>
            <a:ext cx="8916480" cy="646469"/>
          </a:xfrm>
          <a:prstGeom prst="rect">
            <a:avLst/>
          </a:prstGeom>
          <a:noFill/>
          <a:ln w="9360">
            <a:noFill/>
            <a:miter lim="800000"/>
            <a:headEnd/>
            <a:tailEnd/>
          </a:ln>
          <a:effectLst/>
        </p:spPr>
        <p:txBody>
          <a:bodyPr lIns="57474" tIns="22859" rIns="57474" bIns="22859">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Case Structure</a:t>
            </a:r>
            <a:endParaRPr lang="en-US" sz="3900" i="1" dirty="0">
              <a:solidFill>
                <a:srgbClr val="0084D1"/>
              </a:solidFill>
              <a:latin typeface="Cambria" pitchFamily="16" charset="0"/>
            </a:endParaRPr>
          </a:p>
        </p:txBody>
      </p:sp>
      <p:sp>
        <p:nvSpPr>
          <p:cNvPr id="5" name="Content Placeholder 4"/>
          <p:cNvSpPr>
            <a:spLocks noGrp="1"/>
          </p:cNvSpPr>
          <p:nvPr>
            <p:ph sz="half" idx="1"/>
          </p:nvPr>
        </p:nvSpPr>
        <p:spPr>
          <a:xfrm>
            <a:off x="217440" y="3567255"/>
            <a:ext cx="8331839" cy="2285520"/>
          </a:xfrm>
        </p:spPr>
        <p:txBody>
          <a:bodyPr/>
          <a:lstStyle/>
          <a:p>
            <a:pPr lvl="1" eaLnBrk="1" hangingPunct="1">
              <a:buFont typeface="Arial" pitchFamily="34" charset="0"/>
              <a:buChar char="•"/>
            </a:pPr>
            <a:r>
              <a:rPr lang="en-US" dirty="0" smtClean="0"/>
              <a:t>Have two or more subdiagrams or cases</a:t>
            </a:r>
          </a:p>
          <a:p>
            <a:pPr lvl="1" eaLnBrk="1" hangingPunct="1">
              <a:buFont typeface="Arial" pitchFamily="34" charset="0"/>
              <a:buChar char="•"/>
            </a:pPr>
            <a:r>
              <a:rPr lang="en-US" dirty="0" smtClean="0"/>
              <a:t>Execute and displays only </a:t>
            </a:r>
            <a:r>
              <a:rPr lang="en-US" u="sng" dirty="0" smtClean="0"/>
              <a:t>one</a:t>
            </a:r>
            <a:r>
              <a:rPr lang="en-US" dirty="0" smtClean="0"/>
              <a:t> case at a time</a:t>
            </a:r>
          </a:p>
          <a:p>
            <a:pPr lvl="1" eaLnBrk="1" hangingPunct="1">
              <a:buFont typeface="Arial" pitchFamily="34" charset="0"/>
              <a:buChar char="•"/>
            </a:pPr>
            <a:r>
              <a:rPr lang="en-US" dirty="0" smtClean="0"/>
              <a:t>An input value determines which </a:t>
            </a:r>
            <a:r>
              <a:rPr lang="en-US" dirty="0" err="1" smtClean="0"/>
              <a:t>subdiagram</a:t>
            </a:r>
            <a:r>
              <a:rPr lang="en-US" dirty="0" smtClean="0"/>
              <a:t> to execute</a:t>
            </a:r>
          </a:p>
          <a:p>
            <a:pPr lvl="1" eaLnBrk="1" hangingPunct="1">
              <a:buFont typeface="Arial" pitchFamily="34" charset="0"/>
              <a:buChar char="•"/>
            </a:pPr>
            <a:r>
              <a:rPr lang="en-US" dirty="0" smtClean="0"/>
              <a:t>Similar to </a:t>
            </a:r>
            <a:r>
              <a:rPr lang="en-US" dirty="0" smtClean="0">
                <a:latin typeface="Courier" pitchFamily="49" charset="0"/>
              </a:rPr>
              <a:t>case</a:t>
            </a:r>
            <a:r>
              <a:rPr lang="en-US" dirty="0" smtClean="0"/>
              <a:t> statements or </a:t>
            </a:r>
            <a:r>
              <a:rPr lang="en-US" dirty="0" smtClean="0">
                <a:latin typeface="Courier" pitchFamily="49" charset="0"/>
              </a:rPr>
              <a:t>if...then...else</a:t>
            </a:r>
            <a:r>
              <a:rPr lang="en-US" dirty="0" smtClean="0"/>
              <a:t> statements in text-based programming languages</a:t>
            </a:r>
            <a:endParaRPr lang="en-US" dirty="0"/>
          </a:p>
        </p:txBody>
      </p:sp>
      <p:pic>
        <p:nvPicPr>
          <p:cNvPr id="7" name="Picture 10" descr="squareroot2bd.bmp"/>
          <p:cNvPicPr>
            <a:picLocks noChangeAspect="1" noChangeArrowheads="1"/>
          </p:cNvPicPr>
          <p:nvPr/>
        </p:nvPicPr>
        <p:blipFill>
          <a:blip r:embed="rId3" cstate="print"/>
          <a:srcRect/>
          <a:stretch>
            <a:fillRect/>
          </a:stretch>
        </p:blipFill>
        <p:spPr bwMode="auto">
          <a:xfrm>
            <a:off x="2438400" y="1216927"/>
            <a:ext cx="5229075" cy="2374441"/>
          </a:xfrm>
          <a:prstGeom prst="rect">
            <a:avLst/>
          </a:prstGeom>
          <a:noFill/>
          <a:ln w="9525">
            <a:noFill/>
            <a:miter lim="800000"/>
            <a:headEnd/>
            <a:tailEnd/>
          </a:ln>
        </p:spPr>
      </p:pic>
      <p:sp>
        <p:nvSpPr>
          <p:cNvPr id="9" name="TextBox 8"/>
          <p:cNvSpPr txBox="1"/>
          <p:nvPr/>
        </p:nvSpPr>
        <p:spPr>
          <a:xfrm>
            <a:off x="6230880" y="525655"/>
            <a:ext cx="2051973" cy="637754"/>
          </a:xfrm>
          <a:prstGeom prst="rect">
            <a:avLst/>
          </a:prstGeom>
          <a:noFill/>
        </p:spPr>
        <p:txBody>
          <a:bodyPr wrap="square" lIns="82945" tIns="41473" rIns="82945" bIns="41473" rtlCol="0">
            <a:spAutoFit/>
          </a:bodyPr>
          <a:lstStyle/>
          <a:p>
            <a:pPr marL="0" lvl="1"/>
            <a:r>
              <a:rPr lang="en-US" dirty="0" smtClean="0">
                <a:solidFill>
                  <a:schemeClr val="accent2"/>
                </a:solidFill>
              </a:rPr>
              <a:t>Case Selector Label</a:t>
            </a:r>
          </a:p>
        </p:txBody>
      </p:sp>
      <p:sp>
        <p:nvSpPr>
          <p:cNvPr id="10" name="TextBox 9"/>
          <p:cNvSpPr txBox="1"/>
          <p:nvPr/>
        </p:nvSpPr>
        <p:spPr>
          <a:xfrm>
            <a:off x="2514600" y="2791246"/>
            <a:ext cx="1797120" cy="637754"/>
          </a:xfrm>
          <a:prstGeom prst="rect">
            <a:avLst/>
          </a:prstGeom>
          <a:noFill/>
        </p:spPr>
        <p:txBody>
          <a:bodyPr wrap="square" lIns="82945" tIns="41473" rIns="82945" bIns="41473" rtlCol="0">
            <a:spAutoFit/>
          </a:bodyPr>
          <a:lstStyle/>
          <a:p>
            <a:pPr marL="0" lvl="1"/>
            <a:r>
              <a:rPr lang="en-US" dirty="0" smtClean="0">
                <a:solidFill>
                  <a:schemeClr val="accent2"/>
                </a:solidFill>
              </a:rPr>
              <a:t>Selector Terminal</a:t>
            </a:r>
          </a:p>
        </p:txBody>
      </p:sp>
      <p:cxnSp>
        <p:nvCxnSpPr>
          <p:cNvPr id="12" name="Straight Arrow Connector 11"/>
          <p:cNvCxnSpPr/>
          <p:nvPr/>
        </p:nvCxnSpPr>
        <p:spPr bwMode="auto">
          <a:xfrm rot="10800000" flipV="1">
            <a:off x="5410200" y="762000"/>
            <a:ext cx="797388" cy="457200"/>
          </a:xfrm>
          <a:prstGeom prst="straightConnector1">
            <a:avLst/>
          </a:prstGeom>
          <a:solidFill>
            <a:srgbClr val="00B8FF"/>
          </a:solidFill>
          <a:ln w="9525" cap="flat" cmpd="sng" algn="ctr">
            <a:solidFill>
              <a:schemeClr val="accent2"/>
            </a:solidFill>
            <a:prstDash val="solid"/>
            <a:round/>
            <a:headEnd type="none" w="med" len="med"/>
            <a:tailEnd type="arrow"/>
          </a:ln>
          <a:effectLst/>
        </p:spPr>
      </p:cxnSp>
      <p:cxnSp>
        <p:nvCxnSpPr>
          <p:cNvPr id="15" name="Straight Arrow Connector 14"/>
          <p:cNvCxnSpPr/>
          <p:nvPr/>
        </p:nvCxnSpPr>
        <p:spPr bwMode="auto">
          <a:xfrm flipV="1">
            <a:off x="3505200" y="2438400"/>
            <a:ext cx="552960" cy="664509"/>
          </a:xfrm>
          <a:prstGeom prst="straightConnector1">
            <a:avLst/>
          </a:prstGeom>
          <a:solidFill>
            <a:srgbClr val="00B8FF"/>
          </a:solidFill>
          <a:ln w="9525" cap="flat" cmpd="sng" algn="ctr">
            <a:solidFill>
              <a:schemeClr val="accent2"/>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cstate="print"/>
          <a:srcRect t="8604" r="40800" b="5358"/>
          <a:stretch>
            <a:fillRect/>
          </a:stretch>
        </p:blipFill>
        <p:spPr bwMode="auto">
          <a:xfrm>
            <a:off x="2145030" y="3124200"/>
            <a:ext cx="4179570" cy="2882462"/>
          </a:xfrm>
          <a:prstGeom prst="rect">
            <a:avLst/>
          </a:prstGeom>
          <a:noFill/>
          <a:ln w="9525">
            <a:noFill/>
            <a:miter lim="800000"/>
            <a:headEnd/>
            <a:tailEnd/>
          </a:ln>
        </p:spPr>
      </p:pic>
      <p:sp>
        <p:nvSpPr>
          <p:cNvPr id="234499" name="Rectangle 5"/>
          <p:cNvSpPr>
            <a:spLocks noGrp="1" noChangeArrowheads="1"/>
          </p:cNvSpPr>
          <p:nvPr>
            <p:ph idx="1"/>
          </p:nvPr>
        </p:nvSpPr>
        <p:spPr/>
        <p:txBody>
          <a:bodyPr/>
          <a:lstStyle/>
          <a:p>
            <a:pPr marL="236538" indent="-236538">
              <a:buFont typeface="Arial" pitchFamily="34" charset="0"/>
              <a:buChar char="•"/>
            </a:pPr>
            <a:r>
              <a:rPr lang="en-US" dirty="0" smtClean="0"/>
              <a:t>You can create multiple input </a:t>
            </a:r>
            <a:r>
              <a:rPr lang="en-US" dirty="0" smtClean="0"/>
              <a:t>tunnels</a:t>
            </a:r>
            <a:endParaRPr lang="en-US" dirty="0" smtClean="0"/>
          </a:p>
          <a:p>
            <a:pPr marL="236538" indent="-236538">
              <a:buFont typeface="Arial" pitchFamily="34" charset="0"/>
              <a:buChar char="•"/>
            </a:pPr>
            <a:r>
              <a:rPr lang="en-US" dirty="0" smtClean="0"/>
              <a:t>Inputs are available to all </a:t>
            </a:r>
            <a:r>
              <a:rPr lang="en-US" dirty="0" smtClean="0"/>
              <a:t>cases, but do not have to be used in all cases</a:t>
            </a:r>
            <a:endParaRPr lang="en-US" dirty="0" smtClean="0"/>
          </a:p>
        </p:txBody>
      </p:sp>
      <p:sp>
        <p:nvSpPr>
          <p:cNvPr id="6" name="Title 5"/>
          <p:cNvSpPr>
            <a:spLocks noGrp="1" noChangeArrowheads="1"/>
          </p:cNvSpPr>
          <p:nvPr>
            <p:ph type="title"/>
          </p:nvPr>
        </p:nvSpPr>
        <p:spPr bwMode="auto">
          <a:xfrm>
            <a:off x="456481" y="522134"/>
            <a:ext cx="8226720" cy="646469"/>
          </a:xfrm>
          <a:prstGeom prst="rect">
            <a:avLst/>
          </a:prstGeom>
          <a:noFill/>
          <a:ln w="9360">
            <a:noFill/>
            <a:miter lim="800000"/>
            <a:headEnd/>
            <a:tailEnd/>
          </a:ln>
          <a:effectLst/>
        </p:spPr>
        <p:txBody>
          <a:bodyPr lIns="57474" tIns="22859" rIns="57474" bIns="22859">
            <a:spAutoFit/>
          </a:bodyPr>
          <a:lstStyle/>
          <a:p>
            <a:pPr algn="l">
              <a:lnSpc>
                <a:spcPct val="10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Case Structure: </a:t>
            </a:r>
            <a:r>
              <a:rPr lang="en-US" sz="3900" i="1" dirty="0" smtClean="0">
                <a:solidFill>
                  <a:srgbClr val="0084D1"/>
                </a:solidFill>
                <a:latin typeface="Cambria" pitchFamily="16" charset="0"/>
              </a:rPr>
              <a:t>Inputs</a:t>
            </a:r>
            <a:endParaRPr lang="en-US" sz="3900"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cstate="print"/>
          <a:srcRect/>
          <a:stretch>
            <a:fillRect/>
          </a:stretch>
        </p:blipFill>
        <p:spPr bwMode="auto">
          <a:xfrm>
            <a:off x="269795" y="3729038"/>
            <a:ext cx="4988005" cy="2366962"/>
          </a:xfrm>
          <a:prstGeom prst="rect">
            <a:avLst/>
          </a:prstGeom>
          <a:noFill/>
          <a:ln w="9525">
            <a:noFill/>
            <a:miter lim="800000"/>
            <a:headEnd/>
            <a:tailEnd/>
          </a:ln>
        </p:spPr>
      </p:pic>
      <p:sp>
        <p:nvSpPr>
          <p:cNvPr id="234499" name="Rectangle 5"/>
          <p:cNvSpPr>
            <a:spLocks noGrp="1" noChangeArrowheads="1"/>
          </p:cNvSpPr>
          <p:nvPr>
            <p:ph idx="1"/>
          </p:nvPr>
        </p:nvSpPr>
        <p:spPr>
          <a:xfrm>
            <a:off x="456481" y="1371600"/>
            <a:ext cx="8226720" cy="4524955"/>
          </a:xfrm>
        </p:spPr>
        <p:txBody>
          <a:bodyPr/>
          <a:lstStyle/>
          <a:p>
            <a:pPr marL="236538" indent="-236538">
              <a:buFont typeface="Arial" pitchFamily="34" charset="0"/>
              <a:buChar char="•"/>
            </a:pPr>
            <a:r>
              <a:rPr lang="en-US" sz="2800" dirty="0" smtClean="0"/>
              <a:t>You </a:t>
            </a:r>
            <a:r>
              <a:rPr lang="en-US" sz="2800" dirty="0" smtClean="0"/>
              <a:t>can create multiple </a:t>
            </a:r>
            <a:r>
              <a:rPr lang="en-US" sz="2800" dirty="0" smtClean="0"/>
              <a:t>output </a:t>
            </a:r>
            <a:r>
              <a:rPr lang="en-US" sz="2800" dirty="0" smtClean="0"/>
              <a:t>tunnels</a:t>
            </a:r>
          </a:p>
          <a:p>
            <a:pPr marL="236538" indent="-236538">
              <a:buFont typeface="Arial" pitchFamily="34" charset="0"/>
              <a:buChar char="•"/>
            </a:pPr>
            <a:r>
              <a:rPr lang="en-US" sz="2800" dirty="0" smtClean="0"/>
              <a:t>You </a:t>
            </a:r>
            <a:r>
              <a:rPr lang="en-US" sz="2800" dirty="0" smtClean="0"/>
              <a:t>must define each output tunnel for each </a:t>
            </a:r>
            <a:r>
              <a:rPr lang="en-US" sz="2800" dirty="0" smtClean="0"/>
              <a:t>case, otherwise </a:t>
            </a:r>
          </a:p>
          <a:p>
            <a:pPr lvl="2">
              <a:buFont typeface="Arial" pitchFamily="34" charset="0"/>
              <a:buChar char="•"/>
            </a:pPr>
            <a:r>
              <a:rPr lang="en-US" sz="1800" dirty="0" smtClean="0"/>
              <a:t>Wire every case </a:t>
            </a:r>
            <a:r>
              <a:rPr lang="en-US" sz="1800" i="1" dirty="0" smtClean="0"/>
              <a:t>(2)</a:t>
            </a:r>
          </a:p>
          <a:p>
            <a:pPr lvl="2">
              <a:buFont typeface="Arial" pitchFamily="34" charset="0"/>
              <a:buChar char="•"/>
            </a:pPr>
            <a:r>
              <a:rPr lang="en-US" sz="1800" dirty="0" smtClean="0"/>
              <a:t>Right-click » </a:t>
            </a:r>
            <a:r>
              <a:rPr lang="en-US" sz="1800" b="1" dirty="0" smtClean="0"/>
              <a:t>Use Default If Unwired </a:t>
            </a:r>
            <a:r>
              <a:rPr lang="en-US" sz="1800" i="1" dirty="0" smtClean="0"/>
              <a:t>(3)</a:t>
            </a:r>
            <a:endParaRPr lang="en-US" sz="1800" i="1" dirty="0" smtClean="0"/>
          </a:p>
        </p:txBody>
      </p:sp>
      <p:sp>
        <p:nvSpPr>
          <p:cNvPr id="6" name="Title 5"/>
          <p:cNvSpPr>
            <a:spLocks noGrp="1" noChangeArrowheads="1"/>
          </p:cNvSpPr>
          <p:nvPr>
            <p:ph type="title"/>
          </p:nvPr>
        </p:nvSpPr>
        <p:spPr bwMode="auto">
          <a:xfrm>
            <a:off x="456481" y="522134"/>
            <a:ext cx="8226720" cy="646469"/>
          </a:xfrm>
          <a:prstGeom prst="rect">
            <a:avLst/>
          </a:prstGeom>
          <a:noFill/>
          <a:ln w="9360">
            <a:noFill/>
            <a:miter lim="800000"/>
            <a:headEnd/>
            <a:tailEnd/>
          </a:ln>
          <a:effectLst/>
        </p:spPr>
        <p:txBody>
          <a:bodyPr lIns="57474" tIns="22859" rIns="57474" bIns="22859">
            <a:spAutoFit/>
          </a:bodyPr>
          <a:lstStyle/>
          <a:p>
            <a:pPr algn="l">
              <a:lnSpc>
                <a:spcPct val="10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Case Structure: </a:t>
            </a:r>
            <a:r>
              <a:rPr lang="en-US" sz="3900" i="1" dirty="0" smtClean="0">
                <a:solidFill>
                  <a:srgbClr val="0084D1"/>
                </a:solidFill>
                <a:latin typeface="Cambria" pitchFamily="16" charset="0"/>
              </a:rPr>
              <a:t>Outputs</a:t>
            </a:r>
            <a:endParaRPr lang="en-US" sz="3900" i="1" dirty="0">
              <a:solidFill>
                <a:srgbClr val="0084D1"/>
              </a:solidFill>
              <a:latin typeface="Cambria" pitchFamily="16" charset="0"/>
            </a:endParaRPr>
          </a:p>
        </p:txBody>
      </p:sp>
      <p:graphicFrame>
        <p:nvGraphicFramePr>
          <p:cNvPr id="7" name="Group 21"/>
          <p:cNvGraphicFramePr>
            <a:graphicFrameLocks noGrp="1"/>
          </p:cNvGraphicFramePr>
          <p:nvPr/>
        </p:nvGraphicFramePr>
        <p:xfrm>
          <a:off x="5334000" y="4038152"/>
          <a:ext cx="3525120" cy="1981648"/>
        </p:xfrm>
        <a:graphic>
          <a:graphicData uri="http://schemas.openxmlformats.org/drawingml/2006/table">
            <a:tbl>
              <a:tblPr/>
              <a:tblGrid>
                <a:gridCol w="1762560"/>
                <a:gridCol w="1762560"/>
              </a:tblGrid>
              <a:tr h="49541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rPr>
                        <a:t>Data Type</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Narrow" pitchFamily="34" charset="0"/>
                        </a:rPr>
                        <a:t>Default Value</a:t>
                      </a: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541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Numeric</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0</a:t>
                      </a: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541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Boolean</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FALSE</a:t>
                      </a: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541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String</a:t>
                      </a:r>
                    </a:p>
                  </a:txBody>
                  <a:tcPr marL="82944" marR="82944" marT="41476" marB="41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Empty</a:t>
                      </a:r>
                    </a:p>
                  </a:txBody>
                  <a:tcPr marL="82944" marR="82944" marT="41476" marB="41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8" name="Rectangle 7"/>
          <p:cNvSpPr/>
          <p:nvPr/>
        </p:nvSpPr>
        <p:spPr bwMode="auto">
          <a:xfrm>
            <a:off x="3200400" y="4572000"/>
            <a:ext cx="381000" cy="381000"/>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pic>
        <p:nvPicPr>
          <p:cNvPr id="61443" name="Picture 3"/>
          <p:cNvPicPr>
            <a:picLocks noChangeAspect="1" noChangeArrowheads="1"/>
          </p:cNvPicPr>
          <p:nvPr/>
        </p:nvPicPr>
        <p:blipFill>
          <a:blip r:embed="rId4" cstate="print"/>
          <a:srcRect/>
          <a:stretch>
            <a:fillRect/>
          </a:stretch>
        </p:blipFill>
        <p:spPr bwMode="auto">
          <a:xfrm>
            <a:off x="2362200" y="2438400"/>
            <a:ext cx="430696" cy="381000"/>
          </a:xfrm>
          <a:prstGeom prst="rect">
            <a:avLst/>
          </a:prstGeom>
          <a:noFill/>
          <a:ln w="9525">
            <a:noFill/>
            <a:miter lim="800000"/>
            <a:headEnd/>
            <a:tailEnd/>
          </a:ln>
        </p:spPr>
      </p:pic>
      <p:grpSp>
        <p:nvGrpSpPr>
          <p:cNvPr id="15" name="Group 14"/>
          <p:cNvGrpSpPr/>
          <p:nvPr/>
        </p:nvGrpSpPr>
        <p:grpSpPr>
          <a:xfrm>
            <a:off x="6019800" y="2667000"/>
            <a:ext cx="2790825" cy="914400"/>
            <a:chOff x="6019800" y="2895600"/>
            <a:chExt cx="2790825" cy="914400"/>
          </a:xfrm>
        </p:grpSpPr>
        <p:pic>
          <p:nvPicPr>
            <p:cNvPr id="60419" name="Picture 3"/>
            <p:cNvPicPr>
              <a:picLocks noChangeAspect="1" noChangeArrowheads="1"/>
            </p:cNvPicPr>
            <p:nvPr/>
          </p:nvPicPr>
          <p:blipFill>
            <a:blip r:embed="rId5" cstate="print"/>
            <a:srcRect l="15011" t="11478" b="8167"/>
            <a:stretch>
              <a:fillRect/>
            </a:stretch>
          </p:blipFill>
          <p:spPr bwMode="auto">
            <a:xfrm>
              <a:off x="8077200" y="3276600"/>
              <a:ext cx="733425" cy="533400"/>
            </a:xfrm>
            <a:prstGeom prst="rect">
              <a:avLst/>
            </a:prstGeom>
            <a:noFill/>
            <a:ln w="9525">
              <a:noFill/>
              <a:miter lim="800000"/>
              <a:headEnd/>
              <a:tailEnd/>
            </a:ln>
          </p:spPr>
        </p:pic>
        <p:pic>
          <p:nvPicPr>
            <p:cNvPr id="60420" name="Picture 4"/>
            <p:cNvPicPr>
              <a:picLocks noChangeAspect="1" noChangeArrowheads="1"/>
            </p:cNvPicPr>
            <p:nvPr/>
          </p:nvPicPr>
          <p:blipFill>
            <a:blip r:embed="rId6" cstate="print"/>
            <a:srcRect l="28205" t="11111" b="11111"/>
            <a:stretch>
              <a:fillRect/>
            </a:stretch>
          </p:blipFill>
          <p:spPr bwMode="auto">
            <a:xfrm>
              <a:off x="6019800" y="3276600"/>
              <a:ext cx="581890" cy="533400"/>
            </a:xfrm>
            <a:prstGeom prst="rect">
              <a:avLst/>
            </a:prstGeom>
            <a:noFill/>
            <a:ln w="9525">
              <a:noFill/>
              <a:miter lim="800000"/>
              <a:headEnd/>
              <a:tailEnd/>
            </a:ln>
          </p:spPr>
        </p:pic>
        <p:pic>
          <p:nvPicPr>
            <p:cNvPr id="60421" name="Picture 5"/>
            <p:cNvPicPr>
              <a:picLocks noChangeAspect="1" noChangeArrowheads="1"/>
            </p:cNvPicPr>
            <p:nvPr/>
          </p:nvPicPr>
          <p:blipFill>
            <a:blip r:embed="rId7" cstate="print"/>
            <a:srcRect/>
            <a:stretch>
              <a:fillRect/>
            </a:stretch>
          </p:blipFill>
          <p:spPr bwMode="auto">
            <a:xfrm>
              <a:off x="7010400" y="3276600"/>
              <a:ext cx="733425" cy="533400"/>
            </a:xfrm>
            <a:prstGeom prst="rect">
              <a:avLst/>
            </a:prstGeom>
            <a:noFill/>
            <a:ln w="9525">
              <a:noFill/>
              <a:miter lim="800000"/>
              <a:headEnd/>
              <a:tailEnd/>
            </a:ln>
          </p:spPr>
        </p:pic>
        <p:sp>
          <p:nvSpPr>
            <p:cNvPr id="12" name="TextBox 11"/>
            <p:cNvSpPr txBox="1"/>
            <p:nvPr/>
          </p:nvSpPr>
          <p:spPr>
            <a:xfrm>
              <a:off x="6086406" y="2907268"/>
              <a:ext cx="466794" cy="369332"/>
            </a:xfrm>
            <a:prstGeom prst="rect">
              <a:avLst/>
            </a:prstGeom>
            <a:noFill/>
          </p:spPr>
          <p:txBody>
            <a:bodyPr wrap="none" rtlCol="0">
              <a:spAutoFit/>
            </a:bodyPr>
            <a:lstStyle/>
            <a:p>
              <a:r>
                <a:rPr lang="en-US" i="1" dirty="0" smtClean="0"/>
                <a:t>(1)</a:t>
              </a:r>
              <a:endParaRPr lang="en-US" i="1" dirty="0"/>
            </a:p>
          </p:txBody>
        </p:sp>
        <p:sp>
          <p:nvSpPr>
            <p:cNvPr id="13" name="TextBox 12"/>
            <p:cNvSpPr txBox="1"/>
            <p:nvPr/>
          </p:nvSpPr>
          <p:spPr>
            <a:xfrm>
              <a:off x="7162800" y="2895600"/>
              <a:ext cx="466794" cy="369332"/>
            </a:xfrm>
            <a:prstGeom prst="rect">
              <a:avLst/>
            </a:prstGeom>
            <a:noFill/>
          </p:spPr>
          <p:txBody>
            <a:bodyPr wrap="none" rtlCol="0">
              <a:spAutoFit/>
            </a:bodyPr>
            <a:lstStyle/>
            <a:p>
              <a:r>
                <a:rPr lang="en-US" i="1" dirty="0" smtClean="0"/>
                <a:t>(2)</a:t>
              </a:r>
              <a:endParaRPr lang="en-US" i="1" dirty="0"/>
            </a:p>
          </p:txBody>
        </p:sp>
        <p:sp>
          <p:nvSpPr>
            <p:cNvPr id="14" name="TextBox 13"/>
            <p:cNvSpPr txBox="1"/>
            <p:nvPr/>
          </p:nvSpPr>
          <p:spPr>
            <a:xfrm>
              <a:off x="8229600" y="2895600"/>
              <a:ext cx="466794" cy="369332"/>
            </a:xfrm>
            <a:prstGeom prst="rect">
              <a:avLst/>
            </a:prstGeom>
            <a:noFill/>
          </p:spPr>
          <p:txBody>
            <a:bodyPr wrap="none" rtlCol="0">
              <a:spAutoFit/>
            </a:bodyPr>
            <a:lstStyle/>
            <a:p>
              <a:r>
                <a:rPr lang="en-US" i="1" dirty="0" smtClean="0"/>
                <a:t>(3)</a:t>
              </a:r>
              <a:endParaRPr lang="en-US" i="1" dirty="0"/>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noChangeArrowheads="1"/>
          </p:cNvSpPr>
          <p:nvPr>
            <p:ph type="title"/>
          </p:nvPr>
        </p:nvSpPr>
        <p:spPr bwMode="auto">
          <a:xfrm>
            <a:off x="456481" y="522134"/>
            <a:ext cx="8226720" cy="646469"/>
          </a:xfrm>
          <a:prstGeom prst="rect">
            <a:avLst/>
          </a:prstGeom>
          <a:noFill/>
          <a:ln w="9360">
            <a:noFill/>
            <a:miter lim="800000"/>
            <a:headEnd/>
            <a:tailEnd/>
          </a:ln>
          <a:effectLst/>
        </p:spPr>
        <p:txBody>
          <a:bodyPr lIns="57474" tIns="22859" rIns="57474" bIns="22859">
            <a:spAutoFit/>
          </a:bodyPr>
          <a:lstStyle/>
          <a:p>
            <a:pPr algn="l">
              <a:lnSpc>
                <a:spcPct val="10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Case Structure</a:t>
            </a:r>
            <a:endParaRPr lang="en-US" sz="3900" i="1" dirty="0">
              <a:solidFill>
                <a:srgbClr val="0084D1"/>
              </a:solidFill>
              <a:latin typeface="Cambria" pitchFamily="16" charset="0"/>
            </a:endParaRPr>
          </a:p>
        </p:txBody>
      </p:sp>
      <p:pic>
        <p:nvPicPr>
          <p:cNvPr id="9" name="Picture 4" descr="boolcase.bmp"/>
          <p:cNvPicPr>
            <a:picLocks noGrp="1" noChangeAspect="1" noChangeArrowheads="1"/>
          </p:cNvPicPr>
          <p:nvPr>
            <p:ph idx="1"/>
          </p:nvPr>
        </p:nvPicPr>
        <p:blipFill>
          <a:blip r:embed="rId3" cstate="print"/>
          <a:srcRect/>
          <a:stretch>
            <a:fillRect/>
          </a:stretch>
        </p:blipFill>
        <p:spPr bwMode="auto">
          <a:xfrm>
            <a:off x="563039" y="1216928"/>
            <a:ext cx="3691277" cy="2197954"/>
          </a:xfrm>
          <a:prstGeom prst="rect">
            <a:avLst/>
          </a:prstGeom>
          <a:noFill/>
          <a:ln w="9525">
            <a:noFill/>
            <a:miter lim="800000"/>
            <a:headEnd/>
            <a:tailEnd/>
          </a:ln>
        </p:spPr>
      </p:pic>
      <p:pic>
        <p:nvPicPr>
          <p:cNvPr id="10" name="Picture 1" descr="intcase.bmp"/>
          <p:cNvPicPr>
            <a:picLocks noChangeAspect="1" noChangeArrowheads="1"/>
          </p:cNvPicPr>
          <p:nvPr/>
        </p:nvPicPr>
        <p:blipFill>
          <a:blip r:embed="rId4" cstate="print"/>
          <a:srcRect/>
          <a:stretch>
            <a:fillRect/>
          </a:stretch>
        </p:blipFill>
        <p:spPr bwMode="auto">
          <a:xfrm>
            <a:off x="4710240" y="1009546"/>
            <a:ext cx="3617337" cy="2407934"/>
          </a:xfrm>
          <a:prstGeom prst="rect">
            <a:avLst/>
          </a:prstGeom>
          <a:noFill/>
          <a:ln w="9525">
            <a:noFill/>
            <a:miter lim="800000"/>
            <a:headEnd/>
            <a:tailEnd/>
          </a:ln>
        </p:spPr>
      </p:pic>
      <p:pic>
        <p:nvPicPr>
          <p:cNvPr id="11" name="Picture 4" descr="stringcase.bmp"/>
          <p:cNvPicPr>
            <a:picLocks noChangeAspect="1" noChangeArrowheads="1"/>
          </p:cNvPicPr>
          <p:nvPr/>
        </p:nvPicPr>
        <p:blipFill>
          <a:blip r:embed="rId5" cstate="print"/>
          <a:srcRect/>
          <a:stretch>
            <a:fillRect/>
          </a:stretch>
        </p:blipFill>
        <p:spPr bwMode="auto">
          <a:xfrm>
            <a:off x="632160" y="3705509"/>
            <a:ext cx="3594240" cy="2213306"/>
          </a:xfrm>
          <a:prstGeom prst="rect">
            <a:avLst/>
          </a:prstGeom>
          <a:noFill/>
          <a:ln w="9525">
            <a:noFill/>
            <a:miter lim="800000"/>
            <a:headEnd/>
            <a:tailEnd/>
          </a:ln>
        </p:spPr>
      </p:pic>
      <p:pic>
        <p:nvPicPr>
          <p:cNvPr id="12" name="Picture 4" descr="enumcase.bmp"/>
          <p:cNvPicPr>
            <a:picLocks noChangeAspect="1" noChangeArrowheads="1"/>
          </p:cNvPicPr>
          <p:nvPr/>
        </p:nvPicPr>
        <p:blipFill>
          <a:blip r:embed="rId6" cstate="print"/>
          <a:srcRect/>
          <a:stretch>
            <a:fillRect/>
          </a:stretch>
        </p:blipFill>
        <p:spPr bwMode="auto">
          <a:xfrm>
            <a:off x="4502880" y="3705509"/>
            <a:ext cx="3758038" cy="22394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424800" y="1355182"/>
            <a:ext cx="8225280" cy="3898489"/>
          </a:xfrm>
        </p:spPr>
        <p:txBody>
          <a:bodyPr/>
          <a:lstStyle/>
          <a:p>
            <a:r>
              <a:rPr lang="en-US" dirty="0" smtClean="0"/>
              <a:t>If the error cluster is wired to the selector, the border of the case structure automatically turns red or green for the error and non-error cases, respectively</a:t>
            </a:r>
            <a:endParaRPr lang="en-US" dirty="0"/>
          </a:p>
        </p:txBody>
      </p:sp>
      <p:sp>
        <p:nvSpPr>
          <p:cNvPr id="6" name="Title 5"/>
          <p:cNvSpPr>
            <a:spLocks noGrp="1" noChangeArrowheads="1"/>
          </p:cNvSpPr>
          <p:nvPr>
            <p:ph type="title"/>
          </p:nvPr>
        </p:nvSpPr>
        <p:spPr bwMode="auto">
          <a:xfrm>
            <a:off x="456481" y="522134"/>
            <a:ext cx="8226720" cy="646469"/>
          </a:xfrm>
          <a:prstGeom prst="rect">
            <a:avLst/>
          </a:prstGeom>
          <a:noFill/>
          <a:ln w="9360">
            <a:noFill/>
            <a:miter lim="800000"/>
            <a:headEnd/>
            <a:tailEnd/>
          </a:ln>
          <a:effectLst/>
        </p:spPr>
        <p:txBody>
          <a:bodyPr lIns="57474" tIns="22859" rIns="57474" bIns="22859">
            <a:spAutoFit/>
          </a:bodyPr>
          <a:lstStyle/>
          <a:p>
            <a:pPr algn="l">
              <a:lnSpc>
                <a:spcPct val="10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Case Structure</a:t>
            </a:r>
            <a:endParaRPr lang="en-US" sz="3900" i="1" dirty="0">
              <a:solidFill>
                <a:srgbClr val="0084D1"/>
              </a:solidFill>
              <a:latin typeface="Cambria" pitchFamily="16" charset="0"/>
            </a:endParaRPr>
          </a:p>
        </p:txBody>
      </p:sp>
      <p:pic>
        <p:nvPicPr>
          <p:cNvPr id="13" name="Picture 3" descr="errorcasea.bmp"/>
          <p:cNvPicPr>
            <a:picLocks noChangeAspect="1" noChangeArrowheads="1"/>
          </p:cNvPicPr>
          <p:nvPr/>
        </p:nvPicPr>
        <p:blipFill>
          <a:blip r:embed="rId3" cstate="print"/>
          <a:srcRect/>
          <a:stretch>
            <a:fillRect/>
          </a:stretch>
        </p:blipFill>
        <p:spPr bwMode="auto">
          <a:xfrm>
            <a:off x="147028" y="3567254"/>
            <a:ext cx="5254412" cy="2246131"/>
          </a:xfrm>
          <a:prstGeom prst="rect">
            <a:avLst/>
          </a:prstGeom>
          <a:noFill/>
          <a:ln w="9525">
            <a:noFill/>
            <a:miter lim="800000"/>
            <a:headEnd/>
            <a:tailEnd/>
          </a:ln>
        </p:spPr>
      </p:pic>
      <p:pic>
        <p:nvPicPr>
          <p:cNvPr id="14" name="Picture 10" descr="errorcaseb.bmp"/>
          <p:cNvPicPr>
            <a:picLocks noChangeAspect="1" noChangeArrowheads="1"/>
          </p:cNvPicPr>
          <p:nvPr/>
        </p:nvPicPr>
        <p:blipFill>
          <a:blip r:embed="rId4" cstate="print"/>
          <a:srcRect/>
          <a:stretch>
            <a:fillRect/>
          </a:stretch>
        </p:blipFill>
        <p:spPr bwMode="auto">
          <a:xfrm>
            <a:off x="4502880" y="2739883"/>
            <a:ext cx="4631040" cy="1891644"/>
          </a:xfrm>
          <a:prstGeom prst="rect">
            <a:avLst/>
          </a:prstGeom>
          <a:noFill/>
          <a:ln w="9525" algn="ctr">
            <a:noFill/>
            <a:miter lim="800000"/>
            <a:headEnd type="none" w="sm" len="sm"/>
            <a:tailEnd type="none" w="sm" len="sm"/>
          </a:ln>
        </p:spPr>
      </p:pic>
      <p:sp>
        <p:nvSpPr>
          <p:cNvPr id="16" name="TextBox 15"/>
          <p:cNvSpPr txBox="1"/>
          <p:nvPr/>
        </p:nvSpPr>
        <p:spPr>
          <a:xfrm>
            <a:off x="5562600" y="5735245"/>
            <a:ext cx="3553052" cy="360755"/>
          </a:xfrm>
          <a:prstGeom prst="rect">
            <a:avLst/>
          </a:prstGeom>
          <a:noFill/>
        </p:spPr>
        <p:txBody>
          <a:bodyPr wrap="none" lIns="82945" tIns="41473" rIns="82945" bIns="41473" rtlCol="0">
            <a:spAutoFit/>
          </a:bodyPr>
          <a:lstStyle/>
          <a:p>
            <a:r>
              <a:rPr lang="en-US" dirty="0" smtClean="0"/>
              <a:t>Holy automatic coloring, Batman!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701280" y="2392091"/>
            <a:ext cx="8117280" cy="1244291"/>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Demonstration: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Creating </a:t>
            </a:r>
            <a:r>
              <a:rPr lang="en-US" sz="4000" i="1" dirty="0">
                <a:solidFill>
                  <a:srgbClr val="0084D1"/>
                </a:solidFill>
                <a:latin typeface="Cambria" pitchFamily="16" charset="0"/>
              </a:rPr>
              <a:t>a </a:t>
            </a:r>
            <a:r>
              <a:rPr lang="en-US" sz="4000" i="1" dirty="0" smtClean="0">
                <a:solidFill>
                  <a:srgbClr val="0084D1"/>
                </a:solidFill>
                <a:latin typeface="Cambria" pitchFamily="16" charset="0"/>
              </a:rPr>
              <a:t>Case Structure and Adding a Case </a:t>
            </a:r>
            <a:endParaRPr lang="en-US" sz="40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buFont typeface="Arial" pitchFamily="34" charset="0"/>
              <a:buChar char="•"/>
            </a:pPr>
            <a:r>
              <a:rPr lang="en-US" dirty="0" smtClean="0"/>
              <a:t>Creat</a:t>
            </a:r>
            <a:r>
              <a:rPr lang="en-US" dirty="0" smtClean="0"/>
              <a:t>e a VI using loops and case structures</a:t>
            </a:r>
            <a:endParaRPr lang="en-US" dirty="0"/>
          </a:p>
        </p:txBody>
      </p:sp>
      <p:sp>
        <p:nvSpPr>
          <p:cNvPr id="7" name="Rectangle 5"/>
          <p:cNvSpPr>
            <a:spLocks noGrp="1" noChangeArrowheads="1"/>
          </p:cNvSpPr>
          <p:nvPr>
            <p:ph type="title"/>
          </p:nvPr>
        </p:nvSpPr>
        <p:spPr bwMode="auto">
          <a:xfrm>
            <a:off x="457200" y="381000"/>
            <a:ext cx="8226720" cy="1143480"/>
          </a:xfrm>
          <a:prstGeom prst="rect">
            <a:avLst/>
          </a:prstGeom>
          <a:noFill/>
          <a:ln w="9360">
            <a:noFill/>
            <a:miter lim="800000"/>
            <a:headEnd/>
            <a:tailEnd/>
          </a:ln>
          <a:effectLst/>
        </p:spPr>
        <p:txBody>
          <a:bodyPr lIns="82945" tIns="82945" rIns="82945" bIns="41473" anchor="ctr"/>
          <a:lstStyle/>
          <a:p>
            <a:pPr algn="l">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Homework</a:t>
            </a:r>
            <a:endParaRPr lang="en-US" sz="40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8"/>
          <p:cNvSpPr>
            <a:spLocks noGrp="1" noChangeArrowheads="1"/>
          </p:cNvSpPr>
          <p:nvPr>
            <p:ph type="body" sz="half" idx="1"/>
          </p:nvPr>
        </p:nvSpPr>
        <p:spPr>
          <a:xfrm>
            <a:off x="533401" y="1514475"/>
            <a:ext cx="8116679" cy="4264852"/>
          </a:xfrm>
        </p:spPr>
        <p:txBody>
          <a:bodyPr/>
          <a:lstStyle/>
          <a:p>
            <a:pPr marL="457153" indent="-457153"/>
            <a:r>
              <a:rPr lang="en-US" sz="2400" dirty="0" smtClean="0"/>
              <a:t>True or False?</a:t>
            </a:r>
          </a:p>
          <a:p>
            <a:pPr marL="860335" lvl="1" indent="-419057">
              <a:buFont typeface="+mj-lt"/>
              <a:buAutoNum type="arabicPeriod"/>
            </a:pPr>
            <a:r>
              <a:rPr lang="en-US" sz="2200" dirty="0" smtClean="0"/>
              <a:t>Arrays can contain only one data type.</a:t>
            </a:r>
          </a:p>
          <a:p>
            <a:pPr marL="860335" lvl="1" indent="-419057">
              <a:buFont typeface="+mj-lt"/>
              <a:buAutoNum type="arabicPeriod"/>
            </a:pPr>
            <a:r>
              <a:rPr lang="en-US" sz="2200" dirty="0" smtClean="0"/>
              <a:t>An array must contain at least one element.</a:t>
            </a:r>
          </a:p>
          <a:p>
            <a:pPr marL="860335" lvl="1" indent="-419057">
              <a:buFont typeface="+mj-lt"/>
              <a:buAutoNum type="arabicPeriod"/>
            </a:pPr>
            <a:r>
              <a:rPr lang="en-US" sz="2200" dirty="0" smtClean="0"/>
              <a:t>The Bundle function can be used to add elements to a cluster.</a:t>
            </a:r>
          </a:p>
          <a:p>
            <a:pPr marL="860335" lvl="1" indent="-419057">
              <a:buFont typeface="+mj-lt"/>
              <a:buAutoNum type="arabicPeriod"/>
            </a:pPr>
            <a:r>
              <a:rPr lang="en-US" sz="2200" dirty="0" smtClean="0"/>
              <a:t>Clusters can contain both controls and indicators within the same shell; however, arrays cannot.</a:t>
            </a:r>
          </a:p>
          <a:p>
            <a:pPr marL="860335" lvl="1" indent="-419057">
              <a:buFont typeface="+mj-lt"/>
              <a:buAutoNum type="arabicPeriod"/>
            </a:pPr>
            <a:r>
              <a:rPr lang="en-US" sz="2200" dirty="0" smtClean="0"/>
              <a:t>It is possible to have clusters containing arrays as well as arrays containing clusters.</a:t>
            </a:r>
          </a:p>
          <a:p>
            <a:pPr marL="860335" lvl="1" indent="-419057">
              <a:buFont typeface="+mj-lt"/>
              <a:buAutoNum type="arabicPeriod"/>
            </a:pPr>
            <a:endParaRPr lang="en-US" sz="2200" dirty="0" smtClean="0"/>
          </a:p>
          <a:p>
            <a:pPr marL="860335" lvl="1" indent="-419057">
              <a:buFont typeface="+mj-lt"/>
              <a:buAutoNum type="arabicPeriod"/>
            </a:pPr>
            <a:endParaRPr lang="en-US" sz="2200" dirty="0" smtClean="0"/>
          </a:p>
        </p:txBody>
      </p:sp>
      <p:sp>
        <p:nvSpPr>
          <p:cNvPr id="141316" name="Slide Number Placeholder 4"/>
          <p:cNvSpPr>
            <a:spLocks noGrp="1"/>
          </p:cNvSpPr>
          <p:nvPr>
            <p:ph type="sldNum" sz="quarter" idx="10"/>
          </p:nvPr>
        </p:nvSpPr>
        <p:spPr bwMode="auto">
          <a:noFill/>
          <a:ln>
            <a:miter lim="800000"/>
            <a:headEnd/>
            <a:tailEnd/>
          </a:ln>
        </p:spPr>
        <p:txBody>
          <a:bodyPr vert="horz" wrap="square" lIns="91430" tIns="45715" rIns="91430" bIns="45715" numCol="1" anchor="t" anchorCtr="0" compatLnSpc="1">
            <a:prstTxWarp prst="textNoShape">
              <a:avLst/>
            </a:prstTxWarp>
          </a:bodyPr>
          <a:lstStyle/>
          <a:p>
            <a:fld id="{519966D3-C023-48AA-8443-BFA645EA684F}" type="slidenum">
              <a:rPr lang="en-US" smtClean="0">
                <a:latin typeface="Arial Narrow" pitchFamily="32" charset="0"/>
              </a:rPr>
              <a:pPr/>
              <a:t>3</a:t>
            </a:fld>
            <a:endParaRPr lang="en-US" smtClean="0">
              <a:latin typeface="Arial Narrow" pitchFamily="32" charset="0"/>
            </a:endParaRPr>
          </a:p>
        </p:txBody>
      </p:sp>
      <p:sp>
        <p:nvSpPr>
          <p:cNvPr id="7" name="Rectangle 3"/>
          <p:cNvSpPr>
            <a:spLocks noGrp="1" noChangeArrowheads="1"/>
          </p:cNvSpPr>
          <p:nvPr>
            <p:ph type="title"/>
          </p:nvPr>
        </p:nvSpPr>
        <p:spPr>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Review Question 1</a:t>
            </a:r>
            <a:endParaRPr lang="en-US"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8"/>
          <p:cNvSpPr>
            <a:spLocks noGrp="1" noChangeArrowheads="1"/>
          </p:cNvSpPr>
          <p:nvPr>
            <p:ph type="body" sz="half" idx="1"/>
          </p:nvPr>
        </p:nvSpPr>
        <p:spPr>
          <a:xfrm>
            <a:off x="533401" y="1514475"/>
            <a:ext cx="8116679" cy="4264852"/>
          </a:xfrm>
        </p:spPr>
        <p:txBody>
          <a:bodyPr/>
          <a:lstStyle/>
          <a:p>
            <a:pPr marL="457153" indent="-457153"/>
            <a:r>
              <a:rPr lang="en-US" sz="2400" dirty="0" smtClean="0"/>
              <a:t>True or False?</a:t>
            </a:r>
          </a:p>
          <a:p>
            <a:pPr marL="860335" lvl="1" indent="-419057">
              <a:buFont typeface="+mj-lt"/>
              <a:buAutoNum type="arabicPeriod"/>
            </a:pPr>
            <a:r>
              <a:rPr lang="en-US" sz="2200" dirty="0" smtClean="0"/>
              <a:t>Arrays can contain only one data type. </a:t>
            </a:r>
            <a:r>
              <a:rPr lang="en-US" sz="2200" b="1" dirty="0" smtClean="0"/>
              <a:t>TRUE</a:t>
            </a:r>
            <a:endParaRPr lang="en-US" sz="2200" dirty="0" smtClean="0"/>
          </a:p>
          <a:p>
            <a:pPr marL="860335" lvl="1" indent="-419057">
              <a:buFont typeface="+mj-lt"/>
              <a:buAutoNum type="arabicPeriod"/>
            </a:pPr>
            <a:r>
              <a:rPr lang="en-US" sz="2200" dirty="0" smtClean="0"/>
              <a:t>An array must contain at least one element. </a:t>
            </a:r>
            <a:r>
              <a:rPr lang="en-US" sz="2200" b="1" dirty="0" smtClean="0"/>
              <a:t>FALSE</a:t>
            </a:r>
            <a:endParaRPr lang="en-US" sz="2200" dirty="0" smtClean="0"/>
          </a:p>
          <a:p>
            <a:pPr marL="860335" lvl="1" indent="-419057">
              <a:buFont typeface="+mj-lt"/>
              <a:buAutoNum type="arabicPeriod"/>
            </a:pPr>
            <a:r>
              <a:rPr lang="en-US" sz="2200" dirty="0" smtClean="0"/>
              <a:t>The Bundle function can be used to add elements to a cluster.  </a:t>
            </a:r>
            <a:r>
              <a:rPr lang="en-US" sz="2200" b="1" dirty="0" smtClean="0"/>
              <a:t>FALSE</a:t>
            </a:r>
            <a:endParaRPr lang="en-US" sz="2200" dirty="0" smtClean="0"/>
          </a:p>
          <a:p>
            <a:pPr marL="860335" lvl="1" indent="-419057">
              <a:buFont typeface="+mj-lt"/>
              <a:buAutoNum type="arabicPeriod"/>
            </a:pPr>
            <a:r>
              <a:rPr lang="en-US" sz="2200" dirty="0" smtClean="0"/>
              <a:t>Clusters can contain both controls and indicators within the same shell; however, arrays cannot. </a:t>
            </a:r>
            <a:r>
              <a:rPr lang="en-US" sz="2200" b="1" dirty="0" smtClean="0"/>
              <a:t>FALSE</a:t>
            </a:r>
            <a:endParaRPr lang="en-US" sz="2200" dirty="0" smtClean="0"/>
          </a:p>
          <a:p>
            <a:pPr marL="860335" lvl="1" indent="-419057">
              <a:buFont typeface="+mj-lt"/>
              <a:buAutoNum type="arabicPeriod"/>
            </a:pPr>
            <a:r>
              <a:rPr lang="en-US" sz="2200" dirty="0" smtClean="0"/>
              <a:t>It is possible to have clusters containing arrays as well as arrays containing clusters. </a:t>
            </a:r>
            <a:r>
              <a:rPr lang="en-US" sz="2200" b="1" dirty="0" smtClean="0"/>
              <a:t>TRUE</a:t>
            </a:r>
            <a:endParaRPr lang="en-US" sz="2200" dirty="0" smtClean="0"/>
          </a:p>
          <a:p>
            <a:pPr marL="860335" lvl="1" indent="-419057">
              <a:buFont typeface="+mj-lt"/>
              <a:buAutoNum type="arabicPeriod"/>
            </a:pPr>
            <a:endParaRPr lang="en-US" sz="2200" dirty="0" smtClean="0"/>
          </a:p>
          <a:p>
            <a:pPr marL="860335" lvl="1" indent="-419057">
              <a:buFont typeface="+mj-lt"/>
              <a:buAutoNum type="arabicPeriod"/>
            </a:pPr>
            <a:endParaRPr lang="en-US" sz="2200" dirty="0" smtClean="0"/>
          </a:p>
        </p:txBody>
      </p:sp>
      <p:sp>
        <p:nvSpPr>
          <p:cNvPr id="141316" name="Slide Number Placeholder 4"/>
          <p:cNvSpPr>
            <a:spLocks noGrp="1"/>
          </p:cNvSpPr>
          <p:nvPr>
            <p:ph type="sldNum" sz="quarter" idx="10"/>
          </p:nvPr>
        </p:nvSpPr>
        <p:spPr bwMode="auto">
          <a:noFill/>
          <a:ln>
            <a:miter lim="800000"/>
            <a:headEnd/>
            <a:tailEnd/>
          </a:ln>
        </p:spPr>
        <p:txBody>
          <a:bodyPr vert="horz" wrap="square" lIns="91430" tIns="45715" rIns="91430" bIns="45715" numCol="1" anchor="t" anchorCtr="0" compatLnSpc="1">
            <a:prstTxWarp prst="textNoShape">
              <a:avLst/>
            </a:prstTxWarp>
          </a:bodyPr>
          <a:lstStyle/>
          <a:p>
            <a:fld id="{519966D3-C023-48AA-8443-BFA645EA684F}" type="slidenum">
              <a:rPr lang="en-US" smtClean="0">
                <a:latin typeface="Arial Narrow" pitchFamily="32" charset="0"/>
              </a:rPr>
              <a:pPr/>
              <a:t>4</a:t>
            </a:fld>
            <a:endParaRPr lang="en-US" smtClean="0">
              <a:latin typeface="Arial Narrow" pitchFamily="32" charset="0"/>
            </a:endParaRPr>
          </a:p>
        </p:txBody>
      </p:sp>
      <p:sp>
        <p:nvSpPr>
          <p:cNvPr id="7" name="Rectangle 3"/>
          <p:cNvSpPr>
            <a:spLocks noGrp="1" noChangeArrowheads="1"/>
          </p:cNvSpPr>
          <p:nvPr>
            <p:ph type="title"/>
          </p:nvPr>
        </p:nvSpPr>
        <p:spPr>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Review Question 1</a:t>
            </a:r>
            <a:endParaRPr lang="en-US"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8"/>
          <p:cNvSpPr>
            <a:spLocks noGrp="1" noChangeArrowheads="1"/>
          </p:cNvSpPr>
          <p:nvPr>
            <p:ph type="body" sz="half" idx="1"/>
          </p:nvPr>
        </p:nvSpPr>
        <p:spPr>
          <a:xfrm>
            <a:off x="533401" y="1514475"/>
            <a:ext cx="8116679" cy="4264852"/>
          </a:xfrm>
        </p:spPr>
        <p:txBody>
          <a:bodyPr/>
          <a:lstStyle/>
          <a:p>
            <a:pPr marL="457153" indent="-457153"/>
            <a:r>
              <a:rPr lang="en-US" sz="2400" dirty="0" smtClean="0"/>
              <a:t>The Error Cluster contains which of the following?</a:t>
            </a:r>
          </a:p>
          <a:p>
            <a:pPr marL="457200" indent="-457200">
              <a:buAutoNum type="alphaLcParenR"/>
            </a:pPr>
            <a:r>
              <a:rPr lang="en-US" sz="2400" dirty="0" smtClean="0"/>
              <a:t>Boolean</a:t>
            </a:r>
          </a:p>
          <a:p>
            <a:pPr marL="457200" indent="-457200">
              <a:buAutoNum type="alphaLcParenR"/>
            </a:pPr>
            <a:r>
              <a:rPr lang="en-US" sz="2400" dirty="0" smtClean="0"/>
              <a:t>Array</a:t>
            </a:r>
          </a:p>
          <a:p>
            <a:pPr marL="457200" indent="-457200">
              <a:buAutoNum type="alphaLcParenR"/>
            </a:pPr>
            <a:r>
              <a:rPr lang="en-US" sz="2400" dirty="0" smtClean="0"/>
              <a:t>String</a:t>
            </a:r>
          </a:p>
          <a:p>
            <a:pPr marL="457200" indent="-457200">
              <a:buAutoNum type="alphaLcParenR"/>
            </a:pPr>
            <a:r>
              <a:rPr lang="en-US" sz="2400" dirty="0" smtClean="0"/>
              <a:t>Numeric </a:t>
            </a:r>
          </a:p>
          <a:p>
            <a:pPr marL="457200" indent="-457200">
              <a:buAutoNum type="alphaLcParenR"/>
            </a:pPr>
            <a:r>
              <a:rPr lang="en-US" sz="2400" dirty="0" smtClean="0"/>
              <a:t>Cluster</a:t>
            </a:r>
            <a:endParaRPr lang="en-US" sz="2200" dirty="0" smtClean="0"/>
          </a:p>
          <a:p>
            <a:pPr marL="860335" lvl="1" indent="-419057">
              <a:buFont typeface="+mj-lt"/>
              <a:buAutoNum type="arabicPeriod"/>
            </a:pPr>
            <a:endParaRPr lang="en-US" sz="2200" dirty="0" smtClean="0"/>
          </a:p>
          <a:p>
            <a:pPr marL="860335" lvl="1" indent="-419057">
              <a:buFont typeface="+mj-lt"/>
              <a:buAutoNum type="arabicPeriod"/>
            </a:pPr>
            <a:endParaRPr lang="en-US" sz="2200" dirty="0" smtClean="0"/>
          </a:p>
        </p:txBody>
      </p:sp>
      <p:sp>
        <p:nvSpPr>
          <p:cNvPr id="141316" name="Slide Number Placeholder 4"/>
          <p:cNvSpPr>
            <a:spLocks noGrp="1"/>
          </p:cNvSpPr>
          <p:nvPr>
            <p:ph type="sldNum" sz="quarter" idx="10"/>
          </p:nvPr>
        </p:nvSpPr>
        <p:spPr bwMode="auto">
          <a:noFill/>
          <a:ln>
            <a:miter lim="800000"/>
            <a:headEnd/>
            <a:tailEnd/>
          </a:ln>
        </p:spPr>
        <p:txBody>
          <a:bodyPr vert="horz" wrap="square" lIns="91430" tIns="45715" rIns="91430" bIns="45715" numCol="1" anchor="t" anchorCtr="0" compatLnSpc="1">
            <a:prstTxWarp prst="textNoShape">
              <a:avLst/>
            </a:prstTxWarp>
          </a:bodyPr>
          <a:lstStyle/>
          <a:p>
            <a:fld id="{519966D3-C023-48AA-8443-BFA645EA684F}" type="slidenum">
              <a:rPr lang="en-US" smtClean="0">
                <a:latin typeface="Arial Narrow" pitchFamily="32" charset="0"/>
              </a:rPr>
              <a:pPr/>
              <a:t>5</a:t>
            </a:fld>
            <a:endParaRPr lang="en-US" smtClean="0">
              <a:latin typeface="Arial Narrow" pitchFamily="32" charset="0"/>
            </a:endParaRPr>
          </a:p>
        </p:txBody>
      </p:sp>
      <p:sp>
        <p:nvSpPr>
          <p:cNvPr id="7" name="Rectangle 3"/>
          <p:cNvSpPr>
            <a:spLocks noGrp="1" noChangeArrowheads="1"/>
          </p:cNvSpPr>
          <p:nvPr>
            <p:ph type="title"/>
          </p:nvPr>
        </p:nvSpPr>
        <p:spPr>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Review Question 2</a:t>
            </a:r>
            <a:endParaRPr lang="en-US"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8"/>
          <p:cNvSpPr>
            <a:spLocks noGrp="1" noChangeArrowheads="1"/>
          </p:cNvSpPr>
          <p:nvPr>
            <p:ph type="body" sz="half" idx="1"/>
          </p:nvPr>
        </p:nvSpPr>
        <p:spPr>
          <a:xfrm>
            <a:off x="533401" y="1514475"/>
            <a:ext cx="8116679" cy="4264852"/>
          </a:xfrm>
        </p:spPr>
        <p:txBody>
          <a:bodyPr/>
          <a:lstStyle/>
          <a:p>
            <a:pPr marL="457153" indent="-457153"/>
            <a:r>
              <a:rPr lang="en-US" sz="2400" dirty="0" smtClean="0"/>
              <a:t>The Error Cluster contains which of the following?</a:t>
            </a:r>
          </a:p>
          <a:p>
            <a:pPr marL="457200" indent="-457200">
              <a:buAutoNum type="alphaLcParenR"/>
            </a:pPr>
            <a:r>
              <a:rPr lang="en-US" sz="2400" b="1" dirty="0" smtClean="0"/>
              <a:t>Boolean -</a:t>
            </a:r>
            <a:r>
              <a:rPr lang="en-US" sz="2400" dirty="0" smtClean="0"/>
              <a:t> </a:t>
            </a:r>
            <a:r>
              <a:rPr lang="en-US" sz="2400" b="1" dirty="0" smtClean="0"/>
              <a:t>status</a:t>
            </a:r>
          </a:p>
          <a:p>
            <a:pPr marL="457200" indent="-457200">
              <a:buAutoNum type="alphaLcParenR"/>
            </a:pPr>
            <a:r>
              <a:rPr lang="en-US" sz="2400" dirty="0" smtClean="0"/>
              <a:t>Array</a:t>
            </a:r>
          </a:p>
          <a:p>
            <a:pPr marL="457200" indent="-457200">
              <a:buAutoNum type="alphaLcParenR"/>
            </a:pPr>
            <a:r>
              <a:rPr lang="en-US" sz="2400" b="1" dirty="0" smtClean="0"/>
              <a:t>String - source</a:t>
            </a:r>
          </a:p>
          <a:p>
            <a:pPr marL="457200" indent="-457200">
              <a:buAutoNum type="alphaLcParenR"/>
            </a:pPr>
            <a:r>
              <a:rPr lang="en-US" sz="2400" b="1" dirty="0" smtClean="0"/>
              <a:t>Numeric - code </a:t>
            </a:r>
          </a:p>
          <a:p>
            <a:pPr marL="457200" indent="-457200">
              <a:buAutoNum type="alphaLcParenR"/>
            </a:pPr>
            <a:r>
              <a:rPr lang="en-US" sz="2400" dirty="0" smtClean="0"/>
              <a:t>Cluster</a:t>
            </a:r>
            <a:endParaRPr lang="en-US" sz="2200" dirty="0" smtClean="0"/>
          </a:p>
          <a:p>
            <a:pPr marL="860335" lvl="1" indent="-419057">
              <a:buFont typeface="+mj-lt"/>
              <a:buAutoNum type="arabicPeriod"/>
            </a:pPr>
            <a:endParaRPr lang="en-US" sz="2200" dirty="0" smtClean="0"/>
          </a:p>
          <a:p>
            <a:pPr marL="860335" lvl="1" indent="-419057">
              <a:buFont typeface="+mj-lt"/>
              <a:buAutoNum type="arabicPeriod"/>
            </a:pPr>
            <a:endParaRPr lang="en-US" sz="2200" dirty="0" smtClean="0"/>
          </a:p>
        </p:txBody>
      </p:sp>
      <p:sp>
        <p:nvSpPr>
          <p:cNvPr id="141316" name="Slide Number Placeholder 4"/>
          <p:cNvSpPr>
            <a:spLocks noGrp="1"/>
          </p:cNvSpPr>
          <p:nvPr>
            <p:ph type="sldNum" sz="quarter" idx="10"/>
          </p:nvPr>
        </p:nvSpPr>
        <p:spPr bwMode="auto">
          <a:noFill/>
          <a:ln>
            <a:miter lim="800000"/>
            <a:headEnd/>
            <a:tailEnd/>
          </a:ln>
        </p:spPr>
        <p:txBody>
          <a:bodyPr vert="horz" wrap="square" lIns="91430" tIns="45715" rIns="91430" bIns="45715" numCol="1" anchor="t" anchorCtr="0" compatLnSpc="1">
            <a:prstTxWarp prst="textNoShape">
              <a:avLst/>
            </a:prstTxWarp>
          </a:bodyPr>
          <a:lstStyle/>
          <a:p>
            <a:fld id="{519966D3-C023-48AA-8443-BFA645EA684F}" type="slidenum">
              <a:rPr lang="en-US" smtClean="0">
                <a:latin typeface="Arial Narrow" pitchFamily="32" charset="0"/>
              </a:rPr>
              <a:pPr/>
              <a:t>6</a:t>
            </a:fld>
            <a:endParaRPr lang="en-US" smtClean="0">
              <a:latin typeface="Arial Narrow" pitchFamily="32" charset="0"/>
            </a:endParaRPr>
          </a:p>
        </p:txBody>
      </p:sp>
      <p:sp>
        <p:nvSpPr>
          <p:cNvPr id="7" name="Rectangle 3"/>
          <p:cNvSpPr>
            <a:spLocks noGrp="1" noChangeArrowheads="1"/>
          </p:cNvSpPr>
          <p:nvPr>
            <p:ph type="title"/>
          </p:nvPr>
        </p:nvSpPr>
        <p:spPr>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Review Question 2</a:t>
            </a:r>
            <a:endParaRPr lang="en-US"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8"/>
          <p:cNvSpPr>
            <a:spLocks noGrp="1" noChangeArrowheads="1"/>
          </p:cNvSpPr>
          <p:nvPr>
            <p:ph type="body" sz="half" idx="1"/>
          </p:nvPr>
        </p:nvSpPr>
        <p:spPr>
          <a:xfrm>
            <a:off x="533401" y="1514475"/>
            <a:ext cx="8116679" cy="4264852"/>
          </a:xfrm>
        </p:spPr>
        <p:txBody>
          <a:bodyPr/>
          <a:lstStyle/>
          <a:p>
            <a:pPr marL="457153" indent="-457153"/>
            <a:r>
              <a:rPr lang="en-US" sz="2400" dirty="0" smtClean="0"/>
              <a:t>An enumeration is a list of ___ and ___ pairs and acts like a ____ to the computer and ____ to the user.</a:t>
            </a:r>
          </a:p>
          <a:p>
            <a:pPr marL="457153" indent="-457153"/>
            <a:endParaRPr lang="en-US" sz="2400" dirty="0" smtClean="0"/>
          </a:p>
          <a:p>
            <a:pPr marL="457200" indent="-457200">
              <a:buAutoNum type="alphaLcParenR"/>
            </a:pPr>
            <a:r>
              <a:rPr lang="en-US" sz="2400" dirty="0" smtClean="0"/>
              <a:t>integer, string, integer, string </a:t>
            </a:r>
          </a:p>
          <a:p>
            <a:pPr marL="457200" indent="-457200">
              <a:buAutoNum type="alphaLcParenR"/>
            </a:pPr>
            <a:r>
              <a:rPr lang="en-US" sz="2400" dirty="0" smtClean="0"/>
              <a:t>Boolean, string, </a:t>
            </a:r>
            <a:r>
              <a:rPr lang="en-US" sz="2400" dirty="0" err="1" smtClean="0"/>
              <a:t>boolean</a:t>
            </a:r>
            <a:r>
              <a:rPr lang="en-US" sz="2400" dirty="0" smtClean="0"/>
              <a:t>, string</a:t>
            </a:r>
          </a:p>
          <a:p>
            <a:pPr marL="457200" indent="-457200">
              <a:buAutoNum type="alphaLcParenR"/>
            </a:pPr>
            <a:r>
              <a:rPr lang="en-US" sz="2400" dirty="0" smtClean="0"/>
              <a:t>Boolean, integer, </a:t>
            </a:r>
            <a:r>
              <a:rPr lang="en-US" sz="2400" dirty="0" err="1" smtClean="0"/>
              <a:t>boolean</a:t>
            </a:r>
            <a:r>
              <a:rPr lang="en-US" sz="2400" dirty="0" smtClean="0"/>
              <a:t>, integer</a:t>
            </a:r>
          </a:p>
          <a:p>
            <a:pPr marL="457200" indent="-457200">
              <a:buFont typeface="Times New Roman" pitchFamily="16" charset="0"/>
              <a:buAutoNum type="alphaLcParenR"/>
            </a:pPr>
            <a:r>
              <a:rPr lang="en-US" sz="2400" dirty="0" smtClean="0"/>
              <a:t>integer, string, string, integer</a:t>
            </a:r>
          </a:p>
          <a:p>
            <a:pPr marL="457200" indent="-457200">
              <a:buAutoNum type="alphaLcParenR"/>
            </a:pPr>
            <a:endParaRPr lang="en-US" sz="2200" dirty="0" smtClean="0"/>
          </a:p>
          <a:p>
            <a:pPr marL="457200" indent="-457200">
              <a:buAutoNum type="alphaLcParenR"/>
            </a:pPr>
            <a:endParaRPr lang="en-US" sz="2200" dirty="0" smtClean="0"/>
          </a:p>
          <a:p>
            <a:pPr marL="860335" lvl="1" indent="-419057">
              <a:buFont typeface="+mj-lt"/>
              <a:buAutoNum type="arabicPeriod"/>
            </a:pPr>
            <a:endParaRPr lang="en-US" sz="2200" dirty="0" smtClean="0"/>
          </a:p>
          <a:p>
            <a:pPr marL="860335" lvl="1" indent="-419057">
              <a:buFont typeface="+mj-lt"/>
              <a:buAutoNum type="arabicPeriod"/>
            </a:pPr>
            <a:endParaRPr lang="en-US" sz="2200" dirty="0" smtClean="0"/>
          </a:p>
        </p:txBody>
      </p:sp>
      <p:sp>
        <p:nvSpPr>
          <p:cNvPr id="141316" name="Slide Number Placeholder 4"/>
          <p:cNvSpPr>
            <a:spLocks noGrp="1"/>
          </p:cNvSpPr>
          <p:nvPr>
            <p:ph type="sldNum" sz="quarter" idx="10"/>
          </p:nvPr>
        </p:nvSpPr>
        <p:spPr bwMode="auto">
          <a:noFill/>
          <a:ln>
            <a:miter lim="800000"/>
            <a:headEnd/>
            <a:tailEnd/>
          </a:ln>
        </p:spPr>
        <p:txBody>
          <a:bodyPr vert="horz" wrap="square" lIns="91430" tIns="45715" rIns="91430" bIns="45715" numCol="1" anchor="t" anchorCtr="0" compatLnSpc="1">
            <a:prstTxWarp prst="textNoShape">
              <a:avLst/>
            </a:prstTxWarp>
          </a:bodyPr>
          <a:lstStyle/>
          <a:p>
            <a:fld id="{519966D3-C023-48AA-8443-BFA645EA684F}" type="slidenum">
              <a:rPr lang="en-US" smtClean="0">
                <a:latin typeface="Arial Narrow" pitchFamily="32" charset="0"/>
              </a:rPr>
              <a:pPr/>
              <a:t>7</a:t>
            </a:fld>
            <a:endParaRPr lang="en-US" smtClean="0">
              <a:latin typeface="Arial Narrow" pitchFamily="32" charset="0"/>
            </a:endParaRPr>
          </a:p>
        </p:txBody>
      </p:sp>
      <p:sp>
        <p:nvSpPr>
          <p:cNvPr id="7" name="Rectangle 3"/>
          <p:cNvSpPr>
            <a:spLocks noGrp="1" noChangeArrowheads="1"/>
          </p:cNvSpPr>
          <p:nvPr>
            <p:ph type="title"/>
          </p:nvPr>
        </p:nvSpPr>
        <p:spPr>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Review Question 3</a:t>
            </a:r>
            <a:endParaRPr lang="en-US"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8"/>
          <p:cNvSpPr>
            <a:spLocks noGrp="1" noChangeArrowheads="1"/>
          </p:cNvSpPr>
          <p:nvPr>
            <p:ph type="body" sz="half" idx="1"/>
          </p:nvPr>
        </p:nvSpPr>
        <p:spPr>
          <a:xfrm>
            <a:off x="533401" y="1514475"/>
            <a:ext cx="8116679" cy="4264852"/>
          </a:xfrm>
        </p:spPr>
        <p:txBody>
          <a:bodyPr/>
          <a:lstStyle/>
          <a:p>
            <a:pPr marL="457153" indent="-457153"/>
            <a:r>
              <a:rPr lang="en-US" sz="2400" dirty="0" smtClean="0"/>
              <a:t>An enumeration is a list of ___ and ___ pairs and acts like a ____ to the computer and ____ to the user.</a:t>
            </a:r>
          </a:p>
          <a:p>
            <a:pPr marL="457153" indent="-457153"/>
            <a:endParaRPr lang="en-US" sz="2400" dirty="0" smtClean="0"/>
          </a:p>
          <a:p>
            <a:pPr marL="457200" indent="-457200">
              <a:buAutoNum type="alphaLcParenR"/>
            </a:pPr>
            <a:r>
              <a:rPr lang="en-US" sz="2400" b="1" dirty="0" smtClean="0"/>
              <a:t>integer, string, integer, string </a:t>
            </a:r>
          </a:p>
          <a:p>
            <a:pPr marL="457200" indent="-457200">
              <a:buAutoNum type="alphaLcParenR"/>
            </a:pPr>
            <a:r>
              <a:rPr lang="en-US" sz="2400" dirty="0" smtClean="0"/>
              <a:t>Boolean, string, </a:t>
            </a:r>
            <a:r>
              <a:rPr lang="en-US" sz="2400" dirty="0" err="1" smtClean="0"/>
              <a:t>boolean</a:t>
            </a:r>
            <a:r>
              <a:rPr lang="en-US" sz="2400" dirty="0" smtClean="0"/>
              <a:t>, string</a:t>
            </a:r>
          </a:p>
          <a:p>
            <a:pPr marL="457200" indent="-457200">
              <a:buAutoNum type="alphaLcParenR"/>
            </a:pPr>
            <a:r>
              <a:rPr lang="en-US" sz="2400" dirty="0" smtClean="0"/>
              <a:t>Boolean, integer, </a:t>
            </a:r>
            <a:r>
              <a:rPr lang="en-US" sz="2400" dirty="0" err="1" smtClean="0"/>
              <a:t>boolean</a:t>
            </a:r>
            <a:r>
              <a:rPr lang="en-US" sz="2400" dirty="0" smtClean="0"/>
              <a:t>, integer</a:t>
            </a:r>
          </a:p>
          <a:p>
            <a:pPr marL="457200" indent="-457200">
              <a:buFont typeface="Times New Roman" pitchFamily="16" charset="0"/>
              <a:buAutoNum type="alphaLcParenR"/>
            </a:pPr>
            <a:r>
              <a:rPr lang="en-US" sz="2400" dirty="0" smtClean="0"/>
              <a:t>integer, string, string, integer</a:t>
            </a:r>
          </a:p>
          <a:p>
            <a:pPr marL="457200" indent="-457200">
              <a:buAutoNum type="alphaLcParenR"/>
            </a:pPr>
            <a:endParaRPr lang="en-US" sz="2200" dirty="0" smtClean="0"/>
          </a:p>
          <a:p>
            <a:pPr marL="457200" indent="-457200">
              <a:buAutoNum type="alphaLcParenR"/>
            </a:pPr>
            <a:endParaRPr lang="en-US" sz="2200" dirty="0" smtClean="0"/>
          </a:p>
          <a:p>
            <a:pPr marL="860335" lvl="1" indent="-419057">
              <a:buFont typeface="+mj-lt"/>
              <a:buAutoNum type="arabicPeriod"/>
            </a:pPr>
            <a:endParaRPr lang="en-US" sz="2200" dirty="0" smtClean="0"/>
          </a:p>
          <a:p>
            <a:pPr marL="860335" lvl="1" indent="-419057">
              <a:buFont typeface="+mj-lt"/>
              <a:buAutoNum type="arabicPeriod"/>
            </a:pPr>
            <a:endParaRPr lang="en-US" sz="2200" dirty="0" smtClean="0"/>
          </a:p>
        </p:txBody>
      </p:sp>
      <p:sp>
        <p:nvSpPr>
          <p:cNvPr id="141316" name="Slide Number Placeholder 4"/>
          <p:cNvSpPr>
            <a:spLocks noGrp="1"/>
          </p:cNvSpPr>
          <p:nvPr>
            <p:ph type="sldNum" sz="quarter" idx="10"/>
          </p:nvPr>
        </p:nvSpPr>
        <p:spPr bwMode="auto">
          <a:noFill/>
          <a:ln>
            <a:miter lim="800000"/>
            <a:headEnd/>
            <a:tailEnd/>
          </a:ln>
        </p:spPr>
        <p:txBody>
          <a:bodyPr vert="horz" wrap="square" lIns="91430" tIns="45715" rIns="91430" bIns="45715" numCol="1" anchor="t" anchorCtr="0" compatLnSpc="1">
            <a:prstTxWarp prst="textNoShape">
              <a:avLst/>
            </a:prstTxWarp>
          </a:bodyPr>
          <a:lstStyle/>
          <a:p>
            <a:fld id="{519966D3-C023-48AA-8443-BFA645EA684F}" type="slidenum">
              <a:rPr lang="en-US" smtClean="0">
                <a:latin typeface="Arial Narrow" pitchFamily="32" charset="0"/>
              </a:rPr>
              <a:pPr/>
              <a:t>8</a:t>
            </a:fld>
            <a:endParaRPr lang="en-US" smtClean="0">
              <a:latin typeface="Arial Narrow" pitchFamily="32" charset="0"/>
            </a:endParaRPr>
          </a:p>
        </p:txBody>
      </p:sp>
      <p:sp>
        <p:nvSpPr>
          <p:cNvPr id="7" name="Rectangle 3"/>
          <p:cNvSpPr>
            <a:spLocks noGrp="1" noChangeArrowheads="1"/>
          </p:cNvSpPr>
          <p:nvPr>
            <p:ph type="title"/>
          </p:nvPr>
        </p:nvSpPr>
        <p:spPr>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Review Question 3</a:t>
            </a:r>
            <a:endParaRPr lang="en-US"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8"/>
          <p:cNvSpPr>
            <a:spLocks noGrp="1" noChangeArrowheads="1"/>
          </p:cNvSpPr>
          <p:nvPr>
            <p:ph type="body" sz="half" idx="1"/>
          </p:nvPr>
        </p:nvSpPr>
        <p:spPr>
          <a:xfrm>
            <a:off x="533401" y="1295400"/>
            <a:ext cx="8116679" cy="4483927"/>
          </a:xfrm>
        </p:spPr>
        <p:txBody>
          <a:bodyPr/>
          <a:lstStyle/>
          <a:p>
            <a:pPr marL="457200" indent="-457200">
              <a:buFont typeface="Arial" pitchFamily="34" charset="0"/>
              <a:buChar char="•"/>
            </a:pPr>
            <a:r>
              <a:rPr lang="en-US" sz="3200" dirty="0" smtClean="0"/>
              <a:t>Use loops when you want to repeat a section of code</a:t>
            </a:r>
          </a:p>
          <a:p>
            <a:pPr marL="457200" indent="-457200">
              <a:buFont typeface="Arial" pitchFamily="34" charset="0"/>
              <a:buChar char="•"/>
            </a:pPr>
            <a:endParaRPr lang="en-US" sz="3200" dirty="0" smtClean="0"/>
          </a:p>
          <a:p>
            <a:pPr marL="457200" indent="-457200">
              <a:buFont typeface="Arial" pitchFamily="34" charset="0"/>
              <a:buChar char="•"/>
            </a:pPr>
            <a:endParaRPr lang="en-US" sz="3200" dirty="0" smtClean="0"/>
          </a:p>
          <a:p>
            <a:pPr marL="457200" indent="-457200">
              <a:buFont typeface="Arial" pitchFamily="34" charset="0"/>
              <a:buChar char="•"/>
            </a:pPr>
            <a:r>
              <a:rPr lang="en-US" sz="3200" dirty="0" smtClean="0"/>
              <a:t>Types:</a:t>
            </a:r>
          </a:p>
          <a:p>
            <a:pPr marL="820085" lvl="1" indent="-457200">
              <a:buFont typeface="Arial" pitchFamily="34" charset="0"/>
              <a:buChar char="•"/>
            </a:pPr>
            <a:r>
              <a:rPr lang="en-US" sz="2800" dirty="0" smtClean="0"/>
              <a:t>While – repeats until a condition is met </a:t>
            </a:r>
          </a:p>
          <a:p>
            <a:pPr marL="820085" lvl="1" indent="-457200">
              <a:buFont typeface="Arial" pitchFamily="34" charset="0"/>
              <a:buChar char="•"/>
            </a:pPr>
            <a:r>
              <a:rPr lang="en-US" sz="2800" dirty="0" smtClean="0"/>
              <a:t>For – repeats for X number </a:t>
            </a:r>
            <a:r>
              <a:rPr lang="en-US" sz="2800" dirty="0" smtClean="0"/>
              <a:t>of iterations</a:t>
            </a:r>
            <a:endParaRPr lang="en-US" sz="2800" dirty="0" smtClean="0"/>
          </a:p>
          <a:p>
            <a:pPr marL="457200" indent="-457200">
              <a:buFont typeface="Arial" pitchFamily="34" charset="0"/>
              <a:buChar char="•"/>
            </a:pPr>
            <a:endParaRPr lang="en-US" sz="3200" dirty="0" smtClean="0"/>
          </a:p>
          <a:p>
            <a:pPr marL="457200" indent="-457200">
              <a:buFont typeface="Arial" pitchFamily="34" charset="0"/>
              <a:buChar char="•"/>
            </a:pPr>
            <a:endParaRPr lang="en-US" sz="3200" dirty="0" smtClean="0"/>
          </a:p>
          <a:p>
            <a:pPr marL="860335" lvl="1" indent="-419057">
              <a:buFont typeface="Arial" pitchFamily="34" charset="0"/>
              <a:buChar char="•"/>
            </a:pPr>
            <a:endParaRPr lang="en-US" sz="3200" dirty="0" smtClean="0"/>
          </a:p>
          <a:p>
            <a:pPr marL="860335" lvl="1" indent="-419057">
              <a:buFont typeface="Arial" pitchFamily="34" charset="0"/>
              <a:buChar char="•"/>
            </a:pPr>
            <a:endParaRPr lang="en-US" sz="3200" dirty="0" smtClean="0"/>
          </a:p>
        </p:txBody>
      </p:sp>
      <p:sp>
        <p:nvSpPr>
          <p:cNvPr id="141316" name="Slide Number Placeholder 4"/>
          <p:cNvSpPr>
            <a:spLocks noGrp="1"/>
          </p:cNvSpPr>
          <p:nvPr>
            <p:ph type="sldNum" sz="quarter" idx="10"/>
          </p:nvPr>
        </p:nvSpPr>
        <p:spPr bwMode="auto">
          <a:noFill/>
          <a:ln>
            <a:miter lim="800000"/>
            <a:headEnd/>
            <a:tailEnd/>
          </a:ln>
        </p:spPr>
        <p:txBody>
          <a:bodyPr vert="horz" wrap="square" lIns="91430" tIns="45715" rIns="91430" bIns="45715" numCol="1" anchor="t" anchorCtr="0" compatLnSpc="1">
            <a:prstTxWarp prst="textNoShape">
              <a:avLst/>
            </a:prstTxWarp>
          </a:bodyPr>
          <a:lstStyle/>
          <a:p>
            <a:fld id="{519966D3-C023-48AA-8443-BFA645EA684F}" type="slidenum">
              <a:rPr lang="en-US" smtClean="0">
                <a:latin typeface="Arial Narrow" pitchFamily="32" charset="0"/>
              </a:rPr>
              <a:pPr/>
              <a:t>9</a:t>
            </a:fld>
            <a:endParaRPr lang="en-US" smtClean="0">
              <a:latin typeface="Arial Narrow" pitchFamily="32" charset="0"/>
            </a:endParaRPr>
          </a:p>
        </p:txBody>
      </p:sp>
      <p:sp>
        <p:nvSpPr>
          <p:cNvPr id="7" name="Rectangle 3"/>
          <p:cNvSpPr>
            <a:spLocks noGrp="1" noChangeArrowheads="1"/>
          </p:cNvSpPr>
          <p:nvPr>
            <p:ph type="title"/>
          </p:nvPr>
        </p:nvSpPr>
        <p:spPr>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Loops</a:t>
            </a:r>
            <a:endParaRPr lang="en-US" i="1" dirty="0">
              <a:solidFill>
                <a:srgbClr val="0084D1"/>
              </a:solidFill>
              <a:latin typeface="Cambria" pitchFamily="16" charset="0"/>
            </a:endParaRPr>
          </a:p>
        </p:txBody>
      </p:sp>
      <p:pic>
        <p:nvPicPr>
          <p:cNvPr id="56322" name="Picture 2" descr="C:\Users\Kristen\AppData\Local\Microsoft\Windows\Temporary Internet Files\Content.IE5\PMCO0W8D\MC900431582[1].png"/>
          <p:cNvPicPr>
            <a:picLocks noChangeAspect="1" noChangeArrowheads="1"/>
          </p:cNvPicPr>
          <p:nvPr/>
        </p:nvPicPr>
        <p:blipFill>
          <a:blip r:embed="rId3" cstate="print">
            <a:duotone>
              <a:prstClr val="black"/>
              <a:srgbClr val="0070C0">
                <a:tint val="45000"/>
                <a:satMod val="400000"/>
              </a:srgbClr>
            </a:duotone>
          </a:blip>
          <a:srcRect/>
          <a:stretch>
            <a:fillRect/>
          </a:stretch>
        </p:blipFill>
        <p:spPr bwMode="auto">
          <a:xfrm>
            <a:off x="5257800" y="2057400"/>
            <a:ext cx="1828572" cy="182857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I_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Narrow"/>
        <a:ea typeface="SimSun"/>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7225</TotalTime>
  <Words>3008</Words>
  <Application>Microsoft Office PowerPoint</Application>
  <PresentationFormat>On-screen Show (4:3)</PresentationFormat>
  <Paragraphs>325</Paragraphs>
  <Slides>27</Slides>
  <Notes>27</Notes>
  <HiddenSlides>0</HiddenSlides>
  <MMClips>0</MMClips>
  <ScaleCrop>false</ScaleCrop>
  <HeadingPairs>
    <vt:vector size="6" baseType="variant">
      <vt:variant>
        <vt:lpstr>Theme</vt:lpstr>
      </vt:variant>
      <vt:variant>
        <vt:i4>2</vt:i4>
      </vt:variant>
      <vt:variant>
        <vt:lpstr>Embedded OLE Servers</vt:lpstr>
      </vt:variant>
      <vt:variant>
        <vt:i4>0</vt:i4>
      </vt:variant>
      <vt:variant>
        <vt:lpstr>Slide Titles</vt:lpstr>
      </vt:variant>
      <vt:variant>
        <vt:i4>27</vt:i4>
      </vt:variant>
    </vt:vector>
  </HeadingPairs>
  <TitlesOfParts>
    <vt:vector size="29" baseType="lpstr">
      <vt:lpstr>NI_Theme</vt:lpstr>
      <vt:lpstr>1_Office Theme</vt:lpstr>
      <vt:lpstr>Slide 1</vt:lpstr>
      <vt:lpstr>Today's Topics</vt:lpstr>
      <vt:lpstr>Review Question 1</vt:lpstr>
      <vt:lpstr>Review Question 1</vt:lpstr>
      <vt:lpstr>Review Question 2</vt:lpstr>
      <vt:lpstr>Review Question 2</vt:lpstr>
      <vt:lpstr>Review Question 3</vt:lpstr>
      <vt:lpstr>Review Question 3</vt:lpstr>
      <vt:lpstr>Loops</vt:lpstr>
      <vt:lpstr>While Loops</vt:lpstr>
      <vt:lpstr>For Loops</vt:lpstr>
      <vt:lpstr>Slide 12</vt:lpstr>
      <vt:lpstr>Slide 13</vt:lpstr>
      <vt:lpstr>Slide 14</vt:lpstr>
      <vt:lpstr>Slide 15</vt:lpstr>
      <vt:lpstr>Slide 16</vt:lpstr>
      <vt:lpstr>Slide 17</vt:lpstr>
      <vt:lpstr>Slide 18</vt:lpstr>
      <vt:lpstr>Slide 19</vt:lpstr>
      <vt:lpstr>Slide 20</vt:lpstr>
      <vt:lpstr>Slide 21</vt:lpstr>
      <vt:lpstr>Case Structure: Inputs</vt:lpstr>
      <vt:lpstr>Case Structure: Outputs</vt:lpstr>
      <vt:lpstr>Case Structure</vt:lpstr>
      <vt:lpstr>Case Structure</vt:lpstr>
      <vt:lpstr>Slide 26</vt:lpstr>
      <vt:lpstr>Homework</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Proficiency Workshop</dc:title>
  <dc:creator>Kristen</dc:creator>
  <cp:lastModifiedBy>Kristen</cp:lastModifiedBy>
  <cp:revision>30</cp:revision>
  <dcterms:created xsi:type="dcterms:W3CDTF">2011-04-14T15:30:24Z</dcterms:created>
  <dcterms:modified xsi:type="dcterms:W3CDTF">2011-05-10T21:12:54Z</dcterms:modified>
</cp:coreProperties>
</file>