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4" r:id="rId5"/>
    <p:sldId id="266" r:id="rId6"/>
    <p:sldId id="269" r:id="rId7"/>
    <p:sldId id="265" r:id="rId8"/>
    <p:sldId id="268" r:id="rId9"/>
    <p:sldId id="267" r:id="rId10"/>
    <p:sldId id="270" r:id="rId11"/>
    <p:sldId id="271" r:id="rId12"/>
    <p:sldId id="272" r:id="rId13"/>
    <p:sldId id="260" r:id="rId14"/>
    <p:sldId id="261" r:id="rId15"/>
    <p:sldId id="262" r:id="rId16"/>
    <p:sldId id="263" r:id="rId17"/>
  </p:sldIdLst>
  <p:sldSz cx="9144000" cy="6858000" type="screen4x3"/>
  <p:notesSz cx="6985000" cy="9271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61"/>
    <a:srgbClr val="A900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168" autoAdjust="0"/>
  </p:normalViewPr>
  <p:slideViewPr>
    <p:cSldViewPr>
      <p:cViewPr varScale="1">
        <p:scale>
          <a:sx n="107" d="100"/>
          <a:sy n="107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16" y="-9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pPr>
              <a:defRPr/>
            </a:pPr>
            <a:fld id="{1B38DA4A-365E-441B-8731-156EC1DF52B7}" type="datetimeFigureOut">
              <a:rPr lang="en-US"/>
              <a:pPr>
                <a:defRPr/>
              </a:pPr>
              <a:t>3/19/2020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pPr>
              <a:defRPr/>
            </a:pPr>
            <a:fld id="{C6257DF0-203D-4B7B-BAC9-3EF90F999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8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EDBF-7C52-4A73-9A75-5B9E14CD0B4F}" type="datetimeFigureOut">
              <a:rPr lang="en-GB" smtClean="0"/>
              <a:pPr/>
              <a:t>19/03/2020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9A67-C699-4604-BC5C-6E8702345E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27384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125" y="1627188"/>
            <a:ext cx="5956300" cy="2451100"/>
          </a:xfrm>
          <a:solidFill>
            <a:schemeClr val="accent1"/>
          </a:solidFill>
          <a:ln w="69850">
            <a:solidFill>
              <a:srgbClr val="FFFFFF"/>
            </a:solidFill>
          </a:ln>
        </p:spPr>
        <p:txBody>
          <a:bodyPr rIns="274320" bIns="137160"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1125" y="4088253"/>
            <a:ext cx="5952744" cy="646331"/>
          </a:xfrm>
          <a:noFill/>
          <a:ln w="69850">
            <a:noFill/>
            <a:miter lim="800000"/>
            <a:headEnd/>
            <a:tailEnd/>
          </a:ln>
        </p:spPr>
        <p:txBody>
          <a:bodyPr tIns="137160" rIns="274320" bIns="137160">
            <a:sp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 or full page graph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ext or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/>
            </a:lvl1pPr>
            <a:lvl2pPr marL="1588" indent="-1588">
              <a:buNone/>
              <a:defRPr sz="2600"/>
            </a:lvl2pPr>
            <a:lvl3pPr marL="228600" indent="-225425">
              <a:defRPr lang="en-US" sz="2600" dirty="0" smtClean="0">
                <a:solidFill>
                  <a:schemeClr val="tx1"/>
                </a:solidFill>
                <a:latin typeface="+mn-lt"/>
              </a:defRPr>
            </a:lvl3pPr>
            <a:lvl4pPr marL="457200" indent="-228600">
              <a:buFont typeface="Arial" pitchFamily="34" charset="0"/>
              <a:buChar char="–"/>
              <a:defRPr lang="en-US" sz="2600" dirty="0" smtClean="0">
                <a:solidFill>
                  <a:schemeClr val="tx1"/>
                </a:solidFill>
                <a:latin typeface="+mn-lt"/>
              </a:defRPr>
            </a:lvl4pPr>
            <a:lvl5pPr marL="682625" indent="-3175" defTabSz="749300">
              <a:buFont typeface="Arial" pitchFamily="34" charset="0"/>
              <a:buNone/>
              <a:defRPr lang="en-US" sz="20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lus imag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9225" y="1663700"/>
            <a:ext cx="5591175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06668" y="1663700"/>
            <a:ext cx="2870200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-15875" y="-17463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869950"/>
            <a:ext cx="8851900" cy="646331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137160" rIns="22860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225" y="1663700"/>
            <a:ext cx="88392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Top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1" r:id="rId3"/>
    <p:sldLayoutId id="214748370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algn="l" defTabSz="877888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Wingdings" pitchFamily="2" charset="2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sz="3000">
          <a:solidFill>
            <a:schemeClr val="tx1"/>
          </a:solidFill>
          <a:latin typeface="+mn-lt"/>
        </a:defRPr>
      </a:lvl2pPr>
      <a:lvl3pPr marL="292100" indent="-288925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3pPr>
      <a:lvl4pPr marL="571500" indent="-292100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Arial" charset="0"/>
        <a:buChar char="–"/>
        <a:defRPr sz="3000">
          <a:solidFill>
            <a:schemeClr val="tx1"/>
          </a:solidFill>
          <a:latin typeface="+mn-lt"/>
        </a:defRPr>
      </a:lvl4pPr>
      <a:lvl5pPr marL="863600" indent="-14288" algn="l" defTabSz="1082675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1366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6pPr>
      <a:lvl7pPr marL="15938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7pPr>
      <a:lvl8pPr marL="20510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8pPr>
      <a:lvl9pPr marL="25082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5" y="1627188"/>
            <a:ext cx="5956300" cy="2123658"/>
          </a:xfrm>
          <a:solidFill>
            <a:schemeClr val="accent3"/>
          </a:solidFill>
        </p:spPr>
        <p:txBody>
          <a:bodyPr/>
          <a:lstStyle/>
          <a:p>
            <a:r>
              <a:rPr lang="en-GB" sz="4000" dirty="0" err="1"/>
              <a:t>Scanalyser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CE291 Project </a:t>
            </a:r>
            <a:endParaRPr lang="en-GB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581128"/>
            <a:ext cx="6876256" cy="1384995"/>
          </a:xfrm>
        </p:spPr>
        <p:txBody>
          <a:bodyPr/>
          <a:lstStyle/>
          <a:p>
            <a:r>
              <a:rPr lang="en-GB" dirty="0"/>
              <a:t>Luke </a:t>
            </a:r>
            <a:r>
              <a:rPr lang="en-GB" dirty="0" err="1"/>
              <a:t>Saund</a:t>
            </a:r>
            <a:r>
              <a:rPr lang="en-GB" dirty="0"/>
              <a:t>, Lewis Colley, Ching </a:t>
            </a:r>
            <a:r>
              <a:rPr lang="en-GB" dirty="0" err="1"/>
              <a:t>Hei</a:t>
            </a:r>
            <a:r>
              <a:rPr lang="en-GB" dirty="0"/>
              <a:t> Pang, Ryan Van Dijck </a:t>
            </a:r>
          </a:p>
          <a:p>
            <a:r>
              <a:rPr lang="en-GB" dirty="0"/>
              <a:t>18/03/2020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0316-A5F3-4A4B-AC26-375E95D3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Exporting to PDF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45460-3384-43C5-ADBC-D1336903E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11" y="1598032"/>
            <a:ext cx="3312368" cy="243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7F92D-18CF-4554-A6C0-87255CCC54DB}"/>
              </a:ext>
            </a:extLst>
          </p:cNvPr>
          <p:cNvSpPr txBox="1"/>
          <p:nvPr/>
        </p:nvSpPr>
        <p:spPr>
          <a:xfrm>
            <a:off x="3851920" y="2186059"/>
            <a:ext cx="438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clicking show report or “report-&gt;module report (via the toolbar) a pop up allowing you to save the pdf file shows up allowing you to name and choose the location of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104D1-8263-4DD0-AB4B-E8263FFE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69" y="3933056"/>
            <a:ext cx="5312073" cy="2718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3B67B-2751-420D-ADA4-F83FDE212FD8}"/>
              </a:ext>
            </a:extLst>
          </p:cNvPr>
          <p:cNvSpPr txBox="1"/>
          <p:nvPr/>
        </p:nvSpPr>
        <p:spPr>
          <a:xfrm>
            <a:off x="755576" y="450728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front page of the report contains useful data about the easy and hard modules overall, and for both the best and worst students</a:t>
            </a:r>
          </a:p>
        </p:txBody>
      </p:sp>
    </p:spTree>
    <p:extLst>
      <p:ext uri="{BB962C8B-B14F-4D97-AF65-F5344CB8AC3E}">
        <p14:creationId xmlns:p14="http://schemas.microsoft.com/office/powerpoint/2010/main" val="68530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2D5D-BC6F-4771-BA07-7683694E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Exporting to PDF (continued)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143265-B794-4D50-89B2-02904D52B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355" y="1663700"/>
            <a:ext cx="2411692" cy="4788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E196E-899F-4196-A23F-010CFEE5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63700"/>
            <a:ext cx="2176713" cy="4788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ECC6-1AEB-4C15-A575-B112ADB83A2C}"/>
              </a:ext>
            </a:extLst>
          </p:cNvPr>
          <p:cNvSpPr txBox="1"/>
          <p:nvPr/>
        </p:nvSpPr>
        <p:spPr>
          <a:xfrm>
            <a:off x="5580112" y="249289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rest of the report shows the data and graphs of all the modules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F21CA-584A-4528-A772-E8B41A79A118}"/>
              </a:ext>
            </a:extLst>
          </p:cNvPr>
          <p:cNvSpPr txBox="1"/>
          <p:nvPr/>
        </p:nvSpPr>
        <p:spPr>
          <a:xfrm>
            <a:off x="5580112" y="3966155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the same data and graph as shown previously in this presentation but it is for all of the modules rather than just the one</a:t>
            </a:r>
          </a:p>
        </p:txBody>
      </p:sp>
    </p:spTree>
    <p:extLst>
      <p:ext uri="{BB962C8B-B14F-4D97-AF65-F5344CB8AC3E}">
        <p14:creationId xmlns:p14="http://schemas.microsoft.com/office/powerpoint/2010/main" val="149844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20A1-8FE6-4F34-B41B-42C054B8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(niche) Feature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7C2BB2-5903-48B6-93E9-AE9ECBA49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2" y="3896383"/>
            <a:ext cx="2709577" cy="187993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16532E-85D3-422E-B9E5-7A43C4077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67242"/>
            <a:ext cx="2736304" cy="193821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E18F63-845D-46FA-9F79-FB590726E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44" y="3867242"/>
            <a:ext cx="3157182" cy="1879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0363B-0579-4FFC-8713-0409EB2B06F6}"/>
              </a:ext>
            </a:extLst>
          </p:cNvPr>
          <p:cNvSpPr txBox="1"/>
          <p:nvPr/>
        </p:nvSpPr>
        <p:spPr>
          <a:xfrm>
            <a:off x="359532" y="2108911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final feature of this software is done by clicking “view-&gt;theme-&gt;system/metal/nimbus”</a:t>
            </a:r>
          </a:p>
          <a:p>
            <a:endParaRPr lang="en-GB" dirty="0"/>
          </a:p>
          <a:p>
            <a:r>
              <a:rPr lang="en-GB" dirty="0"/>
              <a:t>Choosing one of these 3 themes changes the look of the file chooser. It is not a functional feature but a small change can be nice every once in a 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E4AAF-71C4-4E87-8B1B-C036803D3EE1}"/>
              </a:ext>
            </a:extLst>
          </p:cNvPr>
          <p:cNvSpPr txBox="1"/>
          <p:nvPr/>
        </p:nvSpPr>
        <p:spPr>
          <a:xfrm>
            <a:off x="978090" y="585576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6EDB2-3871-4244-8ACD-FB0E08514295}"/>
              </a:ext>
            </a:extLst>
          </p:cNvPr>
          <p:cNvSpPr txBox="1"/>
          <p:nvPr/>
        </p:nvSpPr>
        <p:spPr>
          <a:xfrm>
            <a:off x="3851920" y="587727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E336-0821-425D-BF4B-B6520CCA6406}"/>
              </a:ext>
            </a:extLst>
          </p:cNvPr>
          <p:cNvSpPr txBox="1"/>
          <p:nvPr/>
        </p:nvSpPr>
        <p:spPr>
          <a:xfrm>
            <a:off x="6809579" y="57971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NIMBUS</a:t>
            </a:r>
          </a:p>
        </p:txBody>
      </p:sp>
    </p:spTree>
    <p:extLst>
      <p:ext uri="{BB962C8B-B14F-4D97-AF65-F5344CB8AC3E}">
        <p14:creationId xmlns:p14="http://schemas.microsoft.com/office/powerpoint/2010/main" val="257289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7141-C3AF-412C-A3FE-250619AA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Ching </a:t>
            </a:r>
            <a:r>
              <a:rPr lang="en-GB" dirty="0" err="1"/>
              <a:t>Hei</a:t>
            </a:r>
            <a:r>
              <a:rPr lang="en-GB" dirty="0"/>
              <a:t> Pang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111A-AE61-44A3-970A-5773CFCE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D2F868-DD59-449F-8223-094A1062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08786"/>
              </p:ext>
            </p:extLst>
          </p:nvPr>
        </p:nvGraphicFramePr>
        <p:xfrm>
          <a:off x="155575" y="1663700"/>
          <a:ext cx="8832849" cy="504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283">
                  <a:extLst>
                    <a:ext uri="{9D8B030D-6E8A-4147-A177-3AD203B41FA5}">
                      <a16:colId xmlns:a16="http://schemas.microsoft.com/office/drawing/2014/main" val="1512178186"/>
                    </a:ext>
                  </a:extLst>
                </a:gridCol>
                <a:gridCol w="2944283">
                  <a:extLst>
                    <a:ext uri="{9D8B030D-6E8A-4147-A177-3AD203B41FA5}">
                      <a16:colId xmlns:a16="http://schemas.microsoft.com/office/drawing/2014/main" val="1212262964"/>
                    </a:ext>
                  </a:extLst>
                </a:gridCol>
                <a:gridCol w="2944283">
                  <a:extLst>
                    <a:ext uri="{9D8B030D-6E8A-4147-A177-3AD203B41FA5}">
                      <a16:colId xmlns:a16="http://schemas.microsoft.com/office/drawing/2014/main" val="1221505958"/>
                    </a:ext>
                  </a:extLst>
                </a:gridCol>
              </a:tblGrid>
              <a:tr h="515558">
                <a:tc>
                  <a:txBody>
                    <a:bodyPr/>
                    <a:lstStyle/>
                    <a:p>
                      <a:r>
                        <a:rPr lang="en-GB" sz="1400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4855"/>
                  </a:ext>
                </a:extLst>
              </a:tr>
              <a:tr h="1237341">
                <a:tc>
                  <a:txBody>
                    <a:bodyPr/>
                    <a:lstStyle/>
                    <a:p>
                      <a:r>
                        <a:rPr lang="en-GB" sz="1400" dirty="0"/>
                        <a:t>Sprint 1 (University Week 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method to find statistics for the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1560"/>
                  </a:ext>
                </a:extLst>
              </a:tr>
              <a:tr h="876450">
                <a:tc>
                  <a:txBody>
                    <a:bodyPr/>
                    <a:lstStyle/>
                    <a:p>
                      <a:r>
                        <a:rPr lang="en-GB" sz="1400" dirty="0"/>
                        <a:t>Sprint 2 (University Week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Finding the best and worst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method to find best and worst for the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1357"/>
                  </a:ext>
                </a:extLst>
              </a:tr>
              <a:tr h="876450">
                <a:tc>
                  <a:txBody>
                    <a:bodyPr/>
                    <a:lstStyle/>
                    <a:p>
                      <a:r>
                        <a:rPr lang="en-GB" sz="1400" dirty="0"/>
                        <a:t>Sprint 3 (University Week 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Team Effort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Start writing team effort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90671"/>
                  </a:ext>
                </a:extLst>
              </a:tr>
              <a:tr h="908838">
                <a:tc>
                  <a:txBody>
                    <a:bodyPr/>
                    <a:lstStyle/>
                    <a:p>
                      <a:r>
                        <a:rPr lang="en-GB" sz="1400" dirty="0"/>
                        <a:t>Sprint 4(University Week 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Statistics for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Create functions to allow student to search information about their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00899"/>
                  </a:ext>
                </a:extLst>
              </a:tr>
              <a:tr h="627264">
                <a:tc>
                  <a:txBody>
                    <a:bodyPr/>
                    <a:lstStyle/>
                    <a:p>
                      <a:r>
                        <a:rPr lang="en-GB" sz="1400" dirty="0"/>
                        <a:t>Sprint 5(University Week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Complete team effort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Complete team effort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26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FAA3-9632-4052-AE5E-ABA20D7B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Luke </a:t>
            </a:r>
            <a:r>
              <a:rPr lang="en-GB" dirty="0" err="1"/>
              <a:t>Saund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39561C-E9EE-4014-8386-721492351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194742"/>
              </p:ext>
            </p:extLst>
          </p:nvPr>
        </p:nvGraphicFramePr>
        <p:xfrm>
          <a:off x="149225" y="1663700"/>
          <a:ext cx="8839200" cy="507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3820359675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42190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3381196566"/>
                    </a:ext>
                  </a:extLst>
                </a:gridCol>
              </a:tblGrid>
              <a:tr h="554065">
                <a:tc>
                  <a:txBody>
                    <a:bodyPr/>
                    <a:lstStyle/>
                    <a:p>
                      <a:r>
                        <a:rPr lang="en-GB" sz="1400" dirty="0"/>
                        <a:t>Sprint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254472"/>
                  </a:ext>
                </a:extLst>
              </a:tr>
              <a:tr h="774174">
                <a:tc>
                  <a:txBody>
                    <a:bodyPr/>
                    <a:lstStyle/>
                    <a:p>
                      <a:r>
                        <a:rPr lang="en-GB" sz="1400" dirty="0"/>
                        <a:t>Sprint 1(University Week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Improve the appearance of the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Improve the appearance of the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18556"/>
                  </a:ext>
                </a:extLst>
              </a:tr>
              <a:tr h="774174">
                <a:tc>
                  <a:txBody>
                    <a:bodyPr/>
                    <a:lstStyle/>
                    <a:p>
                      <a:r>
                        <a:rPr lang="en-GB" sz="1400" dirty="0"/>
                        <a:t>Sprint 2(University Week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a range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a range function for the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19584"/>
                  </a:ext>
                </a:extLst>
              </a:tr>
              <a:tr h="1092950">
                <a:tc>
                  <a:txBody>
                    <a:bodyPr/>
                    <a:lstStyle/>
                    <a:p>
                      <a:r>
                        <a:rPr lang="en-GB" sz="1400" dirty="0"/>
                        <a:t>Sprint 3(University Week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Student Menu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 functionality to allow a student to search for their own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78230"/>
                  </a:ext>
                </a:extLst>
              </a:tr>
              <a:tr h="554065">
                <a:tc>
                  <a:txBody>
                    <a:bodyPr/>
                    <a:lstStyle/>
                    <a:p>
                      <a:r>
                        <a:rPr lang="en-GB" sz="1400" dirty="0"/>
                        <a:t>Sprint 4(University Week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Make changes to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Improvements to the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0794"/>
                  </a:ext>
                </a:extLst>
              </a:tr>
              <a:tr h="554065">
                <a:tc>
                  <a:txBody>
                    <a:bodyPr/>
                    <a:lstStyle/>
                    <a:p>
                      <a:r>
                        <a:rPr lang="en-GB" sz="1400" dirty="0"/>
                        <a:t>Sprint 5(University Week 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Product Context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Start Writing product context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222"/>
                  </a:ext>
                </a:extLst>
              </a:tr>
              <a:tr h="774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Sprint 5(University Week 21)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Product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Start doing research on the product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3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4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1E9-6C48-4277-940C-F22BB681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Ryan Van Dijck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0D08EF-DE55-4A42-9C17-851B9790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63483"/>
              </p:ext>
            </p:extLst>
          </p:nvPr>
        </p:nvGraphicFramePr>
        <p:xfrm>
          <a:off x="146050" y="1700809"/>
          <a:ext cx="8836137" cy="49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407">
                  <a:extLst>
                    <a:ext uri="{9D8B030D-6E8A-4147-A177-3AD203B41FA5}">
                      <a16:colId xmlns:a16="http://schemas.microsoft.com/office/drawing/2014/main" val="1256391389"/>
                    </a:ext>
                  </a:extLst>
                </a:gridCol>
                <a:gridCol w="2979865">
                  <a:extLst>
                    <a:ext uri="{9D8B030D-6E8A-4147-A177-3AD203B41FA5}">
                      <a16:colId xmlns:a16="http://schemas.microsoft.com/office/drawing/2014/main" val="2665554260"/>
                    </a:ext>
                  </a:extLst>
                </a:gridCol>
                <a:gridCol w="2979865">
                  <a:extLst>
                    <a:ext uri="{9D8B030D-6E8A-4147-A177-3AD203B41FA5}">
                      <a16:colId xmlns:a16="http://schemas.microsoft.com/office/drawing/2014/main" val="2117930329"/>
                    </a:ext>
                  </a:extLst>
                </a:gridCol>
              </a:tblGrid>
              <a:tr h="379260">
                <a:tc>
                  <a:txBody>
                    <a:bodyPr/>
                    <a:lstStyle/>
                    <a:p>
                      <a:r>
                        <a:rPr lang="en-GB" sz="1400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33163"/>
                  </a:ext>
                </a:extLst>
              </a:tr>
              <a:tr h="734287">
                <a:tc>
                  <a:txBody>
                    <a:bodyPr/>
                    <a:lstStyle/>
                    <a:p>
                      <a:r>
                        <a:rPr lang="en-GB" sz="1400" dirty="0"/>
                        <a:t>Sprint 1(University Week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Allow user to change file during running of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User is able to choose to open another file while the program is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1440"/>
                  </a:ext>
                </a:extLst>
              </a:tr>
              <a:tr h="520120">
                <a:tc>
                  <a:txBody>
                    <a:bodyPr/>
                    <a:lstStyle/>
                    <a:p>
                      <a:r>
                        <a:rPr lang="en-GB" sz="1400" dirty="0"/>
                        <a:t>Sprint 2(University Week 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Convert data to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Write a class to draw graphs for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83318"/>
                  </a:ext>
                </a:extLst>
              </a:tr>
              <a:tr h="520120">
                <a:tc>
                  <a:txBody>
                    <a:bodyPr/>
                    <a:lstStyle/>
                    <a:p>
                      <a:r>
                        <a:rPr lang="en-GB" sz="1400" dirty="0"/>
                        <a:t>Sprint 3(University Week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Output to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Use an open source PDF API to output to a 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59940"/>
                  </a:ext>
                </a:extLst>
              </a:tr>
              <a:tr h="734287">
                <a:tc>
                  <a:txBody>
                    <a:bodyPr/>
                    <a:lstStyle/>
                    <a:p>
                      <a:r>
                        <a:rPr lang="en-GB" sz="1400" dirty="0"/>
                        <a:t>Sprint 4(University Week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Fix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Change the program in order to draw a bar graph and export tot a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28996"/>
                  </a:ext>
                </a:extLst>
              </a:tr>
              <a:tr h="520120">
                <a:tc>
                  <a:txBody>
                    <a:bodyPr/>
                    <a:lstStyle/>
                    <a:p>
                      <a:r>
                        <a:rPr lang="en-GB" sz="1400" dirty="0"/>
                        <a:t>Sprint 5(University Week 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Create a full module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Generate a report containing all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51414"/>
                  </a:ext>
                </a:extLst>
              </a:tr>
              <a:tr h="520120">
                <a:tc>
                  <a:txBody>
                    <a:bodyPr/>
                    <a:lstStyle/>
                    <a:p>
                      <a:r>
                        <a:rPr lang="en-GB" sz="1400" dirty="0"/>
                        <a:t>Sprint 6(University Week 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comments to the sections of code lacking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03003"/>
                  </a:ext>
                </a:extLst>
              </a:tr>
              <a:tr h="520120">
                <a:tc>
                  <a:txBody>
                    <a:bodyPr/>
                    <a:lstStyle/>
                    <a:p>
                      <a:r>
                        <a:rPr lang="en-GB" sz="1400" dirty="0"/>
                        <a:t>Sprint 7(University Week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Start Project Management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Start writing Project Management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31044"/>
                  </a:ext>
                </a:extLst>
              </a:tr>
              <a:tr h="520120">
                <a:tc>
                  <a:txBody>
                    <a:bodyPr/>
                    <a:lstStyle/>
                    <a:p>
                      <a:r>
                        <a:rPr lang="en-GB" sz="1400" dirty="0"/>
                        <a:t>Sprint 8(University Week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Complete management log for the final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Complete and check the management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3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6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094-8C23-4869-A6BF-8B465D78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Lewis Colley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02BEB2-BAEE-4D13-85E2-743DBF99B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267633"/>
              </p:ext>
            </p:extLst>
          </p:nvPr>
        </p:nvGraphicFramePr>
        <p:xfrm>
          <a:off x="149225" y="1663700"/>
          <a:ext cx="8839200" cy="507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1506267458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676620515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146099539"/>
                    </a:ext>
                  </a:extLst>
                </a:gridCol>
              </a:tblGrid>
              <a:tr h="363852">
                <a:tc>
                  <a:txBody>
                    <a:bodyPr/>
                    <a:lstStyle/>
                    <a:p>
                      <a:r>
                        <a:rPr lang="en-GB" sz="1400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0410"/>
                  </a:ext>
                </a:extLst>
              </a:tr>
              <a:tr h="754211">
                <a:tc>
                  <a:txBody>
                    <a:bodyPr/>
                    <a:lstStyle/>
                    <a:p>
                      <a:r>
                        <a:rPr lang="en-GB" sz="1400" dirty="0"/>
                        <a:t>Sprint 1(University Week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Change program to use generic 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Improve the way to get the headings and make it easier to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6183"/>
                  </a:ext>
                </a:extLst>
              </a:tr>
              <a:tr h="534233">
                <a:tc>
                  <a:txBody>
                    <a:bodyPr/>
                    <a:lstStyle/>
                    <a:p>
                      <a:r>
                        <a:rPr lang="en-GB" sz="1400" dirty="0"/>
                        <a:t>Sprint 2(University Week 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Redesign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Improve organise the layout of classes within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00053"/>
                  </a:ext>
                </a:extLst>
              </a:tr>
              <a:tr h="534233">
                <a:tc>
                  <a:txBody>
                    <a:bodyPr/>
                    <a:lstStyle/>
                    <a:p>
                      <a:r>
                        <a:rPr lang="en-GB" sz="1400" dirty="0"/>
                        <a:t>Sprint 3(University Week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Final Demonstration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Planning the final demonstration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85036"/>
                  </a:ext>
                </a:extLst>
              </a:tr>
              <a:tr h="534233">
                <a:tc>
                  <a:txBody>
                    <a:bodyPr/>
                    <a:lstStyle/>
                    <a:p>
                      <a:r>
                        <a:rPr lang="en-GB" sz="1400" dirty="0"/>
                        <a:t>Sprint 4(University Week 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Adding extra Statistics for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More statistics added to the report to make the report has more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85675"/>
                  </a:ext>
                </a:extLst>
              </a:tr>
              <a:tr h="534233">
                <a:tc>
                  <a:txBody>
                    <a:bodyPr/>
                    <a:lstStyle/>
                    <a:p>
                      <a:r>
                        <a:rPr lang="en-GB" sz="1400" dirty="0"/>
                        <a:t>Sprint 5(University Week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Restructure Code (especially GUI)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Restructure the code so it is more efficient and easier to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76737"/>
                  </a:ext>
                </a:extLst>
              </a:tr>
              <a:tr h="534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Sprint 5(University Week 23)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Complete final demonstration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Finish the final demonstration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218"/>
                  </a:ext>
                </a:extLst>
              </a:tr>
              <a:tr h="534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Sprint 5(University Week 23)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Complete Product Implementation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Finish the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86769"/>
                  </a:ext>
                </a:extLst>
              </a:tr>
              <a:tr h="754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Sprint 5(University Week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 extra statistics and add to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 more statistics so the output of the report can meet more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52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8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5536" y="1628800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In the task, we were required to 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Build software to read Student Marks from a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Display the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Display a graphs regarding the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Perform statistical operations on the data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BAD2-BE9F-439E-8D2E-928662CD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3CE6-0F4F-4CEC-862D-464631D9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We Wanted to: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/>
              <a:t>Build a quality piece of software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/>
              <a:t>Cater to multiple operating 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/>
              <a:t>Make it user friendly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/>
              <a:t>Create an attractive user interface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100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6EE-8B35-4422-8AF0-616721B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924B-8B5A-4BE9-907E-5ACF4A80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5157192"/>
            <a:ext cx="8839200" cy="1224136"/>
          </a:xfrm>
        </p:spPr>
        <p:txBody>
          <a:bodyPr/>
          <a:lstStyle/>
          <a:p>
            <a:r>
              <a:rPr lang="en-GB" dirty="0"/>
              <a:t>Here is what the application looks like when the program is first opened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AutoShape 2" descr="FirstScreen">
            <a:extLst>
              <a:ext uri="{FF2B5EF4-FFF2-40B4-BE49-F238E27FC236}">
                <a16:creationId xmlns:a16="http://schemas.microsoft.com/office/drawing/2014/main" id="{5F249490-D795-4F71-90E5-47DBCE1AC5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EBEE73-1F56-4D2F-AAB7-731FDD46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516281"/>
            <a:ext cx="8857999" cy="32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EC07-64B8-4E04-B642-F90E3053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366F2E-EEAF-43FE-B2C3-73421C372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556792"/>
            <a:ext cx="5896798" cy="40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66894-C178-41F4-B621-DA3C5973880E}"/>
              </a:ext>
            </a:extLst>
          </p:cNvPr>
          <p:cNvSpPr txBox="1"/>
          <p:nvPr/>
        </p:nvSpPr>
        <p:spPr>
          <a:xfrm>
            <a:off x="6156176" y="2218510"/>
            <a:ext cx="2777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the “choose file” button is pressed or by using “file-&gt;open” (in the toolbar) this file chooser is opened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20C44-F635-43E6-B42C-CE158BDC5688}"/>
              </a:ext>
            </a:extLst>
          </p:cNvPr>
          <p:cNvSpPr txBox="1"/>
          <p:nvPr/>
        </p:nvSpPr>
        <p:spPr>
          <a:xfrm>
            <a:off x="6156176" y="3977770"/>
            <a:ext cx="2777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the file is chosen, it is loaded into the program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84865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6829-31D3-4419-A501-F550818D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42FE80-EBFD-4BA3-88C2-C8B9FA3C9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550561"/>
            <a:ext cx="8839200" cy="32472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F88C3-FF12-4E9E-9238-EFB44DF15DF5}"/>
              </a:ext>
            </a:extLst>
          </p:cNvPr>
          <p:cNvSpPr txBox="1"/>
          <p:nvPr/>
        </p:nvSpPr>
        <p:spPr>
          <a:xfrm>
            <a:off x="158750" y="5085184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a file has not yet been selected then an error pops up on the screen prompting the user to select a file before the rest of the software is functional</a:t>
            </a:r>
          </a:p>
        </p:txBody>
      </p:sp>
    </p:spTree>
    <p:extLst>
      <p:ext uri="{BB962C8B-B14F-4D97-AF65-F5344CB8AC3E}">
        <p14:creationId xmlns:p14="http://schemas.microsoft.com/office/powerpoint/2010/main" val="140021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1CC1-F34E-415B-BEA7-31068CD4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Data (table)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5F7ABAC-8D01-49CF-95EB-4227F13D4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516281"/>
            <a:ext cx="8839200" cy="3251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10DDD-D4E0-42B6-B049-D31744CF6D3A}"/>
              </a:ext>
            </a:extLst>
          </p:cNvPr>
          <p:cNvSpPr txBox="1"/>
          <p:nvPr/>
        </p:nvSpPr>
        <p:spPr>
          <a:xfrm>
            <a:off x="251520" y="495850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“show data” button is pressed then this table is loaded which displays all of the data from the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FA185-0BA7-43EA-B07B-94D3DD08EF03}"/>
              </a:ext>
            </a:extLst>
          </p:cNvPr>
          <p:cNvSpPr txBox="1"/>
          <p:nvPr/>
        </p:nvSpPr>
        <p:spPr>
          <a:xfrm>
            <a:off x="251520" y="569566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toolbar in the top left is now the only way to access all of the software’s functionalities (the 3 main buttons are gone) but you can do all the same stuff and more</a:t>
            </a:r>
          </a:p>
        </p:txBody>
      </p:sp>
    </p:spTree>
    <p:extLst>
      <p:ext uri="{BB962C8B-B14F-4D97-AF65-F5344CB8AC3E}">
        <p14:creationId xmlns:p14="http://schemas.microsoft.com/office/powerpoint/2010/main" val="188420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41FB-078A-45EF-B29F-8FD17D50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Data (module)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5C695-BFB4-4185-A690-8BCF03606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38"/>
          <a:stretch/>
        </p:blipFill>
        <p:spPr>
          <a:xfrm>
            <a:off x="1910246" y="1735484"/>
            <a:ext cx="2448272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6B390-8920-4D0A-BA6C-2F0C7CDC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40968"/>
            <a:ext cx="5976664" cy="3213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9E15F-974D-43D5-A7E8-B65A831E746A}"/>
              </a:ext>
            </a:extLst>
          </p:cNvPr>
          <p:cNvSpPr txBox="1"/>
          <p:nvPr/>
        </p:nvSpPr>
        <p:spPr>
          <a:xfrm>
            <a:off x="4860032" y="1735484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clicking “graph-&gt;module” a pop up shows up with a drop down selector to select a module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C1B4D-9480-450D-B0A2-D8DBA0F13EC8}"/>
              </a:ext>
            </a:extLst>
          </p:cNvPr>
          <p:cNvSpPr txBox="1"/>
          <p:nvPr/>
        </p:nvSpPr>
        <p:spPr>
          <a:xfrm>
            <a:off x="6444208" y="3252446"/>
            <a:ext cx="23377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a module is chosen a separate window with a graph and some data about the chosen module opens to be viewed by the user</a:t>
            </a:r>
          </a:p>
          <a:p>
            <a:endParaRPr lang="en-GB" dirty="0"/>
          </a:p>
          <a:p>
            <a:r>
              <a:rPr lang="en-GB" dirty="0"/>
              <a:t>This data and graph can be exported to a PDF</a:t>
            </a:r>
          </a:p>
        </p:txBody>
      </p:sp>
    </p:spTree>
    <p:extLst>
      <p:ext uri="{BB962C8B-B14F-4D97-AF65-F5344CB8AC3E}">
        <p14:creationId xmlns:p14="http://schemas.microsoft.com/office/powerpoint/2010/main" val="24603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7A53-0614-4E23-924A-6A2FC4FA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Data (student)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B0F27-6014-4EC1-A3E4-E0EC8A70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988840"/>
            <a:ext cx="2495550" cy="112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13C8F-E330-4529-AA79-85EA8EF97C1A}"/>
              </a:ext>
            </a:extLst>
          </p:cNvPr>
          <p:cNvSpPr txBox="1"/>
          <p:nvPr/>
        </p:nvSpPr>
        <p:spPr>
          <a:xfrm>
            <a:off x="4067944" y="213531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Likewise, a pop up allowing you to enter a student’s reg number is displayed when clicking “graph-&gt;student”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5BD2F-5783-45B5-9268-8C66954C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84984"/>
            <a:ext cx="3091143" cy="3122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BE741-83A5-45C0-B9EE-478D61F574F2}"/>
              </a:ext>
            </a:extLst>
          </p:cNvPr>
          <p:cNvSpPr txBox="1"/>
          <p:nvPr/>
        </p:nvSpPr>
        <p:spPr>
          <a:xfrm>
            <a:off x="4211960" y="4492117"/>
            <a:ext cx="426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opens another window which displays some useful data about the student </a:t>
            </a:r>
          </a:p>
        </p:txBody>
      </p:sp>
    </p:spTree>
    <p:extLst>
      <p:ext uri="{BB962C8B-B14F-4D97-AF65-F5344CB8AC3E}">
        <p14:creationId xmlns:p14="http://schemas.microsoft.com/office/powerpoint/2010/main" val="3834228739"/>
      </p:ext>
    </p:extLst>
  </p:cSld>
  <p:clrMapOvr>
    <a:masterClrMapping/>
  </p:clrMapOvr>
</p:sld>
</file>

<file path=ppt/theme/theme1.xml><?xml version="1.0" encoding="utf-8"?>
<a:theme xmlns:a="http://schemas.openxmlformats.org/drawingml/2006/main" name="uoe_branded_presentation">
  <a:themeElements>
    <a:clrScheme name="University brand">
      <a:dk1>
        <a:srgbClr val="4D4F53"/>
      </a:dk1>
      <a:lt1>
        <a:srgbClr val="FFFFFF"/>
      </a:lt1>
      <a:dk2>
        <a:srgbClr val="766A65"/>
      </a:dk2>
      <a:lt2>
        <a:srgbClr val="AEAA6C"/>
      </a:lt2>
      <a:accent1>
        <a:srgbClr val="A90061"/>
      </a:accent1>
      <a:accent2>
        <a:srgbClr val="E98300"/>
      </a:accent2>
      <a:accent3>
        <a:srgbClr val="007A87"/>
      </a:accent3>
      <a:accent4>
        <a:srgbClr val="0065BD"/>
      </a:accent4>
      <a:accent5>
        <a:srgbClr val="003478"/>
      </a:accent5>
      <a:accent6>
        <a:srgbClr val="AAA38E"/>
      </a:accent6>
      <a:hlink>
        <a:srgbClr val="0065BD"/>
      </a:hlink>
      <a:folHlink>
        <a:srgbClr val="008542"/>
      </a:folHlink>
    </a:clrScheme>
    <a:fontScheme name="Large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ge text 1">
        <a:dk1>
          <a:srgbClr val="4D4F53"/>
        </a:dk1>
        <a:lt1>
          <a:srgbClr val="FFFFFF"/>
        </a:lt1>
        <a:dk2>
          <a:srgbClr val="007A87"/>
        </a:dk2>
        <a:lt2>
          <a:srgbClr val="FFFFFF"/>
        </a:lt2>
        <a:accent1>
          <a:srgbClr val="E98300"/>
        </a:accent1>
        <a:accent2>
          <a:srgbClr val="0065BD"/>
        </a:accent2>
        <a:accent3>
          <a:srgbClr val="AABEC3"/>
        </a:accent3>
        <a:accent4>
          <a:srgbClr val="DADADA"/>
        </a:accent4>
        <a:accent5>
          <a:srgbClr val="F2C1AA"/>
        </a:accent5>
        <a:accent6>
          <a:srgbClr val="005BAB"/>
        </a:accent6>
        <a:hlink>
          <a:srgbClr val="A90061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2">
        <a:dk1>
          <a:srgbClr val="4D4F53"/>
        </a:dk1>
        <a:lt1>
          <a:srgbClr val="FFFFFF"/>
        </a:lt1>
        <a:dk2>
          <a:srgbClr val="0065BD"/>
        </a:dk2>
        <a:lt2>
          <a:srgbClr val="FFFFFF"/>
        </a:lt2>
        <a:accent1>
          <a:srgbClr val="A90061"/>
        </a:accent1>
        <a:accent2>
          <a:srgbClr val="E98300"/>
        </a:accent2>
        <a:accent3>
          <a:srgbClr val="AAB8DB"/>
        </a:accent3>
        <a:accent4>
          <a:srgbClr val="DADADA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3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A90061"/>
        </a:accent1>
        <a:accent2>
          <a:srgbClr val="E98300"/>
        </a:accent2>
        <a:accent3>
          <a:srgbClr val="FFFFFF"/>
        </a:accent3>
        <a:accent4>
          <a:srgbClr val="404246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ge text 4">
        <a:dk1>
          <a:srgbClr val="4D4F53"/>
        </a:dk1>
        <a:lt1>
          <a:srgbClr val="FFFFFF"/>
        </a:lt1>
        <a:dk2>
          <a:srgbClr val="E98300"/>
        </a:dk2>
        <a:lt2>
          <a:srgbClr val="FFFFFF"/>
        </a:lt2>
        <a:accent1>
          <a:srgbClr val="0065BD"/>
        </a:accent1>
        <a:accent2>
          <a:srgbClr val="A90061"/>
        </a:accent2>
        <a:accent3>
          <a:srgbClr val="F2C1AA"/>
        </a:accent3>
        <a:accent4>
          <a:srgbClr val="DADADA"/>
        </a:accent4>
        <a:accent5>
          <a:srgbClr val="AAB8DB"/>
        </a:accent5>
        <a:accent6>
          <a:srgbClr val="990057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uoe_branded_presentation</Template>
  <TotalTime>1763</TotalTime>
  <Words>1063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uoe_branded_presentation</vt:lpstr>
      <vt:lpstr>Scanalyser  CE291 Project </vt:lpstr>
      <vt:lpstr>The Task </vt:lpstr>
      <vt:lpstr>Main Aims</vt:lpstr>
      <vt:lpstr>Opening Screen</vt:lpstr>
      <vt:lpstr>Choosing a File</vt:lpstr>
      <vt:lpstr>Error Handling</vt:lpstr>
      <vt:lpstr>Displaying Data (table)</vt:lpstr>
      <vt:lpstr>Displaying Data (module)</vt:lpstr>
      <vt:lpstr>Displaying Data (student)</vt:lpstr>
      <vt:lpstr>Exporting to PDF</vt:lpstr>
      <vt:lpstr>Exporting to PDF (continued)</vt:lpstr>
      <vt:lpstr>Final (niche) Feature</vt:lpstr>
      <vt:lpstr>Ching Hei Pang</vt:lpstr>
      <vt:lpstr>Luke Saund</vt:lpstr>
      <vt:lpstr>Ryan Van Dijck</vt:lpstr>
      <vt:lpstr>Lewis Colley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Modernisation of Higher Education</dc:title>
  <dc:creator>root</dc:creator>
  <cp:lastModifiedBy>Colley, Lewis H</cp:lastModifiedBy>
  <cp:revision>51</cp:revision>
  <dcterms:created xsi:type="dcterms:W3CDTF">2011-09-05T11:52:04Z</dcterms:created>
  <dcterms:modified xsi:type="dcterms:W3CDTF">2020-03-19T04:59:59Z</dcterms:modified>
</cp:coreProperties>
</file>