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75" r:id="rId3"/>
    <p:sldId id="276" r:id="rId4"/>
    <p:sldId id="277" r:id="rId5"/>
    <p:sldId id="278" r:id="rId6"/>
    <p:sldId id="285" r:id="rId7"/>
    <p:sldId id="279" r:id="rId8"/>
    <p:sldId id="282" r:id="rId9"/>
    <p:sldId id="283" r:id="rId10"/>
    <p:sldId id="284" r:id="rId11"/>
    <p:sldId id="281" r:id="rId12"/>
    <p:sldId id="280" r:id="rId1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6433" autoAdjust="0"/>
  </p:normalViewPr>
  <p:slideViewPr>
    <p:cSldViewPr snapToGrid="0" showGuides="1">
      <p:cViewPr varScale="1">
        <p:scale>
          <a:sx n="111" d="100"/>
          <a:sy n="111" d="100"/>
        </p:scale>
        <p:origin x="1258" y="82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-145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20-2-2019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20-2-2019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750" dirty="0">
                <a:solidFill>
                  <a:schemeClr val="tx1"/>
                </a:solidFill>
              </a:rPr>
              <a:t>If necessary</a:t>
            </a:r>
            <a:r>
              <a:rPr lang="en-US" sz="750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75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104401"/>
            <a:ext cx="9144000" cy="103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84612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7063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12000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2384357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3066138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20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260000"/>
            <a:ext cx="7922712" cy="3310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12000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62" r:id="rId5"/>
    <p:sldLayoutId id="2147483663" r:id="rId6"/>
    <p:sldLayoutId id="214748366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ct val="1000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Departement of </a:t>
            </a:r>
            <a:r>
              <a:rPr lang="en-GB" dirty="0"/>
              <a:t>Biomedical</a:t>
            </a:r>
            <a:r>
              <a:rPr lang="nl-NL" dirty="0"/>
              <a:t> Engineering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 b="10824"/>
          <a:stretch>
            <a:fillRect/>
          </a:stretch>
        </p:blipFill>
        <p:spPr/>
      </p:pic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Ryan de </a:t>
            </a:r>
            <a:r>
              <a:rPr lang="en-US" dirty="0"/>
              <a:t>Vries</a:t>
            </a:r>
            <a:r>
              <a:rPr lang="nl-NL" dirty="0"/>
              <a:t> 1004141		Supervisor: F. Eduati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0" y="3706283"/>
            <a:ext cx="9144001" cy="244349"/>
          </a:xfrm>
        </p:spPr>
        <p:txBody>
          <a:bodyPr/>
          <a:lstStyle/>
          <a:p>
            <a:r>
              <a:rPr lang="nl-NL" dirty="0"/>
              <a:t>8P320		Project </a:t>
            </a:r>
            <a:r>
              <a:rPr lang="en-GB" dirty="0"/>
              <a:t>Computational</a:t>
            </a:r>
            <a:r>
              <a:rPr lang="nl-NL" dirty="0"/>
              <a:t> </a:t>
            </a:r>
            <a:r>
              <a:rPr lang="en-GB" dirty="0"/>
              <a:t>Biology</a:t>
            </a:r>
            <a:r>
              <a:rPr lang="nl-NL" dirty="0"/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0" y="2761647"/>
            <a:ext cx="9144000" cy="944636"/>
          </a:xfrm>
        </p:spPr>
        <p:txBody>
          <a:bodyPr/>
          <a:lstStyle/>
          <a:p>
            <a:r>
              <a:rPr lang="en-US" dirty="0"/>
              <a:t>Summary of the progress from week 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C9EB5-1C9D-4CF4-94A8-6D2F61DB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Tumor subtype </a:t>
            </a:r>
            <a:r>
              <a:rPr lang="nl-NL" dirty="0" err="1"/>
              <a:t>statistics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10EB60-2BA8-4061-A467-0FABEA33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F557A8-CBD9-46C6-8FA6-E335CD3D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5" name="Tijdelijke aanduiding voor inhoud 14">
            <a:extLst>
              <a:ext uri="{FF2B5EF4-FFF2-40B4-BE49-F238E27FC236}">
                <a16:creationId xmlns:a16="http://schemas.microsoft.com/office/drawing/2014/main" id="{AA530062-1F8D-4D55-B70E-5F86C3668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29358"/>
              </p:ext>
            </p:extLst>
          </p:nvPr>
        </p:nvGraphicFramePr>
        <p:xfrm>
          <a:off x="612000" y="1295477"/>
          <a:ext cx="6531320" cy="1138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6264">
                  <a:extLst>
                    <a:ext uri="{9D8B030D-6E8A-4147-A177-3AD203B41FA5}">
                      <a16:colId xmlns:a16="http://schemas.microsoft.com/office/drawing/2014/main" val="1410657801"/>
                    </a:ext>
                  </a:extLst>
                </a:gridCol>
                <a:gridCol w="1306264">
                  <a:extLst>
                    <a:ext uri="{9D8B030D-6E8A-4147-A177-3AD203B41FA5}">
                      <a16:colId xmlns:a16="http://schemas.microsoft.com/office/drawing/2014/main" val="3487120142"/>
                    </a:ext>
                  </a:extLst>
                </a:gridCol>
                <a:gridCol w="1306264">
                  <a:extLst>
                    <a:ext uri="{9D8B030D-6E8A-4147-A177-3AD203B41FA5}">
                      <a16:colId xmlns:a16="http://schemas.microsoft.com/office/drawing/2014/main" val="1649434583"/>
                    </a:ext>
                  </a:extLst>
                </a:gridCol>
                <a:gridCol w="1306264">
                  <a:extLst>
                    <a:ext uri="{9D8B030D-6E8A-4147-A177-3AD203B41FA5}">
                      <a16:colId xmlns:a16="http://schemas.microsoft.com/office/drawing/2014/main" val="1267092826"/>
                    </a:ext>
                  </a:extLst>
                </a:gridCol>
                <a:gridCol w="1306264">
                  <a:extLst>
                    <a:ext uri="{9D8B030D-6E8A-4147-A177-3AD203B41FA5}">
                      <a16:colId xmlns:a16="http://schemas.microsoft.com/office/drawing/2014/main" val="2669273928"/>
                    </a:ext>
                  </a:extLst>
                </a:gridCol>
              </a:tblGrid>
              <a:tr h="227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labels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PPV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NPV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Sensitivity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Specificity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6253683"/>
                  </a:ext>
                </a:extLst>
              </a:tr>
              <a:tr h="227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Adenocarcinoom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71,43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83,33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42,86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6494270"/>
                  </a:ext>
                </a:extLst>
              </a:tr>
              <a:tr h="227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Plaveiselcelcarcinoom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78,57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78,57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2621973"/>
                  </a:ext>
                </a:extLst>
              </a:tr>
              <a:tr h="227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NOS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NaN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94,74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341642"/>
                  </a:ext>
                </a:extLst>
              </a:tr>
              <a:tr h="227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Grootcellig carcinoom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NaN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94,74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941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6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33BD7-FB4F-45E0-B622-B5E7E6F1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7" y="509624"/>
            <a:ext cx="7923213" cy="394448"/>
          </a:xfrm>
        </p:spPr>
        <p:txBody>
          <a:bodyPr/>
          <a:lstStyle/>
          <a:p>
            <a:r>
              <a:rPr lang="en-US" dirty="0"/>
              <a:t>Proposed classification approaches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586613-E72C-4657-9E19-93F54E88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87" y="1110555"/>
            <a:ext cx="7922712" cy="35233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Supported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Nearest neighbor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 with 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Naive-Bayes classifier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Principal component analysis(PCA) will also be performed on the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Requests?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64B4FC8-0572-4862-BFC8-84B25924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483137-1DC2-431A-9028-45FB9644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8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BB222-8565-447D-99C2-4BFE4ECA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r>
              <a:rPr lang="nl-NL" dirty="0"/>
              <a:t>/</a:t>
            </a:r>
            <a:r>
              <a:rPr lang="en-GB" dirty="0"/>
              <a:t>doubts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A00556-E817-4648-A1B0-2CA568F4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44" y="916543"/>
            <a:ext cx="7922712" cy="36073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‘primary tumor’ has 110 samples, but only 6% is ‘No’ so classification not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 paper can be applied to primary tumor class, but not intended in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Which normalization is preferred in the </a:t>
            </a:r>
            <a:r>
              <a:rPr lang="en-GB" dirty="0">
                <a:sym typeface="Wingdings" panose="05000000000000000000" pitchFamily="2" charset="2"/>
              </a:rPr>
              <a:t>clustermaps</a:t>
            </a:r>
            <a:r>
              <a:rPr lang="en-US" dirty="0">
                <a:sym typeface="Wingdings" panose="05000000000000000000" pitchFamily="2" charset="2"/>
              </a:rPr>
              <a:t> (within rows or columns)?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And overall normalization (this has not been applied yet)?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Logistic regression models in paper necessary?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 AUC of the decision tree classifier is fluctuating due to low number of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For multi-label classification what kind of roc curve/statistics is desired?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User Interface for the code required?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 what extend are comments desired in the code?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B7FD244-4EAC-4A4E-A951-56CF8C33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142F6D6-5CB6-4EF5-BE13-2C088068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1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7CB26-7005-4CE6-9C82-39AF1CD2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Clustermaps</a:t>
            </a:r>
            <a:r>
              <a:rPr lang="nl-NL" dirty="0"/>
              <a:t> </a:t>
            </a:r>
            <a:r>
              <a:rPr lang="en-GB" dirty="0"/>
              <a:t>lung</a:t>
            </a:r>
            <a:r>
              <a:rPr lang="nl-NL" dirty="0"/>
              <a:t> carcinoma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F11820B-9081-4E5D-8F03-5FC3C6D0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273" y="183763"/>
            <a:ext cx="4155719" cy="4257233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7D259C5-1D07-43FB-AB90-2FC5CA38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47FBE5-E031-44F4-B51F-18DE62E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231E3BE-9D2A-4A2F-BF84-584668484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9" y="1266366"/>
            <a:ext cx="251042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7CB26-7005-4CE6-9C82-39AF1CD2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Clustermaps </a:t>
            </a:r>
            <a:r>
              <a:rPr lang="en-GB" dirty="0"/>
              <a:t>primary</a:t>
            </a:r>
            <a:r>
              <a:rPr lang="nl-NL" dirty="0"/>
              <a:t> tumor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67D4CC8-B4A8-41AA-8308-0A79133E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999" y="1061094"/>
            <a:ext cx="3107477" cy="3198033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7D259C5-1D07-43FB-AB90-2FC5CA38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47FBE5-E031-44F4-B51F-18DE62E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EAE3058-332C-41CD-93A0-9DFAADA5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507" y="187188"/>
            <a:ext cx="4053333" cy="41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1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7CB26-7005-4CE6-9C82-39AF1CD2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Clustermaps tumor types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51CA997-0495-4DB6-BF2B-39E3A4854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429" y="201695"/>
            <a:ext cx="4036186" cy="4218507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7D259C5-1D07-43FB-AB90-2FC5CA38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47FBE5-E031-44F4-B51F-18DE62E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7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7CB26-7005-4CE6-9C82-39AF1CD2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Clustermaps tumor subtypes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A0BBCBEB-DF16-4C53-A4C9-0C160AAA2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686" y="325450"/>
            <a:ext cx="3976432" cy="4086044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7D259C5-1D07-43FB-AB90-2FC5CA38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47FBE5-E031-44F4-B51F-18DE62E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4B0B9-998F-4A99-8DD6-56DF8912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44228"/>
            <a:ext cx="6297564" cy="394448"/>
          </a:xfrm>
        </p:spPr>
        <p:txBody>
          <a:bodyPr/>
          <a:lstStyle/>
          <a:p>
            <a:r>
              <a:rPr lang="nl-NL" dirty="0"/>
              <a:t>New </a:t>
            </a:r>
            <a:r>
              <a:rPr lang="nl-NL" dirty="0" err="1"/>
              <a:t>clustermaps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normalized</a:t>
            </a:r>
            <a:r>
              <a:rPr lang="nl-NL" dirty="0"/>
              <a:t> columns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saturated</a:t>
            </a:r>
            <a:r>
              <a:rPr lang="nl-NL" dirty="0"/>
              <a:t> </a:t>
            </a:r>
            <a:r>
              <a:rPr lang="nl-NL" dirty="0" err="1"/>
              <a:t>scale</a:t>
            </a:r>
            <a:endParaRPr lang="en-GB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0452037-5620-4011-9134-A09526190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380" y="938676"/>
            <a:ext cx="3534478" cy="3620817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599E40-A237-4840-96EF-ED2B26F8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F352A1E-CEF2-44D6-95F2-8067FFCF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79DD-3409-401D-8E50-0A8132D3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44228"/>
            <a:ext cx="7923213" cy="394448"/>
          </a:xfrm>
        </p:spPr>
        <p:txBody>
          <a:bodyPr/>
          <a:lstStyle/>
          <a:p>
            <a:r>
              <a:rPr lang="en-GB" dirty="0"/>
              <a:t>Lung</a:t>
            </a:r>
            <a:r>
              <a:rPr lang="nl-NL" dirty="0"/>
              <a:t> carcinoma </a:t>
            </a:r>
            <a:r>
              <a:rPr lang="en-GB" dirty="0"/>
              <a:t>classification</a:t>
            </a:r>
            <a:r>
              <a:rPr lang="nl-NL" dirty="0"/>
              <a:t> </a:t>
            </a:r>
            <a:r>
              <a:rPr lang="en-GB" dirty="0"/>
              <a:t>with</a:t>
            </a:r>
            <a:r>
              <a:rPr lang="nl-NL" dirty="0"/>
              <a:t> </a:t>
            </a:r>
            <a:r>
              <a:rPr lang="en-GB" dirty="0"/>
              <a:t>thresholds</a:t>
            </a:r>
            <a:r>
              <a:rPr lang="nl-NL" dirty="0"/>
              <a:t> paper</a:t>
            </a:r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350E429F-3E8F-4872-819A-E77BC80B6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124345"/>
              </p:ext>
            </p:extLst>
          </p:nvPr>
        </p:nvGraphicFramePr>
        <p:xfrm>
          <a:off x="612000" y="1174475"/>
          <a:ext cx="4668144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467">
                  <a:extLst>
                    <a:ext uri="{9D8B030D-6E8A-4147-A177-3AD203B41FA5}">
                      <a16:colId xmlns:a16="http://schemas.microsoft.com/office/drawing/2014/main" val="3193354706"/>
                    </a:ext>
                  </a:extLst>
                </a:gridCol>
                <a:gridCol w="1005796">
                  <a:extLst>
                    <a:ext uri="{9D8B030D-6E8A-4147-A177-3AD203B41FA5}">
                      <a16:colId xmlns:a16="http://schemas.microsoft.com/office/drawing/2014/main" val="3982945009"/>
                    </a:ext>
                  </a:extLst>
                </a:gridCol>
                <a:gridCol w="1505853">
                  <a:extLst>
                    <a:ext uri="{9D8B030D-6E8A-4147-A177-3AD203B41FA5}">
                      <a16:colId xmlns:a16="http://schemas.microsoft.com/office/drawing/2014/main" val="2367918130"/>
                    </a:ext>
                  </a:extLst>
                </a:gridCol>
                <a:gridCol w="1449028">
                  <a:extLst>
                    <a:ext uri="{9D8B030D-6E8A-4147-A177-3AD203B41FA5}">
                      <a16:colId xmlns:a16="http://schemas.microsoft.com/office/drawing/2014/main" val="835615979"/>
                    </a:ext>
                  </a:extLst>
                </a:gridCol>
              </a:tblGrid>
              <a:tr h="19812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noProof="0" dirty="0">
                          <a:effectLst/>
                        </a:rPr>
                        <a:t>Lung</a:t>
                      </a:r>
                      <a:r>
                        <a:rPr lang="nl-NL" sz="1200" u="none" strike="noStrike" dirty="0">
                          <a:effectLst/>
                        </a:rPr>
                        <a:t> carcinoma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41956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200" u="none" strike="noStrike" dirty="0">
                          <a:effectLst/>
                        </a:rPr>
                        <a:t>PPV (%) 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200" u="none" strike="noStrike" dirty="0">
                          <a:effectLst/>
                        </a:rPr>
                        <a:t>NPV (%) 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 noProof="0" dirty="0">
                          <a:effectLst/>
                        </a:rPr>
                        <a:t>Sensitivity</a:t>
                      </a:r>
                      <a:r>
                        <a:rPr lang="nl-NL" sz="1200" u="none" strike="noStrike" dirty="0">
                          <a:effectLst/>
                        </a:rPr>
                        <a:t> (%) 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 noProof="0" dirty="0">
                          <a:effectLst/>
                        </a:rPr>
                        <a:t>Specificity</a:t>
                      </a:r>
                      <a:r>
                        <a:rPr lang="nl-NL" sz="1200" u="none" strike="noStrike" dirty="0">
                          <a:effectLst/>
                        </a:rPr>
                        <a:t> (%)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48998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200" u="none" strike="noStrike" dirty="0">
                          <a:effectLst/>
                        </a:rPr>
                        <a:t>72.11   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200" u="none" strike="noStrike" dirty="0">
                          <a:effectLst/>
                        </a:rPr>
                        <a:t>38.71            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200" u="none" strike="noStrike" dirty="0">
                          <a:effectLst/>
                        </a:rPr>
                        <a:t>84.8           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200" u="none" strike="noStrike" dirty="0">
                          <a:effectLst/>
                        </a:rPr>
                        <a:t>22.64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0637054"/>
                  </a:ext>
                </a:extLst>
              </a:tr>
            </a:tbl>
          </a:graphicData>
        </a:graphic>
      </p:graphicFrame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DE7536-4238-4514-BEEB-B739CCBD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8A07414-D818-49D6-AEAB-DC06FDFE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CBBB7022-635D-4AC5-B1F4-6DB6CCBFB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86790"/>
              </p:ext>
            </p:extLst>
          </p:nvPr>
        </p:nvGraphicFramePr>
        <p:xfrm>
          <a:off x="612000" y="2084447"/>
          <a:ext cx="4668144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65">
                  <a:extLst>
                    <a:ext uri="{9D8B030D-6E8A-4147-A177-3AD203B41FA5}">
                      <a16:colId xmlns:a16="http://schemas.microsoft.com/office/drawing/2014/main" val="122464047"/>
                    </a:ext>
                  </a:extLst>
                </a:gridCol>
                <a:gridCol w="984928">
                  <a:extLst>
                    <a:ext uri="{9D8B030D-6E8A-4147-A177-3AD203B41FA5}">
                      <a16:colId xmlns:a16="http://schemas.microsoft.com/office/drawing/2014/main" val="2666007367"/>
                    </a:ext>
                  </a:extLst>
                </a:gridCol>
                <a:gridCol w="1667193">
                  <a:extLst>
                    <a:ext uri="{9D8B030D-6E8A-4147-A177-3AD203B41FA5}">
                      <a16:colId xmlns:a16="http://schemas.microsoft.com/office/drawing/2014/main" val="88287008"/>
                    </a:ext>
                  </a:extLst>
                </a:gridCol>
                <a:gridCol w="1231158">
                  <a:extLst>
                    <a:ext uri="{9D8B030D-6E8A-4147-A177-3AD203B41FA5}">
                      <a16:colId xmlns:a16="http://schemas.microsoft.com/office/drawing/2014/main" val="3881147315"/>
                    </a:ext>
                  </a:extLst>
                </a:gridCol>
              </a:tblGrid>
              <a:tr h="19812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noProof="0" dirty="0">
                          <a:effectLst/>
                        </a:rPr>
                        <a:t>Primary</a:t>
                      </a:r>
                      <a:r>
                        <a:rPr lang="nl-NL" sz="1200" u="none" strike="noStrike" dirty="0">
                          <a:effectLst/>
                        </a:rPr>
                        <a:t> tumor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83769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 dirty="0">
                          <a:effectLst/>
                        </a:rPr>
                        <a:t>PPV (%)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 dirty="0">
                          <a:effectLst/>
                        </a:rPr>
                        <a:t>NPV (%)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noProof="0" dirty="0">
                          <a:effectLst/>
                        </a:rPr>
                        <a:t>Sensitivity</a:t>
                      </a:r>
                      <a:r>
                        <a:rPr lang="nl-NL" sz="1200" u="none" strike="noStrike" dirty="0">
                          <a:effectLst/>
                        </a:rPr>
                        <a:t> (%)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noProof="0" dirty="0">
                          <a:effectLst/>
                        </a:rPr>
                        <a:t>Specificity</a:t>
                      </a:r>
                      <a:r>
                        <a:rPr lang="nl-NL" sz="1200" u="none" strike="noStrike" dirty="0">
                          <a:effectLst/>
                        </a:rPr>
                        <a:t> (%)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5971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 dirty="0">
                          <a:effectLst/>
                        </a:rPr>
                        <a:t>94.74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 dirty="0">
                          <a:effectLst/>
                        </a:rPr>
                        <a:t>13.33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 dirty="0">
                          <a:effectLst/>
                        </a:rPr>
                        <a:t>87.38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 dirty="0">
                          <a:effectLst/>
                        </a:rPr>
                        <a:t>28.57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7094547"/>
                  </a:ext>
                </a:extLst>
              </a:tr>
            </a:tbl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35DAA7EE-550E-4C09-919F-D295BAE0D506}"/>
              </a:ext>
            </a:extLst>
          </p:cNvPr>
          <p:cNvSpPr txBox="1"/>
          <p:nvPr/>
        </p:nvSpPr>
        <p:spPr>
          <a:xfrm>
            <a:off x="900758" y="7539644"/>
            <a:ext cx="6545071" cy="111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858AFEA-D550-4138-9BDF-3E09A517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12" y="3701663"/>
            <a:ext cx="865408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 Molina, et al. (2016). </a:t>
            </a:r>
            <a:r>
              <a:rPr kumimoji="0" lang="en-US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Assessment of a Combined Panel of Six Serum Tumor Markers for Lung Cancer.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J Respir Crit Care Med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427–437.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B8E0E37-F9C5-4F0C-9BDD-9E741F1D1D6A}"/>
              </a:ext>
            </a:extLst>
          </p:cNvPr>
          <p:cNvSpPr txBox="1"/>
          <p:nvPr/>
        </p:nvSpPr>
        <p:spPr>
          <a:xfrm>
            <a:off x="434912" y="3332331"/>
            <a:ext cx="401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Thresholds from the following paper: </a:t>
            </a:r>
          </a:p>
        </p:txBody>
      </p:sp>
    </p:spTree>
    <p:extLst>
      <p:ext uri="{BB962C8B-B14F-4D97-AF65-F5344CB8AC3E}">
        <p14:creationId xmlns:p14="http://schemas.microsoft.com/office/powerpoint/2010/main" val="14100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BE4B8-EF73-4ED5-8049-FAFC6F4B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Decision</a:t>
            </a:r>
            <a:r>
              <a:rPr lang="nl-NL" dirty="0"/>
              <a:t> Tree </a:t>
            </a:r>
            <a:r>
              <a:rPr lang="nl-NL" dirty="0" err="1"/>
              <a:t>classifier</a:t>
            </a:r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971050-22A7-4793-BEFB-25BF2E93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E5883A-9949-4AA9-9151-78A8371A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C9EDE9D-83ED-4878-87CC-02D4836B8708}"/>
              </a:ext>
            </a:extLst>
          </p:cNvPr>
          <p:cNvSpPr txBox="1"/>
          <p:nvPr/>
        </p:nvSpPr>
        <p:spPr>
          <a:xfrm>
            <a:off x="4056361" y="187313"/>
            <a:ext cx="523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must be noted that the AUC varies between every attempt due to the low number of samples 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6831FDD0-32CA-4B16-873A-00185A129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51454"/>
              </p:ext>
            </p:extLst>
          </p:nvPr>
        </p:nvGraphicFramePr>
        <p:xfrm>
          <a:off x="137504" y="3954445"/>
          <a:ext cx="28829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814773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958757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847229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26362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Sensitivity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Specificity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515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54.55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68.0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42.86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77.27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6966296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F1585784-BABA-4C3F-8F78-AD71F013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4" y="1051211"/>
            <a:ext cx="4049485" cy="2772801"/>
          </a:xfrm>
          <a:prstGeom prst="rect">
            <a:avLst/>
          </a:prstGeom>
        </p:spPr>
      </p:pic>
      <p:pic>
        <p:nvPicPr>
          <p:cNvPr id="12" name="Tijdelijke aanduiding voor inhoud 11">
            <a:extLst>
              <a:ext uri="{FF2B5EF4-FFF2-40B4-BE49-F238E27FC236}">
                <a16:creationId xmlns:a16="http://schemas.microsoft.com/office/drawing/2014/main" id="{6913F6C7-84FE-4094-93E3-D78A82F59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6366" y="1051211"/>
            <a:ext cx="3927619" cy="2771265"/>
          </a:xfrm>
          <a:prstGeom prst="rect">
            <a:avLst/>
          </a:prstGeom>
        </p:spPr>
      </p:pic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1F5F359B-1E79-4584-9EAB-B4D895D19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11104"/>
              </p:ext>
            </p:extLst>
          </p:nvPr>
        </p:nvGraphicFramePr>
        <p:xfrm>
          <a:off x="4666366" y="3997653"/>
          <a:ext cx="28829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49286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491735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560236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50982547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NPV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Sensitivity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Specificity (%)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12723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90.91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33.33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95.24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233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9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C7F90FD-7428-4D71-9FCB-AB19F290F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75" y="495913"/>
            <a:ext cx="3833511" cy="1667788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50B4C8-8B7D-4E57-87F0-2751921A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Summary of the progress from week 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5D33C7-903D-4D10-9D59-D0485D0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687F8D-B021-4C4C-A223-0DD25150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5" y="2525999"/>
            <a:ext cx="3833511" cy="158588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9F2448C-5748-4978-90B2-37BBC4003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376" y="495914"/>
            <a:ext cx="3383568" cy="166778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D781C9C-1878-474B-8A09-BF46E4887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375" y="2507655"/>
            <a:ext cx="3833511" cy="159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1B6475F5-D373-4660-89EB-4F03E47D006D}" vid="{2086CB6F-6B0A-48B6-8FD8-51377F4AECB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345</TotalTime>
  <Words>433</Words>
  <Application>Microsoft Office PowerPoint</Application>
  <PresentationFormat>Diavoorstelling (16:9)</PresentationFormat>
  <Paragraphs>121</Paragraphs>
  <Slides>12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TUe</vt:lpstr>
      <vt:lpstr>Summary of the progress from week 8</vt:lpstr>
      <vt:lpstr>Clustermaps lung carcinoma</vt:lpstr>
      <vt:lpstr>Clustermaps primary tumor</vt:lpstr>
      <vt:lpstr>Clustermaps tumor types</vt:lpstr>
      <vt:lpstr>Clustermaps tumor subtypes</vt:lpstr>
      <vt:lpstr>New clustermaps with normalized columns and saturated scale</vt:lpstr>
      <vt:lpstr>Lung carcinoma classification with thresholds paper</vt:lpstr>
      <vt:lpstr>Decision Tree classifier</vt:lpstr>
      <vt:lpstr>PowerPoint-presentatie</vt:lpstr>
      <vt:lpstr>Tumor subtype statistics for decision tree</vt:lpstr>
      <vt:lpstr>Proposed classification approaches</vt:lpstr>
      <vt:lpstr>Questions/doubts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Klinkhamer - Nooijens, C.C.</dc:creator>
  <cp:lastModifiedBy>Vries, R. de</cp:lastModifiedBy>
  <cp:revision>69</cp:revision>
  <dcterms:created xsi:type="dcterms:W3CDTF">2018-11-21T12:48:52Z</dcterms:created>
  <dcterms:modified xsi:type="dcterms:W3CDTF">2019-02-20T11:13:12Z</dcterms:modified>
</cp:coreProperties>
</file>