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81" r:id="rId3"/>
    <p:sldId id="283" r:id="rId4"/>
    <p:sldId id="280" r:id="rId5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6433" autoAdjust="0"/>
  </p:normalViewPr>
  <p:slideViewPr>
    <p:cSldViewPr snapToGrid="0" showGuides="1">
      <p:cViewPr varScale="1">
        <p:scale>
          <a:sx n="111" d="100"/>
          <a:sy n="111" d="100"/>
        </p:scale>
        <p:origin x="1258" y="82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-145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0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AB38A-B1B6-4CF4-9737-E1E5C73DA86F}" type="datetimeFigureOut">
              <a:rPr lang="nl-NL" smtClean="0"/>
              <a:t>26-2-2019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1B330-1C2E-47C6-8A9D-1114F90E79D8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6878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12C6B-C807-4014-B6D4-CCA33426A2F8}" type="datetimeFigureOut">
              <a:rPr lang="nl-NL" smtClean="0"/>
              <a:t>26-2-2019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9740-BD37-4DCA-BDC4-7DBBAE15FA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25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e Titel transpa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1818863" y="669454"/>
            <a:ext cx="1729409" cy="101566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750" dirty="0">
              <a:solidFill>
                <a:schemeClr val="tx1"/>
              </a:solidFill>
            </a:endParaRPr>
          </a:p>
          <a:p>
            <a:r>
              <a:rPr lang="en-US" sz="750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750" dirty="0">
                <a:solidFill>
                  <a:schemeClr val="tx1"/>
                </a:solidFill>
              </a:rPr>
              <a:t>If necessary</a:t>
            </a:r>
            <a:r>
              <a:rPr lang="en-US" sz="750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750" dirty="0">
              <a:solidFill>
                <a:schemeClr val="tx1"/>
              </a:solidFill>
            </a:endParaRPr>
          </a:p>
          <a:p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0" y="4104401"/>
            <a:ext cx="9144000" cy="103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4738371"/>
            <a:ext cx="7924800" cy="244078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20" y="63254"/>
            <a:ext cx="2227942" cy="606200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685801"/>
            <a:ext cx="9144001" cy="3884612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943350"/>
            <a:ext cx="9144000" cy="627063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3699001"/>
            <a:ext cx="9144001" cy="24434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2850357"/>
            <a:ext cx="9144000" cy="848643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225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346429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1260000"/>
            <a:ext cx="7922712" cy="33104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Summary of the progress from week 9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i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1200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62915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Summary of the progress from week 9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links -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1200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Summary of the progress from week 9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3" hasCustomPrompt="1"/>
          </p:nvPr>
        </p:nvSpPr>
        <p:spPr>
          <a:xfrm>
            <a:off x="4574483" y="-1"/>
            <a:ext cx="4572000" cy="4569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lauwe achtergro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Summary of the progress from week 9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1260000"/>
            <a:ext cx="7922712" cy="3310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2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tab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 sz="1950" b="0" baseline="0"/>
            </a:lvl1pPr>
          </a:lstStyle>
          <a:p>
            <a:r>
              <a:rPr lang="en-US" dirty="0"/>
              <a:t>Table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2706657"/>
            <a:ext cx="7922712" cy="1862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Summary of the progress from week 9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 hasCustomPrompt="1"/>
          </p:nvPr>
        </p:nvSpPr>
        <p:spPr>
          <a:xfrm>
            <a:off x="612000" y="1073582"/>
            <a:ext cx="7924800" cy="14981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table by clicking on table icon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8864" y="2384357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3066138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4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 sz="1950" b="0"/>
            </a:lvl1pPr>
          </a:lstStyle>
          <a:p>
            <a:r>
              <a:rPr lang="en-US" dirty="0"/>
              <a:t>Chart title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Summary of the progress from week 9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Tijdelijke aanduiding voor grafiek 7"/>
          <p:cNvSpPr>
            <a:spLocks noGrp="1"/>
          </p:cNvSpPr>
          <p:nvPr>
            <p:ph type="chart" sz="quarter" idx="13" hasCustomPrompt="1"/>
          </p:nvPr>
        </p:nvSpPr>
        <p:spPr>
          <a:xfrm>
            <a:off x="815009" y="1073480"/>
            <a:ext cx="7454348" cy="324258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chart by clicking on chart icon</a:t>
            </a:r>
            <a:endParaRPr 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hidden="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523999" y="0"/>
            <a:ext cx="9144000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2000" y="544228"/>
            <a:ext cx="7923213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0100" y="1260000"/>
            <a:ext cx="7922712" cy="3310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0" y="4569619"/>
            <a:ext cx="9144000" cy="57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89178" y="4772381"/>
            <a:ext cx="6728631" cy="35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Summary of the progress from week 9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12000" y="4773600"/>
            <a:ext cx="601313" cy="35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CEC10D-CD46-426F-915E-6C78530279CB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FooterLogoTUe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20" y="4628189"/>
            <a:ext cx="921122" cy="4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5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1" r:id="rId4"/>
    <p:sldLayoutId id="2147483662" r:id="rId5"/>
    <p:sldLayoutId id="2147483663" r:id="rId6"/>
    <p:sldLayoutId id="2147483664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51435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413"/>
        </a:spcBef>
        <a:spcAft>
          <a:spcPts val="413"/>
        </a:spcAft>
        <a:buFont typeface="Arial" panose="020B0604020202020204" pitchFamily="34" charset="0"/>
        <a:buNone/>
        <a:defRPr sz="165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514350" rtl="0" eaLnBrk="1" latinLnBrk="0" hangingPunct="1">
        <a:lnSpc>
          <a:spcPct val="100000"/>
        </a:lnSpc>
        <a:spcBef>
          <a:spcPts val="413"/>
        </a:spcBef>
        <a:spcAft>
          <a:spcPts val="413"/>
        </a:spcAft>
        <a:buFont typeface="Arial" panose="020B0604020202020204" pitchFamily="34" charset="0"/>
        <a:buNone/>
        <a:defRPr sz="1950" kern="1200">
          <a:solidFill>
            <a:schemeClr val="bg2"/>
          </a:solidFill>
          <a:latin typeface="+mn-lt"/>
          <a:ea typeface="+mn-ea"/>
          <a:cs typeface="+mn-cs"/>
        </a:defRPr>
      </a:lvl2pPr>
      <a:lvl3pPr marL="202500" indent="-202500" algn="l" defTabSz="514350" rtl="0" eaLnBrk="1" latinLnBrk="0" hangingPunct="1">
        <a:lnSpc>
          <a:spcPct val="100000"/>
        </a:lnSpc>
        <a:spcBef>
          <a:spcPts val="413"/>
        </a:spcBef>
        <a:buClr>
          <a:schemeClr val="bg2"/>
        </a:buClr>
        <a:buSzPct val="100000"/>
        <a:buFont typeface="Arial" panose="020B0604020202020204" pitchFamily="34" charset="0"/>
        <a:buChar char="•"/>
        <a:defRPr sz="1650" kern="1200">
          <a:solidFill>
            <a:schemeClr val="bg2"/>
          </a:solidFill>
          <a:latin typeface="+mn-lt"/>
          <a:ea typeface="+mn-ea"/>
          <a:cs typeface="+mn-cs"/>
        </a:defRPr>
      </a:lvl3pPr>
      <a:lvl4pPr marL="405000" indent="-202500" algn="l" defTabSz="514350" rtl="0" eaLnBrk="1" latinLnBrk="0" hangingPunct="1">
        <a:lnSpc>
          <a:spcPct val="100000"/>
        </a:lnSpc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1500" kern="1200">
          <a:solidFill>
            <a:schemeClr val="bg2"/>
          </a:solidFill>
          <a:latin typeface="+mn-lt"/>
          <a:ea typeface="+mn-ea"/>
          <a:cs typeface="+mn-cs"/>
        </a:defRPr>
      </a:lvl4pPr>
      <a:lvl5pPr marL="607500" indent="-202500" algn="l" defTabSz="51435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79" userDrawn="1">
          <p15:clr>
            <a:srgbClr val="F26B43"/>
          </p15:clr>
        </p15:guide>
        <p15:guide id="2" pos="383" userDrawn="1">
          <p15:clr>
            <a:srgbClr val="F26B43"/>
          </p15:clr>
        </p15:guide>
        <p15:guide id="3" pos="53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Departement of </a:t>
            </a:r>
            <a:r>
              <a:rPr lang="en-GB" dirty="0"/>
              <a:t>Biomedical</a:t>
            </a:r>
            <a:r>
              <a:rPr lang="nl-NL" dirty="0"/>
              <a:t> Engineering</a:t>
            </a:r>
          </a:p>
        </p:txBody>
      </p:sp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4" b="10824"/>
          <a:stretch>
            <a:fillRect/>
          </a:stretch>
        </p:blipFill>
        <p:spPr/>
      </p:pic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Ryan de </a:t>
            </a:r>
            <a:r>
              <a:rPr lang="en-US" dirty="0"/>
              <a:t>Vries</a:t>
            </a:r>
            <a:r>
              <a:rPr lang="nl-NL" dirty="0"/>
              <a:t> 1004141		Supervisor: F. Eduati</a:t>
            </a: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0" y="3706283"/>
            <a:ext cx="9144001" cy="244349"/>
          </a:xfrm>
        </p:spPr>
        <p:txBody>
          <a:bodyPr/>
          <a:lstStyle/>
          <a:p>
            <a:r>
              <a:rPr lang="nl-NL" dirty="0"/>
              <a:t>8P320		Project </a:t>
            </a:r>
            <a:r>
              <a:rPr lang="en-GB" dirty="0"/>
              <a:t>Computational</a:t>
            </a:r>
            <a:r>
              <a:rPr lang="nl-NL" dirty="0"/>
              <a:t> </a:t>
            </a:r>
            <a:r>
              <a:rPr lang="en-GB" dirty="0"/>
              <a:t>Biology</a:t>
            </a:r>
            <a:r>
              <a:rPr lang="nl-NL" dirty="0"/>
              <a:t>		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0" y="2761647"/>
            <a:ext cx="9144000" cy="944636"/>
          </a:xfrm>
        </p:spPr>
        <p:txBody>
          <a:bodyPr/>
          <a:lstStyle/>
          <a:p>
            <a:r>
              <a:rPr lang="en-US" dirty="0"/>
              <a:t>Summary of the progress from week 9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32B86-77B8-48A7-8A61-A69E3047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Decision</a:t>
            </a:r>
            <a:r>
              <a:rPr lang="nl-NL" dirty="0"/>
              <a:t> Tree </a:t>
            </a:r>
            <a:r>
              <a:rPr lang="nl-NL" dirty="0" err="1"/>
              <a:t>Classifier</a:t>
            </a:r>
            <a:endParaRPr lang="en-GB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1E920231-D857-466F-8C68-51E8F514F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213" y="1460408"/>
            <a:ext cx="3541267" cy="1703239"/>
          </a:xfrm>
          <a:prstGeom prst="rect">
            <a:avLst/>
          </a:prstGeo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EA3BE6A-7D37-4CA2-A197-14F552E2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Summary of the progress from week 9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1DEF92D-B547-48DB-8D8F-9772AABA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1F60669-F4CE-452C-9B9D-121071E85E31}"/>
              </a:ext>
            </a:extLst>
          </p:cNvPr>
          <p:cNvSpPr txBox="1"/>
          <p:nvPr/>
        </p:nvSpPr>
        <p:spPr>
          <a:xfrm>
            <a:off x="4470371" y="372120"/>
            <a:ext cx="387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With</a:t>
            </a:r>
            <a:r>
              <a:rPr lang="nl-NL" dirty="0"/>
              <a:t> SMOTE </a:t>
            </a:r>
            <a:r>
              <a:rPr lang="nl-NL" dirty="0" err="1"/>
              <a:t>and</a:t>
            </a:r>
            <a:r>
              <a:rPr lang="nl-NL" dirty="0"/>
              <a:t> without </a:t>
            </a:r>
            <a:r>
              <a:rPr lang="nl-NL" dirty="0" err="1"/>
              <a:t>normalization</a:t>
            </a:r>
            <a:endParaRPr lang="en-GB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F8F4607-8B23-4B1C-B8C5-DE50F49A3832}"/>
              </a:ext>
            </a:extLst>
          </p:cNvPr>
          <p:cNvSpPr txBox="1"/>
          <p:nvPr/>
        </p:nvSpPr>
        <p:spPr>
          <a:xfrm>
            <a:off x="382050" y="1091076"/>
            <a:ext cx="387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Without SMOTE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normalization</a:t>
            </a:r>
            <a:endParaRPr lang="en-GB" dirty="0"/>
          </a:p>
        </p:txBody>
      </p:sp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1AF83F30-6017-4758-AD2D-471CC213B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73999"/>
              </p:ext>
            </p:extLst>
          </p:nvPr>
        </p:nvGraphicFramePr>
        <p:xfrm>
          <a:off x="288213" y="3500909"/>
          <a:ext cx="5569447" cy="932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480">
                  <a:extLst>
                    <a:ext uri="{9D8B030D-6E8A-4147-A177-3AD203B41FA5}">
                      <a16:colId xmlns:a16="http://schemas.microsoft.com/office/drawing/2014/main" val="2262215405"/>
                    </a:ext>
                  </a:extLst>
                </a:gridCol>
                <a:gridCol w="455138">
                  <a:extLst>
                    <a:ext uri="{9D8B030D-6E8A-4147-A177-3AD203B41FA5}">
                      <a16:colId xmlns:a16="http://schemas.microsoft.com/office/drawing/2014/main" val="405499315"/>
                    </a:ext>
                  </a:extLst>
                </a:gridCol>
                <a:gridCol w="479093">
                  <a:extLst>
                    <a:ext uri="{9D8B030D-6E8A-4147-A177-3AD203B41FA5}">
                      <a16:colId xmlns:a16="http://schemas.microsoft.com/office/drawing/2014/main" val="2241131932"/>
                    </a:ext>
                  </a:extLst>
                </a:gridCol>
                <a:gridCol w="778524">
                  <a:extLst>
                    <a:ext uri="{9D8B030D-6E8A-4147-A177-3AD203B41FA5}">
                      <a16:colId xmlns:a16="http://schemas.microsoft.com/office/drawing/2014/main" val="3302056484"/>
                    </a:ext>
                  </a:extLst>
                </a:gridCol>
                <a:gridCol w="790501">
                  <a:extLst>
                    <a:ext uri="{9D8B030D-6E8A-4147-A177-3AD203B41FA5}">
                      <a16:colId xmlns:a16="http://schemas.microsoft.com/office/drawing/2014/main" val="296947643"/>
                    </a:ext>
                  </a:extLst>
                </a:gridCol>
                <a:gridCol w="538981">
                  <a:extLst>
                    <a:ext uri="{9D8B030D-6E8A-4147-A177-3AD203B41FA5}">
                      <a16:colId xmlns:a16="http://schemas.microsoft.com/office/drawing/2014/main" val="637350425"/>
                    </a:ext>
                  </a:extLst>
                </a:gridCol>
                <a:gridCol w="574910">
                  <a:extLst>
                    <a:ext uri="{9D8B030D-6E8A-4147-A177-3AD203B41FA5}">
                      <a16:colId xmlns:a16="http://schemas.microsoft.com/office/drawing/2014/main" val="1990511990"/>
                    </a:ext>
                  </a:extLst>
                </a:gridCol>
                <a:gridCol w="574910">
                  <a:extLst>
                    <a:ext uri="{9D8B030D-6E8A-4147-A177-3AD203B41FA5}">
                      <a16:colId xmlns:a16="http://schemas.microsoft.com/office/drawing/2014/main" val="131246051"/>
                    </a:ext>
                  </a:extLst>
                </a:gridCol>
                <a:gridCol w="574910">
                  <a:extLst>
                    <a:ext uri="{9D8B030D-6E8A-4147-A177-3AD203B41FA5}">
                      <a16:colId xmlns:a16="http://schemas.microsoft.com/office/drawing/2014/main" val="1675965332"/>
                    </a:ext>
                  </a:extLst>
                </a:gridCol>
              </a:tblGrid>
              <a:tr h="2959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positive labels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PPV (%)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NPV (%)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Sensitivity (%)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Specificity (%)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precision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recall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f1-score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support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056980"/>
                  </a:ext>
                </a:extLst>
              </a:tr>
              <a:tr h="29504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67.86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37.50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79.17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25.00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9168912"/>
                  </a:ext>
                </a:extLst>
              </a:tr>
              <a:tr h="29504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37.50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67.86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25.00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79.17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6052826"/>
                  </a:ext>
                </a:extLst>
              </a:tr>
            </a:tbl>
          </a:graphicData>
        </a:graphic>
      </p:graphicFrame>
      <p:sp>
        <p:nvSpPr>
          <p:cNvPr id="11" name="Tekstvak 10">
            <a:extLst>
              <a:ext uri="{FF2B5EF4-FFF2-40B4-BE49-F238E27FC236}">
                <a16:creationId xmlns:a16="http://schemas.microsoft.com/office/drawing/2014/main" id="{D7EDBA15-26C7-49E3-B9B2-6C08FE5A0FA2}"/>
              </a:ext>
            </a:extLst>
          </p:cNvPr>
          <p:cNvSpPr txBox="1"/>
          <p:nvPr/>
        </p:nvSpPr>
        <p:spPr>
          <a:xfrm>
            <a:off x="382050" y="3163647"/>
            <a:ext cx="229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CV:  0.51 ± 0.06 (AUC)</a:t>
            </a:r>
            <a:endParaRPr lang="en-GB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4893EC00-2E20-4A6E-8B9F-42EB57ACB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109" y="818348"/>
            <a:ext cx="3189874" cy="1534230"/>
          </a:xfrm>
          <a:prstGeom prst="rect">
            <a:avLst/>
          </a:prstGeom>
        </p:spPr>
      </p:pic>
      <p:graphicFrame>
        <p:nvGraphicFramePr>
          <p:cNvPr id="13" name="Tabel 12">
            <a:extLst>
              <a:ext uri="{FF2B5EF4-FFF2-40B4-BE49-F238E27FC236}">
                <a16:creationId xmlns:a16="http://schemas.microsoft.com/office/drawing/2014/main" id="{3B0413B9-B0A4-4109-A346-63751D7E3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751165"/>
              </p:ext>
            </p:extLst>
          </p:nvPr>
        </p:nvGraphicFramePr>
        <p:xfrm>
          <a:off x="4026445" y="2420226"/>
          <a:ext cx="5055123" cy="7234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372">
                  <a:extLst>
                    <a:ext uri="{9D8B030D-6E8A-4147-A177-3AD203B41FA5}">
                      <a16:colId xmlns:a16="http://schemas.microsoft.com/office/drawing/2014/main" val="3433368294"/>
                    </a:ext>
                  </a:extLst>
                </a:gridCol>
                <a:gridCol w="413106">
                  <a:extLst>
                    <a:ext uri="{9D8B030D-6E8A-4147-A177-3AD203B41FA5}">
                      <a16:colId xmlns:a16="http://schemas.microsoft.com/office/drawing/2014/main" val="375064917"/>
                    </a:ext>
                  </a:extLst>
                </a:gridCol>
                <a:gridCol w="434848">
                  <a:extLst>
                    <a:ext uri="{9D8B030D-6E8A-4147-A177-3AD203B41FA5}">
                      <a16:colId xmlns:a16="http://schemas.microsoft.com/office/drawing/2014/main" val="3387709551"/>
                    </a:ext>
                  </a:extLst>
                </a:gridCol>
                <a:gridCol w="706630">
                  <a:extLst>
                    <a:ext uri="{9D8B030D-6E8A-4147-A177-3AD203B41FA5}">
                      <a16:colId xmlns:a16="http://schemas.microsoft.com/office/drawing/2014/main" val="2836345234"/>
                    </a:ext>
                  </a:extLst>
                </a:gridCol>
                <a:gridCol w="717501">
                  <a:extLst>
                    <a:ext uri="{9D8B030D-6E8A-4147-A177-3AD203B41FA5}">
                      <a16:colId xmlns:a16="http://schemas.microsoft.com/office/drawing/2014/main" val="2746653574"/>
                    </a:ext>
                  </a:extLst>
                </a:gridCol>
                <a:gridCol w="489206">
                  <a:extLst>
                    <a:ext uri="{9D8B030D-6E8A-4147-A177-3AD203B41FA5}">
                      <a16:colId xmlns:a16="http://schemas.microsoft.com/office/drawing/2014/main" val="3850989687"/>
                    </a:ext>
                  </a:extLst>
                </a:gridCol>
                <a:gridCol w="521820">
                  <a:extLst>
                    <a:ext uri="{9D8B030D-6E8A-4147-A177-3AD203B41FA5}">
                      <a16:colId xmlns:a16="http://schemas.microsoft.com/office/drawing/2014/main" val="730210501"/>
                    </a:ext>
                  </a:extLst>
                </a:gridCol>
                <a:gridCol w="521820">
                  <a:extLst>
                    <a:ext uri="{9D8B030D-6E8A-4147-A177-3AD203B41FA5}">
                      <a16:colId xmlns:a16="http://schemas.microsoft.com/office/drawing/2014/main" val="4116595436"/>
                    </a:ext>
                  </a:extLst>
                </a:gridCol>
                <a:gridCol w="521820">
                  <a:extLst>
                    <a:ext uri="{9D8B030D-6E8A-4147-A177-3AD203B41FA5}">
                      <a16:colId xmlns:a16="http://schemas.microsoft.com/office/drawing/2014/main" val="666614245"/>
                    </a:ext>
                  </a:extLst>
                </a:gridCol>
              </a:tblGrid>
              <a:tr h="321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positive labels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PPV (%)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NPV (%)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Sensitivity (%)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Specificity (%)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precision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recall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f1-score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support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3740028"/>
                  </a:ext>
                </a:extLst>
              </a:tr>
              <a:tr h="1902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64.00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84.00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80.00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2649328"/>
                  </a:ext>
                </a:extLst>
              </a:tr>
              <a:tr h="1902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84.00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64.00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80.00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1880077"/>
                  </a:ext>
                </a:extLst>
              </a:tr>
            </a:tbl>
          </a:graphicData>
        </a:graphic>
      </p:graphicFrame>
      <p:sp>
        <p:nvSpPr>
          <p:cNvPr id="14" name="Tekstvak 13">
            <a:extLst>
              <a:ext uri="{FF2B5EF4-FFF2-40B4-BE49-F238E27FC236}">
                <a16:creationId xmlns:a16="http://schemas.microsoft.com/office/drawing/2014/main" id="{E8EFAC49-30A3-417F-B242-26CEB2767294}"/>
              </a:ext>
            </a:extLst>
          </p:cNvPr>
          <p:cNvSpPr txBox="1"/>
          <p:nvPr/>
        </p:nvSpPr>
        <p:spPr>
          <a:xfrm>
            <a:off x="6249546" y="3297494"/>
            <a:ext cx="251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CV:  0.71 ± 0.07 (AUC)</a:t>
            </a:r>
            <a:endParaRPr lang="en-GB" dirty="0"/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39B5E211-C214-4235-AF3B-89BF59ADAEE4}"/>
              </a:ext>
            </a:extLst>
          </p:cNvPr>
          <p:cNvCxnSpPr/>
          <p:nvPr/>
        </p:nvCxnSpPr>
        <p:spPr>
          <a:xfrm>
            <a:off x="3960108" y="199380"/>
            <a:ext cx="0" cy="3176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BABCF946-7996-4EC7-801D-B7C42883E6C3}"/>
              </a:ext>
            </a:extLst>
          </p:cNvPr>
          <p:cNvCxnSpPr>
            <a:cxnSpLocks/>
          </p:cNvCxnSpPr>
          <p:nvPr/>
        </p:nvCxnSpPr>
        <p:spPr>
          <a:xfrm>
            <a:off x="3960108" y="3375717"/>
            <a:ext cx="213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B6745595-7B2D-4E9F-98E0-FCA0A169FE0D}"/>
              </a:ext>
            </a:extLst>
          </p:cNvPr>
          <p:cNvCxnSpPr>
            <a:cxnSpLocks/>
          </p:cNvCxnSpPr>
          <p:nvPr/>
        </p:nvCxnSpPr>
        <p:spPr>
          <a:xfrm>
            <a:off x="6105167" y="3375717"/>
            <a:ext cx="1" cy="1120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65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32B86-77B8-48A7-8A61-A69E3047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34" y="212376"/>
            <a:ext cx="7923213" cy="394448"/>
          </a:xfrm>
        </p:spPr>
        <p:txBody>
          <a:bodyPr/>
          <a:lstStyle/>
          <a:p>
            <a:r>
              <a:rPr lang="nl-NL" dirty="0" err="1"/>
              <a:t>Logistic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Classifier</a:t>
            </a:r>
            <a:endParaRPr lang="en-GB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EA3BE6A-7D37-4CA2-A197-14F552E2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Summary of the progress from week 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0107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1DEF92D-B547-48DB-8D8F-9772AABA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EC10D-CD46-426F-915E-6C78530279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0107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1F60669-F4CE-452C-9B9D-121071E85E31}"/>
              </a:ext>
            </a:extLst>
          </p:cNvPr>
          <p:cNvSpPr txBox="1"/>
          <p:nvPr/>
        </p:nvSpPr>
        <p:spPr>
          <a:xfrm>
            <a:off x="4470371" y="372120"/>
            <a:ext cx="387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SMOTE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normalization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F8F4607-8B23-4B1C-B8C5-DE50F49A3832}"/>
              </a:ext>
            </a:extLst>
          </p:cNvPr>
          <p:cNvSpPr txBox="1"/>
          <p:nvPr/>
        </p:nvSpPr>
        <p:spPr>
          <a:xfrm>
            <a:off x="33428" y="1087779"/>
            <a:ext cx="40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Without SMOTE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normalization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D7EDBA15-26C7-49E3-B9B2-6C08FE5A0FA2}"/>
              </a:ext>
            </a:extLst>
          </p:cNvPr>
          <p:cNvSpPr txBox="1"/>
          <p:nvPr/>
        </p:nvSpPr>
        <p:spPr>
          <a:xfrm>
            <a:off x="382050" y="3163647"/>
            <a:ext cx="223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CV:  0.53 ± 0.09 (AUC)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E8EFAC49-30A3-417F-B242-26CEB2767294}"/>
              </a:ext>
            </a:extLst>
          </p:cNvPr>
          <p:cNvSpPr txBox="1"/>
          <p:nvPr/>
        </p:nvSpPr>
        <p:spPr>
          <a:xfrm>
            <a:off x="6249546" y="3297494"/>
            <a:ext cx="251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CV:  0.57 ± 0.10 (AUC)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39B5E211-C214-4235-AF3B-89BF59ADAEE4}"/>
              </a:ext>
            </a:extLst>
          </p:cNvPr>
          <p:cNvCxnSpPr>
            <a:cxnSpLocks/>
          </p:cNvCxnSpPr>
          <p:nvPr/>
        </p:nvCxnSpPr>
        <p:spPr>
          <a:xfrm>
            <a:off x="3960108" y="741452"/>
            <a:ext cx="0" cy="2634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BABCF946-7996-4EC7-801D-B7C42883E6C3}"/>
              </a:ext>
            </a:extLst>
          </p:cNvPr>
          <p:cNvCxnSpPr>
            <a:cxnSpLocks/>
          </p:cNvCxnSpPr>
          <p:nvPr/>
        </p:nvCxnSpPr>
        <p:spPr>
          <a:xfrm>
            <a:off x="3960108" y="3375717"/>
            <a:ext cx="213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B6745595-7B2D-4E9F-98E0-FCA0A169FE0D}"/>
              </a:ext>
            </a:extLst>
          </p:cNvPr>
          <p:cNvCxnSpPr>
            <a:cxnSpLocks/>
          </p:cNvCxnSpPr>
          <p:nvPr/>
        </p:nvCxnSpPr>
        <p:spPr>
          <a:xfrm>
            <a:off x="6105167" y="3375717"/>
            <a:ext cx="1" cy="1120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2D5D634B-C813-42FE-A0FA-418CCA290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34" y="1534236"/>
            <a:ext cx="3453948" cy="1568950"/>
          </a:xfrm>
          <a:prstGeom prst="rect">
            <a:avLst/>
          </a:prstGeom>
        </p:spPr>
      </p:pic>
      <p:graphicFrame>
        <p:nvGraphicFramePr>
          <p:cNvPr id="19" name="Tabel 18">
            <a:extLst>
              <a:ext uri="{FF2B5EF4-FFF2-40B4-BE49-F238E27FC236}">
                <a16:creationId xmlns:a16="http://schemas.microsoft.com/office/drawing/2014/main" id="{9AB92389-3BFA-4BF6-BC0C-50D6B5579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53525"/>
              </p:ext>
            </p:extLst>
          </p:nvPr>
        </p:nvGraphicFramePr>
        <p:xfrm>
          <a:off x="253634" y="3572237"/>
          <a:ext cx="5274013" cy="829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912">
                  <a:extLst>
                    <a:ext uri="{9D8B030D-6E8A-4147-A177-3AD203B41FA5}">
                      <a16:colId xmlns:a16="http://schemas.microsoft.com/office/drawing/2014/main" val="2378839740"/>
                    </a:ext>
                  </a:extLst>
                </a:gridCol>
                <a:gridCol w="430994">
                  <a:extLst>
                    <a:ext uri="{9D8B030D-6E8A-4147-A177-3AD203B41FA5}">
                      <a16:colId xmlns:a16="http://schemas.microsoft.com/office/drawing/2014/main" val="2883592167"/>
                    </a:ext>
                  </a:extLst>
                </a:gridCol>
                <a:gridCol w="453679">
                  <a:extLst>
                    <a:ext uri="{9D8B030D-6E8A-4147-A177-3AD203B41FA5}">
                      <a16:colId xmlns:a16="http://schemas.microsoft.com/office/drawing/2014/main" val="1200137998"/>
                    </a:ext>
                  </a:extLst>
                </a:gridCol>
                <a:gridCol w="737228">
                  <a:extLst>
                    <a:ext uri="{9D8B030D-6E8A-4147-A177-3AD203B41FA5}">
                      <a16:colId xmlns:a16="http://schemas.microsoft.com/office/drawing/2014/main" val="3644186603"/>
                    </a:ext>
                  </a:extLst>
                </a:gridCol>
                <a:gridCol w="748570">
                  <a:extLst>
                    <a:ext uri="{9D8B030D-6E8A-4147-A177-3AD203B41FA5}">
                      <a16:colId xmlns:a16="http://schemas.microsoft.com/office/drawing/2014/main" val="3644676636"/>
                    </a:ext>
                  </a:extLst>
                </a:gridCol>
                <a:gridCol w="510388">
                  <a:extLst>
                    <a:ext uri="{9D8B030D-6E8A-4147-A177-3AD203B41FA5}">
                      <a16:colId xmlns:a16="http://schemas.microsoft.com/office/drawing/2014/main" val="1984091211"/>
                    </a:ext>
                  </a:extLst>
                </a:gridCol>
                <a:gridCol w="544414">
                  <a:extLst>
                    <a:ext uri="{9D8B030D-6E8A-4147-A177-3AD203B41FA5}">
                      <a16:colId xmlns:a16="http://schemas.microsoft.com/office/drawing/2014/main" val="1287829958"/>
                    </a:ext>
                  </a:extLst>
                </a:gridCol>
                <a:gridCol w="544414">
                  <a:extLst>
                    <a:ext uri="{9D8B030D-6E8A-4147-A177-3AD203B41FA5}">
                      <a16:colId xmlns:a16="http://schemas.microsoft.com/office/drawing/2014/main" val="2475482314"/>
                    </a:ext>
                  </a:extLst>
                </a:gridCol>
                <a:gridCol w="544414">
                  <a:extLst>
                    <a:ext uri="{9D8B030D-6E8A-4147-A177-3AD203B41FA5}">
                      <a16:colId xmlns:a16="http://schemas.microsoft.com/office/drawing/2014/main" val="3172106490"/>
                    </a:ext>
                  </a:extLst>
                </a:gridCol>
              </a:tblGrid>
              <a:tr h="34358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positive labels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PPV (%)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NPV (%)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Sensitivity (%)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Specificity (%)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precision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recall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f1-score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support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7611993"/>
                  </a:ext>
                </a:extLst>
              </a:tr>
              <a:tr h="24310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66.67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3817378"/>
                  </a:ext>
                </a:extLst>
              </a:tr>
              <a:tr h="24310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66.67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7111209"/>
                  </a:ext>
                </a:extLst>
              </a:tr>
            </a:tbl>
          </a:graphicData>
        </a:graphic>
      </p:graphicFrame>
      <p:pic>
        <p:nvPicPr>
          <p:cNvPr id="20" name="Afbeelding 19">
            <a:extLst>
              <a:ext uri="{FF2B5EF4-FFF2-40B4-BE49-F238E27FC236}">
                <a16:creationId xmlns:a16="http://schemas.microsoft.com/office/drawing/2014/main" id="{7CEB6C52-E58C-4D88-BF0A-DF91A73D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508" y="700129"/>
            <a:ext cx="3448076" cy="1566283"/>
          </a:xfrm>
          <a:prstGeom prst="rect">
            <a:avLst/>
          </a:prstGeom>
        </p:spPr>
      </p:pic>
      <p:graphicFrame>
        <p:nvGraphicFramePr>
          <p:cNvPr id="22" name="Tabel 21">
            <a:extLst>
              <a:ext uri="{FF2B5EF4-FFF2-40B4-BE49-F238E27FC236}">
                <a16:creationId xmlns:a16="http://schemas.microsoft.com/office/drawing/2014/main" id="{AFB170D8-A6B6-485C-A5D5-7DBC491BC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38941"/>
              </p:ext>
            </p:extLst>
          </p:nvPr>
        </p:nvGraphicFramePr>
        <p:xfrm>
          <a:off x="4049887" y="2328028"/>
          <a:ext cx="5035929" cy="813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5607">
                  <a:extLst>
                    <a:ext uri="{9D8B030D-6E8A-4147-A177-3AD203B41FA5}">
                      <a16:colId xmlns:a16="http://schemas.microsoft.com/office/drawing/2014/main" val="3210193732"/>
                    </a:ext>
                  </a:extLst>
                </a:gridCol>
                <a:gridCol w="411538">
                  <a:extLst>
                    <a:ext uri="{9D8B030D-6E8A-4147-A177-3AD203B41FA5}">
                      <a16:colId xmlns:a16="http://schemas.microsoft.com/office/drawing/2014/main" val="1393859472"/>
                    </a:ext>
                  </a:extLst>
                </a:gridCol>
                <a:gridCol w="433198">
                  <a:extLst>
                    <a:ext uri="{9D8B030D-6E8A-4147-A177-3AD203B41FA5}">
                      <a16:colId xmlns:a16="http://schemas.microsoft.com/office/drawing/2014/main" val="3726552376"/>
                    </a:ext>
                  </a:extLst>
                </a:gridCol>
                <a:gridCol w="703947">
                  <a:extLst>
                    <a:ext uri="{9D8B030D-6E8A-4147-A177-3AD203B41FA5}">
                      <a16:colId xmlns:a16="http://schemas.microsoft.com/office/drawing/2014/main" val="1431245265"/>
                    </a:ext>
                  </a:extLst>
                </a:gridCol>
                <a:gridCol w="714777">
                  <a:extLst>
                    <a:ext uri="{9D8B030D-6E8A-4147-A177-3AD203B41FA5}">
                      <a16:colId xmlns:a16="http://schemas.microsoft.com/office/drawing/2014/main" val="3456660078"/>
                    </a:ext>
                  </a:extLst>
                </a:gridCol>
                <a:gridCol w="487348">
                  <a:extLst>
                    <a:ext uri="{9D8B030D-6E8A-4147-A177-3AD203B41FA5}">
                      <a16:colId xmlns:a16="http://schemas.microsoft.com/office/drawing/2014/main" val="2078512026"/>
                    </a:ext>
                  </a:extLst>
                </a:gridCol>
                <a:gridCol w="519838">
                  <a:extLst>
                    <a:ext uri="{9D8B030D-6E8A-4147-A177-3AD203B41FA5}">
                      <a16:colId xmlns:a16="http://schemas.microsoft.com/office/drawing/2014/main" val="1644465584"/>
                    </a:ext>
                  </a:extLst>
                </a:gridCol>
                <a:gridCol w="519838">
                  <a:extLst>
                    <a:ext uri="{9D8B030D-6E8A-4147-A177-3AD203B41FA5}">
                      <a16:colId xmlns:a16="http://schemas.microsoft.com/office/drawing/2014/main" val="1776907578"/>
                    </a:ext>
                  </a:extLst>
                </a:gridCol>
                <a:gridCol w="519838">
                  <a:extLst>
                    <a:ext uri="{9D8B030D-6E8A-4147-A177-3AD203B41FA5}">
                      <a16:colId xmlns:a16="http://schemas.microsoft.com/office/drawing/2014/main" val="2106721718"/>
                    </a:ext>
                  </a:extLst>
                </a:gridCol>
              </a:tblGrid>
              <a:tr h="23513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positive labels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PPV (%)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NPV (%)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Sensitivity (%)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Specificity (%)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precision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recall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f1-score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support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7048491"/>
                  </a:ext>
                </a:extLst>
              </a:tr>
              <a:tr h="23513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47.06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63.64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3301065"/>
                  </a:ext>
                </a:extLst>
              </a:tr>
              <a:tr h="23513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63.64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47.06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0.67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922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31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BB222-8565-447D-99C2-4BFE4ECA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  <a:r>
              <a:rPr lang="nl-NL" dirty="0"/>
              <a:t>/</a:t>
            </a:r>
            <a:r>
              <a:rPr lang="en-GB" dirty="0"/>
              <a:t>doubts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A00556-E817-4648-A1B0-2CA568F4C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44" y="916543"/>
            <a:ext cx="7922712" cy="36073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classifier is unable to distinguish class ‘No’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regularization</a:t>
            </a:r>
            <a:r>
              <a:rPr lang="nl-NL" dirty="0"/>
              <a:t> </a:t>
            </a:r>
            <a:r>
              <a:rPr lang="nl-NL" dirty="0" err="1"/>
              <a:t>makes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worse</a:t>
            </a:r>
            <a:r>
              <a:rPr lang="nl-NL" dirty="0"/>
              <a:t>. (without </a:t>
            </a:r>
            <a:r>
              <a:rPr lang="nl-NL" dirty="0" err="1"/>
              <a:t>oversampling</a:t>
            </a:r>
            <a:r>
              <a:rPr lang="nl-N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Visualization of decision tree is not possible( only .dot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May I apply SMOTE(synthetic Minority Over-sampling Technique) to balance the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Scaling(normalization) of the data also brings negative concentrations. Is this a problem?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Why does scaling of the samples work better then scaling of the features for LR?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Use of random state specification for initialization of random generator beneficial?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Which solver algorithm should </a:t>
            </a:r>
            <a:r>
              <a:rPr lang="en-US">
                <a:sym typeface="Wingdings" panose="05000000000000000000" pitchFamily="2" charset="2"/>
              </a:rPr>
              <a:t>be used </a:t>
            </a:r>
            <a:r>
              <a:rPr lang="en-US" dirty="0">
                <a:sym typeface="Wingdings" panose="05000000000000000000" pitchFamily="2" charset="2"/>
              </a:rPr>
              <a:t>for logistic regression?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B7FD244-4EAC-4A4E-A951-56CF8C33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Summary of the progress from week 9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142F6D6-5CB6-4EF5-BE13-2C088068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1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e">
  <a:themeElements>
    <a:clrScheme name="TUe_kleuren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101073"/>
      </a:accent2>
      <a:accent3>
        <a:srgbClr val="0066CC"/>
      </a:accent3>
      <a:accent4>
        <a:srgbClr val="00A2DE"/>
      </a:accent4>
      <a:accent5>
        <a:srgbClr val="84D200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presentatie16x9.potx" id="{1B6475F5-D373-4660-89EB-4F03E47D006D}" vid="{2086CB6F-6B0A-48B6-8FD8-51377F4AECB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TUe_presentatie16x9</Template>
  <TotalTime>823</TotalTime>
  <Words>333</Words>
  <Application>Microsoft Office PowerPoint</Application>
  <PresentationFormat>Diavoorstelling (16:9)</PresentationFormat>
  <Paragraphs>139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TUe</vt:lpstr>
      <vt:lpstr>Summary of the progress from week 9</vt:lpstr>
      <vt:lpstr>Decision Tree Classifier</vt:lpstr>
      <vt:lpstr>Logistic Regression Classifier</vt:lpstr>
      <vt:lpstr>Questions/doubts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Klinkhamer - Nooijens, C.C.</dc:creator>
  <cp:lastModifiedBy>Vries, R. de</cp:lastModifiedBy>
  <cp:revision>84</cp:revision>
  <dcterms:created xsi:type="dcterms:W3CDTF">2018-11-21T12:48:52Z</dcterms:created>
  <dcterms:modified xsi:type="dcterms:W3CDTF">2019-02-26T21:04:29Z</dcterms:modified>
</cp:coreProperties>
</file>