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26" r:id="rId1"/>
  </p:sldMasterIdLst>
  <p:sldIdLst>
    <p:sldId id="303" r:id="rId2"/>
    <p:sldId id="257" r:id="rId3"/>
    <p:sldId id="258" r:id="rId4"/>
    <p:sldId id="304" r:id="rId5"/>
    <p:sldId id="260" r:id="rId6"/>
    <p:sldId id="261" r:id="rId7"/>
    <p:sldId id="262" r:id="rId8"/>
    <p:sldId id="305" r:id="rId9"/>
    <p:sldId id="306"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44" autoAdjust="0"/>
    <p:restoredTop sz="94660"/>
  </p:normalViewPr>
  <p:slideViewPr>
    <p:cSldViewPr>
      <p:cViewPr varScale="1">
        <p:scale>
          <a:sx n="118" d="100"/>
          <a:sy n="118" d="100"/>
        </p:scale>
        <p:origin x="444"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6/30/2023</a:t>
            </a:fld>
            <a:endParaRPr lang="en-US"/>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pPr marL="38100">
              <a:lnSpc>
                <a:spcPts val="1100"/>
              </a:lnSpc>
            </a:pPr>
            <a:fld id="{81D60167-4931-47E6-BA6A-407CBD079E47}" type="slidenum">
              <a:rPr lang="en-AU" smtClean="0"/>
              <a:t>‹#›</a:t>
            </a:fld>
            <a:endParaRPr lang="en-AU"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0454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6/30/2023</a:t>
            </a:fld>
            <a:endParaRPr lang="en-US"/>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pPr marL="38100">
              <a:lnSpc>
                <a:spcPts val="1100"/>
              </a:lnSpc>
            </a:pPr>
            <a:fld id="{81D60167-4931-47E6-BA6A-407CBD079E47}" type="slidenum">
              <a:rPr lang="en-AU" smtClean="0"/>
              <a:t>‹#›</a:t>
            </a:fld>
            <a:endParaRPr lang="en-AU" dirty="0"/>
          </a:p>
        </p:txBody>
      </p:sp>
    </p:spTree>
    <p:extLst>
      <p:ext uri="{BB962C8B-B14F-4D97-AF65-F5344CB8AC3E}">
        <p14:creationId xmlns:p14="http://schemas.microsoft.com/office/powerpoint/2010/main" val="1702097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6/30/2023</a:t>
            </a:fld>
            <a:endParaRPr lang="en-US"/>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pPr marL="38100">
              <a:lnSpc>
                <a:spcPts val="1100"/>
              </a:lnSpc>
            </a:pPr>
            <a:fld id="{81D60167-4931-47E6-BA6A-407CBD079E47}" type="slidenum">
              <a:rPr lang="en-AU" smtClean="0"/>
              <a:t>‹#›</a:t>
            </a:fld>
            <a:endParaRPr lang="en-AU" dirty="0"/>
          </a:p>
        </p:txBody>
      </p:sp>
    </p:spTree>
    <p:extLst>
      <p:ext uri="{BB962C8B-B14F-4D97-AF65-F5344CB8AC3E}">
        <p14:creationId xmlns:p14="http://schemas.microsoft.com/office/powerpoint/2010/main" val="1828260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6/30/2023</a:t>
            </a:fld>
            <a:endParaRPr lang="en-US"/>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pPr marL="38100">
              <a:lnSpc>
                <a:spcPts val="1100"/>
              </a:lnSpc>
            </a:pPr>
            <a:fld id="{81D60167-4931-47E6-BA6A-407CBD079E47}" type="slidenum">
              <a:rPr lang="en-AU" smtClean="0"/>
              <a:t>‹#›</a:t>
            </a:fld>
            <a:endParaRPr lang="en-AU" dirty="0"/>
          </a:p>
        </p:txBody>
      </p:sp>
    </p:spTree>
    <p:extLst>
      <p:ext uri="{BB962C8B-B14F-4D97-AF65-F5344CB8AC3E}">
        <p14:creationId xmlns:p14="http://schemas.microsoft.com/office/powerpoint/2010/main" val="289929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6/30/2023</a:t>
            </a:fld>
            <a:endParaRPr lang="en-US"/>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pPr marL="38100">
              <a:lnSpc>
                <a:spcPts val="1100"/>
              </a:lnSpc>
            </a:pPr>
            <a:fld id="{81D60167-4931-47E6-BA6A-407CBD079E47}" type="slidenum">
              <a:rPr lang="en-AU" smtClean="0"/>
              <a:t>‹#›</a:t>
            </a:fld>
            <a:endParaRPr lang="en-AU"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4560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6/30/2023</a:t>
            </a:fld>
            <a:endParaRPr lang="en-US"/>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pPr marL="38100">
              <a:lnSpc>
                <a:spcPts val="1100"/>
              </a:lnSpc>
            </a:pPr>
            <a:fld id="{81D60167-4931-47E6-BA6A-407CBD079E47}" type="slidenum">
              <a:rPr lang="en-AU" smtClean="0"/>
              <a:t>‹#›</a:t>
            </a:fld>
            <a:endParaRPr lang="en-AU" dirty="0"/>
          </a:p>
        </p:txBody>
      </p:sp>
    </p:spTree>
    <p:extLst>
      <p:ext uri="{BB962C8B-B14F-4D97-AF65-F5344CB8AC3E}">
        <p14:creationId xmlns:p14="http://schemas.microsoft.com/office/powerpoint/2010/main" val="2255585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6/30/2023</a:t>
            </a:fld>
            <a:endParaRPr lang="en-US"/>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pPr marL="38100">
              <a:lnSpc>
                <a:spcPts val="1100"/>
              </a:lnSpc>
            </a:pPr>
            <a:fld id="{81D60167-4931-47E6-BA6A-407CBD079E47}" type="slidenum">
              <a:rPr lang="en-AU" smtClean="0"/>
              <a:t>‹#›</a:t>
            </a:fld>
            <a:endParaRPr lang="en-AU" dirty="0"/>
          </a:p>
        </p:txBody>
      </p:sp>
    </p:spTree>
    <p:extLst>
      <p:ext uri="{BB962C8B-B14F-4D97-AF65-F5344CB8AC3E}">
        <p14:creationId xmlns:p14="http://schemas.microsoft.com/office/powerpoint/2010/main" val="3834945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6/30/2023</a:t>
            </a:fld>
            <a:endParaRPr lang="en-US"/>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pPr marL="38100">
              <a:lnSpc>
                <a:spcPts val="1100"/>
              </a:lnSpc>
            </a:pPr>
            <a:fld id="{81D60167-4931-47E6-BA6A-407CBD079E47}" type="slidenum">
              <a:rPr lang="en-AU" smtClean="0"/>
              <a:t>‹#›</a:t>
            </a:fld>
            <a:endParaRPr lang="en-AU" dirty="0"/>
          </a:p>
        </p:txBody>
      </p:sp>
    </p:spTree>
    <p:extLst>
      <p:ext uri="{BB962C8B-B14F-4D97-AF65-F5344CB8AC3E}">
        <p14:creationId xmlns:p14="http://schemas.microsoft.com/office/powerpoint/2010/main" val="3695621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8BD707-D9CF-40AE-B4C6-C98DA3205C09}" type="datetimeFigureOut">
              <a:rPr lang="en-US" smtClean="0"/>
              <a:t>6/30/2023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AU"/>
          </a:p>
        </p:txBody>
      </p:sp>
      <p:sp>
        <p:nvSpPr>
          <p:cNvPr id="9" name="Slide Number Placeholder 8"/>
          <p:cNvSpPr>
            <a:spLocks noGrp="1"/>
          </p:cNvSpPr>
          <p:nvPr>
            <p:ph type="sldNum" sz="quarter" idx="12"/>
          </p:nvPr>
        </p:nvSpPr>
        <p:spPr/>
        <p:txBody>
          <a:bodyPr/>
          <a:lstStyle/>
          <a:p>
            <a:pPr marL="38100">
              <a:lnSpc>
                <a:spcPts val="1100"/>
              </a:lnSpc>
            </a:pPr>
            <a:fld id="{81D60167-4931-47E6-BA6A-407CBD079E47}" type="slidenum">
              <a:rPr lang="en-AU" smtClean="0"/>
              <a:t>‹#›</a:t>
            </a:fld>
            <a:endParaRPr lang="en-AU" dirty="0"/>
          </a:p>
        </p:txBody>
      </p:sp>
    </p:spTree>
    <p:extLst>
      <p:ext uri="{BB962C8B-B14F-4D97-AF65-F5344CB8AC3E}">
        <p14:creationId xmlns:p14="http://schemas.microsoft.com/office/powerpoint/2010/main" val="1482679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D8BD707-D9CF-40AE-B4C6-C98DA3205C09}" type="datetimeFigureOut">
              <a:rPr lang="en-US" smtClean="0"/>
              <a:t>6/30/2023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AU"/>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38100">
              <a:lnSpc>
                <a:spcPts val="1100"/>
              </a:lnSpc>
            </a:pPr>
            <a:fld id="{81D60167-4931-47E6-BA6A-407CBD079E47}" type="slidenum">
              <a:rPr lang="en-AU" smtClean="0"/>
              <a:t>‹#›</a:t>
            </a:fld>
            <a:endParaRPr lang="en-AU" dirty="0"/>
          </a:p>
        </p:txBody>
      </p:sp>
    </p:spTree>
    <p:extLst>
      <p:ext uri="{BB962C8B-B14F-4D97-AF65-F5344CB8AC3E}">
        <p14:creationId xmlns:p14="http://schemas.microsoft.com/office/powerpoint/2010/main" val="1240148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6/30/2023</a:t>
            </a:fld>
            <a:endParaRPr lang="en-US"/>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pPr marL="38100">
              <a:lnSpc>
                <a:spcPts val="1100"/>
              </a:lnSpc>
            </a:pPr>
            <a:fld id="{81D60167-4931-47E6-BA6A-407CBD079E47}" type="slidenum">
              <a:rPr lang="en-AU" smtClean="0"/>
              <a:t>‹#›</a:t>
            </a:fld>
            <a:endParaRPr lang="en-AU" dirty="0"/>
          </a:p>
        </p:txBody>
      </p:sp>
    </p:spTree>
    <p:extLst>
      <p:ext uri="{BB962C8B-B14F-4D97-AF65-F5344CB8AC3E}">
        <p14:creationId xmlns:p14="http://schemas.microsoft.com/office/powerpoint/2010/main" val="340148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D8BD707-D9CF-40AE-B4C6-C98DA3205C09}" type="datetimeFigureOut">
              <a:rPr lang="en-US" smtClean="0"/>
              <a:t>6/30/2023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AU"/>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pPr marL="38100">
              <a:lnSpc>
                <a:spcPts val="1100"/>
              </a:lnSpc>
            </a:pPr>
            <a:fld id="{81D60167-4931-47E6-BA6A-407CBD079E47}" type="slidenum">
              <a:rPr lang="en-AU" smtClean="0"/>
              <a:t>‹#›</a:t>
            </a:fld>
            <a:endParaRPr lang="en-AU"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395494"/>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RyanWCoghlan/IBM-Data-Science-Capstone-Repository"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RyanWCoghlan/IBM-Data-Science-Capstone-Repository/blob/main/Data%20Wrangling.jupyterlite.ipynb"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RyanWCoghlan/IBM-Data-Science-Capstone-Repository/blob/main/EDA%20with%20Visualization%20Lab.ipynb"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RyanWCoghlan/IBM-Data-Science-Capstone-Repository/blob/main/Complete%20the%20Machine%20Learning%20Prediction%20lab.ipynb"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56.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4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www.coursera.org/professional-certificates/ibm-data-science?&amp;instructors" TargetMode="External"/><Relationship Id="rId2" Type="http://schemas.openxmlformats.org/officeDocument/2006/relationships/hyperlink" Target="https://github.com/RyanWCoghlan/IBM-Data-Science-Capstone-Repository/tree/mai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image" Target="../media/image3.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8.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3.png"/></Relationships>
</file>

<file path=ppt/slides/_rels/slide9.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jpg"/><Relationship Id="rId3" Type="http://schemas.openxmlformats.org/officeDocument/2006/relationships/image" Target="../media/image25.jpg"/><Relationship Id="rId7"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image" Target="../media/image24.png"/><Relationship Id="rId16" Type="http://schemas.openxmlformats.org/officeDocument/2006/relationships/image" Target="../media/image38.png"/><Relationship Id="rId1" Type="http://schemas.openxmlformats.org/officeDocument/2006/relationships/slideLayout" Target="../slideLayouts/slideLayout8.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5" Type="http://schemas.openxmlformats.org/officeDocument/2006/relationships/image" Target="../media/image3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9E2B4-2643-81CB-1367-82647230ED2B}"/>
              </a:ext>
            </a:extLst>
          </p:cNvPr>
          <p:cNvSpPr>
            <a:spLocks noGrp="1"/>
          </p:cNvSpPr>
          <p:nvPr>
            <p:ph type="ctrTitle"/>
          </p:nvPr>
        </p:nvSpPr>
        <p:spPr>
          <a:xfrm>
            <a:off x="914400" y="1752600"/>
            <a:ext cx="8427720" cy="3566160"/>
          </a:xfrm>
        </p:spPr>
        <p:txBody>
          <a:bodyPr/>
          <a:lstStyle/>
          <a:p>
            <a:r>
              <a:rPr lang="en-AU" sz="8000" spc="-535" dirty="0">
                <a:solidFill>
                  <a:srgbClr val="000000"/>
                </a:solidFill>
                <a:latin typeface="Bahnschrift Light SemiCondensed" panose="020B0502040204020203" pitchFamily="34" charset="0"/>
              </a:rPr>
              <a:t>Data </a:t>
            </a:r>
            <a:r>
              <a:rPr lang="en-AU" sz="8000" spc="-630" dirty="0">
                <a:solidFill>
                  <a:srgbClr val="000000"/>
                </a:solidFill>
                <a:latin typeface="Bahnschrift Light SemiCondensed" panose="020B0502040204020203" pitchFamily="34" charset="0"/>
              </a:rPr>
              <a:t>Science</a:t>
            </a:r>
            <a:r>
              <a:rPr lang="en-AU" sz="8000" spc="-869" dirty="0">
                <a:solidFill>
                  <a:srgbClr val="000000"/>
                </a:solidFill>
                <a:latin typeface="Bahnschrift Light SemiCondensed" panose="020B0502040204020203" pitchFamily="34" charset="0"/>
              </a:rPr>
              <a:t> </a:t>
            </a:r>
            <a:r>
              <a:rPr lang="en-AU" sz="8000" spc="-565" dirty="0">
                <a:solidFill>
                  <a:srgbClr val="000000"/>
                </a:solidFill>
                <a:latin typeface="Bahnschrift Light SemiCondensed" panose="020B0502040204020203" pitchFamily="34" charset="0"/>
              </a:rPr>
              <a:t>Capstone  </a:t>
            </a:r>
            <a:r>
              <a:rPr lang="en-AU" sz="8000" spc="-360" dirty="0">
                <a:solidFill>
                  <a:srgbClr val="000000"/>
                </a:solidFill>
                <a:latin typeface="Bahnschrift Light SemiCondensed" panose="020B0502040204020203" pitchFamily="34" charset="0"/>
              </a:rPr>
              <a:t>Project</a:t>
            </a:r>
            <a:br>
              <a:rPr lang="en-AU" sz="8000" spc="-360" dirty="0">
                <a:solidFill>
                  <a:srgbClr val="000000"/>
                </a:solidFill>
                <a:latin typeface="Bahnschrift Light SemiCondensed" panose="020B0502040204020203" pitchFamily="34" charset="0"/>
              </a:rPr>
            </a:br>
            <a:endParaRPr lang="en-AU" dirty="0"/>
          </a:p>
        </p:txBody>
      </p:sp>
      <p:sp>
        <p:nvSpPr>
          <p:cNvPr id="3" name="Subtitle 2">
            <a:extLst>
              <a:ext uri="{FF2B5EF4-FFF2-40B4-BE49-F238E27FC236}">
                <a16:creationId xmlns:a16="http://schemas.microsoft.com/office/drawing/2014/main" id="{48A3D2F3-C672-806E-6FC6-051E142D09E6}"/>
              </a:ext>
            </a:extLst>
          </p:cNvPr>
          <p:cNvSpPr>
            <a:spLocks noGrp="1"/>
          </p:cNvSpPr>
          <p:nvPr>
            <p:ph type="subTitle" idx="1"/>
          </p:nvPr>
        </p:nvSpPr>
        <p:spPr>
          <a:xfrm>
            <a:off x="1100051" y="4455621"/>
            <a:ext cx="5376949" cy="1143000"/>
          </a:xfrm>
        </p:spPr>
        <p:txBody>
          <a:bodyPr>
            <a:normAutofit fontScale="62500" lnSpcReduction="20000"/>
          </a:bodyPr>
          <a:lstStyle/>
          <a:p>
            <a:pPr marL="12700">
              <a:lnSpc>
                <a:spcPct val="100000"/>
              </a:lnSpc>
              <a:spcBef>
                <a:spcPts val="855"/>
              </a:spcBef>
            </a:pPr>
            <a:r>
              <a:rPr lang="es-ES" sz="2400" spc="-175" dirty="0">
                <a:solidFill>
                  <a:srgbClr val="616E52"/>
                </a:solidFill>
                <a:latin typeface="Arial"/>
                <a:cs typeface="Arial"/>
              </a:rPr>
              <a:t>Ryan Coghlan</a:t>
            </a:r>
            <a:endParaRPr lang="es-ES" sz="2400" dirty="0">
              <a:latin typeface="Arial"/>
              <a:cs typeface="Arial"/>
            </a:endParaRPr>
          </a:p>
          <a:p>
            <a:pPr marL="12700">
              <a:lnSpc>
                <a:spcPct val="100000"/>
              </a:lnSpc>
              <a:spcBef>
                <a:spcPts val="755"/>
              </a:spcBef>
            </a:pPr>
            <a:r>
              <a:rPr lang="es-ES" sz="2400" spc="70" dirty="0">
                <a:solidFill>
                  <a:srgbClr val="616E52"/>
                </a:solidFill>
                <a:latin typeface="Arial"/>
                <a:cs typeface="Arial"/>
                <a:hlinkClick r:id="rId2"/>
              </a:rPr>
              <a:t>https://github.com/RyanWCoghlan/IBM-Data-Science-Capstone-Repository</a:t>
            </a:r>
            <a:endParaRPr lang="es-ES" sz="2400" spc="70" dirty="0">
              <a:solidFill>
                <a:srgbClr val="616E52"/>
              </a:solidFill>
              <a:latin typeface="Arial"/>
              <a:cs typeface="Arial"/>
            </a:endParaRPr>
          </a:p>
          <a:p>
            <a:pPr marL="12700">
              <a:lnSpc>
                <a:spcPct val="100000"/>
              </a:lnSpc>
              <a:spcBef>
                <a:spcPts val="755"/>
              </a:spcBef>
            </a:pPr>
            <a:r>
              <a:rPr lang="es-ES" sz="2400" spc="130" dirty="0">
                <a:solidFill>
                  <a:srgbClr val="616E52"/>
                </a:solidFill>
                <a:latin typeface="Arial"/>
                <a:cs typeface="Arial"/>
              </a:rPr>
              <a:t>30/06/2023</a:t>
            </a:r>
            <a:endParaRPr lang="es-ES" sz="2400" dirty="0">
              <a:latin typeface="Arial"/>
              <a:cs typeface="Arial"/>
            </a:endParaRPr>
          </a:p>
          <a:p>
            <a:endParaRPr lang="en-AU" dirty="0"/>
          </a:p>
        </p:txBody>
      </p:sp>
    </p:spTree>
    <p:extLst>
      <p:ext uri="{BB962C8B-B14F-4D97-AF65-F5344CB8AC3E}">
        <p14:creationId xmlns:p14="http://schemas.microsoft.com/office/powerpoint/2010/main" val="1892246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615822"/>
            <a:ext cx="3688715" cy="756920"/>
          </a:xfrm>
          <a:prstGeom prst="rect">
            <a:avLst/>
          </a:prstGeom>
        </p:spPr>
        <p:txBody>
          <a:bodyPr vert="horz" wrap="square" lIns="0" tIns="12700" rIns="0" bIns="0" rtlCol="0">
            <a:spAutoFit/>
          </a:bodyPr>
          <a:lstStyle/>
          <a:p>
            <a:pPr marL="12700">
              <a:lnSpc>
                <a:spcPct val="100000"/>
              </a:lnSpc>
              <a:spcBef>
                <a:spcPts val="100"/>
              </a:spcBef>
            </a:pPr>
            <a:r>
              <a:rPr spc="-340" dirty="0"/>
              <a:t>Data</a:t>
            </a:r>
            <a:r>
              <a:rPr spc="-530" dirty="0"/>
              <a:t> </a:t>
            </a:r>
            <a:r>
              <a:rPr spc="-275" dirty="0"/>
              <a:t>Wrangling</a:t>
            </a:r>
          </a:p>
        </p:txBody>
      </p:sp>
      <p:sp>
        <p:nvSpPr>
          <p:cNvPr id="4" name="object 4"/>
          <p:cNvSpPr txBox="1">
            <a:spLocks noGrp="1"/>
          </p:cNvSpPr>
          <p:nvPr>
            <p:ph idx="1"/>
          </p:nvPr>
        </p:nvSpPr>
        <p:spPr>
          <a:xfrm>
            <a:off x="467361" y="2091819"/>
            <a:ext cx="11734799" cy="4149854"/>
          </a:xfrm>
          <a:prstGeom prst="rect">
            <a:avLst/>
          </a:prstGeom>
        </p:spPr>
        <p:txBody>
          <a:bodyPr vert="horz" wrap="square" lIns="0" tIns="162560" rIns="0" bIns="0" rtlCol="0">
            <a:spAutoFit/>
          </a:bodyPr>
          <a:lstStyle/>
          <a:p>
            <a:pPr marL="0" indent="0">
              <a:lnSpc>
                <a:spcPct val="100000"/>
              </a:lnSpc>
              <a:spcBef>
                <a:spcPts val="1280"/>
              </a:spcBef>
              <a:buNone/>
            </a:pPr>
            <a:r>
              <a:rPr lang="en-GB" sz="1600" spc="-15" dirty="0">
                <a:solidFill>
                  <a:schemeClr val="tx1"/>
                </a:solidFill>
                <a:latin typeface="Carlito"/>
                <a:cs typeface="Carlito"/>
              </a:rPr>
              <a:t>To create a training label based on the landing outcomes column, where 'successful' is assigned a value of 1 and 'failure' is assigned a value of 0, we can use the components of the 'Outcome' column, namely 'Mission Outcome' and 'Landing Location'.</a:t>
            </a:r>
          </a:p>
          <a:p>
            <a:pPr marL="0" indent="0">
              <a:lnSpc>
                <a:spcPct val="100000"/>
              </a:lnSpc>
              <a:spcBef>
                <a:spcPts val="1280"/>
              </a:spcBef>
              <a:buNone/>
            </a:pPr>
            <a:r>
              <a:rPr lang="en-GB" sz="1600" spc="-15" dirty="0">
                <a:solidFill>
                  <a:schemeClr val="tx1"/>
                </a:solidFill>
                <a:latin typeface="Carlito"/>
                <a:cs typeface="Carlito"/>
              </a:rPr>
              <a:t>To generate the new training label column called 'class', we will assign a value of 1 if the 'Mission Outcome' component is True, indicating a successful landing, and a value of 0 otherwise.</a:t>
            </a:r>
          </a:p>
          <a:p>
            <a:pPr marL="0" indent="0">
              <a:lnSpc>
                <a:spcPct val="100000"/>
              </a:lnSpc>
              <a:spcBef>
                <a:spcPts val="1280"/>
              </a:spcBef>
              <a:buNone/>
            </a:pPr>
            <a:r>
              <a:rPr lang="en-GB" sz="1600" spc="-15" dirty="0">
                <a:solidFill>
                  <a:schemeClr val="tx1"/>
                </a:solidFill>
                <a:latin typeface="Carlito"/>
                <a:cs typeface="Carlito"/>
              </a:rPr>
              <a:t>Based on the given value mapping, we can assign the following values to each combination:</a:t>
            </a:r>
          </a:p>
          <a:p>
            <a:pPr marL="0" indent="0">
              <a:lnSpc>
                <a:spcPct val="100000"/>
              </a:lnSpc>
              <a:spcBef>
                <a:spcPts val="1280"/>
              </a:spcBef>
              <a:buNone/>
            </a:pPr>
            <a:r>
              <a:rPr lang="en-GB" sz="1600" spc="-15" dirty="0">
                <a:solidFill>
                  <a:schemeClr val="tx1"/>
                </a:solidFill>
                <a:latin typeface="Carlito"/>
                <a:cs typeface="Carlito"/>
              </a:rPr>
              <a:t>True ASDS, True RTLS, True Ocean: Set to 1</a:t>
            </a:r>
          </a:p>
          <a:p>
            <a:pPr marL="0" indent="0">
              <a:lnSpc>
                <a:spcPct val="100000"/>
              </a:lnSpc>
              <a:spcBef>
                <a:spcPts val="1280"/>
              </a:spcBef>
              <a:buNone/>
            </a:pPr>
            <a:r>
              <a:rPr lang="en-GB" sz="1600" spc="-15" dirty="0">
                <a:solidFill>
                  <a:schemeClr val="tx1"/>
                </a:solidFill>
                <a:latin typeface="Carlito"/>
                <a:cs typeface="Carlito"/>
              </a:rPr>
              <a:t>None </a:t>
            </a:r>
            <a:r>
              <a:rPr lang="en-GB" sz="1600" spc="-15" dirty="0" err="1">
                <a:solidFill>
                  <a:schemeClr val="tx1"/>
                </a:solidFill>
                <a:latin typeface="Carlito"/>
                <a:cs typeface="Carlito"/>
              </a:rPr>
              <a:t>None</a:t>
            </a:r>
            <a:r>
              <a:rPr lang="en-GB" sz="1600" spc="-15" dirty="0">
                <a:solidFill>
                  <a:schemeClr val="tx1"/>
                </a:solidFill>
                <a:latin typeface="Carlito"/>
                <a:cs typeface="Carlito"/>
              </a:rPr>
              <a:t>, False ASDS, None ASDS, False Ocean, False RTLS: Set to 0</a:t>
            </a:r>
          </a:p>
          <a:p>
            <a:pPr marL="0" indent="0">
              <a:lnSpc>
                <a:spcPct val="100000"/>
              </a:lnSpc>
              <a:spcBef>
                <a:spcPts val="1280"/>
              </a:spcBef>
              <a:buNone/>
            </a:pPr>
            <a:r>
              <a:rPr lang="en-GB" sz="1600" spc="-15" dirty="0">
                <a:solidFill>
                  <a:schemeClr val="tx1"/>
                </a:solidFill>
                <a:latin typeface="Carlito"/>
                <a:cs typeface="Carlito"/>
              </a:rPr>
              <a:t>By applying these value mappings, we can create the 'class' column as the training label, where 1 represents successful landings and 0 represents unsuccessful landings.</a:t>
            </a:r>
          </a:p>
          <a:p>
            <a:pPr marL="0" indent="0">
              <a:lnSpc>
                <a:spcPct val="100000"/>
              </a:lnSpc>
              <a:spcBef>
                <a:spcPts val="1280"/>
              </a:spcBef>
              <a:buNone/>
            </a:pPr>
            <a:r>
              <a:rPr lang="en-AU" sz="1800" u="heavy" spc="-5" dirty="0">
                <a:solidFill>
                  <a:srgbClr val="404040"/>
                </a:solidFill>
                <a:uFill>
                  <a:solidFill>
                    <a:srgbClr val="404040"/>
                  </a:solidFill>
                </a:uFill>
                <a:latin typeface="Carlito"/>
                <a:cs typeface="Carlito"/>
              </a:rPr>
              <a:t>G</a:t>
            </a:r>
            <a:r>
              <a:rPr sz="1800" u="heavy" spc="-5" dirty="0" err="1">
                <a:solidFill>
                  <a:srgbClr val="404040"/>
                </a:solidFill>
                <a:uFill>
                  <a:solidFill>
                    <a:srgbClr val="404040"/>
                  </a:solidFill>
                </a:uFill>
                <a:latin typeface="Carlito"/>
                <a:cs typeface="Carlito"/>
              </a:rPr>
              <a:t>itHub</a:t>
            </a:r>
            <a:r>
              <a:rPr sz="1800" u="heavy" spc="-5" dirty="0">
                <a:solidFill>
                  <a:srgbClr val="404040"/>
                </a:solidFill>
                <a:uFill>
                  <a:solidFill>
                    <a:srgbClr val="404040"/>
                  </a:solidFill>
                </a:uFill>
                <a:latin typeface="Carlito"/>
                <a:cs typeface="Carlito"/>
              </a:rPr>
              <a:t> url: </a:t>
            </a:r>
            <a:r>
              <a:rPr sz="1800" spc="-5" dirty="0">
                <a:solidFill>
                  <a:srgbClr val="404040"/>
                </a:solidFill>
                <a:latin typeface="Carlito"/>
                <a:cs typeface="Carlito"/>
              </a:rPr>
              <a:t> </a:t>
            </a:r>
            <a:r>
              <a:rPr lang="en-IN" sz="1800" u="heavy" spc="-5" dirty="0">
                <a:solidFill>
                  <a:srgbClr val="2996E1"/>
                </a:solidFill>
                <a:uFill>
                  <a:solidFill>
                    <a:srgbClr val="2996E1"/>
                  </a:solidFill>
                </a:uFill>
                <a:latin typeface="Carlito"/>
                <a:cs typeface="Carlito"/>
                <a:hlinkClick r:id="rId2"/>
              </a:rPr>
              <a:t>https://github.com/RyanWCoghlan/IBM-Data-Science-Capstone-Repository/blob/main/Data%20Wrangling.jupyterlite.ipynb</a:t>
            </a:r>
            <a:r>
              <a:rPr lang="en-IN" sz="1800" u="heavy" spc="-5" dirty="0">
                <a:solidFill>
                  <a:srgbClr val="2996E1"/>
                </a:solidFill>
                <a:uFill>
                  <a:solidFill>
                    <a:srgbClr val="2996E1"/>
                  </a:solidFill>
                </a:uFill>
                <a:latin typeface="Carlito"/>
                <a:cs typeface="Carlito"/>
              </a:rPr>
              <a:t> </a:t>
            </a:r>
            <a:endParaRPr sz="1800" dirty="0">
              <a:latin typeface="Carlito"/>
              <a:cs typeface="Carlito"/>
            </a:endParaRP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10</a:t>
            </a:fld>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6534150" cy="756920"/>
          </a:xfrm>
          <a:prstGeom prst="rect">
            <a:avLst/>
          </a:prstGeom>
        </p:spPr>
        <p:txBody>
          <a:bodyPr vert="horz" wrap="square" lIns="0" tIns="12700" rIns="0" bIns="0" rtlCol="0">
            <a:spAutoFit/>
          </a:bodyPr>
          <a:lstStyle/>
          <a:p>
            <a:pPr marL="12700">
              <a:lnSpc>
                <a:spcPct val="100000"/>
              </a:lnSpc>
              <a:spcBef>
                <a:spcPts val="100"/>
              </a:spcBef>
            </a:pPr>
            <a:r>
              <a:rPr spc="-670" dirty="0"/>
              <a:t>EDA </a:t>
            </a:r>
            <a:r>
              <a:rPr spc="-45" dirty="0"/>
              <a:t>with </a:t>
            </a:r>
            <a:r>
              <a:rPr spc="-340" dirty="0"/>
              <a:t>Data</a:t>
            </a:r>
            <a:r>
              <a:rPr spc="-650" dirty="0"/>
              <a:t> </a:t>
            </a:r>
            <a:r>
              <a:rPr spc="-270" dirty="0"/>
              <a:t>Visualization</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11</a:t>
            </a:fld>
            <a:endParaRPr dirty="0"/>
          </a:p>
        </p:txBody>
      </p:sp>
      <p:sp>
        <p:nvSpPr>
          <p:cNvPr id="4" name="object 4"/>
          <p:cNvSpPr txBox="1"/>
          <p:nvPr/>
        </p:nvSpPr>
        <p:spPr>
          <a:xfrm>
            <a:off x="1176019" y="1824608"/>
            <a:ext cx="9963150" cy="3749103"/>
          </a:xfrm>
          <a:prstGeom prst="rect">
            <a:avLst/>
          </a:prstGeom>
        </p:spPr>
        <p:txBody>
          <a:bodyPr vert="horz" wrap="square" lIns="0" tIns="42545" rIns="0" bIns="0" rtlCol="0">
            <a:spAutoFit/>
          </a:bodyPr>
          <a:lstStyle/>
          <a:p>
            <a:pPr marL="12700" marR="556260">
              <a:lnSpc>
                <a:spcPts val="2210"/>
              </a:lnSpc>
              <a:spcBef>
                <a:spcPts val="335"/>
              </a:spcBef>
            </a:pPr>
            <a:r>
              <a:rPr sz="2000" spc="-20" dirty="0">
                <a:latin typeface="Carlito"/>
                <a:cs typeface="Carlito"/>
              </a:rPr>
              <a:t>Exploratory </a:t>
            </a:r>
            <a:r>
              <a:rPr sz="2000" spc="-25" dirty="0">
                <a:latin typeface="Carlito"/>
                <a:cs typeface="Carlito"/>
              </a:rPr>
              <a:t>Data </a:t>
            </a:r>
            <a:r>
              <a:rPr sz="2000" spc="-15" dirty="0">
                <a:latin typeface="Carlito"/>
                <a:cs typeface="Carlito"/>
              </a:rPr>
              <a:t>Analysis </a:t>
            </a:r>
            <a:r>
              <a:rPr sz="2000" spc="-20" dirty="0">
                <a:latin typeface="Carlito"/>
                <a:cs typeface="Carlito"/>
              </a:rPr>
              <a:t>performed </a:t>
            </a:r>
            <a:r>
              <a:rPr sz="2000" spc="-5" dirty="0">
                <a:latin typeface="Carlito"/>
                <a:cs typeface="Carlito"/>
              </a:rPr>
              <a:t>on variables </a:t>
            </a:r>
            <a:r>
              <a:rPr sz="2000" spc="-15" dirty="0">
                <a:latin typeface="Carlito"/>
                <a:cs typeface="Carlito"/>
              </a:rPr>
              <a:t>Flight </a:t>
            </a:r>
            <a:r>
              <a:rPr sz="2000" spc="-50" dirty="0">
                <a:latin typeface="Carlito"/>
                <a:cs typeface="Carlito"/>
              </a:rPr>
              <a:t>Number, </a:t>
            </a:r>
            <a:r>
              <a:rPr sz="2000" spc="-25" dirty="0">
                <a:latin typeface="Carlito"/>
                <a:cs typeface="Carlito"/>
              </a:rPr>
              <a:t>Payload </a:t>
            </a:r>
            <a:r>
              <a:rPr sz="2000" dirty="0">
                <a:latin typeface="Carlito"/>
                <a:cs typeface="Carlito"/>
              </a:rPr>
              <a:t>Mass, </a:t>
            </a:r>
            <a:r>
              <a:rPr sz="2000" spc="-5" dirty="0">
                <a:latin typeface="Carlito"/>
                <a:cs typeface="Carlito"/>
              </a:rPr>
              <a:t>Launch </a:t>
            </a:r>
            <a:r>
              <a:rPr sz="2000" spc="-15" dirty="0">
                <a:latin typeface="Carlito"/>
                <a:cs typeface="Carlito"/>
              </a:rPr>
              <a:t>Site,  </a:t>
            </a:r>
            <a:r>
              <a:rPr sz="2000" spc="-5" dirty="0">
                <a:latin typeface="Carlito"/>
                <a:cs typeface="Carlito"/>
              </a:rPr>
              <a:t>Orbit, Class </a:t>
            </a:r>
            <a:r>
              <a:rPr sz="2000" dirty="0">
                <a:latin typeface="Carlito"/>
                <a:cs typeface="Carlito"/>
              </a:rPr>
              <a:t>and</a:t>
            </a:r>
            <a:r>
              <a:rPr sz="2000" spc="-45" dirty="0">
                <a:latin typeface="Carlito"/>
                <a:cs typeface="Carlito"/>
              </a:rPr>
              <a:t> </a:t>
            </a:r>
            <a:r>
              <a:rPr sz="2000" spc="-130" dirty="0">
                <a:latin typeface="Carlito"/>
                <a:cs typeface="Carlito"/>
              </a:rPr>
              <a:t>Year.</a:t>
            </a:r>
            <a:endParaRPr sz="2000" dirty="0">
              <a:latin typeface="Carlito"/>
              <a:cs typeface="Carlito"/>
            </a:endParaRPr>
          </a:p>
          <a:p>
            <a:pPr marL="12700">
              <a:lnSpc>
                <a:spcPct val="100000"/>
              </a:lnSpc>
              <a:spcBef>
                <a:spcPts val="1050"/>
              </a:spcBef>
            </a:pPr>
            <a:r>
              <a:rPr sz="2000" spc="-5" dirty="0">
                <a:uFill>
                  <a:solidFill>
                    <a:srgbClr val="404040"/>
                  </a:solidFill>
                </a:uFill>
                <a:latin typeface="Carlito"/>
                <a:cs typeface="Carlito"/>
              </a:rPr>
              <a:t>Plots</a:t>
            </a:r>
            <a:r>
              <a:rPr sz="2000" spc="-55" dirty="0">
                <a:uFill>
                  <a:solidFill>
                    <a:srgbClr val="404040"/>
                  </a:solidFill>
                </a:uFill>
                <a:latin typeface="Carlito"/>
                <a:cs typeface="Carlito"/>
              </a:rPr>
              <a:t> </a:t>
            </a:r>
            <a:r>
              <a:rPr sz="2000" spc="-5" dirty="0">
                <a:uFill>
                  <a:solidFill>
                    <a:srgbClr val="404040"/>
                  </a:solidFill>
                </a:uFill>
                <a:latin typeface="Carlito"/>
                <a:cs typeface="Carlito"/>
              </a:rPr>
              <a:t>Used:</a:t>
            </a:r>
            <a:endParaRPr sz="2000" dirty="0">
              <a:latin typeface="Carlito"/>
              <a:cs typeface="Carlito"/>
            </a:endParaRPr>
          </a:p>
          <a:p>
            <a:pPr marL="12700" marR="405765">
              <a:lnSpc>
                <a:spcPts val="2210"/>
              </a:lnSpc>
              <a:spcBef>
                <a:spcPts val="1430"/>
              </a:spcBef>
            </a:pPr>
            <a:r>
              <a:rPr sz="2000" spc="-15" dirty="0">
                <a:latin typeface="Carlito"/>
                <a:cs typeface="Carlito"/>
              </a:rPr>
              <a:t>Flight </a:t>
            </a:r>
            <a:r>
              <a:rPr sz="2000" dirty="0">
                <a:latin typeface="Carlito"/>
                <a:cs typeface="Carlito"/>
              </a:rPr>
              <a:t>Number </a:t>
            </a:r>
            <a:r>
              <a:rPr sz="2000" spc="-20" dirty="0">
                <a:latin typeface="Carlito"/>
                <a:cs typeface="Carlito"/>
              </a:rPr>
              <a:t>vs. </a:t>
            </a:r>
            <a:r>
              <a:rPr sz="2000" spc="-25" dirty="0">
                <a:latin typeface="Carlito"/>
                <a:cs typeface="Carlito"/>
              </a:rPr>
              <a:t>Payload </a:t>
            </a:r>
            <a:r>
              <a:rPr sz="2000" dirty="0">
                <a:latin typeface="Carlito"/>
                <a:cs typeface="Carlito"/>
              </a:rPr>
              <a:t>Mass, </a:t>
            </a:r>
            <a:r>
              <a:rPr sz="2000" spc="-10" dirty="0">
                <a:latin typeface="Carlito"/>
                <a:cs typeface="Carlito"/>
              </a:rPr>
              <a:t>Flight </a:t>
            </a:r>
            <a:r>
              <a:rPr sz="2000" dirty="0">
                <a:latin typeface="Carlito"/>
                <a:cs typeface="Carlito"/>
              </a:rPr>
              <a:t>Number </a:t>
            </a:r>
            <a:r>
              <a:rPr sz="2000" spc="-20" dirty="0">
                <a:latin typeface="Carlito"/>
                <a:cs typeface="Carlito"/>
              </a:rPr>
              <a:t>vs. </a:t>
            </a:r>
            <a:r>
              <a:rPr sz="2000" spc="-5" dirty="0">
                <a:latin typeface="Carlito"/>
                <a:cs typeface="Carlito"/>
              </a:rPr>
              <a:t>Launch </a:t>
            </a:r>
            <a:r>
              <a:rPr sz="2000" spc="-15" dirty="0">
                <a:latin typeface="Carlito"/>
                <a:cs typeface="Carlito"/>
              </a:rPr>
              <a:t>Site, </a:t>
            </a:r>
            <a:r>
              <a:rPr sz="2000" spc="-25" dirty="0">
                <a:latin typeface="Carlito"/>
                <a:cs typeface="Carlito"/>
              </a:rPr>
              <a:t>Payload </a:t>
            </a:r>
            <a:r>
              <a:rPr sz="2000" dirty="0">
                <a:latin typeface="Carlito"/>
                <a:cs typeface="Carlito"/>
              </a:rPr>
              <a:t>Mass </a:t>
            </a:r>
            <a:r>
              <a:rPr sz="2000" spc="-20" dirty="0">
                <a:latin typeface="Carlito"/>
                <a:cs typeface="Carlito"/>
              </a:rPr>
              <a:t>vs. </a:t>
            </a:r>
            <a:r>
              <a:rPr sz="2000" spc="-5" dirty="0">
                <a:latin typeface="Carlito"/>
                <a:cs typeface="Carlito"/>
              </a:rPr>
              <a:t>Launch </a:t>
            </a:r>
            <a:r>
              <a:rPr sz="2000" spc="-15" dirty="0">
                <a:latin typeface="Carlito"/>
                <a:cs typeface="Carlito"/>
              </a:rPr>
              <a:t>Site,  </a:t>
            </a:r>
            <a:r>
              <a:rPr sz="2000" spc="-5" dirty="0">
                <a:latin typeface="Carlito"/>
                <a:cs typeface="Carlito"/>
              </a:rPr>
              <a:t>Orbit </a:t>
            </a:r>
            <a:r>
              <a:rPr sz="2000" spc="-20" dirty="0">
                <a:latin typeface="Carlito"/>
                <a:cs typeface="Carlito"/>
              </a:rPr>
              <a:t>vs. </a:t>
            </a:r>
            <a:r>
              <a:rPr sz="2000" dirty="0">
                <a:latin typeface="Carlito"/>
                <a:cs typeface="Carlito"/>
              </a:rPr>
              <a:t>Success </a:t>
            </a:r>
            <a:r>
              <a:rPr sz="2000" spc="-20" dirty="0">
                <a:latin typeface="Carlito"/>
                <a:cs typeface="Carlito"/>
              </a:rPr>
              <a:t>Rate, </a:t>
            </a:r>
            <a:r>
              <a:rPr sz="2000" spc="-10" dirty="0">
                <a:latin typeface="Carlito"/>
                <a:cs typeface="Carlito"/>
              </a:rPr>
              <a:t>Flight </a:t>
            </a:r>
            <a:r>
              <a:rPr sz="2000" dirty="0">
                <a:latin typeface="Carlito"/>
                <a:cs typeface="Carlito"/>
              </a:rPr>
              <a:t>Number </a:t>
            </a:r>
            <a:r>
              <a:rPr sz="2000" spc="-20" dirty="0">
                <a:latin typeface="Carlito"/>
                <a:cs typeface="Carlito"/>
              </a:rPr>
              <a:t>vs. </a:t>
            </a:r>
            <a:r>
              <a:rPr sz="2000" spc="-5" dirty="0">
                <a:latin typeface="Carlito"/>
                <a:cs typeface="Carlito"/>
              </a:rPr>
              <a:t>Orbit, </a:t>
            </a:r>
            <a:r>
              <a:rPr sz="2000" spc="-25" dirty="0">
                <a:latin typeface="Carlito"/>
                <a:cs typeface="Carlito"/>
              </a:rPr>
              <a:t>Payload </a:t>
            </a:r>
            <a:r>
              <a:rPr sz="2000" spc="-15" dirty="0">
                <a:latin typeface="Carlito"/>
                <a:cs typeface="Carlito"/>
              </a:rPr>
              <a:t>vs </a:t>
            </a:r>
            <a:r>
              <a:rPr sz="2000" spc="-5" dirty="0">
                <a:latin typeface="Carlito"/>
                <a:cs typeface="Carlito"/>
              </a:rPr>
              <a:t>Orbit, </a:t>
            </a:r>
            <a:r>
              <a:rPr sz="2000" dirty="0">
                <a:latin typeface="Carlito"/>
                <a:cs typeface="Carlito"/>
              </a:rPr>
              <a:t>and Success </a:t>
            </a:r>
            <a:r>
              <a:rPr sz="2000" spc="-60" dirty="0">
                <a:latin typeface="Carlito"/>
                <a:cs typeface="Carlito"/>
              </a:rPr>
              <a:t>Yearly</a:t>
            </a:r>
            <a:r>
              <a:rPr sz="2000" spc="70" dirty="0">
                <a:latin typeface="Carlito"/>
                <a:cs typeface="Carlito"/>
              </a:rPr>
              <a:t> </a:t>
            </a:r>
            <a:r>
              <a:rPr sz="2000" spc="-60" dirty="0">
                <a:latin typeface="Carlito"/>
                <a:cs typeface="Carlito"/>
              </a:rPr>
              <a:t>Trend</a:t>
            </a:r>
            <a:endParaRPr sz="2000" dirty="0">
              <a:latin typeface="Carlito"/>
              <a:cs typeface="Carlito"/>
            </a:endParaRPr>
          </a:p>
          <a:p>
            <a:pPr marL="12700">
              <a:lnSpc>
                <a:spcPts val="2300"/>
              </a:lnSpc>
              <a:spcBef>
                <a:spcPts val="1160"/>
              </a:spcBef>
            </a:pPr>
            <a:r>
              <a:rPr sz="2000" spc="-25" dirty="0">
                <a:latin typeface="Carlito"/>
                <a:cs typeface="Carlito"/>
              </a:rPr>
              <a:t>Scatter </a:t>
            </a:r>
            <a:r>
              <a:rPr sz="2000" spc="-5" dirty="0">
                <a:latin typeface="Carlito"/>
                <a:cs typeface="Carlito"/>
              </a:rPr>
              <a:t>plots, line </a:t>
            </a:r>
            <a:r>
              <a:rPr sz="2000" dirty="0">
                <a:latin typeface="Carlito"/>
                <a:cs typeface="Carlito"/>
              </a:rPr>
              <a:t>charts, and </a:t>
            </a:r>
            <a:r>
              <a:rPr sz="2000" spc="-5" dirty="0">
                <a:latin typeface="Carlito"/>
                <a:cs typeface="Carlito"/>
              </a:rPr>
              <a:t>bar plots </a:t>
            </a:r>
            <a:r>
              <a:rPr sz="2000" spc="-20" dirty="0">
                <a:latin typeface="Carlito"/>
                <a:cs typeface="Carlito"/>
              </a:rPr>
              <a:t>were </a:t>
            </a:r>
            <a:r>
              <a:rPr sz="2000" spc="-5" dirty="0">
                <a:latin typeface="Carlito"/>
                <a:cs typeface="Carlito"/>
              </a:rPr>
              <a:t>used </a:t>
            </a:r>
            <a:r>
              <a:rPr sz="2000" spc="-20" dirty="0">
                <a:latin typeface="Carlito"/>
                <a:cs typeface="Carlito"/>
              </a:rPr>
              <a:t>to compare </a:t>
            </a:r>
            <a:r>
              <a:rPr sz="2000" spc="-5" dirty="0">
                <a:latin typeface="Carlito"/>
                <a:cs typeface="Carlito"/>
              </a:rPr>
              <a:t>relationships between variables</a:t>
            </a:r>
            <a:r>
              <a:rPr sz="2000" spc="-20" dirty="0">
                <a:latin typeface="Carlito"/>
                <a:cs typeface="Carlito"/>
              </a:rPr>
              <a:t> to</a:t>
            </a:r>
            <a:endParaRPr sz="2000" dirty="0">
              <a:latin typeface="Carlito"/>
              <a:cs typeface="Carlito"/>
            </a:endParaRPr>
          </a:p>
          <a:p>
            <a:pPr marL="12700">
              <a:lnSpc>
                <a:spcPts val="2300"/>
              </a:lnSpc>
            </a:pPr>
            <a:r>
              <a:rPr sz="2000" spc="-5" dirty="0">
                <a:latin typeface="Carlito"/>
                <a:cs typeface="Carlito"/>
              </a:rPr>
              <a:t>decide if </a:t>
            </a:r>
            <a:r>
              <a:rPr sz="2000" dirty="0">
                <a:latin typeface="Carlito"/>
                <a:cs typeface="Carlito"/>
              </a:rPr>
              <a:t>a </a:t>
            </a:r>
            <a:r>
              <a:rPr sz="2000" spc="-10" dirty="0">
                <a:latin typeface="Carlito"/>
                <a:cs typeface="Carlito"/>
              </a:rPr>
              <a:t>relationship </a:t>
            </a:r>
            <a:r>
              <a:rPr sz="2000" spc="-25" dirty="0">
                <a:latin typeface="Carlito"/>
                <a:cs typeface="Carlito"/>
              </a:rPr>
              <a:t>exists </a:t>
            </a:r>
            <a:r>
              <a:rPr sz="2000" dirty="0">
                <a:latin typeface="Carlito"/>
                <a:cs typeface="Carlito"/>
              </a:rPr>
              <a:t>so </a:t>
            </a:r>
            <a:r>
              <a:rPr sz="2000" spc="-5" dirty="0">
                <a:latin typeface="Carlito"/>
                <a:cs typeface="Carlito"/>
              </a:rPr>
              <a:t>that they could </a:t>
            </a:r>
            <a:r>
              <a:rPr sz="2000" dirty="0">
                <a:latin typeface="Carlito"/>
                <a:cs typeface="Carlito"/>
              </a:rPr>
              <a:t>be </a:t>
            </a:r>
            <a:r>
              <a:rPr sz="2000" spc="-5" dirty="0">
                <a:latin typeface="Carlito"/>
                <a:cs typeface="Carlito"/>
              </a:rPr>
              <a:t>used in </a:t>
            </a:r>
            <a:r>
              <a:rPr sz="2000" spc="-10" dirty="0">
                <a:latin typeface="Carlito"/>
                <a:cs typeface="Carlito"/>
              </a:rPr>
              <a:t>training </a:t>
            </a:r>
            <a:r>
              <a:rPr sz="2000" dirty="0">
                <a:latin typeface="Carlito"/>
                <a:cs typeface="Carlito"/>
              </a:rPr>
              <a:t>the machine </a:t>
            </a:r>
            <a:r>
              <a:rPr sz="2000" spc="-5" dirty="0">
                <a:latin typeface="Carlito"/>
                <a:cs typeface="Carlito"/>
              </a:rPr>
              <a:t>learning</a:t>
            </a:r>
            <a:r>
              <a:rPr sz="2000" spc="-45" dirty="0">
                <a:latin typeface="Carlito"/>
                <a:cs typeface="Carlito"/>
              </a:rPr>
              <a:t> </a:t>
            </a:r>
            <a:r>
              <a:rPr sz="2000" spc="-5" dirty="0">
                <a:latin typeface="Carlito"/>
                <a:cs typeface="Carlito"/>
              </a:rPr>
              <a:t>model</a:t>
            </a:r>
            <a:endParaRPr sz="2000" dirty="0">
              <a:latin typeface="Carlito"/>
              <a:cs typeface="Carlito"/>
            </a:endParaRPr>
          </a:p>
          <a:p>
            <a:pPr marL="12700" marR="5080">
              <a:lnSpc>
                <a:spcPct val="100000"/>
              </a:lnSpc>
              <a:spcBef>
                <a:spcPts val="1105"/>
              </a:spcBef>
            </a:pPr>
            <a:r>
              <a:rPr sz="2000" u="heavy" dirty="0">
                <a:solidFill>
                  <a:srgbClr val="404040"/>
                </a:solidFill>
                <a:uFill>
                  <a:solidFill>
                    <a:srgbClr val="404040"/>
                  </a:solidFill>
                </a:uFill>
                <a:latin typeface="Carlito"/>
                <a:cs typeface="Carlito"/>
              </a:rPr>
              <a:t>GitHub </a:t>
            </a:r>
            <a:r>
              <a:rPr sz="2000" u="heavy" spc="-5" dirty="0">
                <a:solidFill>
                  <a:srgbClr val="404040"/>
                </a:solidFill>
                <a:uFill>
                  <a:solidFill>
                    <a:srgbClr val="404040"/>
                  </a:solidFill>
                </a:uFill>
                <a:latin typeface="Carlito"/>
                <a:cs typeface="Carlito"/>
              </a:rPr>
              <a:t>url:</a:t>
            </a:r>
            <a:endParaRPr lang="en-AU" sz="2000" u="heavy" spc="-5" dirty="0">
              <a:solidFill>
                <a:srgbClr val="404040"/>
              </a:solidFill>
              <a:uFill>
                <a:solidFill>
                  <a:srgbClr val="404040"/>
                </a:solidFill>
              </a:uFill>
              <a:latin typeface="Carlito"/>
              <a:cs typeface="Carlito"/>
            </a:endParaRPr>
          </a:p>
          <a:p>
            <a:pPr marL="12700" marR="5080">
              <a:lnSpc>
                <a:spcPct val="100000"/>
              </a:lnSpc>
              <a:spcBef>
                <a:spcPts val="1105"/>
              </a:spcBef>
            </a:pPr>
            <a:r>
              <a:rPr lang="en-AU" sz="2000" u="heavy" spc="-5" dirty="0">
                <a:solidFill>
                  <a:srgbClr val="404040"/>
                </a:solidFill>
                <a:uFill>
                  <a:solidFill>
                    <a:srgbClr val="404040"/>
                  </a:solidFill>
                </a:uFill>
                <a:latin typeface="Carlito"/>
                <a:cs typeface="Carlito"/>
                <a:hlinkClick r:id="rId2"/>
              </a:rPr>
              <a:t>https://github.com/RyanWCoghlan/IBM-Data-Science-Capstone-Repository/blob/main/EDA%20with%20Visualization%20Lab.ipynb</a:t>
            </a:r>
            <a:endParaRPr lang="en-AU" sz="2000" u="heavy" spc="-5" dirty="0">
              <a:solidFill>
                <a:srgbClr val="404040"/>
              </a:solidFill>
              <a:uFill>
                <a:solidFill>
                  <a:srgbClr val="404040"/>
                </a:solidFill>
              </a:uFill>
              <a:latin typeface="Carlito"/>
              <a:cs typeface="Carli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3245485" cy="756920"/>
          </a:xfrm>
          <a:prstGeom prst="rect">
            <a:avLst/>
          </a:prstGeom>
        </p:spPr>
        <p:txBody>
          <a:bodyPr vert="horz" wrap="square" lIns="0" tIns="12700" rIns="0" bIns="0" rtlCol="0">
            <a:spAutoFit/>
          </a:bodyPr>
          <a:lstStyle/>
          <a:p>
            <a:pPr marL="12700">
              <a:lnSpc>
                <a:spcPct val="100000"/>
              </a:lnSpc>
              <a:spcBef>
                <a:spcPts val="100"/>
              </a:spcBef>
            </a:pPr>
            <a:r>
              <a:rPr spc="-670" dirty="0"/>
              <a:t>EDA </a:t>
            </a:r>
            <a:r>
              <a:rPr spc="-45" dirty="0"/>
              <a:t>with</a:t>
            </a:r>
            <a:r>
              <a:rPr spc="-280" dirty="0"/>
              <a:t> </a:t>
            </a:r>
            <a:r>
              <a:rPr spc="-770" dirty="0"/>
              <a:t>SQL</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12</a:t>
            </a:fld>
            <a:endParaRPr dirty="0"/>
          </a:p>
        </p:txBody>
      </p:sp>
      <p:sp>
        <p:nvSpPr>
          <p:cNvPr id="4" name="object 4"/>
          <p:cNvSpPr txBox="1"/>
          <p:nvPr/>
        </p:nvSpPr>
        <p:spPr>
          <a:xfrm>
            <a:off x="1176019" y="1622485"/>
            <a:ext cx="9687560" cy="3814121"/>
          </a:xfrm>
          <a:prstGeom prst="rect">
            <a:avLst/>
          </a:prstGeom>
        </p:spPr>
        <p:txBody>
          <a:bodyPr vert="horz" wrap="square" lIns="0" tIns="162560" rIns="0" bIns="0" rtlCol="0">
            <a:spAutoFit/>
          </a:bodyPr>
          <a:lstStyle/>
          <a:p>
            <a:pPr marL="12700">
              <a:lnSpc>
                <a:spcPct val="100000"/>
              </a:lnSpc>
              <a:spcBef>
                <a:spcPts val="1280"/>
              </a:spcBef>
            </a:pPr>
            <a:r>
              <a:rPr lang="en-GB" sz="2000" spc="-5" dirty="0">
                <a:latin typeface="Carlito"/>
                <a:cs typeface="Carlito"/>
              </a:rPr>
              <a:t>The dataset was loaded into an IBM DB2 Database. SQL Python integration was used to query the database and extract relevant information. Several queries were executed to gain a better understanding of the dataset.</a:t>
            </a:r>
          </a:p>
          <a:p>
            <a:pPr marL="12700">
              <a:lnSpc>
                <a:spcPct val="100000"/>
              </a:lnSpc>
              <a:spcBef>
                <a:spcPts val="1280"/>
              </a:spcBef>
            </a:pPr>
            <a:r>
              <a:rPr lang="en-GB" sz="2000" spc="-5" dirty="0">
                <a:latin typeface="Carlito"/>
                <a:cs typeface="Carlito"/>
              </a:rPr>
              <a:t>The queries included retrieving information about launch site names, mission outcomes, various payload sizes of customers, booster versions, and landing outcomes. These queries helped in exploring different aspects of the dataset and extracting specific details related to the launch sites, mission outcomes, payload sizes, booster versions, and landing outcomes.</a:t>
            </a:r>
            <a:endParaRPr sz="2450" dirty="0">
              <a:latin typeface="Carlito"/>
              <a:cs typeface="Carlito"/>
            </a:endParaRPr>
          </a:p>
          <a:p>
            <a:pPr marL="12700" marR="5080">
              <a:lnSpc>
                <a:spcPct val="149000"/>
              </a:lnSpc>
            </a:pPr>
            <a:endParaRPr lang="en-AU" sz="2000" u="heavy" dirty="0">
              <a:solidFill>
                <a:srgbClr val="404040"/>
              </a:solidFill>
              <a:uFill>
                <a:solidFill>
                  <a:srgbClr val="404040"/>
                </a:solidFill>
              </a:uFill>
              <a:latin typeface="Carlito"/>
              <a:cs typeface="Carlito"/>
            </a:endParaRPr>
          </a:p>
          <a:p>
            <a:pPr marL="12700" marR="5080">
              <a:lnSpc>
                <a:spcPct val="149000"/>
              </a:lnSpc>
            </a:pPr>
            <a:r>
              <a:rPr sz="2000" u="heavy" dirty="0">
                <a:solidFill>
                  <a:srgbClr val="404040"/>
                </a:solidFill>
                <a:uFill>
                  <a:solidFill>
                    <a:srgbClr val="404040"/>
                  </a:solidFill>
                </a:uFill>
                <a:latin typeface="Carlito"/>
                <a:cs typeface="Carlito"/>
              </a:rPr>
              <a:t>GitHub </a:t>
            </a:r>
            <a:r>
              <a:rPr sz="2000" u="heavy" spc="-5" dirty="0">
                <a:solidFill>
                  <a:srgbClr val="404040"/>
                </a:solidFill>
                <a:uFill>
                  <a:solidFill>
                    <a:srgbClr val="404040"/>
                  </a:solidFill>
                </a:uFill>
                <a:latin typeface="Carlito"/>
                <a:cs typeface="Carlito"/>
              </a:rPr>
              <a:t>url: </a:t>
            </a:r>
            <a:r>
              <a:rPr sz="2000" spc="-5" dirty="0">
                <a:solidFill>
                  <a:srgbClr val="404040"/>
                </a:solidFill>
                <a:latin typeface="Carlito"/>
                <a:cs typeface="Carlito"/>
              </a:rPr>
              <a:t> </a:t>
            </a:r>
            <a:r>
              <a:rPr lang="en-IN" sz="2000" u="heavy" spc="-5" dirty="0">
                <a:solidFill>
                  <a:srgbClr val="2996E1"/>
                </a:solidFill>
                <a:uFill>
                  <a:solidFill>
                    <a:srgbClr val="2996E1"/>
                  </a:solidFill>
                </a:uFill>
                <a:latin typeface="Carlito"/>
                <a:cs typeface="Carlito"/>
              </a:rPr>
              <a:t>https://github.com/RyanWCoghlan/IBM-Data-Science-Capstone-Repository/blob/main/Complete%20the%20EDA%20with%20SQL.ipynb</a:t>
            </a:r>
            <a:endParaRPr sz="2000" dirty="0">
              <a:latin typeface="Carlito"/>
              <a:cs typeface="Carli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8733790" cy="756920"/>
          </a:xfrm>
          <a:prstGeom prst="rect">
            <a:avLst/>
          </a:prstGeom>
        </p:spPr>
        <p:txBody>
          <a:bodyPr vert="horz" wrap="square" lIns="0" tIns="12700" rIns="0" bIns="0" rtlCol="0">
            <a:spAutoFit/>
          </a:bodyPr>
          <a:lstStyle/>
          <a:p>
            <a:pPr marL="12700">
              <a:lnSpc>
                <a:spcPct val="100000"/>
              </a:lnSpc>
              <a:spcBef>
                <a:spcPts val="100"/>
              </a:spcBef>
            </a:pPr>
            <a:r>
              <a:rPr spc="-245" dirty="0"/>
              <a:t>Build </a:t>
            </a:r>
            <a:r>
              <a:rPr spc="-315" dirty="0"/>
              <a:t>an </a:t>
            </a:r>
            <a:r>
              <a:rPr spc="-190" dirty="0"/>
              <a:t>interactive </a:t>
            </a:r>
            <a:r>
              <a:rPr spc="-295" dirty="0"/>
              <a:t>map </a:t>
            </a:r>
            <a:r>
              <a:rPr spc="-45" dirty="0"/>
              <a:t>with</a:t>
            </a:r>
            <a:r>
              <a:rPr spc="-780" dirty="0"/>
              <a:t> </a:t>
            </a:r>
            <a:r>
              <a:rPr spc="-270" dirty="0"/>
              <a:t>Folium</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13</a:t>
            </a:fld>
            <a:endParaRPr dirty="0"/>
          </a:p>
        </p:txBody>
      </p:sp>
      <p:sp>
        <p:nvSpPr>
          <p:cNvPr id="4" name="object 4"/>
          <p:cNvSpPr txBox="1"/>
          <p:nvPr/>
        </p:nvSpPr>
        <p:spPr>
          <a:xfrm>
            <a:off x="1176019" y="1824608"/>
            <a:ext cx="9765665" cy="3300262"/>
          </a:xfrm>
          <a:prstGeom prst="rect">
            <a:avLst/>
          </a:prstGeom>
        </p:spPr>
        <p:txBody>
          <a:bodyPr vert="horz" wrap="square" lIns="0" tIns="42545" rIns="0" bIns="0" rtlCol="0">
            <a:spAutoFit/>
          </a:bodyPr>
          <a:lstStyle/>
          <a:p>
            <a:pPr marL="12700" marR="5080">
              <a:lnSpc>
                <a:spcPts val="2210"/>
              </a:lnSpc>
              <a:spcBef>
                <a:spcPts val="335"/>
              </a:spcBef>
            </a:pPr>
            <a:r>
              <a:rPr lang="en-GB" sz="2000" spc="-15" dirty="0">
                <a:latin typeface="Carlito"/>
                <a:cs typeface="Carlito"/>
              </a:rPr>
              <a:t>Folium maps were utilised to mark various elements including Launch Sites, successful and unsuccessful landings, as well as proximity examples to key locations such as Railway, Highway, Coast, and City.</a:t>
            </a:r>
          </a:p>
          <a:p>
            <a:pPr marL="12700" marR="5080">
              <a:lnSpc>
                <a:spcPts val="2210"/>
              </a:lnSpc>
              <a:spcBef>
                <a:spcPts val="335"/>
              </a:spcBef>
            </a:pPr>
            <a:endParaRPr lang="en-GB" sz="2000" spc="-15" dirty="0">
              <a:latin typeface="Carlito"/>
              <a:cs typeface="Carlito"/>
            </a:endParaRPr>
          </a:p>
          <a:p>
            <a:pPr marL="12700" marR="5080">
              <a:lnSpc>
                <a:spcPts val="2210"/>
              </a:lnSpc>
              <a:spcBef>
                <a:spcPts val="335"/>
              </a:spcBef>
            </a:pPr>
            <a:r>
              <a:rPr lang="en-GB" sz="2000" spc="-15" dirty="0">
                <a:latin typeface="Carlito"/>
                <a:cs typeface="Carlito"/>
              </a:rPr>
              <a:t>This approach enables us to gain insights into the rationale behind the selection of launch site locations. By visualising the successful landings in relation to specific locations, we can analyse patterns and understand the significance of factors such as proximity to transportation infrastructure like railways and highways, proximity to the coast, and proximity to urban areas.</a:t>
            </a:r>
          </a:p>
          <a:p>
            <a:pPr marL="12700" marR="5080">
              <a:lnSpc>
                <a:spcPts val="2210"/>
              </a:lnSpc>
              <a:spcBef>
                <a:spcPts val="335"/>
              </a:spcBef>
            </a:pPr>
            <a:endParaRPr lang="en-GB" sz="2000" u="heavy" spc="-15" dirty="0">
              <a:solidFill>
                <a:srgbClr val="404040"/>
              </a:solidFill>
              <a:uFill>
                <a:solidFill>
                  <a:srgbClr val="404040"/>
                </a:solidFill>
              </a:uFill>
              <a:latin typeface="Carlito"/>
              <a:cs typeface="Carlito"/>
            </a:endParaRPr>
          </a:p>
          <a:p>
            <a:pPr marL="12700" marR="5080">
              <a:lnSpc>
                <a:spcPts val="2210"/>
              </a:lnSpc>
              <a:spcBef>
                <a:spcPts val="335"/>
              </a:spcBef>
            </a:pPr>
            <a:r>
              <a:rPr sz="2000" u="heavy" dirty="0">
                <a:solidFill>
                  <a:srgbClr val="404040"/>
                </a:solidFill>
                <a:uFill>
                  <a:solidFill>
                    <a:srgbClr val="404040"/>
                  </a:solidFill>
                </a:uFill>
                <a:latin typeface="Carlito"/>
                <a:cs typeface="Carlito"/>
              </a:rPr>
              <a:t>GitHub</a:t>
            </a:r>
            <a:r>
              <a:rPr sz="2000" u="heavy" spc="5" dirty="0">
                <a:solidFill>
                  <a:srgbClr val="404040"/>
                </a:solidFill>
                <a:uFill>
                  <a:solidFill>
                    <a:srgbClr val="404040"/>
                  </a:solidFill>
                </a:uFill>
                <a:latin typeface="Carlito"/>
                <a:cs typeface="Carlito"/>
              </a:rPr>
              <a:t> </a:t>
            </a:r>
            <a:r>
              <a:rPr sz="2000" u="heavy" spc="-5" dirty="0">
                <a:solidFill>
                  <a:srgbClr val="404040"/>
                </a:solidFill>
                <a:uFill>
                  <a:solidFill>
                    <a:srgbClr val="404040"/>
                  </a:solidFill>
                </a:uFill>
                <a:latin typeface="Carlito"/>
                <a:cs typeface="Carlito"/>
              </a:rPr>
              <a:t>url:</a:t>
            </a:r>
            <a:r>
              <a:rPr lang="en-IN" sz="2000" spc="-10" dirty="0">
                <a:solidFill>
                  <a:srgbClr val="2996E1"/>
                </a:solidFill>
                <a:uFill>
                  <a:solidFill>
                    <a:srgbClr val="404040"/>
                  </a:solidFill>
                </a:uFill>
                <a:latin typeface="Carlito"/>
                <a:cs typeface="Carlito"/>
              </a:rPr>
              <a:t>https://github.com/RyanWCoghlan/IBM-Data-Science-Capstone-Repository/blob/main/Complete%20the%20EDA%20with%20SQL.ipynb</a:t>
            </a:r>
            <a:endParaRPr lang="en-IN" sz="2000" dirty="0">
              <a:latin typeface="Carlito"/>
              <a:cs typeface="Carli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8329295" cy="756920"/>
          </a:xfrm>
          <a:prstGeom prst="rect">
            <a:avLst/>
          </a:prstGeom>
        </p:spPr>
        <p:txBody>
          <a:bodyPr vert="horz" wrap="square" lIns="0" tIns="12700" rIns="0" bIns="0" rtlCol="0">
            <a:spAutoFit/>
          </a:bodyPr>
          <a:lstStyle/>
          <a:p>
            <a:pPr marL="12700">
              <a:lnSpc>
                <a:spcPct val="100000"/>
              </a:lnSpc>
              <a:spcBef>
                <a:spcPts val="100"/>
              </a:spcBef>
            </a:pPr>
            <a:r>
              <a:rPr spc="-245" dirty="0"/>
              <a:t>Build </a:t>
            </a:r>
            <a:r>
              <a:rPr spc="-415" dirty="0"/>
              <a:t>a </a:t>
            </a:r>
            <a:r>
              <a:rPr spc="-340" dirty="0"/>
              <a:t>Dashboard </a:t>
            </a:r>
            <a:r>
              <a:rPr spc="-45" dirty="0"/>
              <a:t>with </a:t>
            </a:r>
            <a:r>
              <a:rPr spc="-210" dirty="0"/>
              <a:t>Plotly</a:t>
            </a:r>
            <a:r>
              <a:rPr spc="-800" dirty="0"/>
              <a:t> </a:t>
            </a:r>
            <a:r>
              <a:rPr spc="-450" dirty="0"/>
              <a:t>Dash</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14</a:t>
            </a:fld>
            <a:endParaRPr dirty="0"/>
          </a:p>
        </p:txBody>
      </p:sp>
      <p:sp>
        <p:nvSpPr>
          <p:cNvPr id="4" name="object 4"/>
          <p:cNvSpPr txBox="1"/>
          <p:nvPr/>
        </p:nvSpPr>
        <p:spPr>
          <a:xfrm>
            <a:off x="609600" y="1676247"/>
            <a:ext cx="11430000" cy="3231654"/>
          </a:xfrm>
          <a:prstGeom prst="rect">
            <a:avLst/>
          </a:prstGeom>
        </p:spPr>
        <p:txBody>
          <a:bodyPr vert="horz" wrap="square" lIns="0" tIns="152400" rIns="0" bIns="0" rtlCol="0">
            <a:spAutoFit/>
          </a:bodyPr>
          <a:lstStyle/>
          <a:p>
            <a:pPr marL="12700">
              <a:lnSpc>
                <a:spcPct val="100000"/>
              </a:lnSpc>
              <a:spcBef>
                <a:spcPts val="1200"/>
              </a:spcBef>
            </a:pPr>
            <a:r>
              <a:rPr lang="en-GB" sz="2000" spc="-10" dirty="0">
                <a:solidFill>
                  <a:srgbClr val="404040"/>
                </a:solidFill>
                <a:latin typeface="Carlito"/>
                <a:cs typeface="Carlito"/>
              </a:rPr>
              <a:t>The dashboard includes a pie chart and a scatter plot. The pie chart shows the distribution of successful landings across all launch sites and can be customized to display individual launch site success rates. </a:t>
            </a:r>
          </a:p>
          <a:p>
            <a:pPr marL="12700">
              <a:lnSpc>
                <a:spcPct val="100000"/>
              </a:lnSpc>
              <a:spcBef>
                <a:spcPts val="1200"/>
              </a:spcBef>
            </a:pPr>
            <a:r>
              <a:rPr lang="en-GB" sz="2000" spc="-10" dirty="0">
                <a:solidFill>
                  <a:srgbClr val="404040"/>
                </a:solidFill>
                <a:latin typeface="Carlito"/>
                <a:cs typeface="Carlito"/>
              </a:rPr>
              <a:t>The scatter plot allows for analysis of success variations based on launch sites, payload mass (ranging from 0 to 10,000 kg), and booster version categories. </a:t>
            </a:r>
          </a:p>
          <a:p>
            <a:pPr marL="12700">
              <a:lnSpc>
                <a:spcPct val="100000"/>
              </a:lnSpc>
              <a:spcBef>
                <a:spcPts val="1200"/>
              </a:spcBef>
            </a:pPr>
            <a:r>
              <a:rPr lang="en-GB" sz="2000" spc="-10" dirty="0">
                <a:solidFill>
                  <a:srgbClr val="404040"/>
                </a:solidFill>
                <a:latin typeface="Carlito"/>
                <a:cs typeface="Carlito"/>
              </a:rPr>
              <a:t>It provides insights into how success varies across these factors.</a:t>
            </a:r>
          </a:p>
          <a:p>
            <a:pPr marL="12700">
              <a:lnSpc>
                <a:spcPct val="100000"/>
              </a:lnSpc>
              <a:spcBef>
                <a:spcPts val="1200"/>
              </a:spcBef>
            </a:pPr>
            <a:endParaRPr lang="en-GB" sz="2000" u="heavy" spc="-10" dirty="0">
              <a:solidFill>
                <a:srgbClr val="404040"/>
              </a:solidFill>
              <a:uFill>
                <a:solidFill>
                  <a:srgbClr val="404040"/>
                </a:solidFill>
              </a:uFill>
              <a:latin typeface="Carlito"/>
              <a:cs typeface="Carlito"/>
            </a:endParaRPr>
          </a:p>
          <a:p>
            <a:pPr marL="12700">
              <a:lnSpc>
                <a:spcPct val="100000"/>
              </a:lnSpc>
              <a:spcBef>
                <a:spcPts val="1200"/>
              </a:spcBef>
            </a:pPr>
            <a:r>
              <a:rPr sz="2000" u="heavy" dirty="0">
                <a:solidFill>
                  <a:srgbClr val="404040"/>
                </a:solidFill>
                <a:uFill>
                  <a:solidFill>
                    <a:srgbClr val="404040"/>
                  </a:solidFill>
                </a:uFill>
                <a:latin typeface="Carlito"/>
                <a:cs typeface="Carlito"/>
              </a:rPr>
              <a:t>GitHub</a:t>
            </a:r>
            <a:r>
              <a:rPr sz="2000" u="heavy" spc="5" dirty="0">
                <a:solidFill>
                  <a:srgbClr val="404040"/>
                </a:solidFill>
                <a:uFill>
                  <a:solidFill>
                    <a:srgbClr val="404040"/>
                  </a:solidFill>
                </a:uFill>
                <a:latin typeface="Carlito"/>
                <a:cs typeface="Carlito"/>
              </a:rPr>
              <a:t> </a:t>
            </a:r>
            <a:r>
              <a:rPr sz="2000" u="heavy" spc="-5" dirty="0">
                <a:solidFill>
                  <a:srgbClr val="404040"/>
                </a:solidFill>
                <a:uFill>
                  <a:solidFill>
                    <a:srgbClr val="404040"/>
                  </a:solidFill>
                </a:uFill>
                <a:latin typeface="Carlito"/>
                <a:cs typeface="Carlito"/>
              </a:rPr>
              <a:t>url:</a:t>
            </a:r>
            <a:r>
              <a:rPr lang="en-IN" sz="2000" u="heavy" spc="-10" dirty="0">
                <a:solidFill>
                  <a:srgbClr val="2996E1"/>
                </a:solidFill>
                <a:uFill>
                  <a:solidFill>
                    <a:srgbClr val="2996E1"/>
                  </a:solidFill>
                </a:uFill>
                <a:latin typeface="Carlito"/>
                <a:cs typeface="Carlito"/>
              </a:rPr>
              <a:t>https://github.com/RyanWCoghlan/IBM-Data-Science-Capstone-Repository/blob/main/Build%20an%20Interactive%20Dashboard%20with%20Ploty%20Dash.1</a:t>
            </a:r>
            <a:endParaRPr sz="2000" dirty="0">
              <a:latin typeface="Carlito"/>
              <a:cs typeface="Carli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7919084" cy="756920"/>
          </a:xfrm>
          <a:prstGeom prst="rect">
            <a:avLst/>
          </a:prstGeom>
        </p:spPr>
        <p:txBody>
          <a:bodyPr vert="horz" wrap="square" lIns="0" tIns="12700" rIns="0" bIns="0" rtlCol="0">
            <a:spAutoFit/>
          </a:bodyPr>
          <a:lstStyle/>
          <a:p>
            <a:pPr marL="12700">
              <a:lnSpc>
                <a:spcPct val="100000"/>
              </a:lnSpc>
              <a:spcBef>
                <a:spcPts val="100"/>
              </a:spcBef>
            </a:pPr>
            <a:r>
              <a:rPr spc="-250" dirty="0"/>
              <a:t>Predictive </a:t>
            </a:r>
            <a:r>
              <a:rPr spc="-355" dirty="0"/>
              <a:t>analysis</a:t>
            </a:r>
            <a:r>
              <a:rPr spc="-555" dirty="0"/>
              <a:t> </a:t>
            </a:r>
            <a:r>
              <a:rPr spc="-280" dirty="0"/>
              <a:t>(Classification)</a:t>
            </a:r>
          </a:p>
        </p:txBody>
      </p:sp>
      <p:sp>
        <p:nvSpPr>
          <p:cNvPr id="54" name="object 54"/>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15</a:t>
            </a:fld>
            <a:endParaRPr dirty="0"/>
          </a:p>
        </p:txBody>
      </p:sp>
      <p:sp>
        <p:nvSpPr>
          <p:cNvPr id="4" name="object 4"/>
          <p:cNvSpPr txBox="1"/>
          <p:nvPr/>
        </p:nvSpPr>
        <p:spPr>
          <a:xfrm>
            <a:off x="533401" y="2472309"/>
            <a:ext cx="3061208" cy="2488502"/>
          </a:xfrm>
          <a:prstGeom prst="rect">
            <a:avLst/>
          </a:prstGeom>
        </p:spPr>
        <p:txBody>
          <a:bodyPr vert="horz" wrap="square" lIns="0" tIns="13335" rIns="0" bIns="0" rtlCol="0">
            <a:spAutoFit/>
          </a:bodyPr>
          <a:lstStyle/>
          <a:p>
            <a:pPr marL="12700">
              <a:lnSpc>
                <a:spcPct val="100000"/>
              </a:lnSpc>
              <a:spcBef>
                <a:spcPts val="105"/>
              </a:spcBef>
            </a:pPr>
            <a:r>
              <a:rPr sz="2000" u="heavy" dirty="0">
                <a:solidFill>
                  <a:srgbClr val="404040"/>
                </a:solidFill>
                <a:uFill>
                  <a:solidFill>
                    <a:srgbClr val="404040"/>
                  </a:solidFill>
                </a:uFill>
                <a:latin typeface="Carlito"/>
                <a:cs typeface="Carlito"/>
              </a:rPr>
              <a:t>GitHub</a:t>
            </a:r>
            <a:r>
              <a:rPr sz="2000" u="heavy" spc="-95" dirty="0">
                <a:solidFill>
                  <a:srgbClr val="404040"/>
                </a:solidFill>
                <a:uFill>
                  <a:solidFill>
                    <a:srgbClr val="404040"/>
                  </a:solidFill>
                </a:uFill>
                <a:latin typeface="Carlito"/>
                <a:cs typeface="Carlito"/>
              </a:rPr>
              <a:t> </a:t>
            </a:r>
            <a:r>
              <a:rPr sz="2000" u="heavy" spc="-5" dirty="0">
                <a:solidFill>
                  <a:srgbClr val="404040"/>
                </a:solidFill>
                <a:uFill>
                  <a:solidFill>
                    <a:srgbClr val="404040"/>
                  </a:solidFill>
                </a:uFill>
                <a:latin typeface="Carlito"/>
                <a:cs typeface="Carlito"/>
              </a:rPr>
              <a:t>url:</a:t>
            </a:r>
            <a:endParaRPr lang="en-IN" sz="2000" u="heavy" spc="-5" dirty="0">
              <a:solidFill>
                <a:srgbClr val="404040"/>
              </a:solidFill>
              <a:uFill>
                <a:solidFill>
                  <a:srgbClr val="404040"/>
                </a:solidFill>
              </a:uFill>
              <a:latin typeface="Carlito"/>
              <a:cs typeface="Carlito"/>
            </a:endParaRPr>
          </a:p>
          <a:p>
            <a:pPr marL="12700">
              <a:lnSpc>
                <a:spcPct val="100000"/>
              </a:lnSpc>
              <a:spcBef>
                <a:spcPts val="105"/>
              </a:spcBef>
            </a:pPr>
            <a:r>
              <a:rPr lang="en-IN" sz="2000" dirty="0">
                <a:latin typeface="Carlito"/>
                <a:cs typeface="Carlito"/>
                <a:hlinkClick r:id="rId2"/>
              </a:rPr>
              <a:t>https://github.com/RyanWCoghlan/IBM-Data-Science-Capstone-Repository/blob/main/Complete%20the%20Machine%20Learning%20Prediction%20lab.ipynb</a:t>
            </a:r>
            <a:endParaRPr sz="2000" dirty="0">
              <a:latin typeface="Carlito"/>
              <a:cs typeface="Carlito"/>
            </a:endParaRPr>
          </a:p>
        </p:txBody>
      </p:sp>
      <p:grpSp>
        <p:nvGrpSpPr>
          <p:cNvPr id="5" name="object 5"/>
          <p:cNvGrpSpPr/>
          <p:nvPr/>
        </p:nvGrpSpPr>
        <p:grpSpPr>
          <a:xfrm>
            <a:off x="3822191" y="1933955"/>
            <a:ext cx="1938655" cy="1728470"/>
            <a:chOff x="3822191" y="1933955"/>
            <a:chExt cx="1938655" cy="1728470"/>
          </a:xfrm>
        </p:grpSpPr>
        <p:sp>
          <p:nvSpPr>
            <p:cNvPr id="6" name="object 6"/>
            <p:cNvSpPr/>
            <p:nvPr/>
          </p:nvSpPr>
          <p:spPr>
            <a:xfrm>
              <a:off x="4133087" y="2229611"/>
              <a:ext cx="173990" cy="1432560"/>
            </a:xfrm>
            <a:custGeom>
              <a:avLst/>
              <a:gdLst/>
              <a:ahLst/>
              <a:cxnLst/>
              <a:rect l="l" t="t" r="r" b="b"/>
              <a:pathLst>
                <a:path w="173989" h="1432560">
                  <a:moveTo>
                    <a:pt x="173482" y="0"/>
                  </a:moveTo>
                  <a:lnTo>
                    <a:pt x="0" y="0"/>
                  </a:lnTo>
                  <a:lnTo>
                    <a:pt x="0" y="1432560"/>
                  </a:lnTo>
                  <a:lnTo>
                    <a:pt x="173482" y="1432560"/>
                  </a:lnTo>
                  <a:lnTo>
                    <a:pt x="173482" y="0"/>
                  </a:lnTo>
                  <a:close/>
                </a:path>
              </a:pathLst>
            </a:custGeom>
            <a:solidFill>
              <a:srgbClr val="EDC1AA"/>
            </a:solidFill>
          </p:spPr>
          <p:txBody>
            <a:bodyPr wrap="square" lIns="0" tIns="0" rIns="0" bIns="0" rtlCol="0"/>
            <a:lstStyle/>
            <a:p>
              <a:endParaRPr/>
            </a:p>
          </p:txBody>
        </p:sp>
        <p:sp>
          <p:nvSpPr>
            <p:cNvPr id="7" name="object 7"/>
            <p:cNvSpPr/>
            <p:nvPr/>
          </p:nvSpPr>
          <p:spPr>
            <a:xfrm>
              <a:off x="3829811" y="1941575"/>
              <a:ext cx="1923414" cy="1153795"/>
            </a:xfrm>
            <a:custGeom>
              <a:avLst/>
              <a:gdLst/>
              <a:ahLst/>
              <a:cxnLst/>
              <a:rect l="l" t="t" r="r" b="b"/>
              <a:pathLst>
                <a:path w="1923414" h="1153795">
                  <a:moveTo>
                    <a:pt x="1807845" y="0"/>
                  </a:moveTo>
                  <a:lnTo>
                    <a:pt x="115315" y="0"/>
                  </a:lnTo>
                  <a:lnTo>
                    <a:pt x="70485" y="9016"/>
                  </a:lnTo>
                  <a:lnTo>
                    <a:pt x="33782" y="33782"/>
                  </a:lnTo>
                  <a:lnTo>
                    <a:pt x="9016" y="70485"/>
                  </a:lnTo>
                  <a:lnTo>
                    <a:pt x="0" y="115315"/>
                  </a:lnTo>
                  <a:lnTo>
                    <a:pt x="0" y="1038225"/>
                  </a:lnTo>
                  <a:lnTo>
                    <a:pt x="9016" y="1083056"/>
                  </a:lnTo>
                  <a:lnTo>
                    <a:pt x="33782" y="1119759"/>
                  </a:lnTo>
                  <a:lnTo>
                    <a:pt x="70485" y="1144524"/>
                  </a:lnTo>
                  <a:lnTo>
                    <a:pt x="115315" y="1153540"/>
                  </a:lnTo>
                  <a:lnTo>
                    <a:pt x="1807845" y="1153540"/>
                  </a:lnTo>
                  <a:lnTo>
                    <a:pt x="1852676" y="1144524"/>
                  </a:lnTo>
                  <a:lnTo>
                    <a:pt x="1889378" y="1119759"/>
                  </a:lnTo>
                  <a:lnTo>
                    <a:pt x="1914143" y="1083056"/>
                  </a:lnTo>
                  <a:lnTo>
                    <a:pt x="1923161" y="1038225"/>
                  </a:lnTo>
                  <a:lnTo>
                    <a:pt x="1923161" y="115315"/>
                  </a:lnTo>
                  <a:lnTo>
                    <a:pt x="1914143" y="70485"/>
                  </a:lnTo>
                  <a:lnTo>
                    <a:pt x="1889378" y="33782"/>
                  </a:lnTo>
                  <a:lnTo>
                    <a:pt x="1852676" y="9016"/>
                  </a:lnTo>
                  <a:lnTo>
                    <a:pt x="1807845" y="0"/>
                  </a:lnTo>
                  <a:close/>
                </a:path>
              </a:pathLst>
            </a:custGeom>
            <a:solidFill>
              <a:srgbClr val="E28312"/>
            </a:solidFill>
          </p:spPr>
          <p:txBody>
            <a:bodyPr wrap="square" lIns="0" tIns="0" rIns="0" bIns="0" rtlCol="0"/>
            <a:lstStyle/>
            <a:p>
              <a:endParaRPr/>
            </a:p>
          </p:txBody>
        </p:sp>
        <p:sp>
          <p:nvSpPr>
            <p:cNvPr id="8" name="object 8"/>
            <p:cNvSpPr/>
            <p:nvPr/>
          </p:nvSpPr>
          <p:spPr>
            <a:xfrm>
              <a:off x="3829811" y="1941575"/>
              <a:ext cx="1923414" cy="1153795"/>
            </a:xfrm>
            <a:custGeom>
              <a:avLst/>
              <a:gdLst/>
              <a:ahLst/>
              <a:cxnLst/>
              <a:rect l="l" t="t" r="r" b="b"/>
              <a:pathLst>
                <a:path w="1923414" h="1153795">
                  <a:moveTo>
                    <a:pt x="0" y="115315"/>
                  </a:moveTo>
                  <a:lnTo>
                    <a:pt x="9016" y="70485"/>
                  </a:lnTo>
                  <a:lnTo>
                    <a:pt x="33782" y="33782"/>
                  </a:lnTo>
                  <a:lnTo>
                    <a:pt x="70485" y="9016"/>
                  </a:lnTo>
                  <a:lnTo>
                    <a:pt x="115315" y="0"/>
                  </a:lnTo>
                  <a:lnTo>
                    <a:pt x="1807845" y="0"/>
                  </a:lnTo>
                  <a:lnTo>
                    <a:pt x="1852676" y="9016"/>
                  </a:lnTo>
                  <a:lnTo>
                    <a:pt x="1889378" y="33782"/>
                  </a:lnTo>
                  <a:lnTo>
                    <a:pt x="1914143" y="70485"/>
                  </a:lnTo>
                  <a:lnTo>
                    <a:pt x="1923161" y="115315"/>
                  </a:lnTo>
                  <a:lnTo>
                    <a:pt x="1923161" y="1038225"/>
                  </a:lnTo>
                  <a:lnTo>
                    <a:pt x="1914143" y="1083056"/>
                  </a:lnTo>
                  <a:lnTo>
                    <a:pt x="1889378" y="1119759"/>
                  </a:lnTo>
                  <a:lnTo>
                    <a:pt x="1852676" y="1144524"/>
                  </a:lnTo>
                  <a:lnTo>
                    <a:pt x="1807845" y="1153540"/>
                  </a:lnTo>
                  <a:lnTo>
                    <a:pt x="115315" y="1153540"/>
                  </a:lnTo>
                  <a:lnTo>
                    <a:pt x="70485" y="1144524"/>
                  </a:lnTo>
                  <a:lnTo>
                    <a:pt x="33782" y="1119759"/>
                  </a:lnTo>
                  <a:lnTo>
                    <a:pt x="9016" y="1083056"/>
                  </a:lnTo>
                  <a:lnTo>
                    <a:pt x="0" y="1038225"/>
                  </a:lnTo>
                  <a:lnTo>
                    <a:pt x="0" y="115315"/>
                  </a:lnTo>
                  <a:close/>
                </a:path>
              </a:pathLst>
            </a:custGeom>
            <a:ln w="15240">
              <a:solidFill>
                <a:srgbClr val="FFFFFF"/>
              </a:solidFill>
            </a:ln>
          </p:spPr>
          <p:txBody>
            <a:bodyPr wrap="square" lIns="0" tIns="0" rIns="0" bIns="0" rtlCol="0"/>
            <a:lstStyle/>
            <a:p>
              <a:endParaRPr/>
            </a:p>
          </p:txBody>
        </p:sp>
      </p:grpSp>
      <p:sp>
        <p:nvSpPr>
          <p:cNvPr id="9" name="object 9"/>
          <p:cNvSpPr txBox="1"/>
          <p:nvPr/>
        </p:nvSpPr>
        <p:spPr>
          <a:xfrm>
            <a:off x="3998721" y="2219960"/>
            <a:ext cx="1568450" cy="285115"/>
          </a:xfrm>
          <a:prstGeom prst="rect">
            <a:avLst/>
          </a:prstGeom>
        </p:spPr>
        <p:txBody>
          <a:bodyPr vert="horz" wrap="square" lIns="0" tIns="13335" rIns="0" bIns="0" rtlCol="0">
            <a:spAutoFit/>
          </a:bodyPr>
          <a:lstStyle/>
          <a:p>
            <a:pPr marL="12700">
              <a:lnSpc>
                <a:spcPct val="100000"/>
              </a:lnSpc>
              <a:spcBef>
                <a:spcPts val="105"/>
              </a:spcBef>
            </a:pPr>
            <a:r>
              <a:rPr sz="1700" spc="-5" dirty="0">
                <a:solidFill>
                  <a:srgbClr val="FFFFFF"/>
                </a:solidFill>
                <a:latin typeface="Carlito"/>
                <a:cs typeface="Carlito"/>
              </a:rPr>
              <a:t>Split </a:t>
            </a:r>
            <a:r>
              <a:rPr sz="1700" dirty="0">
                <a:solidFill>
                  <a:srgbClr val="FFFFFF"/>
                </a:solidFill>
                <a:latin typeface="Carlito"/>
                <a:cs typeface="Carlito"/>
              </a:rPr>
              <a:t>label</a:t>
            </a:r>
            <a:r>
              <a:rPr sz="1700" spc="-195" dirty="0">
                <a:solidFill>
                  <a:srgbClr val="FFFFFF"/>
                </a:solidFill>
                <a:latin typeface="Carlito"/>
                <a:cs typeface="Carlito"/>
              </a:rPr>
              <a:t> </a:t>
            </a:r>
            <a:r>
              <a:rPr sz="1700" spc="-5" dirty="0">
                <a:solidFill>
                  <a:srgbClr val="FFFFFF"/>
                </a:solidFill>
                <a:latin typeface="Carlito"/>
                <a:cs typeface="Carlito"/>
              </a:rPr>
              <a:t>column</a:t>
            </a:r>
            <a:endParaRPr sz="1700">
              <a:latin typeface="Carlito"/>
              <a:cs typeface="Carlito"/>
            </a:endParaRPr>
          </a:p>
        </p:txBody>
      </p:sp>
      <p:sp>
        <p:nvSpPr>
          <p:cNvPr id="10" name="object 10"/>
          <p:cNvSpPr txBox="1"/>
          <p:nvPr/>
        </p:nvSpPr>
        <p:spPr>
          <a:xfrm>
            <a:off x="3917950" y="2456180"/>
            <a:ext cx="1722755" cy="285115"/>
          </a:xfrm>
          <a:prstGeom prst="rect">
            <a:avLst/>
          </a:prstGeom>
        </p:spPr>
        <p:txBody>
          <a:bodyPr vert="horz" wrap="square" lIns="0" tIns="13335" rIns="0" bIns="0" rtlCol="0">
            <a:spAutoFit/>
          </a:bodyPr>
          <a:lstStyle/>
          <a:p>
            <a:pPr marL="12700">
              <a:lnSpc>
                <a:spcPct val="100000"/>
              </a:lnSpc>
              <a:spcBef>
                <a:spcPts val="105"/>
              </a:spcBef>
            </a:pPr>
            <a:r>
              <a:rPr sz="1700" dirty="0">
                <a:solidFill>
                  <a:srgbClr val="FFFFFF"/>
                </a:solidFill>
                <a:latin typeface="Carlito"/>
                <a:cs typeface="Carlito"/>
              </a:rPr>
              <a:t>‘Class’ </a:t>
            </a:r>
            <a:r>
              <a:rPr sz="1700" spc="-15" dirty="0">
                <a:solidFill>
                  <a:srgbClr val="FFFFFF"/>
                </a:solidFill>
                <a:latin typeface="Carlito"/>
                <a:cs typeface="Carlito"/>
              </a:rPr>
              <a:t>from</a:t>
            </a:r>
            <a:r>
              <a:rPr sz="1700" spc="-200" dirty="0">
                <a:solidFill>
                  <a:srgbClr val="FFFFFF"/>
                </a:solidFill>
                <a:latin typeface="Carlito"/>
                <a:cs typeface="Carlito"/>
              </a:rPr>
              <a:t> </a:t>
            </a:r>
            <a:r>
              <a:rPr sz="1700" spc="-15" dirty="0">
                <a:solidFill>
                  <a:srgbClr val="FFFFFF"/>
                </a:solidFill>
                <a:latin typeface="Carlito"/>
                <a:cs typeface="Carlito"/>
              </a:rPr>
              <a:t>dataset</a:t>
            </a:r>
            <a:endParaRPr sz="1700">
              <a:latin typeface="Carlito"/>
              <a:cs typeface="Carlito"/>
            </a:endParaRPr>
          </a:p>
        </p:txBody>
      </p:sp>
      <p:grpSp>
        <p:nvGrpSpPr>
          <p:cNvPr id="11" name="object 11"/>
          <p:cNvGrpSpPr/>
          <p:nvPr/>
        </p:nvGrpSpPr>
        <p:grpSpPr>
          <a:xfrm>
            <a:off x="3822191" y="3375659"/>
            <a:ext cx="1938655" cy="1729739"/>
            <a:chOff x="3822191" y="3375659"/>
            <a:chExt cx="1938655" cy="1729739"/>
          </a:xfrm>
        </p:grpSpPr>
        <p:sp>
          <p:nvSpPr>
            <p:cNvPr id="12" name="object 12"/>
            <p:cNvSpPr/>
            <p:nvPr/>
          </p:nvSpPr>
          <p:spPr>
            <a:xfrm>
              <a:off x="4133087" y="3672839"/>
              <a:ext cx="173990" cy="1432560"/>
            </a:xfrm>
            <a:custGeom>
              <a:avLst/>
              <a:gdLst/>
              <a:ahLst/>
              <a:cxnLst/>
              <a:rect l="l" t="t" r="r" b="b"/>
              <a:pathLst>
                <a:path w="173989" h="1432560">
                  <a:moveTo>
                    <a:pt x="173482" y="0"/>
                  </a:moveTo>
                  <a:lnTo>
                    <a:pt x="0" y="0"/>
                  </a:lnTo>
                  <a:lnTo>
                    <a:pt x="0" y="1432560"/>
                  </a:lnTo>
                  <a:lnTo>
                    <a:pt x="173482" y="1432560"/>
                  </a:lnTo>
                  <a:lnTo>
                    <a:pt x="173482" y="0"/>
                  </a:lnTo>
                  <a:close/>
                </a:path>
              </a:pathLst>
            </a:custGeom>
            <a:solidFill>
              <a:srgbClr val="EDC1AA"/>
            </a:solidFill>
          </p:spPr>
          <p:txBody>
            <a:bodyPr wrap="square" lIns="0" tIns="0" rIns="0" bIns="0" rtlCol="0"/>
            <a:lstStyle/>
            <a:p>
              <a:endParaRPr/>
            </a:p>
          </p:txBody>
        </p:sp>
        <p:sp>
          <p:nvSpPr>
            <p:cNvPr id="13" name="object 13"/>
            <p:cNvSpPr/>
            <p:nvPr/>
          </p:nvSpPr>
          <p:spPr>
            <a:xfrm>
              <a:off x="3829811" y="3383279"/>
              <a:ext cx="1923414" cy="1155065"/>
            </a:xfrm>
            <a:custGeom>
              <a:avLst/>
              <a:gdLst/>
              <a:ahLst/>
              <a:cxnLst/>
              <a:rect l="l" t="t" r="r" b="b"/>
              <a:pathLst>
                <a:path w="1923414" h="1155064">
                  <a:moveTo>
                    <a:pt x="1807590" y="0"/>
                  </a:moveTo>
                  <a:lnTo>
                    <a:pt x="115570" y="0"/>
                  </a:lnTo>
                  <a:lnTo>
                    <a:pt x="70612" y="9017"/>
                  </a:lnTo>
                  <a:lnTo>
                    <a:pt x="33782" y="33782"/>
                  </a:lnTo>
                  <a:lnTo>
                    <a:pt x="9016" y="70485"/>
                  </a:lnTo>
                  <a:lnTo>
                    <a:pt x="0" y="115570"/>
                  </a:lnTo>
                  <a:lnTo>
                    <a:pt x="0" y="1039114"/>
                  </a:lnTo>
                  <a:lnTo>
                    <a:pt x="9016" y="1084199"/>
                  </a:lnTo>
                  <a:lnTo>
                    <a:pt x="33782" y="1120902"/>
                  </a:lnTo>
                  <a:lnTo>
                    <a:pt x="70612" y="1145667"/>
                  </a:lnTo>
                  <a:lnTo>
                    <a:pt x="115570" y="1154684"/>
                  </a:lnTo>
                  <a:lnTo>
                    <a:pt x="1807590" y="1154684"/>
                  </a:lnTo>
                  <a:lnTo>
                    <a:pt x="1852549" y="1145667"/>
                  </a:lnTo>
                  <a:lnTo>
                    <a:pt x="1889378" y="1120902"/>
                  </a:lnTo>
                  <a:lnTo>
                    <a:pt x="1914143" y="1084199"/>
                  </a:lnTo>
                  <a:lnTo>
                    <a:pt x="1923161" y="1039114"/>
                  </a:lnTo>
                  <a:lnTo>
                    <a:pt x="1923161" y="115570"/>
                  </a:lnTo>
                  <a:lnTo>
                    <a:pt x="1914143" y="70485"/>
                  </a:lnTo>
                  <a:lnTo>
                    <a:pt x="1889378" y="33782"/>
                  </a:lnTo>
                  <a:lnTo>
                    <a:pt x="1852549" y="9017"/>
                  </a:lnTo>
                  <a:lnTo>
                    <a:pt x="1807590" y="0"/>
                  </a:lnTo>
                  <a:close/>
                </a:path>
              </a:pathLst>
            </a:custGeom>
            <a:solidFill>
              <a:srgbClr val="E28312"/>
            </a:solidFill>
          </p:spPr>
          <p:txBody>
            <a:bodyPr wrap="square" lIns="0" tIns="0" rIns="0" bIns="0" rtlCol="0"/>
            <a:lstStyle/>
            <a:p>
              <a:endParaRPr/>
            </a:p>
          </p:txBody>
        </p:sp>
        <p:sp>
          <p:nvSpPr>
            <p:cNvPr id="14" name="object 14"/>
            <p:cNvSpPr/>
            <p:nvPr/>
          </p:nvSpPr>
          <p:spPr>
            <a:xfrm>
              <a:off x="3829811" y="3383279"/>
              <a:ext cx="1923414" cy="1155065"/>
            </a:xfrm>
            <a:custGeom>
              <a:avLst/>
              <a:gdLst/>
              <a:ahLst/>
              <a:cxnLst/>
              <a:rect l="l" t="t" r="r" b="b"/>
              <a:pathLst>
                <a:path w="1923414" h="1155064">
                  <a:moveTo>
                    <a:pt x="0" y="115570"/>
                  </a:moveTo>
                  <a:lnTo>
                    <a:pt x="9016" y="70485"/>
                  </a:lnTo>
                  <a:lnTo>
                    <a:pt x="33782" y="33782"/>
                  </a:lnTo>
                  <a:lnTo>
                    <a:pt x="70612" y="9017"/>
                  </a:lnTo>
                  <a:lnTo>
                    <a:pt x="115570" y="0"/>
                  </a:lnTo>
                  <a:lnTo>
                    <a:pt x="1807590" y="0"/>
                  </a:lnTo>
                  <a:lnTo>
                    <a:pt x="1852549" y="9017"/>
                  </a:lnTo>
                  <a:lnTo>
                    <a:pt x="1889378" y="33782"/>
                  </a:lnTo>
                  <a:lnTo>
                    <a:pt x="1914143" y="70485"/>
                  </a:lnTo>
                  <a:lnTo>
                    <a:pt x="1923161" y="115570"/>
                  </a:lnTo>
                  <a:lnTo>
                    <a:pt x="1923161" y="1039114"/>
                  </a:lnTo>
                  <a:lnTo>
                    <a:pt x="1914143" y="1084199"/>
                  </a:lnTo>
                  <a:lnTo>
                    <a:pt x="1889378" y="1120902"/>
                  </a:lnTo>
                  <a:lnTo>
                    <a:pt x="1852549" y="1145667"/>
                  </a:lnTo>
                  <a:lnTo>
                    <a:pt x="1807590" y="1154684"/>
                  </a:lnTo>
                  <a:lnTo>
                    <a:pt x="115570" y="1154684"/>
                  </a:lnTo>
                  <a:lnTo>
                    <a:pt x="70612" y="1145667"/>
                  </a:lnTo>
                  <a:lnTo>
                    <a:pt x="33782" y="1120902"/>
                  </a:lnTo>
                  <a:lnTo>
                    <a:pt x="9016" y="1084199"/>
                  </a:lnTo>
                  <a:lnTo>
                    <a:pt x="0" y="1039114"/>
                  </a:lnTo>
                  <a:lnTo>
                    <a:pt x="0" y="115570"/>
                  </a:lnTo>
                  <a:close/>
                </a:path>
              </a:pathLst>
            </a:custGeom>
            <a:ln w="15240">
              <a:solidFill>
                <a:srgbClr val="FFFFFF"/>
              </a:solidFill>
            </a:ln>
          </p:spPr>
          <p:txBody>
            <a:bodyPr wrap="square" lIns="0" tIns="0" rIns="0" bIns="0" rtlCol="0"/>
            <a:lstStyle/>
            <a:p>
              <a:endParaRPr/>
            </a:p>
          </p:txBody>
        </p:sp>
      </p:grpSp>
      <p:sp>
        <p:nvSpPr>
          <p:cNvPr id="15" name="object 15"/>
          <p:cNvSpPr txBox="1"/>
          <p:nvPr/>
        </p:nvSpPr>
        <p:spPr>
          <a:xfrm>
            <a:off x="4010914" y="3544315"/>
            <a:ext cx="1524635" cy="285115"/>
          </a:xfrm>
          <a:prstGeom prst="rect">
            <a:avLst/>
          </a:prstGeom>
        </p:spPr>
        <p:txBody>
          <a:bodyPr vert="horz" wrap="square" lIns="0" tIns="13335" rIns="0" bIns="0" rtlCol="0">
            <a:spAutoFit/>
          </a:bodyPr>
          <a:lstStyle/>
          <a:p>
            <a:pPr marL="12700">
              <a:lnSpc>
                <a:spcPct val="100000"/>
              </a:lnSpc>
              <a:spcBef>
                <a:spcPts val="105"/>
              </a:spcBef>
            </a:pPr>
            <a:r>
              <a:rPr sz="1700" spc="-5" dirty="0">
                <a:solidFill>
                  <a:srgbClr val="FFFFFF"/>
                </a:solidFill>
                <a:latin typeface="Carlito"/>
                <a:cs typeface="Carlito"/>
              </a:rPr>
              <a:t>Fit </a:t>
            </a:r>
            <a:r>
              <a:rPr sz="1700" dirty="0">
                <a:solidFill>
                  <a:srgbClr val="FFFFFF"/>
                </a:solidFill>
                <a:latin typeface="Carlito"/>
                <a:cs typeface="Carlito"/>
              </a:rPr>
              <a:t>and</a:t>
            </a:r>
            <a:r>
              <a:rPr sz="1700" spc="-170" dirty="0">
                <a:solidFill>
                  <a:srgbClr val="FFFFFF"/>
                </a:solidFill>
                <a:latin typeface="Carlito"/>
                <a:cs typeface="Carlito"/>
              </a:rPr>
              <a:t> </a:t>
            </a:r>
            <a:r>
              <a:rPr sz="1700" spc="-45" dirty="0">
                <a:solidFill>
                  <a:srgbClr val="FFFFFF"/>
                </a:solidFill>
                <a:latin typeface="Carlito"/>
                <a:cs typeface="Carlito"/>
              </a:rPr>
              <a:t>Transform</a:t>
            </a:r>
            <a:endParaRPr sz="1700">
              <a:latin typeface="Carlito"/>
              <a:cs typeface="Carlito"/>
            </a:endParaRPr>
          </a:p>
        </p:txBody>
      </p:sp>
      <p:sp>
        <p:nvSpPr>
          <p:cNvPr id="16" name="object 16"/>
          <p:cNvSpPr txBox="1"/>
          <p:nvPr/>
        </p:nvSpPr>
        <p:spPr>
          <a:xfrm>
            <a:off x="4145026" y="3780282"/>
            <a:ext cx="1281430" cy="285115"/>
          </a:xfrm>
          <a:prstGeom prst="rect">
            <a:avLst/>
          </a:prstGeom>
        </p:spPr>
        <p:txBody>
          <a:bodyPr vert="horz" wrap="square" lIns="0" tIns="12700" rIns="0" bIns="0" rtlCol="0">
            <a:spAutoFit/>
          </a:bodyPr>
          <a:lstStyle/>
          <a:p>
            <a:pPr marL="12700">
              <a:lnSpc>
                <a:spcPct val="100000"/>
              </a:lnSpc>
              <a:spcBef>
                <a:spcPts val="100"/>
              </a:spcBef>
            </a:pPr>
            <a:r>
              <a:rPr sz="1700" spc="-15" dirty="0">
                <a:solidFill>
                  <a:srgbClr val="FFFFFF"/>
                </a:solidFill>
                <a:latin typeface="Carlito"/>
                <a:cs typeface="Carlito"/>
              </a:rPr>
              <a:t>Features</a:t>
            </a:r>
            <a:r>
              <a:rPr sz="1700" spc="-135" dirty="0">
                <a:solidFill>
                  <a:srgbClr val="FFFFFF"/>
                </a:solidFill>
                <a:latin typeface="Carlito"/>
                <a:cs typeface="Carlito"/>
              </a:rPr>
              <a:t> </a:t>
            </a:r>
            <a:r>
              <a:rPr sz="1700" dirty="0">
                <a:solidFill>
                  <a:srgbClr val="FFFFFF"/>
                </a:solidFill>
                <a:latin typeface="Carlito"/>
                <a:cs typeface="Carlito"/>
              </a:rPr>
              <a:t>using</a:t>
            </a:r>
            <a:endParaRPr sz="1700">
              <a:latin typeface="Carlito"/>
              <a:cs typeface="Carlito"/>
            </a:endParaRPr>
          </a:p>
        </p:txBody>
      </p:sp>
      <p:sp>
        <p:nvSpPr>
          <p:cNvPr id="17" name="object 17"/>
          <p:cNvSpPr txBox="1"/>
          <p:nvPr/>
        </p:nvSpPr>
        <p:spPr>
          <a:xfrm>
            <a:off x="4097782" y="4018026"/>
            <a:ext cx="1367790" cy="285115"/>
          </a:xfrm>
          <a:prstGeom prst="rect">
            <a:avLst/>
          </a:prstGeom>
        </p:spPr>
        <p:txBody>
          <a:bodyPr vert="horz" wrap="square" lIns="0" tIns="12700" rIns="0" bIns="0" rtlCol="0">
            <a:spAutoFit/>
          </a:bodyPr>
          <a:lstStyle/>
          <a:p>
            <a:pPr marL="12700">
              <a:lnSpc>
                <a:spcPct val="100000"/>
              </a:lnSpc>
              <a:spcBef>
                <a:spcPts val="100"/>
              </a:spcBef>
            </a:pPr>
            <a:r>
              <a:rPr sz="1700" spc="-10" dirty="0">
                <a:solidFill>
                  <a:srgbClr val="FFFFFF"/>
                </a:solidFill>
                <a:latin typeface="Carlito"/>
                <a:cs typeface="Carlito"/>
              </a:rPr>
              <a:t>Standard</a:t>
            </a:r>
            <a:r>
              <a:rPr sz="1700" spc="-200" dirty="0">
                <a:solidFill>
                  <a:srgbClr val="FFFFFF"/>
                </a:solidFill>
                <a:latin typeface="Carlito"/>
                <a:cs typeface="Carlito"/>
              </a:rPr>
              <a:t> </a:t>
            </a:r>
            <a:r>
              <a:rPr sz="1700" spc="-5" dirty="0">
                <a:solidFill>
                  <a:srgbClr val="FFFFFF"/>
                </a:solidFill>
                <a:latin typeface="Carlito"/>
                <a:cs typeface="Carlito"/>
              </a:rPr>
              <a:t>Scaler</a:t>
            </a:r>
            <a:endParaRPr sz="1700">
              <a:latin typeface="Carlito"/>
              <a:cs typeface="Carlito"/>
            </a:endParaRPr>
          </a:p>
        </p:txBody>
      </p:sp>
      <p:grpSp>
        <p:nvGrpSpPr>
          <p:cNvPr id="18" name="object 18"/>
          <p:cNvGrpSpPr/>
          <p:nvPr/>
        </p:nvGrpSpPr>
        <p:grpSpPr>
          <a:xfrm>
            <a:off x="3822191" y="4818888"/>
            <a:ext cx="2950845" cy="1169035"/>
            <a:chOff x="3822191" y="4818888"/>
            <a:chExt cx="2950845" cy="1169035"/>
          </a:xfrm>
        </p:grpSpPr>
        <p:sp>
          <p:nvSpPr>
            <p:cNvPr id="19" name="object 19"/>
            <p:cNvSpPr/>
            <p:nvPr/>
          </p:nvSpPr>
          <p:spPr>
            <a:xfrm>
              <a:off x="4224527" y="5023104"/>
              <a:ext cx="2548255" cy="173990"/>
            </a:xfrm>
            <a:custGeom>
              <a:avLst/>
              <a:gdLst/>
              <a:ahLst/>
              <a:cxnLst/>
              <a:rect l="l" t="t" r="r" b="b"/>
              <a:pathLst>
                <a:path w="2548254" h="173989">
                  <a:moveTo>
                    <a:pt x="2548001" y="0"/>
                  </a:moveTo>
                  <a:lnTo>
                    <a:pt x="0" y="0"/>
                  </a:lnTo>
                  <a:lnTo>
                    <a:pt x="0" y="173482"/>
                  </a:lnTo>
                  <a:lnTo>
                    <a:pt x="2548001" y="173482"/>
                  </a:lnTo>
                  <a:lnTo>
                    <a:pt x="2548001" y="0"/>
                  </a:lnTo>
                  <a:close/>
                </a:path>
              </a:pathLst>
            </a:custGeom>
            <a:solidFill>
              <a:srgbClr val="EDC1AA"/>
            </a:solidFill>
          </p:spPr>
          <p:txBody>
            <a:bodyPr wrap="square" lIns="0" tIns="0" rIns="0" bIns="0" rtlCol="0"/>
            <a:lstStyle/>
            <a:p>
              <a:endParaRPr/>
            </a:p>
          </p:txBody>
        </p:sp>
        <p:sp>
          <p:nvSpPr>
            <p:cNvPr id="20" name="object 20"/>
            <p:cNvSpPr/>
            <p:nvPr/>
          </p:nvSpPr>
          <p:spPr>
            <a:xfrm>
              <a:off x="3829811" y="4826508"/>
              <a:ext cx="1923414" cy="1153795"/>
            </a:xfrm>
            <a:custGeom>
              <a:avLst/>
              <a:gdLst/>
              <a:ahLst/>
              <a:cxnLst/>
              <a:rect l="l" t="t" r="r" b="b"/>
              <a:pathLst>
                <a:path w="1923414" h="1153795">
                  <a:moveTo>
                    <a:pt x="1807845" y="0"/>
                  </a:moveTo>
                  <a:lnTo>
                    <a:pt x="115315" y="0"/>
                  </a:lnTo>
                  <a:lnTo>
                    <a:pt x="70485" y="9017"/>
                  </a:lnTo>
                  <a:lnTo>
                    <a:pt x="33782" y="33782"/>
                  </a:lnTo>
                  <a:lnTo>
                    <a:pt x="9016" y="70485"/>
                  </a:lnTo>
                  <a:lnTo>
                    <a:pt x="0" y="115316"/>
                  </a:lnTo>
                  <a:lnTo>
                    <a:pt x="0" y="1038186"/>
                  </a:lnTo>
                  <a:lnTo>
                    <a:pt x="9016" y="1083081"/>
                  </a:lnTo>
                  <a:lnTo>
                    <a:pt x="33782" y="1119759"/>
                  </a:lnTo>
                  <a:lnTo>
                    <a:pt x="70485" y="1144473"/>
                  </a:lnTo>
                  <a:lnTo>
                    <a:pt x="115315" y="1153541"/>
                  </a:lnTo>
                  <a:lnTo>
                    <a:pt x="1807845" y="1153541"/>
                  </a:lnTo>
                  <a:lnTo>
                    <a:pt x="1852676" y="1144473"/>
                  </a:lnTo>
                  <a:lnTo>
                    <a:pt x="1889378" y="1119759"/>
                  </a:lnTo>
                  <a:lnTo>
                    <a:pt x="1914143" y="1083081"/>
                  </a:lnTo>
                  <a:lnTo>
                    <a:pt x="1923161" y="1038186"/>
                  </a:lnTo>
                  <a:lnTo>
                    <a:pt x="1923161" y="115316"/>
                  </a:lnTo>
                  <a:lnTo>
                    <a:pt x="1914143" y="70485"/>
                  </a:lnTo>
                  <a:lnTo>
                    <a:pt x="1889378" y="33782"/>
                  </a:lnTo>
                  <a:lnTo>
                    <a:pt x="1852676" y="9017"/>
                  </a:lnTo>
                  <a:lnTo>
                    <a:pt x="1807845" y="0"/>
                  </a:lnTo>
                  <a:close/>
                </a:path>
              </a:pathLst>
            </a:custGeom>
            <a:solidFill>
              <a:srgbClr val="E28312"/>
            </a:solidFill>
          </p:spPr>
          <p:txBody>
            <a:bodyPr wrap="square" lIns="0" tIns="0" rIns="0" bIns="0" rtlCol="0"/>
            <a:lstStyle/>
            <a:p>
              <a:endParaRPr/>
            </a:p>
          </p:txBody>
        </p:sp>
        <p:sp>
          <p:nvSpPr>
            <p:cNvPr id="21" name="object 21"/>
            <p:cNvSpPr/>
            <p:nvPr/>
          </p:nvSpPr>
          <p:spPr>
            <a:xfrm>
              <a:off x="3829811" y="4826508"/>
              <a:ext cx="1923414" cy="1153795"/>
            </a:xfrm>
            <a:custGeom>
              <a:avLst/>
              <a:gdLst/>
              <a:ahLst/>
              <a:cxnLst/>
              <a:rect l="l" t="t" r="r" b="b"/>
              <a:pathLst>
                <a:path w="1923414" h="1153795">
                  <a:moveTo>
                    <a:pt x="0" y="115316"/>
                  </a:moveTo>
                  <a:lnTo>
                    <a:pt x="9016" y="70485"/>
                  </a:lnTo>
                  <a:lnTo>
                    <a:pt x="33782" y="33782"/>
                  </a:lnTo>
                  <a:lnTo>
                    <a:pt x="70485" y="9017"/>
                  </a:lnTo>
                  <a:lnTo>
                    <a:pt x="115315" y="0"/>
                  </a:lnTo>
                  <a:lnTo>
                    <a:pt x="1807845" y="0"/>
                  </a:lnTo>
                  <a:lnTo>
                    <a:pt x="1852676" y="9017"/>
                  </a:lnTo>
                  <a:lnTo>
                    <a:pt x="1889378" y="33782"/>
                  </a:lnTo>
                  <a:lnTo>
                    <a:pt x="1914143" y="70485"/>
                  </a:lnTo>
                  <a:lnTo>
                    <a:pt x="1923161" y="115316"/>
                  </a:lnTo>
                  <a:lnTo>
                    <a:pt x="1923161" y="1038186"/>
                  </a:lnTo>
                  <a:lnTo>
                    <a:pt x="1914143" y="1083081"/>
                  </a:lnTo>
                  <a:lnTo>
                    <a:pt x="1889378" y="1119759"/>
                  </a:lnTo>
                  <a:lnTo>
                    <a:pt x="1852676" y="1144473"/>
                  </a:lnTo>
                  <a:lnTo>
                    <a:pt x="1807845" y="1153541"/>
                  </a:lnTo>
                  <a:lnTo>
                    <a:pt x="115315" y="1153541"/>
                  </a:lnTo>
                  <a:lnTo>
                    <a:pt x="70485" y="1144473"/>
                  </a:lnTo>
                  <a:lnTo>
                    <a:pt x="33782" y="1119759"/>
                  </a:lnTo>
                  <a:lnTo>
                    <a:pt x="9016" y="1083081"/>
                  </a:lnTo>
                  <a:lnTo>
                    <a:pt x="0" y="1038186"/>
                  </a:lnTo>
                  <a:lnTo>
                    <a:pt x="0" y="115316"/>
                  </a:lnTo>
                  <a:close/>
                </a:path>
              </a:pathLst>
            </a:custGeom>
            <a:ln w="15240">
              <a:solidFill>
                <a:srgbClr val="FFFFFF"/>
              </a:solidFill>
            </a:ln>
          </p:spPr>
          <p:txBody>
            <a:bodyPr wrap="square" lIns="0" tIns="0" rIns="0" bIns="0" rtlCol="0"/>
            <a:lstStyle/>
            <a:p>
              <a:endParaRPr/>
            </a:p>
          </p:txBody>
        </p:sp>
      </p:grpSp>
      <p:sp>
        <p:nvSpPr>
          <p:cNvPr id="22" name="object 22"/>
          <p:cNvSpPr txBox="1"/>
          <p:nvPr/>
        </p:nvSpPr>
        <p:spPr>
          <a:xfrm>
            <a:off x="4103878" y="5104841"/>
            <a:ext cx="1344930" cy="285750"/>
          </a:xfrm>
          <a:prstGeom prst="rect">
            <a:avLst/>
          </a:prstGeom>
        </p:spPr>
        <p:txBody>
          <a:bodyPr vert="horz" wrap="square" lIns="0" tIns="13335" rIns="0" bIns="0" rtlCol="0">
            <a:spAutoFit/>
          </a:bodyPr>
          <a:lstStyle/>
          <a:p>
            <a:pPr marL="12700">
              <a:lnSpc>
                <a:spcPct val="100000"/>
              </a:lnSpc>
              <a:spcBef>
                <a:spcPts val="105"/>
              </a:spcBef>
            </a:pPr>
            <a:r>
              <a:rPr sz="1700" spc="-30" dirty="0">
                <a:solidFill>
                  <a:srgbClr val="FFFFFF"/>
                </a:solidFill>
                <a:latin typeface="Carlito"/>
                <a:cs typeface="Carlito"/>
              </a:rPr>
              <a:t>Train_test_split</a:t>
            </a:r>
            <a:endParaRPr sz="1700">
              <a:latin typeface="Carlito"/>
              <a:cs typeface="Carlito"/>
            </a:endParaRPr>
          </a:p>
        </p:txBody>
      </p:sp>
      <p:sp>
        <p:nvSpPr>
          <p:cNvPr id="23" name="object 23"/>
          <p:cNvSpPr txBox="1"/>
          <p:nvPr/>
        </p:nvSpPr>
        <p:spPr>
          <a:xfrm>
            <a:off x="4583938" y="5341747"/>
            <a:ext cx="411480" cy="285115"/>
          </a:xfrm>
          <a:prstGeom prst="rect">
            <a:avLst/>
          </a:prstGeom>
        </p:spPr>
        <p:txBody>
          <a:bodyPr vert="horz" wrap="square" lIns="0" tIns="12700" rIns="0" bIns="0" rtlCol="0">
            <a:spAutoFit/>
          </a:bodyPr>
          <a:lstStyle/>
          <a:p>
            <a:pPr marL="12700">
              <a:lnSpc>
                <a:spcPct val="100000"/>
              </a:lnSpc>
              <a:spcBef>
                <a:spcPts val="100"/>
              </a:spcBef>
            </a:pPr>
            <a:r>
              <a:rPr sz="1700" dirty="0">
                <a:solidFill>
                  <a:srgbClr val="FFFFFF"/>
                </a:solidFill>
                <a:latin typeface="Carlito"/>
                <a:cs typeface="Carlito"/>
              </a:rPr>
              <a:t>d</a:t>
            </a:r>
            <a:r>
              <a:rPr sz="1700" spc="-25" dirty="0">
                <a:solidFill>
                  <a:srgbClr val="FFFFFF"/>
                </a:solidFill>
                <a:latin typeface="Carlito"/>
                <a:cs typeface="Carlito"/>
              </a:rPr>
              <a:t>a</a:t>
            </a:r>
            <a:r>
              <a:rPr sz="1700" spc="-45" dirty="0">
                <a:solidFill>
                  <a:srgbClr val="FFFFFF"/>
                </a:solidFill>
                <a:latin typeface="Carlito"/>
                <a:cs typeface="Carlito"/>
              </a:rPr>
              <a:t>t</a:t>
            </a:r>
            <a:r>
              <a:rPr sz="1700" dirty="0">
                <a:solidFill>
                  <a:srgbClr val="FFFFFF"/>
                </a:solidFill>
                <a:latin typeface="Carlito"/>
                <a:cs typeface="Carlito"/>
              </a:rPr>
              <a:t>a</a:t>
            </a:r>
            <a:endParaRPr sz="1700">
              <a:latin typeface="Carlito"/>
              <a:cs typeface="Carlito"/>
            </a:endParaRPr>
          </a:p>
        </p:txBody>
      </p:sp>
      <p:grpSp>
        <p:nvGrpSpPr>
          <p:cNvPr id="24" name="object 24"/>
          <p:cNvGrpSpPr/>
          <p:nvPr/>
        </p:nvGrpSpPr>
        <p:grpSpPr>
          <a:xfrm>
            <a:off x="6380988" y="3672840"/>
            <a:ext cx="1938655" cy="2315210"/>
            <a:chOff x="6380988" y="3672840"/>
            <a:chExt cx="1938655" cy="2315210"/>
          </a:xfrm>
        </p:grpSpPr>
        <p:sp>
          <p:nvSpPr>
            <p:cNvPr id="25" name="object 25"/>
            <p:cNvSpPr/>
            <p:nvPr/>
          </p:nvSpPr>
          <p:spPr>
            <a:xfrm>
              <a:off x="6691884" y="3672840"/>
              <a:ext cx="172085" cy="1432560"/>
            </a:xfrm>
            <a:custGeom>
              <a:avLst/>
              <a:gdLst/>
              <a:ahLst/>
              <a:cxnLst/>
              <a:rect l="l" t="t" r="r" b="b"/>
              <a:pathLst>
                <a:path w="172084" h="1432560">
                  <a:moveTo>
                    <a:pt x="171703" y="0"/>
                  </a:moveTo>
                  <a:lnTo>
                    <a:pt x="0" y="0"/>
                  </a:lnTo>
                  <a:lnTo>
                    <a:pt x="0" y="1432560"/>
                  </a:lnTo>
                  <a:lnTo>
                    <a:pt x="171703" y="1432560"/>
                  </a:lnTo>
                  <a:lnTo>
                    <a:pt x="171703" y="0"/>
                  </a:lnTo>
                  <a:close/>
                </a:path>
              </a:pathLst>
            </a:custGeom>
            <a:solidFill>
              <a:srgbClr val="EDC1AA"/>
            </a:solidFill>
          </p:spPr>
          <p:txBody>
            <a:bodyPr wrap="square" lIns="0" tIns="0" rIns="0" bIns="0" rtlCol="0"/>
            <a:lstStyle/>
            <a:p>
              <a:endParaRPr/>
            </a:p>
          </p:txBody>
        </p:sp>
        <p:sp>
          <p:nvSpPr>
            <p:cNvPr id="26" name="object 26"/>
            <p:cNvSpPr/>
            <p:nvPr/>
          </p:nvSpPr>
          <p:spPr>
            <a:xfrm>
              <a:off x="6388608" y="4826508"/>
              <a:ext cx="1923414" cy="1153795"/>
            </a:xfrm>
            <a:custGeom>
              <a:avLst/>
              <a:gdLst/>
              <a:ahLst/>
              <a:cxnLst/>
              <a:rect l="l" t="t" r="r" b="b"/>
              <a:pathLst>
                <a:path w="1923415" h="1153795">
                  <a:moveTo>
                    <a:pt x="1807844" y="0"/>
                  </a:moveTo>
                  <a:lnTo>
                    <a:pt x="115315" y="0"/>
                  </a:lnTo>
                  <a:lnTo>
                    <a:pt x="70484" y="9017"/>
                  </a:lnTo>
                  <a:lnTo>
                    <a:pt x="33781" y="33782"/>
                  </a:lnTo>
                  <a:lnTo>
                    <a:pt x="9016" y="70485"/>
                  </a:lnTo>
                  <a:lnTo>
                    <a:pt x="0" y="115316"/>
                  </a:lnTo>
                  <a:lnTo>
                    <a:pt x="0" y="1038186"/>
                  </a:lnTo>
                  <a:lnTo>
                    <a:pt x="9016" y="1083081"/>
                  </a:lnTo>
                  <a:lnTo>
                    <a:pt x="33781" y="1119759"/>
                  </a:lnTo>
                  <a:lnTo>
                    <a:pt x="70484" y="1144473"/>
                  </a:lnTo>
                  <a:lnTo>
                    <a:pt x="115315" y="1153541"/>
                  </a:lnTo>
                  <a:lnTo>
                    <a:pt x="1807844" y="1153541"/>
                  </a:lnTo>
                  <a:lnTo>
                    <a:pt x="1852675" y="1144473"/>
                  </a:lnTo>
                  <a:lnTo>
                    <a:pt x="1889378" y="1119759"/>
                  </a:lnTo>
                  <a:lnTo>
                    <a:pt x="1914143" y="1083081"/>
                  </a:lnTo>
                  <a:lnTo>
                    <a:pt x="1923161" y="1038186"/>
                  </a:lnTo>
                  <a:lnTo>
                    <a:pt x="1923161" y="115316"/>
                  </a:lnTo>
                  <a:lnTo>
                    <a:pt x="1914143" y="70485"/>
                  </a:lnTo>
                  <a:lnTo>
                    <a:pt x="1889378" y="33782"/>
                  </a:lnTo>
                  <a:lnTo>
                    <a:pt x="1852675" y="9017"/>
                  </a:lnTo>
                  <a:lnTo>
                    <a:pt x="1807844" y="0"/>
                  </a:lnTo>
                  <a:close/>
                </a:path>
              </a:pathLst>
            </a:custGeom>
            <a:solidFill>
              <a:srgbClr val="E28312"/>
            </a:solidFill>
          </p:spPr>
          <p:txBody>
            <a:bodyPr wrap="square" lIns="0" tIns="0" rIns="0" bIns="0" rtlCol="0"/>
            <a:lstStyle/>
            <a:p>
              <a:endParaRPr/>
            </a:p>
          </p:txBody>
        </p:sp>
        <p:sp>
          <p:nvSpPr>
            <p:cNvPr id="27" name="object 27"/>
            <p:cNvSpPr/>
            <p:nvPr/>
          </p:nvSpPr>
          <p:spPr>
            <a:xfrm>
              <a:off x="6388608" y="4826508"/>
              <a:ext cx="1923414" cy="1153795"/>
            </a:xfrm>
            <a:custGeom>
              <a:avLst/>
              <a:gdLst/>
              <a:ahLst/>
              <a:cxnLst/>
              <a:rect l="l" t="t" r="r" b="b"/>
              <a:pathLst>
                <a:path w="1923415" h="1153795">
                  <a:moveTo>
                    <a:pt x="0" y="115316"/>
                  </a:moveTo>
                  <a:lnTo>
                    <a:pt x="9016" y="70485"/>
                  </a:lnTo>
                  <a:lnTo>
                    <a:pt x="33781" y="33782"/>
                  </a:lnTo>
                  <a:lnTo>
                    <a:pt x="70484" y="9017"/>
                  </a:lnTo>
                  <a:lnTo>
                    <a:pt x="115315" y="0"/>
                  </a:lnTo>
                  <a:lnTo>
                    <a:pt x="1807844" y="0"/>
                  </a:lnTo>
                  <a:lnTo>
                    <a:pt x="1852675" y="9017"/>
                  </a:lnTo>
                  <a:lnTo>
                    <a:pt x="1889378" y="33782"/>
                  </a:lnTo>
                  <a:lnTo>
                    <a:pt x="1914143" y="70485"/>
                  </a:lnTo>
                  <a:lnTo>
                    <a:pt x="1923161" y="115316"/>
                  </a:lnTo>
                  <a:lnTo>
                    <a:pt x="1923161" y="1038186"/>
                  </a:lnTo>
                  <a:lnTo>
                    <a:pt x="1914143" y="1083081"/>
                  </a:lnTo>
                  <a:lnTo>
                    <a:pt x="1889378" y="1119759"/>
                  </a:lnTo>
                  <a:lnTo>
                    <a:pt x="1852675" y="1144473"/>
                  </a:lnTo>
                  <a:lnTo>
                    <a:pt x="1807844" y="1153541"/>
                  </a:lnTo>
                  <a:lnTo>
                    <a:pt x="115315" y="1153541"/>
                  </a:lnTo>
                  <a:lnTo>
                    <a:pt x="70484" y="1144473"/>
                  </a:lnTo>
                  <a:lnTo>
                    <a:pt x="33781" y="1119759"/>
                  </a:lnTo>
                  <a:lnTo>
                    <a:pt x="9016" y="1083081"/>
                  </a:lnTo>
                  <a:lnTo>
                    <a:pt x="0" y="1038186"/>
                  </a:lnTo>
                  <a:lnTo>
                    <a:pt x="0" y="115316"/>
                  </a:lnTo>
                  <a:close/>
                </a:path>
              </a:pathLst>
            </a:custGeom>
            <a:ln w="15240">
              <a:solidFill>
                <a:srgbClr val="FFFFFF"/>
              </a:solidFill>
            </a:ln>
          </p:spPr>
          <p:txBody>
            <a:bodyPr wrap="square" lIns="0" tIns="0" rIns="0" bIns="0" rtlCol="0"/>
            <a:lstStyle/>
            <a:p>
              <a:endParaRPr/>
            </a:p>
          </p:txBody>
        </p:sp>
      </p:grpSp>
      <p:sp>
        <p:nvSpPr>
          <p:cNvPr id="28" name="object 28"/>
          <p:cNvSpPr txBox="1"/>
          <p:nvPr/>
        </p:nvSpPr>
        <p:spPr>
          <a:xfrm>
            <a:off x="6735826" y="4986909"/>
            <a:ext cx="1219835" cy="285115"/>
          </a:xfrm>
          <a:prstGeom prst="rect">
            <a:avLst/>
          </a:prstGeom>
        </p:spPr>
        <p:txBody>
          <a:bodyPr vert="horz" wrap="square" lIns="0" tIns="12700" rIns="0" bIns="0" rtlCol="0">
            <a:spAutoFit/>
          </a:bodyPr>
          <a:lstStyle/>
          <a:p>
            <a:pPr marL="12700">
              <a:lnSpc>
                <a:spcPct val="100000"/>
              </a:lnSpc>
              <a:spcBef>
                <a:spcPts val="100"/>
              </a:spcBef>
            </a:pPr>
            <a:r>
              <a:rPr sz="1700" spc="-10" dirty="0">
                <a:solidFill>
                  <a:srgbClr val="FFFFFF"/>
                </a:solidFill>
                <a:latin typeface="Carlito"/>
                <a:cs typeface="Carlito"/>
              </a:rPr>
              <a:t>GridSearchCV</a:t>
            </a:r>
            <a:endParaRPr sz="1700">
              <a:latin typeface="Carlito"/>
              <a:cs typeface="Carlito"/>
            </a:endParaRPr>
          </a:p>
        </p:txBody>
      </p:sp>
      <p:sp>
        <p:nvSpPr>
          <p:cNvPr id="29" name="object 29"/>
          <p:cNvSpPr txBox="1"/>
          <p:nvPr/>
        </p:nvSpPr>
        <p:spPr>
          <a:xfrm>
            <a:off x="6485890" y="5217033"/>
            <a:ext cx="1732280" cy="539750"/>
          </a:xfrm>
          <a:prstGeom prst="rect">
            <a:avLst/>
          </a:prstGeom>
        </p:spPr>
        <p:txBody>
          <a:bodyPr vert="horz" wrap="square" lIns="0" tIns="25400" rIns="0" bIns="0" rtlCol="0">
            <a:spAutoFit/>
          </a:bodyPr>
          <a:lstStyle/>
          <a:p>
            <a:pPr marL="12700" marR="5080" indent="223520">
              <a:lnSpc>
                <a:spcPts val="2000"/>
              </a:lnSpc>
              <a:spcBef>
                <a:spcPts val="200"/>
              </a:spcBef>
            </a:pPr>
            <a:r>
              <a:rPr sz="1700" spc="-5" dirty="0">
                <a:solidFill>
                  <a:srgbClr val="FFFFFF"/>
                </a:solidFill>
                <a:latin typeface="Carlito"/>
                <a:cs typeface="Carlito"/>
              </a:rPr>
              <a:t>(cv=10) to find  optimal</a:t>
            </a:r>
            <a:r>
              <a:rPr sz="1700" spc="-155" dirty="0">
                <a:solidFill>
                  <a:srgbClr val="FFFFFF"/>
                </a:solidFill>
                <a:latin typeface="Carlito"/>
                <a:cs typeface="Carlito"/>
              </a:rPr>
              <a:t> </a:t>
            </a:r>
            <a:r>
              <a:rPr sz="1700" spc="-20" dirty="0">
                <a:solidFill>
                  <a:srgbClr val="FFFFFF"/>
                </a:solidFill>
                <a:latin typeface="Carlito"/>
                <a:cs typeface="Carlito"/>
              </a:rPr>
              <a:t>parameters</a:t>
            </a:r>
            <a:endParaRPr sz="1700">
              <a:latin typeface="Carlito"/>
              <a:cs typeface="Carlito"/>
            </a:endParaRPr>
          </a:p>
        </p:txBody>
      </p:sp>
      <p:grpSp>
        <p:nvGrpSpPr>
          <p:cNvPr id="30" name="object 30"/>
          <p:cNvGrpSpPr/>
          <p:nvPr/>
        </p:nvGrpSpPr>
        <p:grpSpPr>
          <a:xfrm>
            <a:off x="6380988" y="2229611"/>
            <a:ext cx="1938655" cy="2316480"/>
            <a:chOff x="6380988" y="2229611"/>
            <a:chExt cx="1938655" cy="2316480"/>
          </a:xfrm>
        </p:grpSpPr>
        <p:sp>
          <p:nvSpPr>
            <p:cNvPr id="31" name="object 31"/>
            <p:cNvSpPr/>
            <p:nvPr/>
          </p:nvSpPr>
          <p:spPr>
            <a:xfrm>
              <a:off x="6691884" y="2229611"/>
              <a:ext cx="172085" cy="1432560"/>
            </a:xfrm>
            <a:custGeom>
              <a:avLst/>
              <a:gdLst/>
              <a:ahLst/>
              <a:cxnLst/>
              <a:rect l="l" t="t" r="r" b="b"/>
              <a:pathLst>
                <a:path w="172084" h="1432560">
                  <a:moveTo>
                    <a:pt x="171703" y="0"/>
                  </a:moveTo>
                  <a:lnTo>
                    <a:pt x="0" y="0"/>
                  </a:lnTo>
                  <a:lnTo>
                    <a:pt x="0" y="1432560"/>
                  </a:lnTo>
                  <a:lnTo>
                    <a:pt x="171703" y="1432560"/>
                  </a:lnTo>
                  <a:lnTo>
                    <a:pt x="171703" y="0"/>
                  </a:lnTo>
                  <a:close/>
                </a:path>
              </a:pathLst>
            </a:custGeom>
            <a:solidFill>
              <a:srgbClr val="EDC1AA"/>
            </a:solidFill>
          </p:spPr>
          <p:txBody>
            <a:bodyPr wrap="square" lIns="0" tIns="0" rIns="0" bIns="0" rtlCol="0"/>
            <a:lstStyle/>
            <a:p>
              <a:endParaRPr/>
            </a:p>
          </p:txBody>
        </p:sp>
        <p:sp>
          <p:nvSpPr>
            <p:cNvPr id="32" name="object 32"/>
            <p:cNvSpPr/>
            <p:nvPr/>
          </p:nvSpPr>
          <p:spPr>
            <a:xfrm>
              <a:off x="6388608" y="3383279"/>
              <a:ext cx="1923414" cy="1155065"/>
            </a:xfrm>
            <a:custGeom>
              <a:avLst/>
              <a:gdLst/>
              <a:ahLst/>
              <a:cxnLst/>
              <a:rect l="l" t="t" r="r" b="b"/>
              <a:pathLst>
                <a:path w="1923415" h="1155064">
                  <a:moveTo>
                    <a:pt x="1807590" y="0"/>
                  </a:moveTo>
                  <a:lnTo>
                    <a:pt x="115569" y="0"/>
                  </a:lnTo>
                  <a:lnTo>
                    <a:pt x="70612" y="9017"/>
                  </a:lnTo>
                  <a:lnTo>
                    <a:pt x="33781" y="33782"/>
                  </a:lnTo>
                  <a:lnTo>
                    <a:pt x="9016" y="70485"/>
                  </a:lnTo>
                  <a:lnTo>
                    <a:pt x="0" y="115570"/>
                  </a:lnTo>
                  <a:lnTo>
                    <a:pt x="0" y="1039114"/>
                  </a:lnTo>
                  <a:lnTo>
                    <a:pt x="9016" y="1084199"/>
                  </a:lnTo>
                  <a:lnTo>
                    <a:pt x="33781" y="1120902"/>
                  </a:lnTo>
                  <a:lnTo>
                    <a:pt x="70612" y="1145667"/>
                  </a:lnTo>
                  <a:lnTo>
                    <a:pt x="115569" y="1154684"/>
                  </a:lnTo>
                  <a:lnTo>
                    <a:pt x="1807590" y="1154684"/>
                  </a:lnTo>
                  <a:lnTo>
                    <a:pt x="1852548" y="1145667"/>
                  </a:lnTo>
                  <a:lnTo>
                    <a:pt x="1889378" y="1120902"/>
                  </a:lnTo>
                  <a:lnTo>
                    <a:pt x="1914143" y="1084199"/>
                  </a:lnTo>
                  <a:lnTo>
                    <a:pt x="1923161" y="1039114"/>
                  </a:lnTo>
                  <a:lnTo>
                    <a:pt x="1923161" y="115570"/>
                  </a:lnTo>
                  <a:lnTo>
                    <a:pt x="1914143" y="70485"/>
                  </a:lnTo>
                  <a:lnTo>
                    <a:pt x="1889378" y="33782"/>
                  </a:lnTo>
                  <a:lnTo>
                    <a:pt x="1852548" y="9017"/>
                  </a:lnTo>
                  <a:lnTo>
                    <a:pt x="1807590" y="0"/>
                  </a:lnTo>
                  <a:close/>
                </a:path>
              </a:pathLst>
            </a:custGeom>
            <a:solidFill>
              <a:srgbClr val="E28312"/>
            </a:solidFill>
          </p:spPr>
          <p:txBody>
            <a:bodyPr wrap="square" lIns="0" tIns="0" rIns="0" bIns="0" rtlCol="0"/>
            <a:lstStyle/>
            <a:p>
              <a:endParaRPr/>
            </a:p>
          </p:txBody>
        </p:sp>
        <p:sp>
          <p:nvSpPr>
            <p:cNvPr id="33" name="object 33"/>
            <p:cNvSpPr/>
            <p:nvPr/>
          </p:nvSpPr>
          <p:spPr>
            <a:xfrm>
              <a:off x="6388608" y="3383279"/>
              <a:ext cx="1923414" cy="1155065"/>
            </a:xfrm>
            <a:custGeom>
              <a:avLst/>
              <a:gdLst/>
              <a:ahLst/>
              <a:cxnLst/>
              <a:rect l="l" t="t" r="r" b="b"/>
              <a:pathLst>
                <a:path w="1923415" h="1155064">
                  <a:moveTo>
                    <a:pt x="0" y="115570"/>
                  </a:moveTo>
                  <a:lnTo>
                    <a:pt x="9016" y="70485"/>
                  </a:lnTo>
                  <a:lnTo>
                    <a:pt x="33781" y="33782"/>
                  </a:lnTo>
                  <a:lnTo>
                    <a:pt x="70612" y="9017"/>
                  </a:lnTo>
                  <a:lnTo>
                    <a:pt x="115569" y="0"/>
                  </a:lnTo>
                  <a:lnTo>
                    <a:pt x="1807590" y="0"/>
                  </a:lnTo>
                  <a:lnTo>
                    <a:pt x="1852548" y="9017"/>
                  </a:lnTo>
                  <a:lnTo>
                    <a:pt x="1889378" y="33782"/>
                  </a:lnTo>
                  <a:lnTo>
                    <a:pt x="1914143" y="70485"/>
                  </a:lnTo>
                  <a:lnTo>
                    <a:pt x="1923161" y="115570"/>
                  </a:lnTo>
                  <a:lnTo>
                    <a:pt x="1923161" y="1039114"/>
                  </a:lnTo>
                  <a:lnTo>
                    <a:pt x="1914143" y="1084199"/>
                  </a:lnTo>
                  <a:lnTo>
                    <a:pt x="1889378" y="1120902"/>
                  </a:lnTo>
                  <a:lnTo>
                    <a:pt x="1852548" y="1145667"/>
                  </a:lnTo>
                  <a:lnTo>
                    <a:pt x="1807590" y="1154684"/>
                  </a:lnTo>
                  <a:lnTo>
                    <a:pt x="115569" y="1154684"/>
                  </a:lnTo>
                  <a:lnTo>
                    <a:pt x="70612" y="1145667"/>
                  </a:lnTo>
                  <a:lnTo>
                    <a:pt x="33781" y="1120902"/>
                  </a:lnTo>
                  <a:lnTo>
                    <a:pt x="9016" y="1084199"/>
                  </a:lnTo>
                  <a:lnTo>
                    <a:pt x="0" y="1039114"/>
                  </a:lnTo>
                  <a:lnTo>
                    <a:pt x="0" y="115570"/>
                  </a:lnTo>
                  <a:close/>
                </a:path>
              </a:pathLst>
            </a:custGeom>
            <a:ln w="15240">
              <a:solidFill>
                <a:srgbClr val="FFFFFF"/>
              </a:solidFill>
            </a:ln>
          </p:spPr>
          <p:txBody>
            <a:bodyPr wrap="square" lIns="0" tIns="0" rIns="0" bIns="0" rtlCol="0"/>
            <a:lstStyle/>
            <a:p>
              <a:endParaRPr/>
            </a:p>
          </p:txBody>
        </p:sp>
      </p:grpSp>
      <p:sp>
        <p:nvSpPr>
          <p:cNvPr id="34" name="object 34"/>
          <p:cNvSpPr txBox="1"/>
          <p:nvPr/>
        </p:nvSpPr>
        <p:spPr>
          <a:xfrm>
            <a:off x="6546595" y="3425444"/>
            <a:ext cx="1593850" cy="285115"/>
          </a:xfrm>
          <a:prstGeom prst="rect">
            <a:avLst/>
          </a:prstGeom>
        </p:spPr>
        <p:txBody>
          <a:bodyPr vert="horz" wrap="square" lIns="0" tIns="13335" rIns="0" bIns="0" rtlCol="0">
            <a:spAutoFit/>
          </a:bodyPr>
          <a:lstStyle/>
          <a:p>
            <a:pPr marL="12700">
              <a:lnSpc>
                <a:spcPct val="100000"/>
              </a:lnSpc>
              <a:spcBef>
                <a:spcPts val="105"/>
              </a:spcBef>
            </a:pPr>
            <a:r>
              <a:rPr sz="1700" dirty="0">
                <a:solidFill>
                  <a:srgbClr val="FFFFFF"/>
                </a:solidFill>
                <a:latin typeface="Carlito"/>
                <a:cs typeface="Carlito"/>
              </a:rPr>
              <a:t>Use</a:t>
            </a:r>
            <a:r>
              <a:rPr sz="1700" spc="-100" dirty="0">
                <a:solidFill>
                  <a:srgbClr val="FFFFFF"/>
                </a:solidFill>
                <a:latin typeface="Carlito"/>
                <a:cs typeface="Carlito"/>
              </a:rPr>
              <a:t> </a:t>
            </a:r>
            <a:r>
              <a:rPr sz="1700" spc="-10" dirty="0">
                <a:solidFill>
                  <a:srgbClr val="FFFFFF"/>
                </a:solidFill>
                <a:latin typeface="Carlito"/>
                <a:cs typeface="Carlito"/>
              </a:rPr>
              <a:t>GridSearchCV</a:t>
            </a:r>
            <a:endParaRPr sz="1700">
              <a:latin typeface="Carlito"/>
              <a:cs typeface="Carlito"/>
            </a:endParaRPr>
          </a:p>
        </p:txBody>
      </p:sp>
      <p:sp>
        <p:nvSpPr>
          <p:cNvPr id="35" name="object 35"/>
          <p:cNvSpPr txBox="1"/>
          <p:nvPr/>
        </p:nvSpPr>
        <p:spPr>
          <a:xfrm>
            <a:off x="6602983" y="3661028"/>
            <a:ext cx="1483995" cy="285115"/>
          </a:xfrm>
          <a:prstGeom prst="rect">
            <a:avLst/>
          </a:prstGeom>
        </p:spPr>
        <p:txBody>
          <a:bodyPr vert="horz" wrap="square" lIns="0" tIns="12700" rIns="0" bIns="0" rtlCol="0">
            <a:spAutoFit/>
          </a:bodyPr>
          <a:lstStyle/>
          <a:p>
            <a:pPr marL="12700">
              <a:lnSpc>
                <a:spcPct val="100000"/>
              </a:lnSpc>
              <a:spcBef>
                <a:spcPts val="100"/>
              </a:spcBef>
            </a:pPr>
            <a:r>
              <a:rPr sz="1700" dirty="0">
                <a:solidFill>
                  <a:srgbClr val="FFFFFF"/>
                </a:solidFill>
                <a:latin typeface="Carlito"/>
                <a:cs typeface="Carlito"/>
              </a:rPr>
              <a:t>on LogReg,</a:t>
            </a:r>
            <a:r>
              <a:rPr sz="1700" spc="-200" dirty="0">
                <a:solidFill>
                  <a:srgbClr val="FFFFFF"/>
                </a:solidFill>
                <a:latin typeface="Carlito"/>
                <a:cs typeface="Carlito"/>
              </a:rPr>
              <a:t> </a:t>
            </a:r>
            <a:r>
              <a:rPr sz="1700" spc="-5" dirty="0">
                <a:solidFill>
                  <a:srgbClr val="FFFFFF"/>
                </a:solidFill>
                <a:latin typeface="Carlito"/>
                <a:cs typeface="Carlito"/>
              </a:rPr>
              <a:t>SVM,</a:t>
            </a:r>
            <a:endParaRPr sz="1700">
              <a:latin typeface="Carlito"/>
              <a:cs typeface="Carlito"/>
            </a:endParaRPr>
          </a:p>
        </p:txBody>
      </p:sp>
      <p:sp>
        <p:nvSpPr>
          <p:cNvPr id="36" name="object 36"/>
          <p:cNvSpPr txBox="1"/>
          <p:nvPr/>
        </p:nvSpPr>
        <p:spPr>
          <a:xfrm>
            <a:off x="6535928" y="3899408"/>
            <a:ext cx="1602740" cy="285115"/>
          </a:xfrm>
          <a:prstGeom prst="rect">
            <a:avLst/>
          </a:prstGeom>
        </p:spPr>
        <p:txBody>
          <a:bodyPr vert="horz" wrap="square" lIns="0" tIns="12700" rIns="0" bIns="0" rtlCol="0">
            <a:spAutoFit/>
          </a:bodyPr>
          <a:lstStyle/>
          <a:p>
            <a:pPr marL="12700">
              <a:lnSpc>
                <a:spcPct val="100000"/>
              </a:lnSpc>
              <a:spcBef>
                <a:spcPts val="100"/>
              </a:spcBef>
            </a:pPr>
            <a:r>
              <a:rPr sz="1700" dirty="0">
                <a:solidFill>
                  <a:srgbClr val="FFFFFF"/>
                </a:solidFill>
                <a:latin typeface="Carlito"/>
                <a:cs typeface="Carlito"/>
              </a:rPr>
              <a:t>Decision </a:t>
            </a:r>
            <a:r>
              <a:rPr sz="1700" spc="-45" dirty="0">
                <a:solidFill>
                  <a:srgbClr val="FFFFFF"/>
                </a:solidFill>
                <a:latin typeface="Carlito"/>
                <a:cs typeface="Carlito"/>
              </a:rPr>
              <a:t>Tree,</a:t>
            </a:r>
            <a:r>
              <a:rPr sz="1700" spc="-235" dirty="0">
                <a:solidFill>
                  <a:srgbClr val="FFFFFF"/>
                </a:solidFill>
                <a:latin typeface="Carlito"/>
                <a:cs typeface="Carlito"/>
              </a:rPr>
              <a:t> </a:t>
            </a:r>
            <a:r>
              <a:rPr sz="1700" dirty="0">
                <a:solidFill>
                  <a:srgbClr val="FFFFFF"/>
                </a:solidFill>
                <a:latin typeface="Carlito"/>
                <a:cs typeface="Carlito"/>
              </a:rPr>
              <a:t>and</a:t>
            </a:r>
            <a:endParaRPr sz="1700">
              <a:latin typeface="Carlito"/>
              <a:cs typeface="Carlito"/>
            </a:endParaRPr>
          </a:p>
        </p:txBody>
      </p:sp>
      <p:sp>
        <p:nvSpPr>
          <p:cNvPr id="37" name="object 37"/>
          <p:cNvSpPr txBox="1"/>
          <p:nvPr/>
        </p:nvSpPr>
        <p:spPr>
          <a:xfrm>
            <a:off x="6795261" y="4135627"/>
            <a:ext cx="1100455" cy="285115"/>
          </a:xfrm>
          <a:prstGeom prst="rect">
            <a:avLst/>
          </a:prstGeom>
        </p:spPr>
        <p:txBody>
          <a:bodyPr vert="horz" wrap="square" lIns="0" tIns="12700" rIns="0" bIns="0" rtlCol="0">
            <a:spAutoFit/>
          </a:bodyPr>
          <a:lstStyle/>
          <a:p>
            <a:pPr marL="12700">
              <a:lnSpc>
                <a:spcPct val="100000"/>
              </a:lnSpc>
              <a:spcBef>
                <a:spcPts val="100"/>
              </a:spcBef>
            </a:pPr>
            <a:r>
              <a:rPr sz="1700" dirty="0">
                <a:solidFill>
                  <a:srgbClr val="FFFFFF"/>
                </a:solidFill>
                <a:latin typeface="Carlito"/>
                <a:cs typeface="Carlito"/>
              </a:rPr>
              <a:t>KNN</a:t>
            </a:r>
            <a:r>
              <a:rPr sz="1700" spc="-145" dirty="0">
                <a:solidFill>
                  <a:srgbClr val="FFFFFF"/>
                </a:solidFill>
                <a:latin typeface="Carlito"/>
                <a:cs typeface="Carlito"/>
              </a:rPr>
              <a:t> </a:t>
            </a:r>
            <a:r>
              <a:rPr sz="1700" dirty="0">
                <a:solidFill>
                  <a:srgbClr val="FFFFFF"/>
                </a:solidFill>
                <a:latin typeface="Carlito"/>
                <a:cs typeface="Carlito"/>
              </a:rPr>
              <a:t>models</a:t>
            </a:r>
            <a:endParaRPr sz="1700">
              <a:latin typeface="Carlito"/>
              <a:cs typeface="Carlito"/>
            </a:endParaRPr>
          </a:p>
        </p:txBody>
      </p:sp>
      <p:grpSp>
        <p:nvGrpSpPr>
          <p:cNvPr id="38" name="object 38"/>
          <p:cNvGrpSpPr/>
          <p:nvPr/>
        </p:nvGrpSpPr>
        <p:grpSpPr>
          <a:xfrm>
            <a:off x="6380988" y="1933955"/>
            <a:ext cx="2950845" cy="1169035"/>
            <a:chOff x="6380988" y="1933955"/>
            <a:chExt cx="2950845" cy="1169035"/>
          </a:xfrm>
        </p:grpSpPr>
        <p:sp>
          <p:nvSpPr>
            <p:cNvPr id="39" name="object 39"/>
            <p:cNvSpPr/>
            <p:nvPr/>
          </p:nvSpPr>
          <p:spPr>
            <a:xfrm>
              <a:off x="6783324" y="2138171"/>
              <a:ext cx="2548255" cy="173990"/>
            </a:xfrm>
            <a:custGeom>
              <a:avLst/>
              <a:gdLst/>
              <a:ahLst/>
              <a:cxnLst/>
              <a:rect l="l" t="t" r="r" b="b"/>
              <a:pathLst>
                <a:path w="2548254" h="173989">
                  <a:moveTo>
                    <a:pt x="2548001" y="0"/>
                  </a:moveTo>
                  <a:lnTo>
                    <a:pt x="0" y="0"/>
                  </a:lnTo>
                  <a:lnTo>
                    <a:pt x="0" y="173482"/>
                  </a:lnTo>
                  <a:lnTo>
                    <a:pt x="2548001" y="173482"/>
                  </a:lnTo>
                  <a:lnTo>
                    <a:pt x="2548001" y="0"/>
                  </a:lnTo>
                  <a:close/>
                </a:path>
              </a:pathLst>
            </a:custGeom>
            <a:solidFill>
              <a:srgbClr val="EDC1AA"/>
            </a:solidFill>
          </p:spPr>
          <p:txBody>
            <a:bodyPr wrap="square" lIns="0" tIns="0" rIns="0" bIns="0" rtlCol="0"/>
            <a:lstStyle/>
            <a:p>
              <a:endParaRPr/>
            </a:p>
          </p:txBody>
        </p:sp>
        <p:sp>
          <p:nvSpPr>
            <p:cNvPr id="40" name="object 40"/>
            <p:cNvSpPr/>
            <p:nvPr/>
          </p:nvSpPr>
          <p:spPr>
            <a:xfrm>
              <a:off x="6388608" y="1941575"/>
              <a:ext cx="1923414" cy="1153795"/>
            </a:xfrm>
            <a:custGeom>
              <a:avLst/>
              <a:gdLst/>
              <a:ahLst/>
              <a:cxnLst/>
              <a:rect l="l" t="t" r="r" b="b"/>
              <a:pathLst>
                <a:path w="1923415" h="1153795">
                  <a:moveTo>
                    <a:pt x="1807844" y="0"/>
                  </a:moveTo>
                  <a:lnTo>
                    <a:pt x="115315" y="0"/>
                  </a:lnTo>
                  <a:lnTo>
                    <a:pt x="70484" y="9016"/>
                  </a:lnTo>
                  <a:lnTo>
                    <a:pt x="33781" y="33782"/>
                  </a:lnTo>
                  <a:lnTo>
                    <a:pt x="9016" y="70485"/>
                  </a:lnTo>
                  <a:lnTo>
                    <a:pt x="0" y="115315"/>
                  </a:lnTo>
                  <a:lnTo>
                    <a:pt x="0" y="1038225"/>
                  </a:lnTo>
                  <a:lnTo>
                    <a:pt x="9016" y="1083056"/>
                  </a:lnTo>
                  <a:lnTo>
                    <a:pt x="33781" y="1119759"/>
                  </a:lnTo>
                  <a:lnTo>
                    <a:pt x="70484" y="1144524"/>
                  </a:lnTo>
                  <a:lnTo>
                    <a:pt x="115315" y="1153540"/>
                  </a:lnTo>
                  <a:lnTo>
                    <a:pt x="1807844" y="1153540"/>
                  </a:lnTo>
                  <a:lnTo>
                    <a:pt x="1852675" y="1144524"/>
                  </a:lnTo>
                  <a:lnTo>
                    <a:pt x="1889378" y="1119759"/>
                  </a:lnTo>
                  <a:lnTo>
                    <a:pt x="1914143" y="1083056"/>
                  </a:lnTo>
                  <a:lnTo>
                    <a:pt x="1923161" y="1038225"/>
                  </a:lnTo>
                  <a:lnTo>
                    <a:pt x="1923161" y="115315"/>
                  </a:lnTo>
                  <a:lnTo>
                    <a:pt x="1914143" y="70485"/>
                  </a:lnTo>
                  <a:lnTo>
                    <a:pt x="1889378" y="33782"/>
                  </a:lnTo>
                  <a:lnTo>
                    <a:pt x="1852675" y="9016"/>
                  </a:lnTo>
                  <a:lnTo>
                    <a:pt x="1807844" y="0"/>
                  </a:lnTo>
                  <a:close/>
                </a:path>
              </a:pathLst>
            </a:custGeom>
            <a:solidFill>
              <a:srgbClr val="E28312"/>
            </a:solidFill>
          </p:spPr>
          <p:txBody>
            <a:bodyPr wrap="square" lIns="0" tIns="0" rIns="0" bIns="0" rtlCol="0"/>
            <a:lstStyle/>
            <a:p>
              <a:endParaRPr/>
            </a:p>
          </p:txBody>
        </p:sp>
        <p:sp>
          <p:nvSpPr>
            <p:cNvPr id="41" name="object 41"/>
            <p:cNvSpPr/>
            <p:nvPr/>
          </p:nvSpPr>
          <p:spPr>
            <a:xfrm>
              <a:off x="6388608" y="1941575"/>
              <a:ext cx="1923414" cy="1153795"/>
            </a:xfrm>
            <a:custGeom>
              <a:avLst/>
              <a:gdLst/>
              <a:ahLst/>
              <a:cxnLst/>
              <a:rect l="l" t="t" r="r" b="b"/>
              <a:pathLst>
                <a:path w="1923415" h="1153795">
                  <a:moveTo>
                    <a:pt x="0" y="115315"/>
                  </a:moveTo>
                  <a:lnTo>
                    <a:pt x="9016" y="70485"/>
                  </a:lnTo>
                  <a:lnTo>
                    <a:pt x="33781" y="33782"/>
                  </a:lnTo>
                  <a:lnTo>
                    <a:pt x="70484" y="9016"/>
                  </a:lnTo>
                  <a:lnTo>
                    <a:pt x="115315" y="0"/>
                  </a:lnTo>
                  <a:lnTo>
                    <a:pt x="1807844" y="0"/>
                  </a:lnTo>
                  <a:lnTo>
                    <a:pt x="1852675" y="9016"/>
                  </a:lnTo>
                  <a:lnTo>
                    <a:pt x="1889378" y="33782"/>
                  </a:lnTo>
                  <a:lnTo>
                    <a:pt x="1914143" y="70485"/>
                  </a:lnTo>
                  <a:lnTo>
                    <a:pt x="1923161" y="115315"/>
                  </a:lnTo>
                  <a:lnTo>
                    <a:pt x="1923161" y="1038225"/>
                  </a:lnTo>
                  <a:lnTo>
                    <a:pt x="1914143" y="1083056"/>
                  </a:lnTo>
                  <a:lnTo>
                    <a:pt x="1889378" y="1119759"/>
                  </a:lnTo>
                  <a:lnTo>
                    <a:pt x="1852675" y="1144524"/>
                  </a:lnTo>
                  <a:lnTo>
                    <a:pt x="1807844" y="1153540"/>
                  </a:lnTo>
                  <a:lnTo>
                    <a:pt x="115315" y="1153540"/>
                  </a:lnTo>
                  <a:lnTo>
                    <a:pt x="70484" y="1144524"/>
                  </a:lnTo>
                  <a:lnTo>
                    <a:pt x="33781" y="1119759"/>
                  </a:lnTo>
                  <a:lnTo>
                    <a:pt x="9016" y="1083056"/>
                  </a:lnTo>
                  <a:lnTo>
                    <a:pt x="0" y="1038225"/>
                  </a:lnTo>
                  <a:lnTo>
                    <a:pt x="0" y="115315"/>
                  </a:lnTo>
                  <a:close/>
                </a:path>
              </a:pathLst>
            </a:custGeom>
            <a:ln w="15240">
              <a:solidFill>
                <a:srgbClr val="FFFFFF"/>
              </a:solidFill>
            </a:ln>
          </p:spPr>
          <p:txBody>
            <a:bodyPr wrap="square" lIns="0" tIns="0" rIns="0" bIns="0" rtlCol="0"/>
            <a:lstStyle/>
            <a:p>
              <a:endParaRPr/>
            </a:p>
          </p:txBody>
        </p:sp>
      </p:grpSp>
      <p:sp>
        <p:nvSpPr>
          <p:cNvPr id="42" name="object 42"/>
          <p:cNvSpPr txBox="1"/>
          <p:nvPr/>
        </p:nvSpPr>
        <p:spPr>
          <a:xfrm>
            <a:off x="6613906" y="2219960"/>
            <a:ext cx="1455420" cy="285115"/>
          </a:xfrm>
          <a:prstGeom prst="rect">
            <a:avLst/>
          </a:prstGeom>
        </p:spPr>
        <p:txBody>
          <a:bodyPr vert="horz" wrap="square" lIns="0" tIns="13335" rIns="0" bIns="0" rtlCol="0">
            <a:spAutoFit/>
          </a:bodyPr>
          <a:lstStyle/>
          <a:p>
            <a:pPr marL="12700">
              <a:lnSpc>
                <a:spcPct val="100000"/>
              </a:lnSpc>
              <a:spcBef>
                <a:spcPts val="105"/>
              </a:spcBef>
            </a:pPr>
            <a:r>
              <a:rPr sz="1700" spc="-20" dirty="0">
                <a:solidFill>
                  <a:srgbClr val="FFFFFF"/>
                </a:solidFill>
                <a:latin typeface="Carlito"/>
                <a:cs typeface="Carlito"/>
              </a:rPr>
              <a:t>Score </a:t>
            </a:r>
            <a:r>
              <a:rPr sz="1700" dirty="0">
                <a:solidFill>
                  <a:srgbClr val="FFFFFF"/>
                </a:solidFill>
                <a:latin typeface="Carlito"/>
                <a:cs typeface="Carlito"/>
              </a:rPr>
              <a:t>models</a:t>
            </a:r>
            <a:r>
              <a:rPr sz="1700" spc="-185" dirty="0">
                <a:solidFill>
                  <a:srgbClr val="FFFFFF"/>
                </a:solidFill>
                <a:latin typeface="Carlito"/>
                <a:cs typeface="Carlito"/>
              </a:rPr>
              <a:t> </a:t>
            </a:r>
            <a:r>
              <a:rPr sz="1700" dirty="0">
                <a:solidFill>
                  <a:srgbClr val="FFFFFF"/>
                </a:solidFill>
                <a:latin typeface="Carlito"/>
                <a:cs typeface="Carlito"/>
              </a:rPr>
              <a:t>on</a:t>
            </a:r>
            <a:endParaRPr sz="1700">
              <a:latin typeface="Carlito"/>
              <a:cs typeface="Carlito"/>
            </a:endParaRPr>
          </a:p>
        </p:txBody>
      </p:sp>
      <p:sp>
        <p:nvSpPr>
          <p:cNvPr id="43" name="object 43"/>
          <p:cNvSpPr txBox="1"/>
          <p:nvPr/>
        </p:nvSpPr>
        <p:spPr>
          <a:xfrm>
            <a:off x="6805930" y="2456180"/>
            <a:ext cx="1071880" cy="285115"/>
          </a:xfrm>
          <a:prstGeom prst="rect">
            <a:avLst/>
          </a:prstGeom>
        </p:spPr>
        <p:txBody>
          <a:bodyPr vert="horz" wrap="square" lIns="0" tIns="13335" rIns="0" bIns="0" rtlCol="0">
            <a:spAutoFit/>
          </a:bodyPr>
          <a:lstStyle/>
          <a:p>
            <a:pPr marL="12700">
              <a:lnSpc>
                <a:spcPct val="100000"/>
              </a:lnSpc>
              <a:spcBef>
                <a:spcPts val="105"/>
              </a:spcBef>
            </a:pPr>
            <a:r>
              <a:rPr sz="1700" dirty="0">
                <a:solidFill>
                  <a:srgbClr val="FFFFFF"/>
                </a:solidFill>
                <a:latin typeface="Carlito"/>
                <a:cs typeface="Carlito"/>
              </a:rPr>
              <a:t>split </a:t>
            </a:r>
            <a:r>
              <a:rPr sz="1700" spc="-20" dirty="0">
                <a:solidFill>
                  <a:srgbClr val="FFFFFF"/>
                </a:solidFill>
                <a:latin typeface="Carlito"/>
                <a:cs typeface="Carlito"/>
              </a:rPr>
              <a:t>test</a:t>
            </a:r>
            <a:r>
              <a:rPr sz="1700" spc="-190" dirty="0">
                <a:solidFill>
                  <a:srgbClr val="FFFFFF"/>
                </a:solidFill>
                <a:latin typeface="Carlito"/>
                <a:cs typeface="Carlito"/>
              </a:rPr>
              <a:t> </a:t>
            </a:r>
            <a:r>
              <a:rPr sz="1700" spc="-5" dirty="0">
                <a:solidFill>
                  <a:srgbClr val="FFFFFF"/>
                </a:solidFill>
                <a:latin typeface="Carlito"/>
                <a:cs typeface="Carlito"/>
              </a:rPr>
              <a:t>set</a:t>
            </a:r>
            <a:endParaRPr sz="1700">
              <a:latin typeface="Carlito"/>
              <a:cs typeface="Carlito"/>
            </a:endParaRPr>
          </a:p>
        </p:txBody>
      </p:sp>
      <p:grpSp>
        <p:nvGrpSpPr>
          <p:cNvPr id="44" name="object 44"/>
          <p:cNvGrpSpPr/>
          <p:nvPr/>
        </p:nvGrpSpPr>
        <p:grpSpPr>
          <a:xfrm>
            <a:off x="8938259" y="1933955"/>
            <a:ext cx="1938655" cy="1728470"/>
            <a:chOff x="8938259" y="1933955"/>
            <a:chExt cx="1938655" cy="1728470"/>
          </a:xfrm>
        </p:grpSpPr>
        <p:sp>
          <p:nvSpPr>
            <p:cNvPr id="45" name="object 45"/>
            <p:cNvSpPr/>
            <p:nvPr/>
          </p:nvSpPr>
          <p:spPr>
            <a:xfrm>
              <a:off x="9249155" y="2229611"/>
              <a:ext cx="173990" cy="1432560"/>
            </a:xfrm>
            <a:custGeom>
              <a:avLst/>
              <a:gdLst/>
              <a:ahLst/>
              <a:cxnLst/>
              <a:rect l="l" t="t" r="r" b="b"/>
              <a:pathLst>
                <a:path w="173990" h="1432560">
                  <a:moveTo>
                    <a:pt x="173481" y="0"/>
                  </a:moveTo>
                  <a:lnTo>
                    <a:pt x="0" y="0"/>
                  </a:lnTo>
                  <a:lnTo>
                    <a:pt x="0" y="1432560"/>
                  </a:lnTo>
                  <a:lnTo>
                    <a:pt x="173481" y="1432560"/>
                  </a:lnTo>
                  <a:lnTo>
                    <a:pt x="173481" y="0"/>
                  </a:lnTo>
                  <a:close/>
                </a:path>
              </a:pathLst>
            </a:custGeom>
            <a:solidFill>
              <a:srgbClr val="EDC1AA"/>
            </a:solidFill>
          </p:spPr>
          <p:txBody>
            <a:bodyPr wrap="square" lIns="0" tIns="0" rIns="0" bIns="0" rtlCol="0"/>
            <a:lstStyle/>
            <a:p>
              <a:endParaRPr/>
            </a:p>
          </p:txBody>
        </p:sp>
        <p:sp>
          <p:nvSpPr>
            <p:cNvPr id="46" name="object 46"/>
            <p:cNvSpPr/>
            <p:nvPr/>
          </p:nvSpPr>
          <p:spPr>
            <a:xfrm>
              <a:off x="8945879" y="1941575"/>
              <a:ext cx="1923414" cy="1153795"/>
            </a:xfrm>
            <a:custGeom>
              <a:avLst/>
              <a:gdLst/>
              <a:ahLst/>
              <a:cxnLst/>
              <a:rect l="l" t="t" r="r" b="b"/>
              <a:pathLst>
                <a:path w="1923415" h="1153795">
                  <a:moveTo>
                    <a:pt x="1807845" y="0"/>
                  </a:moveTo>
                  <a:lnTo>
                    <a:pt x="115316" y="0"/>
                  </a:lnTo>
                  <a:lnTo>
                    <a:pt x="70485" y="9016"/>
                  </a:lnTo>
                  <a:lnTo>
                    <a:pt x="33781" y="33782"/>
                  </a:lnTo>
                  <a:lnTo>
                    <a:pt x="9017" y="70485"/>
                  </a:lnTo>
                  <a:lnTo>
                    <a:pt x="0" y="115315"/>
                  </a:lnTo>
                  <a:lnTo>
                    <a:pt x="0" y="1038225"/>
                  </a:lnTo>
                  <a:lnTo>
                    <a:pt x="9017" y="1083056"/>
                  </a:lnTo>
                  <a:lnTo>
                    <a:pt x="33781" y="1119759"/>
                  </a:lnTo>
                  <a:lnTo>
                    <a:pt x="70485" y="1144524"/>
                  </a:lnTo>
                  <a:lnTo>
                    <a:pt x="115316" y="1153540"/>
                  </a:lnTo>
                  <a:lnTo>
                    <a:pt x="1807845" y="1153540"/>
                  </a:lnTo>
                  <a:lnTo>
                    <a:pt x="1852676" y="1144524"/>
                  </a:lnTo>
                  <a:lnTo>
                    <a:pt x="1889378" y="1119759"/>
                  </a:lnTo>
                  <a:lnTo>
                    <a:pt x="1914144" y="1083056"/>
                  </a:lnTo>
                  <a:lnTo>
                    <a:pt x="1923161" y="1038225"/>
                  </a:lnTo>
                  <a:lnTo>
                    <a:pt x="1923161" y="115315"/>
                  </a:lnTo>
                  <a:lnTo>
                    <a:pt x="1914144" y="70485"/>
                  </a:lnTo>
                  <a:lnTo>
                    <a:pt x="1889378" y="33782"/>
                  </a:lnTo>
                  <a:lnTo>
                    <a:pt x="1852676" y="9016"/>
                  </a:lnTo>
                  <a:lnTo>
                    <a:pt x="1807845" y="0"/>
                  </a:lnTo>
                  <a:close/>
                </a:path>
              </a:pathLst>
            </a:custGeom>
            <a:solidFill>
              <a:srgbClr val="E28312"/>
            </a:solidFill>
          </p:spPr>
          <p:txBody>
            <a:bodyPr wrap="square" lIns="0" tIns="0" rIns="0" bIns="0" rtlCol="0"/>
            <a:lstStyle/>
            <a:p>
              <a:endParaRPr/>
            </a:p>
          </p:txBody>
        </p:sp>
        <p:sp>
          <p:nvSpPr>
            <p:cNvPr id="47" name="object 47"/>
            <p:cNvSpPr/>
            <p:nvPr/>
          </p:nvSpPr>
          <p:spPr>
            <a:xfrm>
              <a:off x="8945879" y="1941575"/>
              <a:ext cx="1923414" cy="1153795"/>
            </a:xfrm>
            <a:custGeom>
              <a:avLst/>
              <a:gdLst/>
              <a:ahLst/>
              <a:cxnLst/>
              <a:rect l="l" t="t" r="r" b="b"/>
              <a:pathLst>
                <a:path w="1923415" h="1153795">
                  <a:moveTo>
                    <a:pt x="0" y="115315"/>
                  </a:moveTo>
                  <a:lnTo>
                    <a:pt x="9017" y="70485"/>
                  </a:lnTo>
                  <a:lnTo>
                    <a:pt x="33781" y="33782"/>
                  </a:lnTo>
                  <a:lnTo>
                    <a:pt x="70485" y="9016"/>
                  </a:lnTo>
                  <a:lnTo>
                    <a:pt x="115316" y="0"/>
                  </a:lnTo>
                  <a:lnTo>
                    <a:pt x="1807845" y="0"/>
                  </a:lnTo>
                  <a:lnTo>
                    <a:pt x="1852676" y="9016"/>
                  </a:lnTo>
                  <a:lnTo>
                    <a:pt x="1889378" y="33782"/>
                  </a:lnTo>
                  <a:lnTo>
                    <a:pt x="1914144" y="70485"/>
                  </a:lnTo>
                  <a:lnTo>
                    <a:pt x="1923161" y="115315"/>
                  </a:lnTo>
                  <a:lnTo>
                    <a:pt x="1923161" y="1038225"/>
                  </a:lnTo>
                  <a:lnTo>
                    <a:pt x="1914144" y="1083056"/>
                  </a:lnTo>
                  <a:lnTo>
                    <a:pt x="1889378" y="1119759"/>
                  </a:lnTo>
                  <a:lnTo>
                    <a:pt x="1852676" y="1144524"/>
                  </a:lnTo>
                  <a:lnTo>
                    <a:pt x="1807845" y="1153540"/>
                  </a:lnTo>
                  <a:lnTo>
                    <a:pt x="115316" y="1153540"/>
                  </a:lnTo>
                  <a:lnTo>
                    <a:pt x="70485" y="1144524"/>
                  </a:lnTo>
                  <a:lnTo>
                    <a:pt x="33781" y="1119759"/>
                  </a:lnTo>
                  <a:lnTo>
                    <a:pt x="9017" y="1083056"/>
                  </a:lnTo>
                  <a:lnTo>
                    <a:pt x="0" y="1038225"/>
                  </a:lnTo>
                  <a:lnTo>
                    <a:pt x="0" y="115315"/>
                  </a:lnTo>
                  <a:close/>
                </a:path>
              </a:pathLst>
            </a:custGeom>
            <a:ln w="15240">
              <a:solidFill>
                <a:srgbClr val="FFFFFF"/>
              </a:solidFill>
            </a:ln>
          </p:spPr>
          <p:txBody>
            <a:bodyPr wrap="square" lIns="0" tIns="0" rIns="0" bIns="0" rtlCol="0"/>
            <a:lstStyle/>
            <a:p>
              <a:endParaRPr/>
            </a:p>
          </p:txBody>
        </p:sp>
      </p:grpSp>
      <p:sp>
        <p:nvSpPr>
          <p:cNvPr id="48" name="object 48"/>
          <p:cNvSpPr txBox="1"/>
          <p:nvPr/>
        </p:nvSpPr>
        <p:spPr>
          <a:xfrm>
            <a:off x="9140697" y="2219960"/>
            <a:ext cx="1519555" cy="285115"/>
          </a:xfrm>
          <a:prstGeom prst="rect">
            <a:avLst/>
          </a:prstGeom>
        </p:spPr>
        <p:txBody>
          <a:bodyPr vert="horz" wrap="square" lIns="0" tIns="13335" rIns="0" bIns="0" rtlCol="0">
            <a:spAutoFit/>
          </a:bodyPr>
          <a:lstStyle/>
          <a:p>
            <a:pPr marL="12700">
              <a:lnSpc>
                <a:spcPct val="100000"/>
              </a:lnSpc>
              <a:spcBef>
                <a:spcPts val="105"/>
              </a:spcBef>
            </a:pPr>
            <a:r>
              <a:rPr sz="1700" spc="-5" dirty="0">
                <a:solidFill>
                  <a:srgbClr val="FFFFFF"/>
                </a:solidFill>
                <a:latin typeface="Carlito"/>
                <a:cs typeface="Carlito"/>
              </a:rPr>
              <a:t>Confusion</a:t>
            </a:r>
            <a:r>
              <a:rPr sz="1700" spc="-170" dirty="0">
                <a:solidFill>
                  <a:srgbClr val="FFFFFF"/>
                </a:solidFill>
                <a:latin typeface="Carlito"/>
                <a:cs typeface="Carlito"/>
              </a:rPr>
              <a:t> </a:t>
            </a:r>
            <a:r>
              <a:rPr sz="1700" spc="-5" dirty="0">
                <a:solidFill>
                  <a:srgbClr val="FFFFFF"/>
                </a:solidFill>
                <a:latin typeface="Carlito"/>
                <a:cs typeface="Carlito"/>
              </a:rPr>
              <a:t>Matrix</a:t>
            </a:r>
            <a:endParaRPr sz="1700">
              <a:latin typeface="Carlito"/>
              <a:cs typeface="Carlito"/>
            </a:endParaRPr>
          </a:p>
        </p:txBody>
      </p:sp>
      <p:sp>
        <p:nvSpPr>
          <p:cNvPr id="49" name="object 49"/>
          <p:cNvSpPr txBox="1"/>
          <p:nvPr/>
        </p:nvSpPr>
        <p:spPr>
          <a:xfrm>
            <a:off x="9299193" y="2456180"/>
            <a:ext cx="1202690" cy="285115"/>
          </a:xfrm>
          <a:prstGeom prst="rect">
            <a:avLst/>
          </a:prstGeom>
        </p:spPr>
        <p:txBody>
          <a:bodyPr vert="horz" wrap="square" lIns="0" tIns="13335" rIns="0" bIns="0" rtlCol="0">
            <a:spAutoFit/>
          </a:bodyPr>
          <a:lstStyle/>
          <a:p>
            <a:pPr marL="12700">
              <a:lnSpc>
                <a:spcPct val="100000"/>
              </a:lnSpc>
              <a:spcBef>
                <a:spcPts val="105"/>
              </a:spcBef>
            </a:pPr>
            <a:r>
              <a:rPr sz="1700" spc="-25" dirty="0">
                <a:solidFill>
                  <a:srgbClr val="FFFFFF"/>
                </a:solidFill>
                <a:latin typeface="Carlito"/>
                <a:cs typeface="Carlito"/>
              </a:rPr>
              <a:t>for </a:t>
            </a:r>
            <a:r>
              <a:rPr sz="1700" dirty="0">
                <a:solidFill>
                  <a:srgbClr val="FFFFFF"/>
                </a:solidFill>
                <a:latin typeface="Carlito"/>
                <a:cs typeface="Carlito"/>
              </a:rPr>
              <a:t>all</a:t>
            </a:r>
            <a:r>
              <a:rPr sz="1700" spc="-165" dirty="0">
                <a:solidFill>
                  <a:srgbClr val="FFFFFF"/>
                </a:solidFill>
                <a:latin typeface="Carlito"/>
                <a:cs typeface="Carlito"/>
              </a:rPr>
              <a:t> </a:t>
            </a:r>
            <a:r>
              <a:rPr sz="1700" dirty="0">
                <a:solidFill>
                  <a:srgbClr val="FFFFFF"/>
                </a:solidFill>
                <a:latin typeface="Carlito"/>
                <a:cs typeface="Carlito"/>
              </a:rPr>
              <a:t>models</a:t>
            </a:r>
            <a:endParaRPr sz="1700">
              <a:latin typeface="Carlito"/>
              <a:cs typeface="Carlito"/>
            </a:endParaRPr>
          </a:p>
        </p:txBody>
      </p:sp>
      <p:grpSp>
        <p:nvGrpSpPr>
          <p:cNvPr id="50" name="object 50"/>
          <p:cNvGrpSpPr/>
          <p:nvPr/>
        </p:nvGrpSpPr>
        <p:grpSpPr>
          <a:xfrm>
            <a:off x="8938259" y="3375659"/>
            <a:ext cx="1938655" cy="1170305"/>
            <a:chOff x="8938259" y="3375659"/>
            <a:chExt cx="1938655" cy="1170305"/>
          </a:xfrm>
        </p:grpSpPr>
        <p:sp>
          <p:nvSpPr>
            <p:cNvPr id="51" name="object 51"/>
            <p:cNvSpPr/>
            <p:nvPr/>
          </p:nvSpPr>
          <p:spPr>
            <a:xfrm>
              <a:off x="8945879" y="3383279"/>
              <a:ext cx="1923414" cy="1155065"/>
            </a:xfrm>
            <a:custGeom>
              <a:avLst/>
              <a:gdLst/>
              <a:ahLst/>
              <a:cxnLst/>
              <a:rect l="l" t="t" r="r" b="b"/>
              <a:pathLst>
                <a:path w="1923415" h="1155064">
                  <a:moveTo>
                    <a:pt x="1807591" y="0"/>
                  </a:moveTo>
                  <a:lnTo>
                    <a:pt x="115570" y="0"/>
                  </a:lnTo>
                  <a:lnTo>
                    <a:pt x="70612" y="9017"/>
                  </a:lnTo>
                  <a:lnTo>
                    <a:pt x="33781" y="33782"/>
                  </a:lnTo>
                  <a:lnTo>
                    <a:pt x="9017" y="70485"/>
                  </a:lnTo>
                  <a:lnTo>
                    <a:pt x="0" y="115570"/>
                  </a:lnTo>
                  <a:lnTo>
                    <a:pt x="0" y="1039114"/>
                  </a:lnTo>
                  <a:lnTo>
                    <a:pt x="9017" y="1084199"/>
                  </a:lnTo>
                  <a:lnTo>
                    <a:pt x="33781" y="1120902"/>
                  </a:lnTo>
                  <a:lnTo>
                    <a:pt x="70612" y="1145667"/>
                  </a:lnTo>
                  <a:lnTo>
                    <a:pt x="115570" y="1154684"/>
                  </a:lnTo>
                  <a:lnTo>
                    <a:pt x="1807591" y="1154684"/>
                  </a:lnTo>
                  <a:lnTo>
                    <a:pt x="1852549" y="1145667"/>
                  </a:lnTo>
                  <a:lnTo>
                    <a:pt x="1889378" y="1120902"/>
                  </a:lnTo>
                  <a:lnTo>
                    <a:pt x="1914144" y="1084199"/>
                  </a:lnTo>
                  <a:lnTo>
                    <a:pt x="1923161" y="1039114"/>
                  </a:lnTo>
                  <a:lnTo>
                    <a:pt x="1923161" y="115570"/>
                  </a:lnTo>
                  <a:lnTo>
                    <a:pt x="1914144" y="70485"/>
                  </a:lnTo>
                  <a:lnTo>
                    <a:pt x="1889378" y="33782"/>
                  </a:lnTo>
                  <a:lnTo>
                    <a:pt x="1852549" y="9017"/>
                  </a:lnTo>
                  <a:lnTo>
                    <a:pt x="1807591" y="0"/>
                  </a:lnTo>
                  <a:close/>
                </a:path>
              </a:pathLst>
            </a:custGeom>
            <a:solidFill>
              <a:srgbClr val="E28312"/>
            </a:solidFill>
          </p:spPr>
          <p:txBody>
            <a:bodyPr wrap="square" lIns="0" tIns="0" rIns="0" bIns="0" rtlCol="0"/>
            <a:lstStyle/>
            <a:p>
              <a:endParaRPr/>
            </a:p>
          </p:txBody>
        </p:sp>
        <p:sp>
          <p:nvSpPr>
            <p:cNvPr id="52" name="object 52"/>
            <p:cNvSpPr/>
            <p:nvPr/>
          </p:nvSpPr>
          <p:spPr>
            <a:xfrm>
              <a:off x="8945879" y="3383279"/>
              <a:ext cx="1923414" cy="1155065"/>
            </a:xfrm>
            <a:custGeom>
              <a:avLst/>
              <a:gdLst/>
              <a:ahLst/>
              <a:cxnLst/>
              <a:rect l="l" t="t" r="r" b="b"/>
              <a:pathLst>
                <a:path w="1923415" h="1155064">
                  <a:moveTo>
                    <a:pt x="0" y="115570"/>
                  </a:moveTo>
                  <a:lnTo>
                    <a:pt x="9017" y="70485"/>
                  </a:lnTo>
                  <a:lnTo>
                    <a:pt x="33781" y="33782"/>
                  </a:lnTo>
                  <a:lnTo>
                    <a:pt x="70612" y="9017"/>
                  </a:lnTo>
                  <a:lnTo>
                    <a:pt x="115570" y="0"/>
                  </a:lnTo>
                  <a:lnTo>
                    <a:pt x="1807591" y="0"/>
                  </a:lnTo>
                  <a:lnTo>
                    <a:pt x="1852549" y="9017"/>
                  </a:lnTo>
                  <a:lnTo>
                    <a:pt x="1889378" y="33782"/>
                  </a:lnTo>
                  <a:lnTo>
                    <a:pt x="1914144" y="70485"/>
                  </a:lnTo>
                  <a:lnTo>
                    <a:pt x="1923161" y="115570"/>
                  </a:lnTo>
                  <a:lnTo>
                    <a:pt x="1923161" y="1039114"/>
                  </a:lnTo>
                  <a:lnTo>
                    <a:pt x="1914144" y="1084199"/>
                  </a:lnTo>
                  <a:lnTo>
                    <a:pt x="1889378" y="1120902"/>
                  </a:lnTo>
                  <a:lnTo>
                    <a:pt x="1852549" y="1145667"/>
                  </a:lnTo>
                  <a:lnTo>
                    <a:pt x="1807591" y="1154684"/>
                  </a:lnTo>
                  <a:lnTo>
                    <a:pt x="115570" y="1154684"/>
                  </a:lnTo>
                  <a:lnTo>
                    <a:pt x="70612" y="1145667"/>
                  </a:lnTo>
                  <a:lnTo>
                    <a:pt x="33781" y="1120902"/>
                  </a:lnTo>
                  <a:lnTo>
                    <a:pt x="9017" y="1084199"/>
                  </a:lnTo>
                  <a:lnTo>
                    <a:pt x="0" y="1039114"/>
                  </a:lnTo>
                  <a:lnTo>
                    <a:pt x="0" y="115570"/>
                  </a:lnTo>
                  <a:close/>
                </a:path>
              </a:pathLst>
            </a:custGeom>
            <a:ln w="15239">
              <a:solidFill>
                <a:srgbClr val="FFFFFF"/>
              </a:solidFill>
            </a:ln>
          </p:spPr>
          <p:txBody>
            <a:bodyPr wrap="square" lIns="0" tIns="0" rIns="0" bIns="0" rtlCol="0"/>
            <a:lstStyle/>
            <a:p>
              <a:endParaRPr/>
            </a:p>
          </p:txBody>
        </p:sp>
      </p:grpSp>
      <p:sp>
        <p:nvSpPr>
          <p:cNvPr id="53" name="object 53"/>
          <p:cNvSpPr txBox="1"/>
          <p:nvPr/>
        </p:nvSpPr>
        <p:spPr>
          <a:xfrm>
            <a:off x="9055354" y="3656457"/>
            <a:ext cx="1709420" cy="539750"/>
          </a:xfrm>
          <a:prstGeom prst="rect">
            <a:avLst/>
          </a:prstGeom>
        </p:spPr>
        <p:txBody>
          <a:bodyPr vert="horz" wrap="square" lIns="0" tIns="25400" rIns="0" bIns="0" rtlCol="0">
            <a:spAutoFit/>
          </a:bodyPr>
          <a:lstStyle/>
          <a:p>
            <a:pPr marL="123825" marR="5080" indent="-111760">
              <a:lnSpc>
                <a:spcPts val="2000"/>
              </a:lnSpc>
              <a:spcBef>
                <a:spcPts val="200"/>
              </a:spcBef>
            </a:pPr>
            <a:r>
              <a:rPr sz="1700" dirty="0">
                <a:solidFill>
                  <a:srgbClr val="FFFFFF"/>
                </a:solidFill>
                <a:latin typeface="Carlito"/>
                <a:cs typeface="Carlito"/>
              </a:rPr>
              <a:t>Barplot </a:t>
            </a:r>
            <a:r>
              <a:rPr sz="1700" spc="-5" dirty="0">
                <a:solidFill>
                  <a:srgbClr val="FFFFFF"/>
                </a:solidFill>
                <a:latin typeface="Carlito"/>
                <a:cs typeface="Carlito"/>
              </a:rPr>
              <a:t>to</a:t>
            </a:r>
            <a:r>
              <a:rPr sz="1700" spc="-155" dirty="0">
                <a:solidFill>
                  <a:srgbClr val="FFFFFF"/>
                </a:solidFill>
                <a:latin typeface="Carlito"/>
                <a:cs typeface="Carlito"/>
              </a:rPr>
              <a:t> </a:t>
            </a:r>
            <a:r>
              <a:rPr sz="1700" spc="-20" dirty="0">
                <a:solidFill>
                  <a:srgbClr val="FFFFFF"/>
                </a:solidFill>
                <a:latin typeface="Carlito"/>
                <a:cs typeface="Carlito"/>
              </a:rPr>
              <a:t>compare  </a:t>
            </a:r>
            <a:r>
              <a:rPr sz="1700" spc="-10" dirty="0">
                <a:solidFill>
                  <a:srgbClr val="FFFFFF"/>
                </a:solidFill>
                <a:latin typeface="Carlito"/>
                <a:cs typeface="Carlito"/>
              </a:rPr>
              <a:t>scores </a:t>
            </a:r>
            <a:r>
              <a:rPr sz="1700" dirty="0">
                <a:solidFill>
                  <a:srgbClr val="FFFFFF"/>
                </a:solidFill>
                <a:latin typeface="Carlito"/>
                <a:cs typeface="Carlito"/>
              </a:rPr>
              <a:t>of</a:t>
            </a:r>
            <a:r>
              <a:rPr sz="1700" spc="-150" dirty="0">
                <a:solidFill>
                  <a:srgbClr val="FFFFFF"/>
                </a:solidFill>
                <a:latin typeface="Carlito"/>
                <a:cs typeface="Carlito"/>
              </a:rPr>
              <a:t> </a:t>
            </a:r>
            <a:r>
              <a:rPr sz="1700" dirty="0">
                <a:solidFill>
                  <a:srgbClr val="FFFFFF"/>
                </a:solidFill>
                <a:latin typeface="Carlito"/>
                <a:cs typeface="Carlito"/>
              </a:rPr>
              <a:t>models</a:t>
            </a:r>
            <a:endParaRPr sz="1700">
              <a:latin typeface="Carlito"/>
              <a:cs typeface="Carli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7280" y="365959"/>
            <a:ext cx="10058400" cy="1371401"/>
          </a:xfrm>
          <a:prstGeom prst="rect">
            <a:avLst/>
          </a:prstGeom>
        </p:spPr>
        <p:txBody>
          <a:bodyPr vert="horz" wrap="square" lIns="0" tIns="626618" rIns="0" bIns="0" rtlCol="0">
            <a:spAutoFit/>
          </a:bodyPr>
          <a:lstStyle/>
          <a:p>
            <a:pPr marL="168910">
              <a:lnSpc>
                <a:spcPct val="100000"/>
              </a:lnSpc>
              <a:spcBef>
                <a:spcPts val="100"/>
              </a:spcBef>
              <a:tabLst>
                <a:tab pos="10140315" algn="l"/>
              </a:tabLst>
            </a:pPr>
            <a:r>
              <a:rPr u="heavy" spc="-375" dirty="0">
                <a:uFill>
                  <a:solidFill>
                    <a:srgbClr val="7D7D7D"/>
                  </a:solidFill>
                </a:uFill>
              </a:rPr>
              <a:t>Results</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16</a:t>
            </a:fld>
            <a:endParaRPr dirty="0"/>
          </a:p>
        </p:txBody>
      </p:sp>
      <p:sp>
        <p:nvSpPr>
          <p:cNvPr id="4" name="object 4"/>
          <p:cNvSpPr txBox="1"/>
          <p:nvPr/>
        </p:nvSpPr>
        <p:spPr>
          <a:xfrm>
            <a:off x="1328166" y="5183504"/>
            <a:ext cx="9043035" cy="848994"/>
          </a:xfrm>
          <a:prstGeom prst="rect">
            <a:avLst/>
          </a:prstGeom>
        </p:spPr>
        <p:txBody>
          <a:bodyPr vert="horz" wrap="square" lIns="0" tIns="12700" rIns="0" bIns="0" rtlCol="0">
            <a:spAutoFit/>
          </a:bodyPr>
          <a:lstStyle/>
          <a:p>
            <a:pPr marL="12700" marR="5080">
              <a:lnSpc>
                <a:spcPct val="100000"/>
              </a:lnSpc>
              <a:spcBef>
                <a:spcPts val="100"/>
              </a:spcBef>
            </a:pPr>
            <a:r>
              <a:rPr sz="1800" spc="-5" dirty="0">
                <a:solidFill>
                  <a:srgbClr val="BB562C"/>
                </a:solidFill>
                <a:latin typeface="Carlito"/>
                <a:cs typeface="Carlito"/>
              </a:rPr>
              <a:t>This is </a:t>
            </a:r>
            <a:r>
              <a:rPr sz="1800" dirty="0">
                <a:solidFill>
                  <a:srgbClr val="BB562C"/>
                </a:solidFill>
                <a:latin typeface="Carlito"/>
                <a:cs typeface="Carlito"/>
              </a:rPr>
              <a:t>a </a:t>
            </a:r>
            <a:r>
              <a:rPr lang="en-AU" spc="-20" dirty="0">
                <a:solidFill>
                  <a:srgbClr val="BB562C"/>
                </a:solidFill>
                <a:latin typeface="Carlito"/>
                <a:cs typeface="Carlito"/>
              </a:rPr>
              <a:t>snippet</a:t>
            </a:r>
            <a:r>
              <a:rPr sz="1800" spc="-20" dirty="0">
                <a:solidFill>
                  <a:srgbClr val="BB562C"/>
                </a:solidFill>
                <a:latin typeface="Carlito"/>
                <a:cs typeface="Carlito"/>
              </a:rPr>
              <a:t> </a:t>
            </a:r>
            <a:r>
              <a:rPr sz="1800" spc="-5" dirty="0">
                <a:solidFill>
                  <a:srgbClr val="BB562C"/>
                </a:solidFill>
                <a:latin typeface="Carlito"/>
                <a:cs typeface="Carlito"/>
              </a:rPr>
              <a:t>of </a:t>
            </a:r>
            <a:r>
              <a:rPr sz="1800" dirty="0">
                <a:solidFill>
                  <a:srgbClr val="BB562C"/>
                </a:solidFill>
                <a:latin typeface="Carlito"/>
                <a:cs typeface="Carlito"/>
              </a:rPr>
              <a:t>the </a:t>
            </a:r>
            <a:r>
              <a:rPr sz="1800" spc="-15" dirty="0">
                <a:solidFill>
                  <a:srgbClr val="BB562C"/>
                </a:solidFill>
                <a:latin typeface="Carlito"/>
                <a:cs typeface="Carlito"/>
              </a:rPr>
              <a:t>Plotly dashboard. </a:t>
            </a:r>
            <a:r>
              <a:rPr sz="1800" spc="-5" dirty="0">
                <a:solidFill>
                  <a:srgbClr val="BB562C"/>
                </a:solidFill>
                <a:latin typeface="Carlito"/>
                <a:cs typeface="Carlito"/>
              </a:rPr>
              <a:t>The </a:t>
            </a:r>
            <a:r>
              <a:rPr sz="1800" spc="-20" dirty="0">
                <a:solidFill>
                  <a:srgbClr val="BB562C"/>
                </a:solidFill>
                <a:latin typeface="Carlito"/>
                <a:cs typeface="Carlito"/>
              </a:rPr>
              <a:t>following </a:t>
            </a:r>
            <a:r>
              <a:rPr sz="1800" spc="-5" dirty="0">
                <a:solidFill>
                  <a:srgbClr val="BB562C"/>
                </a:solidFill>
                <a:latin typeface="Carlito"/>
                <a:cs typeface="Carlito"/>
              </a:rPr>
              <a:t>sides will show </a:t>
            </a:r>
            <a:r>
              <a:rPr sz="1800" dirty="0">
                <a:solidFill>
                  <a:srgbClr val="BB562C"/>
                </a:solidFill>
                <a:latin typeface="Carlito"/>
                <a:cs typeface="Carlito"/>
              </a:rPr>
              <a:t>the </a:t>
            </a:r>
            <a:r>
              <a:rPr sz="1800" spc="-15" dirty="0">
                <a:solidFill>
                  <a:srgbClr val="BB562C"/>
                </a:solidFill>
                <a:latin typeface="Carlito"/>
                <a:cs typeface="Carlito"/>
              </a:rPr>
              <a:t>results </a:t>
            </a:r>
            <a:r>
              <a:rPr sz="1800" spc="-5" dirty="0">
                <a:solidFill>
                  <a:srgbClr val="BB562C"/>
                </a:solidFill>
                <a:latin typeface="Carlito"/>
                <a:cs typeface="Carlito"/>
              </a:rPr>
              <a:t>of </a:t>
            </a:r>
            <a:r>
              <a:rPr sz="1800" spc="-20" dirty="0">
                <a:solidFill>
                  <a:srgbClr val="BB562C"/>
                </a:solidFill>
                <a:latin typeface="Carlito"/>
                <a:cs typeface="Carlito"/>
              </a:rPr>
              <a:t>EDA </a:t>
            </a:r>
            <a:r>
              <a:rPr sz="1800" spc="-5" dirty="0">
                <a:solidFill>
                  <a:srgbClr val="BB562C"/>
                </a:solidFill>
                <a:latin typeface="Carlito"/>
                <a:cs typeface="Carlito"/>
              </a:rPr>
              <a:t>with  </a:t>
            </a:r>
            <a:r>
              <a:rPr sz="1800" spc="-20" dirty="0">
                <a:solidFill>
                  <a:srgbClr val="BB562C"/>
                </a:solidFill>
                <a:latin typeface="Carlito"/>
                <a:cs typeface="Carlito"/>
              </a:rPr>
              <a:t>visualization, EDA </a:t>
            </a:r>
            <a:r>
              <a:rPr sz="1800" spc="-5" dirty="0">
                <a:solidFill>
                  <a:srgbClr val="BB562C"/>
                </a:solidFill>
                <a:latin typeface="Carlito"/>
                <a:cs typeface="Carlito"/>
              </a:rPr>
              <a:t>with </a:t>
            </a:r>
            <a:r>
              <a:rPr sz="1800" dirty="0">
                <a:solidFill>
                  <a:srgbClr val="BB562C"/>
                </a:solidFill>
                <a:latin typeface="Carlito"/>
                <a:cs typeface="Carlito"/>
              </a:rPr>
              <a:t>SQL, </a:t>
            </a:r>
            <a:r>
              <a:rPr sz="1800" spc="-25" dirty="0">
                <a:solidFill>
                  <a:srgbClr val="BB562C"/>
                </a:solidFill>
                <a:latin typeface="Carlito"/>
                <a:cs typeface="Carlito"/>
              </a:rPr>
              <a:t>Interactive </a:t>
            </a:r>
            <a:r>
              <a:rPr sz="1800" dirty="0">
                <a:solidFill>
                  <a:srgbClr val="BB562C"/>
                </a:solidFill>
                <a:latin typeface="Carlito"/>
                <a:cs typeface="Carlito"/>
              </a:rPr>
              <a:t>Map </a:t>
            </a:r>
            <a:r>
              <a:rPr sz="1800" spc="-5" dirty="0">
                <a:solidFill>
                  <a:srgbClr val="BB562C"/>
                </a:solidFill>
                <a:latin typeface="Carlito"/>
                <a:cs typeface="Carlito"/>
              </a:rPr>
              <a:t>with </a:t>
            </a:r>
            <a:r>
              <a:rPr sz="1800" spc="-20" dirty="0">
                <a:solidFill>
                  <a:srgbClr val="BB562C"/>
                </a:solidFill>
                <a:latin typeface="Carlito"/>
                <a:cs typeface="Carlito"/>
              </a:rPr>
              <a:t>Folium, </a:t>
            </a:r>
            <a:r>
              <a:rPr sz="1800" dirty="0">
                <a:solidFill>
                  <a:srgbClr val="BB562C"/>
                </a:solidFill>
                <a:latin typeface="Carlito"/>
                <a:cs typeface="Carlito"/>
              </a:rPr>
              <a:t>and </a:t>
            </a:r>
            <a:r>
              <a:rPr sz="1800" spc="-10" dirty="0">
                <a:solidFill>
                  <a:srgbClr val="BB562C"/>
                </a:solidFill>
                <a:latin typeface="Carlito"/>
                <a:cs typeface="Carlito"/>
              </a:rPr>
              <a:t>finally </a:t>
            </a:r>
            <a:r>
              <a:rPr sz="1800" dirty="0">
                <a:solidFill>
                  <a:srgbClr val="BB562C"/>
                </a:solidFill>
                <a:latin typeface="Carlito"/>
                <a:cs typeface="Carlito"/>
              </a:rPr>
              <a:t>the </a:t>
            </a:r>
            <a:r>
              <a:rPr sz="1800" spc="-15" dirty="0">
                <a:solidFill>
                  <a:srgbClr val="BB562C"/>
                </a:solidFill>
                <a:latin typeface="Carlito"/>
                <a:cs typeface="Carlito"/>
              </a:rPr>
              <a:t>results </a:t>
            </a:r>
            <a:r>
              <a:rPr sz="1800" spc="-5" dirty="0">
                <a:solidFill>
                  <a:srgbClr val="BB562C"/>
                </a:solidFill>
                <a:latin typeface="Carlito"/>
                <a:cs typeface="Carlito"/>
              </a:rPr>
              <a:t>of our </a:t>
            </a:r>
            <a:r>
              <a:rPr sz="1800" dirty="0">
                <a:solidFill>
                  <a:srgbClr val="BB562C"/>
                </a:solidFill>
                <a:latin typeface="Carlito"/>
                <a:cs typeface="Carlito"/>
              </a:rPr>
              <a:t>model </a:t>
            </a:r>
            <a:r>
              <a:rPr sz="1800" spc="-5" dirty="0">
                <a:solidFill>
                  <a:srgbClr val="BB562C"/>
                </a:solidFill>
                <a:latin typeface="Carlito"/>
                <a:cs typeface="Carlito"/>
              </a:rPr>
              <a:t>with  </a:t>
            </a:r>
            <a:r>
              <a:rPr sz="1800" dirty="0">
                <a:solidFill>
                  <a:srgbClr val="BB562C"/>
                </a:solidFill>
                <a:latin typeface="Carlito"/>
                <a:cs typeface="Carlito"/>
              </a:rPr>
              <a:t>about 83%</a:t>
            </a:r>
            <a:r>
              <a:rPr sz="1800" spc="-5" dirty="0">
                <a:solidFill>
                  <a:srgbClr val="BB562C"/>
                </a:solidFill>
                <a:latin typeface="Carlito"/>
                <a:cs typeface="Carlito"/>
              </a:rPr>
              <a:t> </a:t>
            </a:r>
            <a:r>
              <a:rPr sz="1800" spc="-45" dirty="0">
                <a:solidFill>
                  <a:srgbClr val="BB562C"/>
                </a:solidFill>
                <a:latin typeface="Carlito"/>
                <a:cs typeface="Carlito"/>
              </a:rPr>
              <a:t>accuracy.</a:t>
            </a:r>
            <a:endParaRPr sz="1800" dirty="0">
              <a:latin typeface="Carlito"/>
              <a:cs typeface="Carlito"/>
            </a:endParaRPr>
          </a:p>
        </p:txBody>
      </p:sp>
      <p:pic>
        <p:nvPicPr>
          <p:cNvPr id="7" name="Picture 6">
            <a:extLst>
              <a:ext uri="{FF2B5EF4-FFF2-40B4-BE49-F238E27FC236}">
                <a16:creationId xmlns:a16="http://schemas.microsoft.com/office/drawing/2014/main" id="{ED8F4877-D962-4130-8512-2C5408972FE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71800" y="1783080"/>
            <a:ext cx="5963918" cy="335470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76019" y="2927985"/>
            <a:ext cx="8888095" cy="1121461"/>
          </a:xfrm>
          <a:prstGeom prst="rect">
            <a:avLst/>
          </a:prstGeom>
        </p:spPr>
        <p:txBody>
          <a:bodyPr vert="horz" wrap="square" lIns="0" tIns="13335" rIns="0" bIns="0" rtlCol="0">
            <a:spAutoFit/>
          </a:bodyPr>
          <a:lstStyle/>
          <a:p>
            <a:pPr marL="12700">
              <a:lnSpc>
                <a:spcPct val="100000"/>
              </a:lnSpc>
              <a:spcBef>
                <a:spcPts val="105"/>
              </a:spcBef>
            </a:pPr>
            <a:r>
              <a:rPr sz="7200" spc="-1125" dirty="0">
                <a:solidFill>
                  <a:srgbClr val="242424"/>
                </a:solidFill>
                <a:latin typeface="Bahnschrift Condensed" panose="020B0502040204020203" pitchFamily="34" charset="0"/>
                <a:cs typeface="Arial"/>
              </a:rPr>
              <a:t>E</a:t>
            </a:r>
            <a:r>
              <a:rPr lang="en-IN" sz="7200" spc="-1125" dirty="0">
                <a:solidFill>
                  <a:srgbClr val="242424"/>
                </a:solidFill>
                <a:latin typeface="Bahnschrift Condensed" panose="020B0502040204020203" pitchFamily="34" charset="0"/>
                <a:cs typeface="Arial"/>
              </a:rPr>
              <a:t>   </a:t>
            </a:r>
            <a:r>
              <a:rPr sz="7200" spc="-1125" dirty="0">
                <a:solidFill>
                  <a:srgbClr val="242424"/>
                </a:solidFill>
                <a:latin typeface="Bahnschrift Condensed" panose="020B0502040204020203" pitchFamily="34" charset="0"/>
                <a:cs typeface="Arial"/>
              </a:rPr>
              <a:t>D</a:t>
            </a:r>
            <a:r>
              <a:rPr lang="en-IN" sz="7200" spc="-1125" dirty="0">
                <a:solidFill>
                  <a:srgbClr val="242424"/>
                </a:solidFill>
                <a:latin typeface="Bahnschrift Condensed" panose="020B0502040204020203" pitchFamily="34" charset="0"/>
                <a:cs typeface="Arial"/>
              </a:rPr>
              <a:t>  </a:t>
            </a:r>
            <a:r>
              <a:rPr sz="7200" spc="-1125" dirty="0">
                <a:solidFill>
                  <a:srgbClr val="242424"/>
                </a:solidFill>
                <a:latin typeface="Bahnschrift Condensed" panose="020B0502040204020203" pitchFamily="34" charset="0"/>
                <a:cs typeface="Arial"/>
              </a:rPr>
              <a:t>A </a:t>
            </a:r>
            <a:r>
              <a:rPr lang="en-IN" sz="7200" spc="-1125" dirty="0">
                <a:solidFill>
                  <a:srgbClr val="242424"/>
                </a:solidFill>
                <a:latin typeface="Bahnschrift Condensed" panose="020B0502040204020203" pitchFamily="34" charset="0"/>
                <a:cs typeface="Arial"/>
              </a:rPr>
              <a:t>   </a:t>
            </a:r>
            <a:r>
              <a:rPr sz="7200" spc="-50" dirty="0">
                <a:solidFill>
                  <a:srgbClr val="242424"/>
                </a:solidFill>
                <a:latin typeface="Bahnschrift Condensed" panose="020B0502040204020203" pitchFamily="34" charset="0"/>
                <a:cs typeface="Arial"/>
              </a:rPr>
              <a:t>with</a:t>
            </a:r>
            <a:r>
              <a:rPr sz="7200" spc="-1270" dirty="0">
                <a:solidFill>
                  <a:srgbClr val="242424"/>
                </a:solidFill>
                <a:latin typeface="Bahnschrift Condensed" panose="020B0502040204020203" pitchFamily="34" charset="0"/>
                <a:cs typeface="Arial"/>
              </a:rPr>
              <a:t> </a:t>
            </a:r>
            <a:r>
              <a:rPr sz="7200" spc="-425" dirty="0">
                <a:solidFill>
                  <a:srgbClr val="242424"/>
                </a:solidFill>
                <a:latin typeface="Bahnschrift Condensed" panose="020B0502040204020203" pitchFamily="34" charset="0"/>
                <a:cs typeface="Arial"/>
              </a:rPr>
              <a:t>Visualization</a:t>
            </a:r>
            <a:endParaRPr sz="7200" dirty="0">
              <a:latin typeface="Bahnschrift Condensed" panose="020B0502040204020203" pitchFamily="34" charset="0"/>
              <a:cs typeface="Arial"/>
            </a:endParaRP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17</a:t>
            </a:fld>
            <a:endParaRPr dirty="0"/>
          </a:p>
        </p:txBody>
      </p:sp>
      <p:sp>
        <p:nvSpPr>
          <p:cNvPr id="3" name="object 3"/>
          <p:cNvSpPr txBox="1"/>
          <p:nvPr/>
        </p:nvSpPr>
        <p:spPr>
          <a:xfrm>
            <a:off x="1176019" y="4411726"/>
            <a:ext cx="7373620" cy="391160"/>
          </a:xfrm>
          <a:prstGeom prst="rect">
            <a:avLst/>
          </a:prstGeom>
        </p:spPr>
        <p:txBody>
          <a:bodyPr vert="horz" wrap="square" lIns="0" tIns="12700" rIns="0" bIns="0" rtlCol="0">
            <a:spAutoFit/>
          </a:bodyPr>
          <a:lstStyle/>
          <a:p>
            <a:pPr marL="12700">
              <a:lnSpc>
                <a:spcPct val="100000"/>
              </a:lnSpc>
              <a:spcBef>
                <a:spcPts val="100"/>
              </a:spcBef>
              <a:tabLst>
                <a:tab pos="2052955" algn="l"/>
                <a:tab pos="4218940" algn="l"/>
                <a:tab pos="5101590" algn="l"/>
                <a:tab pos="6543675" algn="l"/>
              </a:tabLst>
            </a:pPr>
            <a:r>
              <a:rPr sz="2400" spc="-275" dirty="0">
                <a:latin typeface="Arial"/>
                <a:cs typeface="Arial"/>
              </a:rPr>
              <a:t>EXPLORATORY	</a:t>
            </a:r>
            <a:r>
              <a:rPr sz="2400" spc="-340" dirty="0">
                <a:latin typeface="Arial"/>
                <a:cs typeface="Arial"/>
              </a:rPr>
              <a:t>DATA  </a:t>
            </a:r>
            <a:r>
              <a:rPr sz="2400" spc="-330" dirty="0">
                <a:latin typeface="Arial"/>
                <a:cs typeface="Arial"/>
              </a:rPr>
              <a:t> </a:t>
            </a:r>
            <a:r>
              <a:rPr sz="2400" spc="-225" dirty="0">
                <a:latin typeface="Arial"/>
                <a:cs typeface="Arial"/>
              </a:rPr>
              <a:t>ANALYSIS	</a:t>
            </a:r>
            <a:r>
              <a:rPr sz="2400" spc="-85" dirty="0">
                <a:latin typeface="Arial"/>
                <a:cs typeface="Arial"/>
              </a:rPr>
              <a:t>WITH	</a:t>
            </a:r>
            <a:r>
              <a:rPr sz="2400" spc="-215" dirty="0">
                <a:latin typeface="Arial"/>
                <a:cs typeface="Arial"/>
              </a:rPr>
              <a:t>SEABORN	</a:t>
            </a:r>
            <a:r>
              <a:rPr sz="2400" spc="-295" dirty="0">
                <a:latin typeface="Arial"/>
                <a:cs typeface="Arial"/>
              </a:rPr>
              <a:t>PLOTS</a:t>
            </a:r>
            <a:endParaRPr sz="2400" dirty="0">
              <a:latin typeface="Arial"/>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solidFill>
              <a:schemeClr val="accent2"/>
            </a:solidFill>
          </p:spPr>
          <p:txBody>
            <a:bodyPr wrap="square" lIns="0" tIns="0" rIns="0" bIns="0" rtlCol="0"/>
            <a:lstStyle/>
            <a:p>
              <a:endParaRPr dirty="0"/>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chemeClr val="accent1"/>
            </a:solidFill>
          </p:spPr>
          <p:txBody>
            <a:bodyPr wrap="square" lIns="0" tIns="0" rIns="0" bIns="0" rtlCol="0"/>
            <a:lstStyle/>
            <a:p>
              <a:endParaRPr/>
            </a:p>
          </p:txBody>
        </p:sp>
      </p:grpSp>
      <p:sp>
        <p:nvSpPr>
          <p:cNvPr id="5" name="object 5"/>
          <p:cNvSpPr txBox="1">
            <a:spLocks noGrp="1"/>
          </p:cNvSpPr>
          <p:nvPr>
            <p:ph type="title"/>
          </p:nvPr>
        </p:nvSpPr>
        <p:spPr>
          <a:xfrm>
            <a:off x="806907" y="456438"/>
            <a:ext cx="5162550" cy="574040"/>
          </a:xfrm>
          <a:prstGeom prst="rect">
            <a:avLst/>
          </a:prstGeom>
        </p:spPr>
        <p:txBody>
          <a:bodyPr vert="horz" wrap="square" lIns="0" tIns="12700" rIns="0" bIns="0" rtlCol="0">
            <a:spAutoFit/>
          </a:bodyPr>
          <a:lstStyle/>
          <a:p>
            <a:pPr marL="12700">
              <a:lnSpc>
                <a:spcPct val="100000"/>
              </a:lnSpc>
              <a:spcBef>
                <a:spcPts val="100"/>
              </a:spcBef>
            </a:pPr>
            <a:r>
              <a:rPr sz="3600" spc="-204" dirty="0">
                <a:solidFill>
                  <a:schemeClr val="tx1"/>
                </a:solidFill>
              </a:rPr>
              <a:t>Flight </a:t>
            </a:r>
            <a:r>
              <a:rPr sz="3600" spc="-229" dirty="0">
                <a:solidFill>
                  <a:schemeClr val="tx1"/>
                </a:solidFill>
              </a:rPr>
              <a:t>Number </a:t>
            </a:r>
            <a:r>
              <a:rPr sz="3600" spc="-300" dirty="0">
                <a:solidFill>
                  <a:schemeClr val="tx1"/>
                </a:solidFill>
              </a:rPr>
              <a:t>vs. </a:t>
            </a:r>
            <a:r>
              <a:rPr sz="3600" spc="-310" dirty="0">
                <a:solidFill>
                  <a:schemeClr val="tx1"/>
                </a:solidFill>
              </a:rPr>
              <a:t>Launch</a:t>
            </a:r>
            <a:r>
              <a:rPr sz="3600" spc="-765" dirty="0">
                <a:solidFill>
                  <a:schemeClr val="tx1"/>
                </a:solidFill>
              </a:rPr>
              <a:t> </a:t>
            </a:r>
            <a:r>
              <a:rPr sz="3600" spc="-265" dirty="0">
                <a:solidFill>
                  <a:schemeClr val="tx1"/>
                </a:solidFill>
              </a:rPr>
              <a:t>Site</a:t>
            </a:r>
            <a:endParaRPr sz="3600" dirty="0">
              <a:solidFill>
                <a:schemeClr val="tx1"/>
              </a:solidFill>
            </a:endParaRPr>
          </a:p>
        </p:txBody>
      </p:sp>
      <p:sp>
        <p:nvSpPr>
          <p:cNvPr id="9" name="object 9"/>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18</a:t>
            </a:fld>
            <a:endParaRPr dirty="0"/>
          </a:p>
        </p:txBody>
      </p:sp>
      <p:sp>
        <p:nvSpPr>
          <p:cNvPr id="6" name="object 6"/>
          <p:cNvSpPr txBox="1"/>
          <p:nvPr/>
        </p:nvSpPr>
        <p:spPr>
          <a:xfrm>
            <a:off x="806907" y="5146750"/>
            <a:ext cx="6850380" cy="1197572"/>
          </a:xfrm>
          <a:prstGeom prst="rect">
            <a:avLst/>
          </a:prstGeom>
        </p:spPr>
        <p:txBody>
          <a:bodyPr vert="horz" wrap="square" lIns="0" tIns="13335" rIns="0" bIns="0" rtlCol="0">
            <a:spAutoFit/>
          </a:bodyPr>
          <a:lstStyle/>
          <a:p>
            <a:pPr marL="12700" marR="5080" algn="just">
              <a:lnSpc>
                <a:spcPct val="120900"/>
              </a:lnSpc>
              <a:spcBef>
                <a:spcPts val="105"/>
              </a:spcBef>
            </a:pPr>
            <a:r>
              <a:rPr sz="1600" spc="-20" dirty="0">
                <a:solidFill>
                  <a:srgbClr val="FFFFFF"/>
                </a:solidFill>
                <a:latin typeface="Carlito"/>
                <a:cs typeface="Carlito"/>
              </a:rPr>
              <a:t>Graph </a:t>
            </a:r>
            <a:r>
              <a:rPr sz="1600" spc="-10" dirty="0">
                <a:solidFill>
                  <a:srgbClr val="FFFFFF"/>
                </a:solidFill>
                <a:latin typeface="Carlito"/>
                <a:cs typeface="Carlito"/>
              </a:rPr>
              <a:t>suggests </a:t>
            </a:r>
            <a:r>
              <a:rPr sz="1600" spc="-5" dirty="0">
                <a:solidFill>
                  <a:srgbClr val="FFFFFF"/>
                </a:solidFill>
                <a:latin typeface="Carlito"/>
                <a:cs typeface="Carlito"/>
              </a:rPr>
              <a:t>an </a:t>
            </a:r>
            <a:r>
              <a:rPr sz="1600" spc="-20" dirty="0">
                <a:solidFill>
                  <a:srgbClr val="FFFFFF"/>
                </a:solidFill>
                <a:latin typeface="Carlito"/>
                <a:cs typeface="Carlito"/>
              </a:rPr>
              <a:t>increase </a:t>
            </a:r>
            <a:r>
              <a:rPr sz="1600" dirty="0">
                <a:solidFill>
                  <a:srgbClr val="FFFFFF"/>
                </a:solidFill>
                <a:latin typeface="Carlito"/>
                <a:cs typeface="Carlito"/>
              </a:rPr>
              <a:t>in </a:t>
            </a:r>
            <a:r>
              <a:rPr sz="1600" spc="-15" dirty="0">
                <a:solidFill>
                  <a:srgbClr val="FFFFFF"/>
                </a:solidFill>
                <a:latin typeface="Carlito"/>
                <a:cs typeface="Carlito"/>
              </a:rPr>
              <a:t>success </a:t>
            </a:r>
            <a:r>
              <a:rPr sz="1600" spc="-40" dirty="0">
                <a:solidFill>
                  <a:srgbClr val="FFFFFF"/>
                </a:solidFill>
                <a:latin typeface="Carlito"/>
                <a:cs typeface="Carlito"/>
              </a:rPr>
              <a:t>rate </a:t>
            </a:r>
            <a:r>
              <a:rPr sz="1600" spc="-20" dirty="0">
                <a:solidFill>
                  <a:srgbClr val="FFFFFF"/>
                </a:solidFill>
                <a:latin typeface="Carlito"/>
                <a:cs typeface="Carlito"/>
              </a:rPr>
              <a:t>over </a:t>
            </a:r>
            <a:r>
              <a:rPr sz="1600" spc="-5" dirty="0">
                <a:solidFill>
                  <a:srgbClr val="FFFFFF"/>
                </a:solidFill>
                <a:latin typeface="Carlito"/>
                <a:cs typeface="Carlito"/>
              </a:rPr>
              <a:t>time </a:t>
            </a:r>
            <a:r>
              <a:rPr sz="1600" spc="-20" dirty="0">
                <a:solidFill>
                  <a:srgbClr val="FFFFFF"/>
                </a:solidFill>
                <a:latin typeface="Carlito"/>
                <a:cs typeface="Carlito"/>
              </a:rPr>
              <a:t>(indicated </a:t>
            </a:r>
            <a:r>
              <a:rPr sz="1600" dirty="0">
                <a:solidFill>
                  <a:srgbClr val="FFFFFF"/>
                </a:solidFill>
                <a:latin typeface="Carlito"/>
                <a:cs typeface="Carlito"/>
              </a:rPr>
              <a:t>in </a:t>
            </a:r>
            <a:r>
              <a:rPr sz="1600" spc="-10" dirty="0">
                <a:solidFill>
                  <a:srgbClr val="FFFFFF"/>
                </a:solidFill>
                <a:latin typeface="Carlito"/>
                <a:cs typeface="Carlito"/>
              </a:rPr>
              <a:t>Flight </a:t>
            </a:r>
            <a:r>
              <a:rPr sz="1600" spc="-5" dirty="0">
                <a:solidFill>
                  <a:srgbClr val="FFFFFF"/>
                </a:solidFill>
                <a:latin typeface="Carlito"/>
                <a:cs typeface="Carlito"/>
              </a:rPr>
              <a:t>Number).  </a:t>
            </a:r>
            <a:r>
              <a:rPr sz="1600" spc="-25" dirty="0">
                <a:solidFill>
                  <a:srgbClr val="FFFFFF"/>
                </a:solidFill>
                <a:latin typeface="Carlito"/>
                <a:cs typeface="Carlito"/>
              </a:rPr>
              <a:t>Likely </a:t>
            </a:r>
            <a:r>
              <a:rPr sz="1600" spc="-5" dirty="0">
                <a:solidFill>
                  <a:srgbClr val="FFFFFF"/>
                </a:solidFill>
                <a:latin typeface="Carlito"/>
                <a:cs typeface="Carlito"/>
              </a:rPr>
              <a:t>a big </a:t>
            </a:r>
            <a:r>
              <a:rPr sz="1600" spc="-25" dirty="0">
                <a:solidFill>
                  <a:srgbClr val="FFFFFF"/>
                </a:solidFill>
                <a:latin typeface="Carlito"/>
                <a:cs typeface="Carlito"/>
              </a:rPr>
              <a:t>breakthrough </a:t>
            </a:r>
            <a:r>
              <a:rPr sz="1600" spc="-20" dirty="0">
                <a:solidFill>
                  <a:srgbClr val="FFFFFF"/>
                </a:solidFill>
                <a:latin typeface="Carlito"/>
                <a:cs typeface="Carlito"/>
              </a:rPr>
              <a:t>around </a:t>
            </a:r>
            <a:r>
              <a:rPr sz="1600" spc="-10" dirty="0">
                <a:solidFill>
                  <a:srgbClr val="FFFFFF"/>
                </a:solidFill>
                <a:latin typeface="Carlito"/>
                <a:cs typeface="Carlito"/>
              </a:rPr>
              <a:t>flight </a:t>
            </a:r>
            <a:r>
              <a:rPr sz="1600" spc="-15" dirty="0">
                <a:solidFill>
                  <a:srgbClr val="FFFFFF"/>
                </a:solidFill>
                <a:latin typeface="Carlito"/>
                <a:cs typeface="Carlito"/>
              </a:rPr>
              <a:t>20 </a:t>
            </a:r>
            <a:r>
              <a:rPr sz="1600" spc="-5" dirty="0">
                <a:solidFill>
                  <a:srgbClr val="FFFFFF"/>
                </a:solidFill>
                <a:latin typeface="Carlito"/>
                <a:cs typeface="Carlito"/>
              </a:rPr>
              <a:t>which </a:t>
            </a:r>
            <a:r>
              <a:rPr sz="1600" spc="-15" dirty="0">
                <a:solidFill>
                  <a:srgbClr val="FFFFFF"/>
                </a:solidFill>
                <a:latin typeface="Carlito"/>
                <a:cs typeface="Carlito"/>
              </a:rPr>
              <a:t>significantly </a:t>
            </a:r>
            <a:r>
              <a:rPr sz="1600" spc="-20" dirty="0">
                <a:solidFill>
                  <a:srgbClr val="FFFFFF"/>
                </a:solidFill>
                <a:latin typeface="Carlito"/>
                <a:cs typeface="Carlito"/>
              </a:rPr>
              <a:t>increased </a:t>
            </a:r>
            <a:r>
              <a:rPr sz="1600" spc="-15" dirty="0">
                <a:solidFill>
                  <a:srgbClr val="FFFFFF"/>
                </a:solidFill>
                <a:latin typeface="Carlito"/>
                <a:cs typeface="Carlito"/>
              </a:rPr>
              <a:t>success </a:t>
            </a:r>
            <a:r>
              <a:rPr sz="1600" spc="-25" dirty="0">
                <a:solidFill>
                  <a:srgbClr val="FFFFFF"/>
                </a:solidFill>
                <a:latin typeface="Carlito"/>
                <a:cs typeface="Carlito"/>
              </a:rPr>
              <a:t>rate.  </a:t>
            </a:r>
            <a:r>
              <a:rPr sz="1600" spc="-20" dirty="0">
                <a:solidFill>
                  <a:srgbClr val="FFFFFF"/>
                </a:solidFill>
                <a:latin typeface="Carlito"/>
                <a:cs typeface="Carlito"/>
              </a:rPr>
              <a:t>CCAFS appears </a:t>
            </a:r>
            <a:r>
              <a:rPr sz="1600" spc="-15" dirty="0">
                <a:solidFill>
                  <a:srgbClr val="FFFFFF"/>
                </a:solidFill>
                <a:latin typeface="Carlito"/>
                <a:cs typeface="Carlito"/>
              </a:rPr>
              <a:t>to </a:t>
            </a:r>
            <a:r>
              <a:rPr sz="1600" spc="-5" dirty="0">
                <a:solidFill>
                  <a:srgbClr val="FFFFFF"/>
                </a:solidFill>
                <a:latin typeface="Carlito"/>
                <a:cs typeface="Carlito"/>
              </a:rPr>
              <a:t>be the main </a:t>
            </a:r>
            <a:r>
              <a:rPr sz="1600" spc="-10" dirty="0">
                <a:solidFill>
                  <a:srgbClr val="FFFFFF"/>
                </a:solidFill>
                <a:latin typeface="Carlito"/>
                <a:cs typeface="Carlito"/>
              </a:rPr>
              <a:t>launch </a:t>
            </a:r>
            <a:r>
              <a:rPr sz="1600" spc="-15" dirty="0">
                <a:solidFill>
                  <a:srgbClr val="FFFFFF"/>
                </a:solidFill>
                <a:latin typeface="Carlito"/>
                <a:cs typeface="Carlito"/>
              </a:rPr>
              <a:t>site </a:t>
            </a:r>
            <a:r>
              <a:rPr sz="1600" spc="-5" dirty="0">
                <a:solidFill>
                  <a:srgbClr val="FFFFFF"/>
                </a:solidFill>
                <a:latin typeface="Carlito"/>
                <a:cs typeface="Carlito"/>
              </a:rPr>
              <a:t>as it has the </a:t>
            </a:r>
            <a:r>
              <a:rPr sz="1600" spc="-20" dirty="0">
                <a:solidFill>
                  <a:srgbClr val="FFFFFF"/>
                </a:solidFill>
                <a:latin typeface="Carlito"/>
                <a:cs typeface="Carlito"/>
              </a:rPr>
              <a:t>most</a:t>
            </a:r>
            <a:r>
              <a:rPr sz="1600" spc="-90" dirty="0">
                <a:solidFill>
                  <a:srgbClr val="FFFFFF"/>
                </a:solidFill>
                <a:latin typeface="Carlito"/>
                <a:cs typeface="Carlito"/>
              </a:rPr>
              <a:t> </a:t>
            </a:r>
            <a:r>
              <a:rPr sz="1600" spc="-20" dirty="0">
                <a:solidFill>
                  <a:srgbClr val="FFFFFF"/>
                </a:solidFill>
                <a:latin typeface="Carlito"/>
                <a:cs typeface="Carlito"/>
              </a:rPr>
              <a:t>volume.</a:t>
            </a:r>
            <a:endParaRPr lang="en-AU" sz="1600" spc="-20" dirty="0">
              <a:solidFill>
                <a:srgbClr val="FFFFFF"/>
              </a:solidFill>
              <a:latin typeface="Carlito"/>
              <a:cs typeface="Carlito"/>
            </a:endParaRPr>
          </a:p>
          <a:p>
            <a:pPr marL="12700" marR="5080" algn="just">
              <a:lnSpc>
                <a:spcPct val="120900"/>
              </a:lnSpc>
              <a:spcBef>
                <a:spcPts val="105"/>
              </a:spcBef>
            </a:pPr>
            <a:r>
              <a:rPr lang="en-AU" sz="1600" spc="-20" dirty="0">
                <a:solidFill>
                  <a:srgbClr val="FFFFFF"/>
                </a:solidFill>
                <a:latin typeface="Carlito"/>
                <a:cs typeface="Carlito"/>
              </a:rPr>
              <a:t>KSC has the highest rate of success</a:t>
            </a:r>
            <a:endParaRPr sz="1600" dirty="0">
              <a:latin typeface="Carlito"/>
              <a:cs typeface="Carlito"/>
            </a:endParaRPr>
          </a:p>
        </p:txBody>
      </p:sp>
      <p:sp>
        <p:nvSpPr>
          <p:cNvPr id="8" name="object 8"/>
          <p:cNvSpPr txBox="1"/>
          <p:nvPr/>
        </p:nvSpPr>
        <p:spPr>
          <a:xfrm>
            <a:off x="977900" y="4346194"/>
            <a:ext cx="5956300" cy="258404"/>
          </a:xfrm>
          <a:prstGeom prst="rect">
            <a:avLst/>
          </a:prstGeom>
        </p:spPr>
        <p:txBody>
          <a:bodyPr vert="horz" wrap="square" lIns="0" tIns="12065" rIns="0" bIns="0" rtlCol="0">
            <a:spAutoFit/>
          </a:bodyPr>
          <a:lstStyle/>
          <a:p>
            <a:pPr marL="12700">
              <a:lnSpc>
                <a:spcPct val="100000"/>
              </a:lnSpc>
              <a:spcBef>
                <a:spcPts val="95"/>
              </a:spcBef>
            </a:pPr>
            <a:r>
              <a:rPr lang="en-AU" sz="1600" spc="-20" dirty="0">
                <a:latin typeface="Carlito"/>
                <a:cs typeface="Carlito"/>
              </a:rPr>
              <a:t>Orange</a:t>
            </a:r>
            <a:r>
              <a:rPr sz="1600" spc="-20" dirty="0">
                <a:latin typeface="Carlito"/>
                <a:cs typeface="Carlito"/>
              </a:rPr>
              <a:t> indicates successful </a:t>
            </a:r>
            <a:r>
              <a:rPr sz="1600" spc="-10" dirty="0">
                <a:latin typeface="Carlito"/>
                <a:cs typeface="Carlito"/>
              </a:rPr>
              <a:t>launch; </a:t>
            </a:r>
            <a:r>
              <a:rPr lang="en-AU" sz="1600" spc="-15" dirty="0">
                <a:latin typeface="Carlito"/>
                <a:cs typeface="Carlito"/>
              </a:rPr>
              <a:t>Blue</a:t>
            </a:r>
            <a:r>
              <a:rPr sz="1600" spc="-15" dirty="0">
                <a:latin typeface="Carlito"/>
                <a:cs typeface="Carlito"/>
              </a:rPr>
              <a:t> </a:t>
            </a:r>
            <a:r>
              <a:rPr sz="1600" spc="-20" dirty="0">
                <a:latin typeface="Carlito"/>
                <a:cs typeface="Carlito"/>
              </a:rPr>
              <a:t>indicates unsuccessful</a:t>
            </a:r>
            <a:r>
              <a:rPr sz="1600" spc="180" dirty="0">
                <a:latin typeface="Carlito"/>
                <a:cs typeface="Carlito"/>
              </a:rPr>
              <a:t> </a:t>
            </a:r>
            <a:r>
              <a:rPr sz="1600" spc="-10" dirty="0">
                <a:latin typeface="Carlito"/>
                <a:cs typeface="Carlito"/>
              </a:rPr>
              <a:t>launch.</a:t>
            </a:r>
            <a:endParaRPr sz="1600" dirty="0">
              <a:latin typeface="Carlito"/>
              <a:cs typeface="Carlito"/>
            </a:endParaRPr>
          </a:p>
        </p:txBody>
      </p:sp>
      <p:pic>
        <p:nvPicPr>
          <p:cNvPr id="13" name="Picture 12">
            <a:extLst>
              <a:ext uri="{FF2B5EF4-FFF2-40B4-BE49-F238E27FC236}">
                <a16:creationId xmlns:a16="http://schemas.microsoft.com/office/drawing/2014/main" id="{A1EDE17E-9946-9B0D-87AB-AC5254864533}"/>
              </a:ext>
            </a:extLst>
          </p:cNvPr>
          <p:cNvPicPr>
            <a:picLocks noChangeAspect="1"/>
          </p:cNvPicPr>
          <p:nvPr/>
        </p:nvPicPr>
        <p:blipFill>
          <a:blip r:embed="rId2"/>
          <a:stretch>
            <a:fillRect/>
          </a:stretch>
        </p:blipFill>
        <p:spPr>
          <a:xfrm>
            <a:off x="-3175" y="1649208"/>
            <a:ext cx="12192000" cy="239106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solidFill>
              <a:schemeClr val="accent2"/>
            </a:solid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chemeClr val="accent1"/>
            </a:solidFill>
          </p:spPr>
          <p:txBody>
            <a:bodyPr wrap="square" lIns="0" tIns="0" rIns="0" bIns="0" rtlCol="0"/>
            <a:lstStyle/>
            <a:p>
              <a:endParaRPr/>
            </a:p>
          </p:txBody>
        </p:sp>
      </p:grpSp>
      <p:sp>
        <p:nvSpPr>
          <p:cNvPr id="5" name="object 5"/>
          <p:cNvSpPr txBox="1">
            <a:spLocks noGrp="1"/>
          </p:cNvSpPr>
          <p:nvPr>
            <p:ph type="title"/>
          </p:nvPr>
        </p:nvSpPr>
        <p:spPr>
          <a:xfrm>
            <a:off x="902614" y="506095"/>
            <a:ext cx="4025265" cy="574040"/>
          </a:xfrm>
          <a:prstGeom prst="rect">
            <a:avLst/>
          </a:prstGeom>
        </p:spPr>
        <p:txBody>
          <a:bodyPr vert="horz" wrap="square" lIns="0" tIns="12700" rIns="0" bIns="0" rtlCol="0">
            <a:spAutoFit/>
          </a:bodyPr>
          <a:lstStyle/>
          <a:p>
            <a:pPr marL="12700">
              <a:lnSpc>
                <a:spcPct val="100000"/>
              </a:lnSpc>
              <a:spcBef>
                <a:spcPts val="100"/>
              </a:spcBef>
            </a:pPr>
            <a:r>
              <a:rPr sz="3600" spc="-335" dirty="0">
                <a:solidFill>
                  <a:schemeClr val="tx1"/>
                </a:solidFill>
              </a:rPr>
              <a:t>Payload </a:t>
            </a:r>
            <a:r>
              <a:rPr sz="3600" spc="-300" dirty="0">
                <a:solidFill>
                  <a:schemeClr val="tx1"/>
                </a:solidFill>
              </a:rPr>
              <a:t>vs. </a:t>
            </a:r>
            <a:r>
              <a:rPr sz="3600" spc="-310" dirty="0">
                <a:solidFill>
                  <a:schemeClr val="tx1"/>
                </a:solidFill>
              </a:rPr>
              <a:t>Launch</a:t>
            </a:r>
            <a:r>
              <a:rPr sz="3600" spc="-495" dirty="0">
                <a:solidFill>
                  <a:schemeClr val="tx1"/>
                </a:solidFill>
              </a:rPr>
              <a:t> </a:t>
            </a:r>
            <a:r>
              <a:rPr sz="3600" spc="-260" dirty="0">
                <a:solidFill>
                  <a:schemeClr val="tx1"/>
                </a:solidFill>
              </a:rPr>
              <a:t>Site</a:t>
            </a:r>
            <a:endParaRPr sz="3600" dirty="0">
              <a:solidFill>
                <a:schemeClr val="tx1"/>
              </a:solidFill>
            </a:endParaRPr>
          </a:p>
        </p:txBody>
      </p:sp>
      <p:sp>
        <p:nvSpPr>
          <p:cNvPr id="9" name="object 9"/>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19</a:t>
            </a:fld>
            <a:endParaRPr dirty="0"/>
          </a:p>
        </p:txBody>
      </p:sp>
      <p:sp>
        <p:nvSpPr>
          <p:cNvPr id="6" name="object 6"/>
          <p:cNvSpPr txBox="1"/>
          <p:nvPr/>
        </p:nvSpPr>
        <p:spPr>
          <a:xfrm>
            <a:off x="902614" y="5103774"/>
            <a:ext cx="9460586" cy="911853"/>
          </a:xfrm>
          <a:prstGeom prst="rect">
            <a:avLst/>
          </a:prstGeom>
        </p:spPr>
        <p:txBody>
          <a:bodyPr vert="horz" wrap="square" lIns="0" tIns="12700" rIns="0" bIns="0" rtlCol="0">
            <a:spAutoFit/>
          </a:bodyPr>
          <a:lstStyle/>
          <a:p>
            <a:pPr marL="12700" marR="5080">
              <a:lnSpc>
                <a:spcPct val="121400"/>
              </a:lnSpc>
              <a:spcBef>
                <a:spcPts val="100"/>
              </a:spcBef>
            </a:pPr>
            <a:r>
              <a:rPr sz="1600" spc="-25" dirty="0">
                <a:solidFill>
                  <a:srgbClr val="FFFFFF"/>
                </a:solidFill>
                <a:latin typeface="Carlito"/>
                <a:cs typeface="Carlito"/>
              </a:rPr>
              <a:t>Payload </a:t>
            </a:r>
            <a:r>
              <a:rPr sz="1600" spc="-5" dirty="0">
                <a:solidFill>
                  <a:srgbClr val="FFFFFF"/>
                </a:solidFill>
                <a:latin typeface="Carlito"/>
                <a:cs typeface="Carlito"/>
              </a:rPr>
              <a:t>mass </a:t>
            </a:r>
            <a:r>
              <a:rPr sz="1600" spc="-20" dirty="0">
                <a:solidFill>
                  <a:srgbClr val="FFFFFF"/>
                </a:solidFill>
                <a:latin typeface="Carlito"/>
                <a:cs typeface="Carlito"/>
              </a:rPr>
              <a:t>appears </a:t>
            </a:r>
            <a:r>
              <a:rPr sz="1600" spc="-15" dirty="0">
                <a:solidFill>
                  <a:srgbClr val="FFFFFF"/>
                </a:solidFill>
                <a:latin typeface="Carlito"/>
                <a:cs typeface="Carlito"/>
              </a:rPr>
              <a:t>to </a:t>
            </a:r>
            <a:r>
              <a:rPr sz="1600" spc="-20" dirty="0">
                <a:solidFill>
                  <a:srgbClr val="FFFFFF"/>
                </a:solidFill>
                <a:latin typeface="Carlito"/>
                <a:cs typeface="Carlito"/>
              </a:rPr>
              <a:t>fall mostly between </a:t>
            </a:r>
            <a:r>
              <a:rPr sz="1600" spc="-10" dirty="0">
                <a:solidFill>
                  <a:srgbClr val="FFFFFF"/>
                </a:solidFill>
                <a:latin typeface="Carlito"/>
                <a:cs typeface="Carlito"/>
              </a:rPr>
              <a:t>0-6000 </a:t>
            </a:r>
            <a:r>
              <a:rPr sz="1600" spc="-5" dirty="0">
                <a:solidFill>
                  <a:srgbClr val="FFFFFF"/>
                </a:solidFill>
                <a:latin typeface="Carlito"/>
                <a:cs typeface="Carlito"/>
              </a:rPr>
              <a:t>kg. </a:t>
            </a:r>
            <a:endParaRPr lang="en-AU" sz="1600" spc="-5" dirty="0">
              <a:solidFill>
                <a:srgbClr val="FFFFFF"/>
              </a:solidFill>
              <a:latin typeface="Carlito"/>
              <a:cs typeface="Carlito"/>
            </a:endParaRPr>
          </a:p>
          <a:p>
            <a:pPr marL="12700" marR="5080">
              <a:lnSpc>
                <a:spcPct val="121400"/>
              </a:lnSpc>
              <a:spcBef>
                <a:spcPts val="100"/>
              </a:spcBef>
            </a:pPr>
            <a:r>
              <a:rPr sz="1600" spc="-5" dirty="0">
                <a:solidFill>
                  <a:srgbClr val="FFFFFF"/>
                </a:solidFill>
                <a:latin typeface="Carlito"/>
                <a:cs typeface="Carlito"/>
              </a:rPr>
              <a:t> </a:t>
            </a:r>
            <a:r>
              <a:rPr sz="1600" spc="-25" dirty="0">
                <a:solidFill>
                  <a:srgbClr val="FFFFFF"/>
                </a:solidFill>
                <a:latin typeface="Carlito"/>
                <a:cs typeface="Carlito"/>
              </a:rPr>
              <a:t>Different </a:t>
            </a:r>
            <a:r>
              <a:rPr sz="1600" spc="-5" dirty="0">
                <a:solidFill>
                  <a:srgbClr val="FFFFFF"/>
                </a:solidFill>
                <a:latin typeface="Carlito"/>
                <a:cs typeface="Carlito"/>
              </a:rPr>
              <a:t>launch </a:t>
            </a:r>
            <a:r>
              <a:rPr sz="1600" spc="-10" dirty="0">
                <a:solidFill>
                  <a:srgbClr val="FFFFFF"/>
                </a:solidFill>
                <a:latin typeface="Carlito"/>
                <a:cs typeface="Carlito"/>
              </a:rPr>
              <a:t>sites </a:t>
            </a:r>
            <a:r>
              <a:rPr sz="1600" spc="-5" dirty="0">
                <a:solidFill>
                  <a:srgbClr val="FFFFFF"/>
                </a:solidFill>
                <a:latin typeface="Carlito"/>
                <a:cs typeface="Carlito"/>
              </a:rPr>
              <a:t>also </a:t>
            </a:r>
            <a:r>
              <a:rPr sz="1600" spc="-15" dirty="0">
                <a:solidFill>
                  <a:srgbClr val="FFFFFF"/>
                </a:solidFill>
                <a:latin typeface="Carlito"/>
                <a:cs typeface="Carlito"/>
              </a:rPr>
              <a:t>seem to use </a:t>
            </a:r>
            <a:r>
              <a:rPr sz="1600" spc="-25" dirty="0">
                <a:solidFill>
                  <a:srgbClr val="FFFFFF"/>
                </a:solidFill>
                <a:latin typeface="Carlito"/>
                <a:cs typeface="Carlito"/>
              </a:rPr>
              <a:t>different </a:t>
            </a:r>
            <a:r>
              <a:rPr sz="1600" spc="-20" dirty="0">
                <a:solidFill>
                  <a:srgbClr val="FFFFFF"/>
                </a:solidFill>
                <a:latin typeface="Carlito"/>
                <a:cs typeface="Carlito"/>
              </a:rPr>
              <a:t>payload</a:t>
            </a:r>
            <a:r>
              <a:rPr sz="1600" spc="-10" dirty="0">
                <a:solidFill>
                  <a:srgbClr val="FFFFFF"/>
                </a:solidFill>
                <a:latin typeface="Carlito"/>
                <a:cs typeface="Carlito"/>
              </a:rPr>
              <a:t> </a:t>
            </a:r>
            <a:r>
              <a:rPr sz="1600" spc="-5" dirty="0">
                <a:solidFill>
                  <a:srgbClr val="FFFFFF"/>
                </a:solidFill>
                <a:latin typeface="Carlito"/>
                <a:cs typeface="Carlito"/>
              </a:rPr>
              <a:t>mass.</a:t>
            </a:r>
            <a:endParaRPr lang="en-AU" sz="1600" spc="-5" dirty="0">
              <a:solidFill>
                <a:srgbClr val="FFFFFF"/>
              </a:solidFill>
              <a:latin typeface="Carlito"/>
              <a:cs typeface="Carlito"/>
            </a:endParaRPr>
          </a:p>
          <a:p>
            <a:pPr marL="12700" marR="5080">
              <a:lnSpc>
                <a:spcPct val="121400"/>
              </a:lnSpc>
              <a:spcBef>
                <a:spcPts val="100"/>
              </a:spcBef>
            </a:pPr>
            <a:r>
              <a:rPr lang="en-AU" sz="1600" spc="-5" dirty="0">
                <a:solidFill>
                  <a:srgbClr val="FFFFFF"/>
                </a:solidFill>
                <a:latin typeface="Carlito"/>
                <a:cs typeface="Carlito"/>
              </a:rPr>
              <a:t>Success Rate seems to increase as Payload Increases, however other factors are needed to sufficiently prove this.</a:t>
            </a:r>
            <a:endParaRPr sz="1600" dirty="0">
              <a:latin typeface="Carlito"/>
              <a:cs typeface="Carlito"/>
            </a:endParaRPr>
          </a:p>
        </p:txBody>
      </p:sp>
      <p:sp>
        <p:nvSpPr>
          <p:cNvPr id="8" name="object 8"/>
          <p:cNvSpPr txBox="1"/>
          <p:nvPr/>
        </p:nvSpPr>
        <p:spPr>
          <a:xfrm>
            <a:off x="902614" y="4346194"/>
            <a:ext cx="5862320" cy="258404"/>
          </a:xfrm>
          <a:prstGeom prst="rect">
            <a:avLst/>
          </a:prstGeom>
        </p:spPr>
        <p:txBody>
          <a:bodyPr vert="horz" wrap="square" lIns="0" tIns="12065" rIns="0" bIns="0" rtlCol="0">
            <a:spAutoFit/>
          </a:bodyPr>
          <a:lstStyle/>
          <a:p>
            <a:pPr marL="12700">
              <a:lnSpc>
                <a:spcPct val="100000"/>
              </a:lnSpc>
              <a:spcBef>
                <a:spcPts val="95"/>
              </a:spcBef>
            </a:pPr>
            <a:r>
              <a:rPr lang="en-AU" sz="1600" spc="-20" dirty="0">
                <a:latin typeface="Carlito"/>
                <a:cs typeface="Carlito"/>
              </a:rPr>
              <a:t>Orange</a:t>
            </a:r>
            <a:r>
              <a:rPr sz="1600" spc="-20" dirty="0">
                <a:latin typeface="Carlito"/>
                <a:cs typeface="Carlito"/>
              </a:rPr>
              <a:t> indicates successful </a:t>
            </a:r>
            <a:r>
              <a:rPr sz="1600" spc="-10" dirty="0">
                <a:latin typeface="Carlito"/>
                <a:cs typeface="Carlito"/>
              </a:rPr>
              <a:t>launch; </a:t>
            </a:r>
            <a:r>
              <a:rPr lang="en-AU" sz="1600" spc="-15" dirty="0">
                <a:latin typeface="Carlito"/>
                <a:cs typeface="Carlito"/>
              </a:rPr>
              <a:t>Blue</a:t>
            </a:r>
            <a:r>
              <a:rPr sz="1600" spc="-15" dirty="0">
                <a:latin typeface="Carlito"/>
                <a:cs typeface="Carlito"/>
              </a:rPr>
              <a:t> </a:t>
            </a:r>
            <a:r>
              <a:rPr sz="1600" spc="-20" dirty="0">
                <a:latin typeface="Carlito"/>
                <a:cs typeface="Carlito"/>
              </a:rPr>
              <a:t>indicates unsuccessful</a:t>
            </a:r>
            <a:r>
              <a:rPr sz="1600" spc="185" dirty="0">
                <a:latin typeface="Carlito"/>
                <a:cs typeface="Carlito"/>
              </a:rPr>
              <a:t> </a:t>
            </a:r>
            <a:r>
              <a:rPr sz="1600" spc="-10" dirty="0">
                <a:latin typeface="Carlito"/>
                <a:cs typeface="Carlito"/>
              </a:rPr>
              <a:t>launch.</a:t>
            </a:r>
            <a:endParaRPr sz="1600" dirty="0">
              <a:latin typeface="Carlito"/>
              <a:cs typeface="Carlito"/>
            </a:endParaRPr>
          </a:p>
        </p:txBody>
      </p:sp>
      <p:pic>
        <p:nvPicPr>
          <p:cNvPr id="13" name="Picture 12">
            <a:extLst>
              <a:ext uri="{FF2B5EF4-FFF2-40B4-BE49-F238E27FC236}">
                <a16:creationId xmlns:a16="http://schemas.microsoft.com/office/drawing/2014/main" id="{FEBE1060-8C05-168C-4CF9-B2B67DF38353}"/>
              </a:ext>
            </a:extLst>
          </p:cNvPr>
          <p:cNvPicPr>
            <a:picLocks noChangeAspect="1"/>
          </p:cNvPicPr>
          <p:nvPr/>
        </p:nvPicPr>
        <p:blipFill>
          <a:blip r:embed="rId2"/>
          <a:stretch>
            <a:fillRect/>
          </a:stretch>
        </p:blipFill>
        <p:spPr>
          <a:xfrm>
            <a:off x="9441" y="1600864"/>
            <a:ext cx="12192000" cy="241033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6618" rIns="0" bIns="0" rtlCol="0">
            <a:spAutoFit/>
          </a:bodyPr>
          <a:lstStyle/>
          <a:p>
            <a:pPr marL="168910">
              <a:lnSpc>
                <a:spcPct val="100000"/>
              </a:lnSpc>
              <a:spcBef>
                <a:spcPts val="100"/>
              </a:spcBef>
              <a:tabLst>
                <a:tab pos="10140315" algn="l"/>
              </a:tabLst>
            </a:pPr>
            <a:r>
              <a:rPr u="heavy" spc="-190" dirty="0">
                <a:uFill>
                  <a:solidFill>
                    <a:srgbClr val="7D7D7D"/>
                  </a:solidFill>
                </a:uFill>
              </a:rPr>
              <a:t>Outline	</a:t>
            </a:r>
          </a:p>
        </p:txBody>
      </p:sp>
      <p:sp>
        <p:nvSpPr>
          <p:cNvPr id="3" name="object 3"/>
          <p:cNvSpPr/>
          <p:nvPr/>
        </p:nvSpPr>
        <p:spPr>
          <a:xfrm>
            <a:off x="1566672" y="2470404"/>
            <a:ext cx="2968752" cy="2304288"/>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6288404" y="2168423"/>
            <a:ext cx="2814320" cy="2569845"/>
          </a:xfrm>
          <a:prstGeom prst="rect">
            <a:avLst/>
          </a:prstGeom>
        </p:spPr>
        <p:txBody>
          <a:bodyPr vert="horz" wrap="square" lIns="0" tIns="100965" rIns="0" bIns="0" rtlCol="0">
            <a:spAutoFit/>
          </a:bodyPr>
          <a:lstStyle/>
          <a:p>
            <a:pPr marL="241300" indent="-228600">
              <a:lnSpc>
                <a:spcPct val="100000"/>
              </a:lnSpc>
              <a:spcBef>
                <a:spcPts val="795"/>
              </a:spcBef>
              <a:buFont typeface="Arial"/>
              <a:buChar char="•"/>
              <a:tabLst>
                <a:tab pos="240665" algn="l"/>
                <a:tab pos="241300" algn="l"/>
              </a:tabLst>
            </a:pPr>
            <a:r>
              <a:rPr sz="2200" spc="-30" dirty="0">
                <a:latin typeface="Carlito"/>
                <a:cs typeface="Carlito"/>
              </a:rPr>
              <a:t>Executive </a:t>
            </a:r>
            <a:r>
              <a:rPr sz="2200" spc="-15" dirty="0">
                <a:latin typeface="Carlito"/>
                <a:cs typeface="Carlito"/>
              </a:rPr>
              <a:t>Summary</a:t>
            </a:r>
            <a:r>
              <a:rPr sz="2200" spc="-10" dirty="0">
                <a:latin typeface="Carlito"/>
                <a:cs typeface="Carlito"/>
              </a:rPr>
              <a:t> </a:t>
            </a:r>
            <a:r>
              <a:rPr sz="2200" spc="-15" dirty="0">
                <a:latin typeface="Carlito"/>
                <a:cs typeface="Carlito"/>
              </a:rPr>
              <a:t>(3)</a:t>
            </a:r>
            <a:endParaRPr sz="2200" dirty="0">
              <a:latin typeface="Carlito"/>
              <a:cs typeface="Carlito"/>
            </a:endParaRPr>
          </a:p>
          <a:p>
            <a:pPr marL="241300" indent="-228600">
              <a:lnSpc>
                <a:spcPct val="100000"/>
              </a:lnSpc>
              <a:spcBef>
                <a:spcPts val="695"/>
              </a:spcBef>
              <a:buFont typeface="Arial"/>
              <a:buChar char="•"/>
              <a:tabLst>
                <a:tab pos="240665" algn="l"/>
                <a:tab pos="241300" algn="l"/>
              </a:tabLst>
            </a:pPr>
            <a:r>
              <a:rPr sz="2200" spc="-25" dirty="0">
                <a:latin typeface="Carlito"/>
                <a:cs typeface="Carlito"/>
              </a:rPr>
              <a:t>Introduction</a:t>
            </a:r>
            <a:r>
              <a:rPr sz="2200" spc="-40" dirty="0">
                <a:latin typeface="Carlito"/>
                <a:cs typeface="Carlito"/>
              </a:rPr>
              <a:t> </a:t>
            </a:r>
            <a:r>
              <a:rPr sz="2200" spc="-10" dirty="0">
                <a:latin typeface="Carlito"/>
                <a:cs typeface="Carlito"/>
              </a:rPr>
              <a:t>(4)</a:t>
            </a:r>
            <a:endParaRPr sz="2200" dirty="0">
              <a:latin typeface="Carlito"/>
              <a:cs typeface="Carlito"/>
            </a:endParaRPr>
          </a:p>
          <a:p>
            <a:pPr marL="241300" indent="-228600">
              <a:lnSpc>
                <a:spcPct val="100000"/>
              </a:lnSpc>
              <a:spcBef>
                <a:spcPts val="700"/>
              </a:spcBef>
              <a:buFont typeface="Arial"/>
              <a:buChar char="•"/>
              <a:tabLst>
                <a:tab pos="240665" algn="l"/>
                <a:tab pos="241300" algn="l"/>
              </a:tabLst>
            </a:pPr>
            <a:r>
              <a:rPr sz="2200" spc="-5" dirty="0">
                <a:latin typeface="Carlito"/>
                <a:cs typeface="Carlito"/>
              </a:rPr>
              <a:t>Methodology</a:t>
            </a:r>
            <a:r>
              <a:rPr sz="2200" spc="-60" dirty="0">
                <a:latin typeface="Carlito"/>
                <a:cs typeface="Carlito"/>
              </a:rPr>
              <a:t> </a:t>
            </a:r>
            <a:r>
              <a:rPr sz="2200" spc="-15" dirty="0">
                <a:latin typeface="Carlito"/>
                <a:cs typeface="Carlito"/>
              </a:rPr>
              <a:t>(6)</a:t>
            </a:r>
            <a:endParaRPr sz="2200" dirty="0">
              <a:latin typeface="Carlito"/>
              <a:cs typeface="Carlito"/>
            </a:endParaRPr>
          </a:p>
          <a:p>
            <a:pPr marL="241300" indent="-228600">
              <a:lnSpc>
                <a:spcPct val="100000"/>
              </a:lnSpc>
              <a:spcBef>
                <a:spcPts val="710"/>
              </a:spcBef>
              <a:buFont typeface="Arial"/>
              <a:buChar char="•"/>
              <a:tabLst>
                <a:tab pos="240665" algn="l"/>
                <a:tab pos="241300" algn="l"/>
              </a:tabLst>
            </a:pPr>
            <a:r>
              <a:rPr sz="2200" spc="-25" dirty="0">
                <a:latin typeface="Carlito"/>
                <a:cs typeface="Carlito"/>
              </a:rPr>
              <a:t>Results</a:t>
            </a:r>
            <a:r>
              <a:rPr sz="2200" dirty="0">
                <a:latin typeface="Carlito"/>
                <a:cs typeface="Carlito"/>
              </a:rPr>
              <a:t> </a:t>
            </a:r>
            <a:r>
              <a:rPr sz="2200" spc="-15" dirty="0">
                <a:latin typeface="Carlito"/>
                <a:cs typeface="Carlito"/>
              </a:rPr>
              <a:t>(16)</a:t>
            </a:r>
            <a:endParaRPr sz="2200" dirty="0">
              <a:latin typeface="Carlito"/>
              <a:cs typeface="Carlito"/>
            </a:endParaRPr>
          </a:p>
          <a:p>
            <a:pPr marL="241300" indent="-228600">
              <a:lnSpc>
                <a:spcPct val="100000"/>
              </a:lnSpc>
              <a:spcBef>
                <a:spcPts val="695"/>
              </a:spcBef>
              <a:buFont typeface="Arial"/>
              <a:buChar char="•"/>
              <a:tabLst>
                <a:tab pos="240665" algn="l"/>
                <a:tab pos="241300" algn="l"/>
              </a:tabLst>
            </a:pPr>
            <a:r>
              <a:rPr sz="2200" spc="-10" dirty="0">
                <a:latin typeface="Carlito"/>
                <a:cs typeface="Carlito"/>
              </a:rPr>
              <a:t>Conclusion</a:t>
            </a:r>
            <a:r>
              <a:rPr sz="2200" spc="-80" dirty="0">
                <a:latin typeface="Carlito"/>
                <a:cs typeface="Carlito"/>
              </a:rPr>
              <a:t> </a:t>
            </a:r>
            <a:r>
              <a:rPr sz="2200" spc="-15" dirty="0">
                <a:latin typeface="Carlito"/>
                <a:cs typeface="Carlito"/>
              </a:rPr>
              <a:t>(46)</a:t>
            </a:r>
            <a:endParaRPr sz="2200" dirty="0">
              <a:latin typeface="Carlito"/>
              <a:cs typeface="Carlito"/>
            </a:endParaRPr>
          </a:p>
          <a:p>
            <a:pPr marL="241300" indent="-228600">
              <a:lnSpc>
                <a:spcPct val="100000"/>
              </a:lnSpc>
              <a:spcBef>
                <a:spcPts val="695"/>
              </a:spcBef>
              <a:buFont typeface="Arial"/>
              <a:buChar char="•"/>
              <a:tabLst>
                <a:tab pos="240665" algn="l"/>
                <a:tab pos="241300" algn="l"/>
              </a:tabLst>
            </a:pPr>
            <a:r>
              <a:rPr sz="2200" spc="-5" dirty="0">
                <a:latin typeface="Carlito"/>
                <a:cs typeface="Carlito"/>
              </a:rPr>
              <a:t>Appendix</a:t>
            </a:r>
            <a:r>
              <a:rPr sz="2200" spc="-90" dirty="0">
                <a:latin typeface="Carlito"/>
                <a:cs typeface="Carlito"/>
              </a:rPr>
              <a:t> </a:t>
            </a:r>
            <a:r>
              <a:rPr sz="2200" spc="-15" dirty="0">
                <a:latin typeface="Carlito"/>
                <a:cs typeface="Carlito"/>
              </a:rPr>
              <a:t>(47)</a:t>
            </a:r>
            <a:endParaRPr sz="2200" dirty="0">
              <a:latin typeface="Carlito"/>
              <a:cs typeface="Carlito"/>
            </a:endParaRPr>
          </a:p>
        </p:txBody>
      </p:sp>
      <p:sp>
        <p:nvSpPr>
          <p:cNvPr id="5" name="object 5"/>
          <p:cNvSpPr txBox="1"/>
          <p:nvPr/>
        </p:nvSpPr>
        <p:spPr>
          <a:xfrm>
            <a:off x="10948416" y="6568541"/>
            <a:ext cx="144780" cy="160020"/>
          </a:xfrm>
          <a:prstGeom prst="rect">
            <a:avLst/>
          </a:prstGeom>
        </p:spPr>
        <p:txBody>
          <a:bodyPr vert="horz" wrap="square" lIns="0" tIns="0" rIns="0" bIns="0" rtlCol="0">
            <a:spAutoFit/>
          </a:bodyPr>
          <a:lstStyle/>
          <a:p>
            <a:pPr marL="38100">
              <a:lnSpc>
                <a:spcPts val="1100"/>
              </a:lnSpc>
            </a:pPr>
            <a:fld id="{81D60167-4931-47E6-BA6A-407CBD079E47}" type="slidenum">
              <a:rPr sz="1050" dirty="0">
                <a:solidFill>
                  <a:srgbClr val="FFFFFF"/>
                </a:solidFill>
                <a:latin typeface="Carlito"/>
                <a:cs typeface="Carlito"/>
              </a:rPr>
              <a:t>2</a:t>
            </a:fld>
            <a:endParaRPr sz="1050">
              <a:latin typeface="Carlito"/>
              <a:cs typeface="Carli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6414" y="4954277"/>
            <a:ext cx="12188825" cy="1943100"/>
            <a:chOff x="0" y="4914901"/>
            <a:chExt cx="12188825" cy="1943100"/>
          </a:xfrm>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solidFill>
              <a:schemeClr val="accent2"/>
            </a:solid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chemeClr val="accent1"/>
            </a:solidFill>
          </p:spPr>
          <p:txBody>
            <a:bodyPr wrap="square" lIns="0" tIns="0" rIns="0" bIns="0" rtlCol="0"/>
            <a:lstStyle/>
            <a:p>
              <a:endParaRPr/>
            </a:p>
          </p:txBody>
        </p:sp>
      </p:grpSp>
      <p:sp>
        <p:nvSpPr>
          <p:cNvPr id="5" name="object 5"/>
          <p:cNvSpPr txBox="1">
            <a:spLocks noGrp="1"/>
          </p:cNvSpPr>
          <p:nvPr>
            <p:ph type="title"/>
          </p:nvPr>
        </p:nvSpPr>
        <p:spPr>
          <a:xfrm>
            <a:off x="723391" y="488696"/>
            <a:ext cx="4573905" cy="574040"/>
          </a:xfrm>
          <a:prstGeom prst="rect">
            <a:avLst/>
          </a:prstGeom>
        </p:spPr>
        <p:txBody>
          <a:bodyPr vert="horz" wrap="square" lIns="0" tIns="12700" rIns="0" bIns="0" rtlCol="0">
            <a:spAutoFit/>
          </a:bodyPr>
          <a:lstStyle/>
          <a:p>
            <a:pPr marL="12700">
              <a:lnSpc>
                <a:spcPct val="100000"/>
              </a:lnSpc>
              <a:spcBef>
                <a:spcPts val="100"/>
              </a:spcBef>
            </a:pPr>
            <a:r>
              <a:rPr sz="3600" spc="-425" dirty="0">
                <a:solidFill>
                  <a:schemeClr val="tx1"/>
                </a:solidFill>
              </a:rPr>
              <a:t>Success </a:t>
            </a:r>
            <a:r>
              <a:rPr sz="3600" spc="-165" dirty="0">
                <a:solidFill>
                  <a:schemeClr val="tx1"/>
                </a:solidFill>
              </a:rPr>
              <a:t>rate </a:t>
            </a:r>
            <a:r>
              <a:rPr sz="3600" spc="-300" dirty="0">
                <a:solidFill>
                  <a:schemeClr val="tx1"/>
                </a:solidFill>
              </a:rPr>
              <a:t>vs. </a:t>
            </a:r>
            <a:r>
              <a:rPr sz="3600" spc="-135" dirty="0">
                <a:solidFill>
                  <a:schemeClr val="tx1"/>
                </a:solidFill>
              </a:rPr>
              <a:t>Orbit</a:t>
            </a:r>
            <a:r>
              <a:rPr sz="3600" spc="-670" dirty="0">
                <a:solidFill>
                  <a:schemeClr val="tx1"/>
                </a:solidFill>
              </a:rPr>
              <a:t> </a:t>
            </a:r>
            <a:r>
              <a:rPr sz="3600" spc="-145" dirty="0">
                <a:solidFill>
                  <a:schemeClr val="tx1"/>
                </a:solidFill>
              </a:rPr>
              <a:t>type</a:t>
            </a:r>
            <a:endParaRPr sz="3600" dirty="0">
              <a:solidFill>
                <a:schemeClr val="tx1"/>
              </a:solidFill>
            </a:endParaRPr>
          </a:p>
        </p:txBody>
      </p:sp>
      <p:sp>
        <p:nvSpPr>
          <p:cNvPr id="9" name="object 9"/>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20</a:t>
            </a:fld>
            <a:endParaRPr dirty="0"/>
          </a:p>
        </p:txBody>
      </p:sp>
      <p:sp>
        <p:nvSpPr>
          <p:cNvPr id="6" name="object 6"/>
          <p:cNvSpPr txBox="1"/>
          <p:nvPr/>
        </p:nvSpPr>
        <p:spPr>
          <a:xfrm>
            <a:off x="1143000" y="5071628"/>
            <a:ext cx="10210800" cy="1216102"/>
          </a:xfrm>
          <a:prstGeom prst="rect">
            <a:avLst/>
          </a:prstGeom>
        </p:spPr>
        <p:txBody>
          <a:bodyPr vert="horz" wrap="square" lIns="0" tIns="12700" rIns="0" bIns="0" rtlCol="0">
            <a:spAutoFit/>
          </a:bodyPr>
          <a:lstStyle/>
          <a:p>
            <a:pPr marL="12700" marR="5080">
              <a:lnSpc>
                <a:spcPct val="120800"/>
              </a:lnSpc>
              <a:spcBef>
                <a:spcPts val="100"/>
              </a:spcBef>
            </a:pPr>
            <a:r>
              <a:rPr sz="1600" spc="-15" dirty="0">
                <a:solidFill>
                  <a:srgbClr val="FFFFFF"/>
                </a:solidFill>
                <a:latin typeface="Carlito"/>
                <a:cs typeface="Carlito"/>
              </a:rPr>
              <a:t>ES-L1 </a:t>
            </a:r>
            <a:r>
              <a:rPr sz="1600" spc="-20" dirty="0">
                <a:solidFill>
                  <a:srgbClr val="FFFFFF"/>
                </a:solidFill>
                <a:latin typeface="Carlito"/>
                <a:cs typeface="Carlito"/>
              </a:rPr>
              <a:t>(1), </a:t>
            </a:r>
            <a:r>
              <a:rPr sz="1600" spc="-25" dirty="0">
                <a:solidFill>
                  <a:srgbClr val="FFFFFF"/>
                </a:solidFill>
                <a:latin typeface="Carlito"/>
                <a:cs typeface="Carlito"/>
              </a:rPr>
              <a:t>GEO </a:t>
            </a:r>
            <a:r>
              <a:rPr sz="1600" spc="-20" dirty="0">
                <a:solidFill>
                  <a:srgbClr val="FFFFFF"/>
                </a:solidFill>
                <a:latin typeface="Carlito"/>
                <a:cs typeface="Carlito"/>
              </a:rPr>
              <a:t>(1), HEO </a:t>
            </a:r>
            <a:r>
              <a:rPr sz="1600" spc="-15" dirty="0">
                <a:solidFill>
                  <a:srgbClr val="FFFFFF"/>
                </a:solidFill>
                <a:latin typeface="Carlito"/>
                <a:cs typeface="Carlito"/>
              </a:rPr>
              <a:t>(1) </a:t>
            </a:r>
            <a:r>
              <a:rPr sz="1600" spc="-25" dirty="0">
                <a:solidFill>
                  <a:srgbClr val="FFFFFF"/>
                </a:solidFill>
                <a:latin typeface="Carlito"/>
                <a:cs typeface="Carlito"/>
              </a:rPr>
              <a:t>have </a:t>
            </a:r>
            <a:r>
              <a:rPr lang="en-AU" sz="1600" spc="-25" dirty="0">
                <a:solidFill>
                  <a:srgbClr val="FFFFFF"/>
                </a:solidFill>
                <a:latin typeface="Carlito"/>
                <a:cs typeface="Carlito"/>
              </a:rPr>
              <a:t>a </a:t>
            </a:r>
            <a:r>
              <a:rPr sz="1600" spc="-20" dirty="0">
                <a:solidFill>
                  <a:srgbClr val="FFFFFF"/>
                </a:solidFill>
                <a:latin typeface="Carlito"/>
                <a:cs typeface="Carlito"/>
              </a:rPr>
              <a:t>100% </a:t>
            </a:r>
            <a:r>
              <a:rPr sz="1600" spc="-15" dirty="0">
                <a:solidFill>
                  <a:srgbClr val="FFFFFF"/>
                </a:solidFill>
                <a:latin typeface="Carlito"/>
                <a:cs typeface="Carlito"/>
              </a:rPr>
              <a:t>success </a:t>
            </a:r>
            <a:r>
              <a:rPr sz="1600" spc="-40" dirty="0">
                <a:solidFill>
                  <a:srgbClr val="FFFFFF"/>
                </a:solidFill>
                <a:latin typeface="Carlito"/>
                <a:cs typeface="Carlito"/>
              </a:rPr>
              <a:t>rate </a:t>
            </a:r>
            <a:r>
              <a:rPr sz="1600" spc="-15" dirty="0">
                <a:solidFill>
                  <a:srgbClr val="FFFFFF"/>
                </a:solidFill>
                <a:latin typeface="Carlito"/>
                <a:cs typeface="Carlito"/>
              </a:rPr>
              <a:t>(sample </a:t>
            </a:r>
            <a:r>
              <a:rPr sz="1600" spc="-20" dirty="0">
                <a:solidFill>
                  <a:srgbClr val="FFFFFF"/>
                </a:solidFill>
                <a:latin typeface="Carlito"/>
                <a:cs typeface="Carlito"/>
              </a:rPr>
              <a:t>sizes </a:t>
            </a:r>
            <a:r>
              <a:rPr sz="1600" spc="-5" dirty="0">
                <a:solidFill>
                  <a:srgbClr val="FFFFFF"/>
                </a:solidFill>
                <a:latin typeface="Carlito"/>
                <a:cs typeface="Carlito"/>
              </a:rPr>
              <a:t>in </a:t>
            </a:r>
            <a:r>
              <a:rPr sz="1600" spc="-20" dirty="0">
                <a:solidFill>
                  <a:srgbClr val="FFFFFF"/>
                </a:solidFill>
                <a:latin typeface="Carlito"/>
                <a:cs typeface="Carlito"/>
              </a:rPr>
              <a:t>parenthesis)  </a:t>
            </a:r>
            <a:r>
              <a:rPr sz="1600" spc="-10" dirty="0">
                <a:solidFill>
                  <a:srgbClr val="FFFFFF"/>
                </a:solidFill>
                <a:latin typeface="Carlito"/>
                <a:cs typeface="Carlito"/>
              </a:rPr>
              <a:t>SSO </a:t>
            </a:r>
            <a:r>
              <a:rPr sz="1600" spc="-15" dirty="0">
                <a:solidFill>
                  <a:srgbClr val="FFFFFF"/>
                </a:solidFill>
                <a:latin typeface="Carlito"/>
                <a:cs typeface="Carlito"/>
              </a:rPr>
              <a:t>(5) </a:t>
            </a:r>
            <a:r>
              <a:rPr sz="1600" spc="-5" dirty="0">
                <a:solidFill>
                  <a:srgbClr val="FFFFFF"/>
                </a:solidFill>
                <a:latin typeface="Carlito"/>
                <a:cs typeface="Carlito"/>
              </a:rPr>
              <a:t>has </a:t>
            </a:r>
            <a:r>
              <a:rPr sz="1600" spc="-20" dirty="0">
                <a:solidFill>
                  <a:srgbClr val="FFFFFF"/>
                </a:solidFill>
                <a:latin typeface="Carlito"/>
                <a:cs typeface="Carlito"/>
              </a:rPr>
              <a:t>100% </a:t>
            </a:r>
            <a:r>
              <a:rPr sz="1600" spc="-10" dirty="0">
                <a:solidFill>
                  <a:srgbClr val="FFFFFF"/>
                </a:solidFill>
                <a:latin typeface="Carlito"/>
                <a:cs typeface="Carlito"/>
              </a:rPr>
              <a:t>success</a:t>
            </a:r>
            <a:r>
              <a:rPr sz="1600" spc="45" dirty="0">
                <a:solidFill>
                  <a:srgbClr val="FFFFFF"/>
                </a:solidFill>
                <a:latin typeface="Carlito"/>
                <a:cs typeface="Carlito"/>
              </a:rPr>
              <a:t> </a:t>
            </a:r>
            <a:r>
              <a:rPr sz="1600" spc="-40" dirty="0">
                <a:solidFill>
                  <a:srgbClr val="FFFFFF"/>
                </a:solidFill>
                <a:latin typeface="Carlito"/>
                <a:cs typeface="Carlito"/>
              </a:rPr>
              <a:t>rate</a:t>
            </a:r>
            <a:endParaRPr sz="1600" dirty="0">
              <a:latin typeface="Carlito"/>
              <a:cs typeface="Carlito"/>
            </a:endParaRPr>
          </a:p>
          <a:p>
            <a:pPr marL="12700">
              <a:lnSpc>
                <a:spcPct val="100000"/>
              </a:lnSpc>
              <a:spcBef>
                <a:spcPts val="250"/>
              </a:spcBef>
            </a:pPr>
            <a:r>
              <a:rPr sz="1600" spc="-25" dirty="0">
                <a:solidFill>
                  <a:srgbClr val="FFFFFF"/>
                </a:solidFill>
                <a:latin typeface="Carlito"/>
                <a:cs typeface="Carlito"/>
              </a:rPr>
              <a:t>VLEO </a:t>
            </a:r>
            <a:r>
              <a:rPr sz="1600" spc="-20" dirty="0">
                <a:solidFill>
                  <a:srgbClr val="FFFFFF"/>
                </a:solidFill>
                <a:latin typeface="Carlito"/>
                <a:cs typeface="Carlito"/>
              </a:rPr>
              <a:t>(14) </a:t>
            </a:r>
            <a:r>
              <a:rPr sz="1600" spc="-5" dirty="0">
                <a:solidFill>
                  <a:srgbClr val="FFFFFF"/>
                </a:solidFill>
                <a:latin typeface="Carlito"/>
                <a:cs typeface="Carlito"/>
              </a:rPr>
              <a:t>has </a:t>
            </a:r>
            <a:r>
              <a:rPr sz="1600" spc="-20" dirty="0">
                <a:solidFill>
                  <a:srgbClr val="FFFFFF"/>
                </a:solidFill>
                <a:latin typeface="Carlito"/>
                <a:cs typeface="Carlito"/>
              </a:rPr>
              <a:t>decent </a:t>
            </a:r>
            <a:r>
              <a:rPr sz="1600" spc="-15" dirty="0">
                <a:solidFill>
                  <a:srgbClr val="FFFFFF"/>
                </a:solidFill>
                <a:latin typeface="Carlito"/>
                <a:cs typeface="Carlito"/>
              </a:rPr>
              <a:t>success </a:t>
            </a:r>
            <a:r>
              <a:rPr sz="1600" spc="-40" dirty="0">
                <a:solidFill>
                  <a:srgbClr val="FFFFFF"/>
                </a:solidFill>
                <a:latin typeface="Carlito"/>
                <a:cs typeface="Carlito"/>
              </a:rPr>
              <a:t>rate </a:t>
            </a:r>
            <a:r>
              <a:rPr sz="1600" spc="-5" dirty="0">
                <a:solidFill>
                  <a:srgbClr val="FFFFFF"/>
                </a:solidFill>
                <a:latin typeface="Carlito"/>
                <a:cs typeface="Carlito"/>
              </a:rPr>
              <a:t>and</a:t>
            </a:r>
            <a:r>
              <a:rPr sz="1600" spc="150" dirty="0">
                <a:solidFill>
                  <a:srgbClr val="FFFFFF"/>
                </a:solidFill>
                <a:latin typeface="Carlito"/>
                <a:cs typeface="Carlito"/>
              </a:rPr>
              <a:t> </a:t>
            </a:r>
            <a:r>
              <a:rPr sz="1600" spc="-25" dirty="0">
                <a:solidFill>
                  <a:srgbClr val="FFFFFF"/>
                </a:solidFill>
                <a:latin typeface="Carlito"/>
                <a:cs typeface="Carlito"/>
              </a:rPr>
              <a:t>attempts</a:t>
            </a:r>
            <a:endParaRPr sz="1600" dirty="0">
              <a:latin typeface="Carlito"/>
              <a:cs typeface="Carlito"/>
            </a:endParaRPr>
          </a:p>
          <a:p>
            <a:pPr marL="12700">
              <a:lnSpc>
                <a:spcPct val="100000"/>
              </a:lnSpc>
              <a:spcBef>
                <a:spcPts val="395"/>
              </a:spcBef>
            </a:pPr>
            <a:r>
              <a:rPr sz="1600" spc="-5" dirty="0">
                <a:solidFill>
                  <a:srgbClr val="FFFFFF"/>
                </a:solidFill>
                <a:latin typeface="Carlito"/>
                <a:cs typeface="Carlito"/>
              </a:rPr>
              <a:t>SO </a:t>
            </a:r>
            <a:r>
              <a:rPr sz="1600" spc="-15" dirty="0">
                <a:solidFill>
                  <a:srgbClr val="FFFFFF"/>
                </a:solidFill>
                <a:latin typeface="Carlito"/>
                <a:cs typeface="Carlito"/>
              </a:rPr>
              <a:t>(1) </a:t>
            </a:r>
            <a:r>
              <a:rPr sz="1600" spc="-5" dirty="0">
                <a:solidFill>
                  <a:srgbClr val="FFFFFF"/>
                </a:solidFill>
                <a:latin typeface="Carlito"/>
                <a:cs typeface="Carlito"/>
              </a:rPr>
              <a:t>has </a:t>
            </a:r>
            <a:r>
              <a:rPr sz="1600" spc="-15" dirty="0">
                <a:solidFill>
                  <a:srgbClr val="FFFFFF"/>
                </a:solidFill>
                <a:latin typeface="Carlito"/>
                <a:cs typeface="Carlito"/>
              </a:rPr>
              <a:t>0% success</a:t>
            </a:r>
            <a:r>
              <a:rPr sz="1600" spc="85" dirty="0">
                <a:solidFill>
                  <a:srgbClr val="FFFFFF"/>
                </a:solidFill>
                <a:latin typeface="Carlito"/>
                <a:cs typeface="Carlito"/>
              </a:rPr>
              <a:t> </a:t>
            </a:r>
            <a:r>
              <a:rPr sz="1600" spc="-40" dirty="0">
                <a:solidFill>
                  <a:srgbClr val="FFFFFF"/>
                </a:solidFill>
                <a:latin typeface="Carlito"/>
                <a:cs typeface="Carlito"/>
              </a:rPr>
              <a:t>rate</a:t>
            </a:r>
            <a:endParaRPr sz="1600" dirty="0">
              <a:latin typeface="Carlito"/>
              <a:cs typeface="Carlito"/>
            </a:endParaRPr>
          </a:p>
          <a:p>
            <a:pPr marL="12700">
              <a:lnSpc>
                <a:spcPct val="100000"/>
              </a:lnSpc>
              <a:spcBef>
                <a:spcPts val="565"/>
              </a:spcBef>
            </a:pPr>
            <a:r>
              <a:rPr sz="1600" spc="-40" dirty="0">
                <a:solidFill>
                  <a:srgbClr val="FFFFFF"/>
                </a:solidFill>
                <a:latin typeface="Carlito"/>
                <a:cs typeface="Carlito"/>
              </a:rPr>
              <a:t>GTO </a:t>
            </a:r>
            <a:r>
              <a:rPr sz="1600" spc="-20" dirty="0">
                <a:solidFill>
                  <a:srgbClr val="FFFFFF"/>
                </a:solidFill>
                <a:latin typeface="Carlito"/>
                <a:cs typeface="Carlito"/>
              </a:rPr>
              <a:t>(27) </a:t>
            </a:r>
            <a:r>
              <a:rPr sz="1600" spc="-5" dirty="0">
                <a:solidFill>
                  <a:srgbClr val="FFFFFF"/>
                </a:solidFill>
                <a:latin typeface="Carlito"/>
                <a:cs typeface="Carlito"/>
              </a:rPr>
              <a:t>has </a:t>
            </a:r>
            <a:r>
              <a:rPr sz="1600" spc="-20" dirty="0">
                <a:solidFill>
                  <a:srgbClr val="FFFFFF"/>
                </a:solidFill>
                <a:latin typeface="Carlito"/>
                <a:cs typeface="Carlito"/>
              </a:rPr>
              <a:t>around </a:t>
            </a:r>
            <a:r>
              <a:rPr lang="en-AU" sz="1600" spc="-20" dirty="0">
                <a:solidFill>
                  <a:srgbClr val="FFFFFF"/>
                </a:solidFill>
                <a:latin typeface="Carlito"/>
                <a:cs typeface="Carlito"/>
              </a:rPr>
              <a:t>a </a:t>
            </a:r>
            <a:r>
              <a:rPr sz="1600" spc="-20" dirty="0">
                <a:solidFill>
                  <a:srgbClr val="FFFFFF"/>
                </a:solidFill>
                <a:latin typeface="Carlito"/>
                <a:cs typeface="Carlito"/>
              </a:rPr>
              <a:t>50% </a:t>
            </a:r>
            <a:r>
              <a:rPr sz="1600" spc="-15" dirty="0">
                <a:solidFill>
                  <a:srgbClr val="FFFFFF"/>
                </a:solidFill>
                <a:latin typeface="Carlito"/>
                <a:cs typeface="Carlito"/>
              </a:rPr>
              <a:t>success </a:t>
            </a:r>
            <a:r>
              <a:rPr sz="1600" spc="-40" dirty="0">
                <a:solidFill>
                  <a:srgbClr val="FFFFFF"/>
                </a:solidFill>
                <a:latin typeface="Carlito"/>
                <a:cs typeface="Carlito"/>
              </a:rPr>
              <a:t>rate </a:t>
            </a:r>
            <a:r>
              <a:rPr sz="1600" spc="-15" dirty="0">
                <a:solidFill>
                  <a:srgbClr val="FFFFFF"/>
                </a:solidFill>
                <a:latin typeface="Carlito"/>
                <a:cs typeface="Carlito"/>
              </a:rPr>
              <a:t>but </a:t>
            </a:r>
            <a:r>
              <a:rPr lang="en-AU" sz="1600" spc="-20" dirty="0">
                <a:solidFill>
                  <a:srgbClr val="FFFFFF"/>
                </a:solidFill>
                <a:latin typeface="Carlito"/>
                <a:cs typeface="Carlito"/>
              </a:rPr>
              <a:t>has the largest sample size</a:t>
            </a:r>
            <a:endParaRPr sz="1600" dirty="0">
              <a:latin typeface="Carlito"/>
              <a:cs typeface="Carlito"/>
            </a:endParaRPr>
          </a:p>
        </p:txBody>
      </p:sp>
      <p:pic>
        <p:nvPicPr>
          <p:cNvPr id="13" name="Picture 12">
            <a:extLst>
              <a:ext uri="{FF2B5EF4-FFF2-40B4-BE49-F238E27FC236}">
                <a16:creationId xmlns:a16="http://schemas.microsoft.com/office/drawing/2014/main" id="{D7285363-52A6-B738-8F6E-4A77D651C17D}"/>
              </a:ext>
            </a:extLst>
          </p:cNvPr>
          <p:cNvPicPr>
            <a:picLocks noChangeAspect="1"/>
          </p:cNvPicPr>
          <p:nvPr/>
        </p:nvPicPr>
        <p:blipFill>
          <a:blip r:embed="rId2"/>
          <a:stretch>
            <a:fillRect/>
          </a:stretch>
        </p:blipFill>
        <p:spPr>
          <a:xfrm>
            <a:off x="4917" y="1793316"/>
            <a:ext cx="12192000" cy="2445216"/>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solidFill>
              <a:schemeClr val="accent2"/>
            </a:solidFill>
          </p:spPr>
          <p:txBody>
            <a:bodyPr wrap="square" lIns="0" tIns="0" rIns="0" bIns="0" rtlCol="0"/>
            <a:lstStyle/>
            <a:p>
              <a:endParaRPr dirty="0"/>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chemeClr val="accent1"/>
            </a:solidFill>
          </p:spPr>
          <p:txBody>
            <a:bodyPr wrap="square" lIns="0" tIns="0" rIns="0" bIns="0" rtlCol="0"/>
            <a:lstStyle/>
            <a:p>
              <a:endParaRPr/>
            </a:p>
          </p:txBody>
        </p:sp>
      </p:grpSp>
      <p:sp>
        <p:nvSpPr>
          <p:cNvPr id="5" name="object 5"/>
          <p:cNvSpPr txBox="1">
            <a:spLocks noGrp="1"/>
          </p:cNvSpPr>
          <p:nvPr>
            <p:ph type="title"/>
          </p:nvPr>
        </p:nvSpPr>
        <p:spPr>
          <a:xfrm>
            <a:off x="902614" y="642620"/>
            <a:ext cx="4941570" cy="574040"/>
          </a:xfrm>
          <a:prstGeom prst="rect">
            <a:avLst/>
          </a:prstGeom>
        </p:spPr>
        <p:txBody>
          <a:bodyPr vert="horz" wrap="square" lIns="0" tIns="12700" rIns="0" bIns="0" rtlCol="0">
            <a:spAutoFit/>
          </a:bodyPr>
          <a:lstStyle/>
          <a:p>
            <a:pPr marL="12700">
              <a:lnSpc>
                <a:spcPct val="100000"/>
              </a:lnSpc>
              <a:spcBef>
                <a:spcPts val="100"/>
              </a:spcBef>
            </a:pPr>
            <a:r>
              <a:rPr sz="3600" spc="-204" dirty="0">
                <a:solidFill>
                  <a:schemeClr val="tx1"/>
                </a:solidFill>
              </a:rPr>
              <a:t>Flight </a:t>
            </a:r>
            <a:r>
              <a:rPr sz="3600" spc="-229" dirty="0">
                <a:solidFill>
                  <a:schemeClr val="tx1"/>
                </a:solidFill>
              </a:rPr>
              <a:t>Number </a:t>
            </a:r>
            <a:r>
              <a:rPr sz="3600" spc="-300" dirty="0">
                <a:solidFill>
                  <a:schemeClr val="tx1"/>
                </a:solidFill>
              </a:rPr>
              <a:t>vs. </a:t>
            </a:r>
            <a:r>
              <a:rPr sz="3600" spc="-135" dirty="0">
                <a:solidFill>
                  <a:schemeClr val="tx1"/>
                </a:solidFill>
              </a:rPr>
              <a:t>Orbit</a:t>
            </a:r>
            <a:r>
              <a:rPr sz="3600" spc="-760" dirty="0">
                <a:solidFill>
                  <a:schemeClr val="tx1"/>
                </a:solidFill>
              </a:rPr>
              <a:t> </a:t>
            </a:r>
            <a:r>
              <a:rPr sz="3600" spc="-145" dirty="0">
                <a:solidFill>
                  <a:schemeClr val="tx1"/>
                </a:solidFill>
              </a:rPr>
              <a:t>type</a:t>
            </a:r>
            <a:endParaRPr sz="3600" dirty="0">
              <a:solidFill>
                <a:schemeClr val="tx1"/>
              </a:solidFill>
            </a:endParaRPr>
          </a:p>
        </p:txBody>
      </p:sp>
      <p:sp>
        <p:nvSpPr>
          <p:cNvPr id="9" name="object 9"/>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21</a:t>
            </a:fld>
            <a:endParaRPr dirty="0"/>
          </a:p>
        </p:txBody>
      </p:sp>
      <p:sp>
        <p:nvSpPr>
          <p:cNvPr id="6" name="object 6"/>
          <p:cNvSpPr txBox="1"/>
          <p:nvPr/>
        </p:nvSpPr>
        <p:spPr>
          <a:xfrm>
            <a:off x="1118108" y="5003952"/>
            <a:ext cx="8640445" cy="1207135"/>
          </a:xfrm>
          <a:prstGeom prst="rect">
            <a:avLst/>
          </a:prstGeom>
        </p:spPr>
        <p:txBody>
          <a:bodyPr vert="horz" wrap="square" lIns="0" tIns="12700" rIns="0" bIns="0" rtlCol="0">
            <a:spAutoFit/>
          </a:bodyPr>
          <a:lstStyle/>
          <a:p>
            <a:pPr marL="12700" marR="3951604">
              <a:lnSpc>
                <a:spcPct val="121200"/>
              </a:lnSpc>
              <a:spcBef>
                <a:spcPts val="100"/>
              </a:spcBef>
            </a:pPr>
            <a:r>
              <a:rPr sz="1600" spc="-15" dirty="0">
                <a:solidFill>
                  <a:srgbClr val="FFFFFF"/>
                </a:solidFill>
                <a:latin typeface="Carlito"/>
                <a:cs typeface="Carlito"/>
              </a:rPr>
              <a:t>Launch Orbit </a:t>
            </a:r>
            <a:r>
              <a:rPr sz="1600" spc="-25" dirty="0">
                <a:solidFill>
                  <a:srgbClr val="FFFFFF"/>
                </a:solidFill>
                <a:latin typeface="Carlito"/>
                <a:cs typeface="Carlito"/>
              </a:rPr>
              <a:t>preferences </a:t>
            </a:r>
            <a:r>
              <a:rPr sz="1600" spc="-5" dirty="0">
                <a:solidFill>
                  <a:srgbClr val="FFFFFF"/>
                </a:solidFill>
                <a:latin typeface="Carlito"/>
                <a:cs typeface="Carlito"/>
              </a:rPr>
              <a:t>changed </a:t>
            </a:r>
            <a:r>
              <a:rPr sz="1600" spc="-20" dirty="0">
                <a:solidFill>
                  <a:srgbClr val="FFFFFF"/>
                </a:solidFill>
                <a:latin typeface="Carlito"/>
                <a:cs typeface="Carlito"/>
              </a:rPr>
              <a:t>over </a:t>
            </a:r>
            <a:r>
              <a:rPr sz="1600" spc="-10" dirty="0">
                <a:solidFill>
                  <a:srgbClr val="FFFFFF"/>
                </a:solidFill>
                <a:latin typeface="Carlito"/>
                <a:cs typeface="Carlito"/>
              </a:rPr>
              <a:t>Flight </a:t>
            </a:r>
            <a:r>
              <a:rPr sz="1600" spc="-50" dirty="0">
                <a:solidFill>
                  <a:srgbClr val="FFFFFF"/>
                </a:solidFill>
                <a:latin typeface="Carlito"/>
                <a:cs typeface="Carlito"/>
              </a:rPr>
              <a:t>Number.  </a:t>
            </a:r>
            <a:r>
              <a:rPr sz="1600" spc="-15" dirty="0">
                <a:solidFill>
                  <a:srgbClr val="FFFFFF"/>
                </a:solidFill>
                <a:latin typeface="Carlito"/>
                <a:cs typeface="Carlito"/>
              </a:rPr>
              <a:t>Launch </a:t>
            </a:r>
            <a:r>
              <a:rPr sz="1600" spc="-25" dirty="0">
                <a:solidFill>
                  <a:srgbClr val="FFFFFF"/>
                </a:solidFill>
                <a:latin typeface="Carlito"/>
                <a:cs typeface="Carlito"/>
              </a:rPr>
              <a:t>Outcome </a:t>
            </a:r>
            <a:r>
              <a:rPr sz="1600" spc="-15" dirty="0">
                <a:solidFill>
                  <a:srgbClr val="FFFFFF"/>
                </a:solidFill>
                <a:latin typeface="Carlito"/>
                <a:cs typeface="Carlito"/>
              </a:rPr>
              <a:t>seems to </a:t>
            </a:r>
            <a:r>
              <a:rPr sz="1600" spc="-25" dirty="0">
                <a:solidFill>
                  <a:srgbClr val="FFFFFF"/>
                </a:solidFill>
                <a:latin typeface="Carlito"/>
                <a:cs typeface="Carlito"/>
              </a:rPr>
              <a:t>correlate </a:t>
            </a:r>
            <a:r>
              <a:rPr sz="1600" spc="-5" dirty="0">
                <a:solidFill>
                  <a:srgbClr val="FFFFFF"/>
                </a:solidFill>
                <a:latin typeface="Carlito"/>
                <a:cs typeface="Carlito"/>
              </a:rPr>
              <a:t>with this</a:t>
            </a:r>
            <a:r>
              <a:rPr sz="1600" spc="120" dirty="0">
                <a:solidFill>
                  <a:srgbClr val="FFFFFF"/>
                </a:solidFill>
                <a:latin typeface="Carlito"/>
                <a:cs typeface="Carlito"/>
              </a:rPr>
              <a:t> </a:t>
            </a:r>
            <a:r>
              <a:rPr sz="1600" spc="-25" dirty="0">
                <a:solidFill>
                  <a:srgbClr val="FFFFFF"/>
                </a:solidFill>
                <a:latin typeface="Carlito"/>
                <a:cs typeface="Carlito"/>
              </a:rPr>
              <a:t>preference.</a:t>
            </a:r>
            <a:endParaRPr sz="1600" dirty="0">
              <a:latin typeface="Carlito"/>
              <a:cs typeface="Carlito"/>
            </a:endParaRPr>
          </a:p>
          <a:p>
            <a:pPr marL="12700" marR="5080">
              <a:lnSpc>
                <a:spcPts val="2330"/>
              </a:lnSpc>
              <a:spcBef>
                <a:spcPts val="135"/>
              </a:spcBef>
            </a:pPr>
            <a:r>
              <a:rPr sz="1600" spc="-15" dirty="0">
                <a:solidFill>
                  <a:srgbClr val="FFFFFF"/>
                </a:solidFill>
                <a:latin typeface="Carlito"/>
                <a:cs typeface="Carlito"/>
              </a:rPr>
              <a:t>SpaceX </a:t>
            </a:r>
            <a:r>
              <a:rPr sz="1600" spc="-20" dirty="0">
                <a:solidFill>
                  <a:srgbClr val="FFFFFF"/>
                </a:solidFill>
                <a:latin typeface="Carlito"/>
                <a:cs typeface="Carlito"/>
              </a:rPr>
              <a:t>started </a:t>
            </a:r>
            <a:r>
              <a:rPr sz="1600" spc="-5" dirty="0">
                <a:solidFill>
                  <a:srgbClr val="FFFFFF"/>
                </a:solidFill>
                <a:latin typeface="Carlito"/>
                <a:cs typeface="Carlito"/>
              </a:rPr>
              <a:t>with </a:t>
            </a:r>
            <a:r>
              <a:rPr sz="1600" spc="-25" dirty="0">
                <a:solidFill>
                  <a:srgbClr val="FFFFFF"/>
                </a:solidFill>
                <a:latin typeface="Carlito"/>
                <a:cs typeface="Carlito"/>
              </a:rPr>
              <a:t>LEO </a:t>
            </a:r>
            <a:r>
              <a:rPr sz="1600" spc="-5" dirty="0">
                <a:solidFill>
                  <a:srgbClr val="FFFFFF"/>
                </a:solidFill>
                <a:latin typeface="Carlito"/>
                <a:cs typeface="Carlito"/>
              </a:rPr>
              <a:t>orbits which </a:t>
            </a:r>
            <a:r>
              <a:rPr sz="1600" spc="-20" dirty="0">
                <a:solidFill>
                  <a:srgbClr val="FFFFFF"/>
                </a:solidFill>
                <a:latin typeface="Carlito"/>
                <a:cs typeface="Carlito"/>
              </a:rPr>
              <a:t>saw </a:t>
            </a:r>
            <a:r>
              <a:rPr sz="1600" spc="-25" dirty="0">
                <a:solidFill>
                  <a:srgbClr val="FFFFFF"/>
                </a:solidFill>
                <a:latin typeface="Carlito"/>
                <a:cs typeface="Carlito"/>
              </a:rPr>
              <a:t>moderate </a:t>
            </a:r>
            <a:r>
              <a:rPr sz="1600" spc="-15" dirty="0">
                <a:solidFill>
                  <a:srgbClr val="FFFFFF"/>
                </a:solidFill>
                <a:latin typeface="Carlito"/>
                <a:cs typeface="Carlito"/>
              </a:rPr>
              <a:t>success </a:t>
            </a:r>
            <a:r>
              <a:rPr sz="1600" spc="-25" dirty="0">
                <a:solidFill>
                  <a:srgbClr val="FFFFFF"/>
                </a:solidFill>
                <a:latin typeface="Carlito"/>
                <a:cs typeface="Carlito"/>
              </a:rPr>
              <a:t>LEO </a:t>
            </a:r>
            <a:r>
              <a:rPr sz="1600" spc="-5" dirty="0">
                <a:solidFill>
                  <a:srgbClr val="FFFFFF"/>
                </a:solidFill>
                <a:latin typeface="Carlito"/>
                <a:cs typeface="Carlito"/>
              </a:rPr>
              <a:t>and </a:t>
            </a:r>
            <a:r>
              <a:rPr sz="1600" spc="-25" dirty="0">
                <a:solidFill>
                  <a:srgbClr val="FFFFFF"/>
                </a:solidFill>
                <a:latin typeface="Carlito"/>
                <a:cs typeface="Carlito"/>
              </a:rPr>
              <a:t>returned </a:t>
            </a:r>
            <a:r>
              <a:rPr sz="1600" spc="-15" dirty="0">
                <a:solidFill>
                  <a:srgbClr val="FFFFFF"/>
                </a:solidFill>
                <a:latin typeface="Carlito"/>
                <a:cs typeface="Carlito"/>
              </a:rPr>
              <a:t>to </a:t>
            </a:r>
            <a:r>
              <a:rPr sz="1600" spc="-25" dirty="0">
                <a:solidFill>
                  <a:srgbClr val="FFFFFF"/>
                </a:solidFill>
                <a:latin typeface="Carlito"/>
                <a:cs typeface="Carlito"/>
              </a:rPr>
              <a:t>VLEO </a:t>
            </a:r>
            <a:r>
              <a:rPr sz="1600" dirty="0">
                <a:solidFill>
                  <a:srgbClr val="FFFFFF"/>
                </a:solidFill>
                <a:latin typeface="Carlito"/>
                <a:cs typeface="Carlito"/>
              </a:rPr>
              <a:t>in </a:t>
            </a:r>
            <a:r>
              <a:rPr sz="1600" spc="-25" dirty="0">
                <a:solidFill>
                  <a:srgbClr val="FFFFFF"/>
                </a:solidFill>
                <a:latin typeface="Carlito"/>
                <a:cs typeface="Carlito"/>
              </a:rPr>
              <a:t>recent </a:t>
            </a:r>
            <a:r>
              <a:rPr sz="1600" spc="-5" dirty="0">
                <a:solidFill>
                  <a:srgbClr val="FFFFFF"/>
                </a:solidFill>
                <a:latin typeface="Carlito"/>
                <a:cs typeface="Carlito"/>
              </a:rPr>
              <a:t>launches  </a:t>
            </a:r>
            <a:r>
              <a:rPr sz="1600" spc="-15" dirty="0">
                <a:solidFill>
                  <a:srgbClr val="FFFFFF"/>
                </a:solidFill>
                <a:latin typeface="Carlito"/>
                <a:cs typeface="Carlito"/>
              </a:rPr>
              <a:t>SpaceX </a:t>
            </a:r>
            <a:r>
              <a:rPr sz="1600" spc="-20" dirty="0">
                <a:solidFill>
                  <a:srgbClr val="FFFFFF"/>
                </a:solidFill>
                <a:latin typeface="Carlito"/>
                <a:cs typeface="Carlito"/>
              </a:rPr>
              <a:t>appears </a:t>
            </a:r>
            <a:r>
              <a:rPr sz="1600" spc="-15" dirty="0">
                <a:solidFill>
                  <a:srgbClr val="FFFFFF"/>
                </a:solidFill>
                <a:latin typeface="Carlito"/>
                <a:cs typeface="Carlito"/>
              </a:rPr>
              <a:t>to </a:t>
            </a:r>
            <a:r>
              <a:rPr sz="1600" spc="-25" dirty="0">
                <a:solidFill>
                  <a:srgbClr val="FFFFFF"/>
                </a:solidFill>
                <a:latin typeface="Carlito"/>
                <a:cs typeface="Carlito"/>
              </a:rPr>
              <a:t>perform better </a:t>
            </a:r>
            <a:r>
              <a:rPr sz="1600" dirty="0">
                <a:solidFill>
                  <a:srgbClr val="FFFFFF"/>
                </a:solidFill>
                <a:latin typeface="Carlito"/>
                <a:cs typeface="Carlito"/>
              </a:rPr>
              <a:t>in </a:t>
            </a:r>
            <a:r>
              <a:rPr sz="1600" spc="-20" dirty="0">
                <a:solidFill>
                  <a:srgbClr val="FFFFFF"/>
                </a:solidFill>
                <a:latin typeface="Carlito"/>
                <a:cs typeface="Carlito"/>
              </a:rPr>
              <a:t>lower </a:t>
            </a:r>
            <a:r>
              <a:rPr sz="1600" spc="-5" dirty="0">
                <a:solidFill>
                  <a:srgbClr val="FFFFFF"/>
                </a:solidFill>
                <a:latin typeface="Carlito"/>
                <a:cs typeface="Carlito"/>
              </a:rPr>
              <a:t>orbits or </a:t>
            </a:r>
            <a:r>
              <a:rPr sz="1600" spc="-20" dirty="0">
                <a:solidFill>
                  <a:srgbClr val="FFFFFF"/>
                </a:solidFill>
                <a:latin typeface="Carlito"/>
                <a:cs typeface="Carlito"/>
              </a:rPr>
              <a:t>Sun-synchronous</a:t>
            </a:r>
            <a:r>
              <a:rPr sz="1600" spc="275" dirty="0">
                <a:solidFill>
                  <a:srgbClr val="FFFFFF"/>
                </a:solidFill>
                <a:latin typeface="Carlito"/>
                <a:cs typeface="Carlito"/>
              </a:rPr>
              <a:t> </a:t>
            </a:r>
            <a:r>
              <a:rPr sz="1600" spc="-5" dirty="0">
                <a:solidFill>
                  <a:srgbClr val="FFFFFF"/>
                </a:solidFill>
                <a:latin typeface="Carlito"/>
                <a:cs typeface="Carlito"/>
              </a:rPr>
              <a:t>orbits</a:t>
            </a:r>
            <a:endParaRPr sz="1600" dirty="0">
              <a:latin typeface="Carlito"/>
              <a:cs typeface="Carlito"/>
            </a:endParaRPr>
          </a:p>
        </p:txBody>
      </p:sp>
      <p:sp>
        <p:nvSpPr>
          <p:cNvPr id="8" name="object 8"/>
          <p:cNvSpPr txBox="1"/>
          <p:nvPr/>
        </p:nvSpPr>
        <p:spPr>
          <a:xfrm>
            <a:off x="902614" y="4346194"/>
            <a:ext cx="5862320" cy="258404"/>
          </a:xfrm>
          <a:prstGeom prst="rect">
            <a:avLst/>
          </a:prstGeom>
        </p:spPr>
        <p:txBody>
          <a:bodyPr vert="horz" wrap="square" lIns="0" tIns="12065" rIns="0" bIns="0" rtlCol="0">
            <a:spAutoFit/>
          </a:bodyPr>
          <a:lstStyle/>
          <a:p>
            <a:pPr marL="12700">
              <a:lnSpc>
                <a:spcPct val="100000"/>
              </a:lnSpc>
              <a:spcBef>
                <a:spcPts val="95"/>
              </a:spcBef>
            </a:pPr>
            <a:r>
              <a:rPr lang="en-AU" sz="1600" spc="-20" dirty="0">
                <a:latin typeface="Carlito"/>
                <a:cs typeface="Carlito"/>
              </a:rPr>
              <a:t>Orange</a:t>
            </a:r>
            <a:r>
              <a:rPr sz="1600" spc="-20" dirty="0">
                <a:latin typeface="Carlito"/>
                <a:cs typeface="Carlito"/>
              </a:rPr>
              <a:t> indicates successful </a:t>
            </a:r>
            <a:r>
              <a:rPr sz="1600" spc="-10" dirty="0">
                <a:latin typeface="Carlito"/>
                <a:cs typeface="Carlito"/>
              </a:rPr>
              <a:t>launch; </a:t>
            </a:r>
            <a:r>
              <a:rPr lang="en-AU" sz="1600" spc="-15" dirty="0">
                <a:latin typeface="Carlito"/>
                <a:cs typeface="Carlito"/>
              </a:rPr>
              <a:t>Blue</a:t>
            </a:r>
            <a:r>
              <a:rPr sz="1600" spc="-15" dirty="0">
                <a:latin typeface="Carlito"/>
                <a:cs typeface="Carlito"/>
              </a:rPr>
              <a:t> </a:t>
            </a:r>
            <a:r>
              <a:rPr sz="1600" spc="-20" dirty="0">
                <a:latin typeface="Carlito"/>
                <a:cs typeface="Carlito"/>
              </a:rPr>
              <a:t>indicates unsuccessful</a:t>
            </a:r>
            <a:r>
              <a:rPr sz="1600" spc="185" dirty="0">
                <a:latin typeface="Carlito"/>
                <a:cs typeface="Carlito"/>
              </a:rPr>
              <a:t> </a:t>
            </a:r>
            <a:r>
              <a:rPr sz="1600" spc="-10" dirty="0">
                <a:latin typeface="Carlito"/>
                <a:cs typeface="Carlito"/>
              </a:rPr>
              <a:t>launch.</a:t>
            </a:r>
            <a:endParaRPr sz="1600" dirty="0">
              <a:latin typeface="Carlito"/>
              <a:cs typeface="Carlito"/>
            </a:endParaRPr>
          </a:p>
        </p:txBody>
      </p:sp>
      <p:pic>
        <p:nvPicPr>
          <p:cNvPr id="11" name="Picture 10">
            <a:extLst>
              <a:ext uri="{FF2B5EF4-FFF2-40B4-BE49-F238E27FC236}">
                <a16:creationId xmlns:a16="http://schemas.microsoft.com/office/drawing/2014/main" id="{A741CAEF-F76C-7D4E-0E1F-0936A9436ED4}"/>
              </a:ext>
            </a:extLst>
          </p:cNvPr>
          <p:cNvPicPr>
            <a:picLocks noChangeAspect="1"/>
          </p:cNvPicPr>
          <p:nvPr/>
        </p:nvPicPr>
        <p:blipFill>
          <a:blip r:embed="rId2"/>
          <a:stretch>
            <a:fillRect/>
          </a:stretch>
        </p:blipFill>
        <p:spPr>
          <a:xfrm>
            <a:off x="76199" y="1826168"/>
            <a:ext cx="12087675" cy="2370292"/>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47269"/>
            <a:ext cx="12188825" cy="1943100"/>
            <a:chOff x="0" y="4914901"/>
            <a:chExt cx="12188825" cy="1943100"/>
          </a:xfrm>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solidFill>
              <a:schemeClr val="accent2"/>
            </a:solid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chemeClr val="accent1"/>
            </a:solidFill>
          </p:spPr>
          <p:txBody>
            <a:bodyPr wrap="square" lIns="0" tIns="0" rIns="0" bIns="0" rtlCol="0"/>
            <a:lstStyle/>
            <a:p>
              <a:endParaRPr/>
            </a:p>
          </p:txBody>
        </p:sp>
      </p:grpSp>
      <p:sp>
        <p:nvSpPr>
          <p:cNvPr id="5" name="object 5"/>
          <p:cNvSpPr txBox="1">
            <a:spLocks noGrp="1"/>
          </p:cNvSpPr>
          <p:nvPr>
            <p:ph type="title"/>
          </p:nvPr>
        </p:nvSpPr>
        <p:spPr>
          <a:xfrm>
            <a:off x="1118108" y="808990"/>
            <a:ext cx="3804285" cy="574040"/>
          </a:xfrm>
          <a:prstGeom prst="rect">
            <a:avLst/>
          </a:prstGeom>
        </p:spPr>
        <p:txBody>
          <a:bodyPr vert="horz" wrap="square" lIns="0" tIns="12700" rIns="0" bIns="0" rtlCol="0">
            <a:spAutoFit/>
          </a:bodyPr>
          <a:lstStyle/>
          <a:p>
            <a:pPr marL="12700">
              <a:lnSpc>
                <a:spcPct val="100000"/>
              </a:lnSpc>
              <a:spcBef>
                <a:spcPts val="100"/>
              </a:spcBef>
            </a:pPr>
            <a:r>
              <a:rPr sz="3600" spc="-335" dirty="0">
                <a:solidFill>
                  <a:schemeClr val="tx1"/>
                </a:solidFill>
              </a:rPr>
              <a:t>Payload </a:t>
            </a:r>
            <a:r>
              <a:rPr sz="3600" spc="-300" dirty="0">
                <a:solidFill>
                  <a:schemeClr val="tx1"/>
                </a:solidFill>
              </a:rPr>
              <a:t>vs. </a:t>
            </a:r>
            <a:r>
              <a:rPr sz="3600" spc="-135" dirty="0">
                <a:solidFill>
                  <a:schemeClr val="tx1"/>
                </a:solidFill>
              </a:rPr>
              <a:t>Orbit</a:t>
            </a:r>
            <a:r>
              <a:rPr sz="3600" spc="-465" dirty="0">
                <a:solidFill>
                  <a:schemeClr val="tx1"/>
                </a:solidFill>
              </a:rPr>
              <a:t> </a:t>
            </a:r>
            <a:r>
              <a:rPr sz="3600" spc="-145" dirty="0">
                <a:solidFill>
                  <a:schemeClr val="tx1"/>
                </a:solidFill>
              </a:rPr>
              <a:t>type</a:t>
            </a:r>
            <a:endParaRPr sz="3600" dirty="0">
              <a:solidFill>
                <a:schemeClr val="tx1"/>
              </a:solidFill>
            </a:endParaRPr>
          </a:p>
        </p:txBody>
      </p:sp>
      <p:sp>
        <p:nvSpPr>
          <p:cNvPr id="9" name="object 9"/>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22</a:t>
            </a:fld>
            <a:endParaRPr dirty="0"/>
          </a:p>
        </p:txBody>
      </p:sp>
      <p:sp>
        <p:nvSpPr>
          <p:cNvPr id="6" name="object 6"/>
          <p:cNvSpPr txBox="1"/>
          <p:nvPr/>
        </p:nvSpPr>
        <p:spPr>
          <a:xfrm>
            <a:off x="927608" y="5066780"/>
            <a:ext cx="7989570" cy="909955"/>
          </a:xfrm>
          <a:prstGeom prst="rect">
            <a:avLst/>
          </a:prstGeom>
        </p:spPr>
        <p:txBody>
          <a:bodyPr vert="horz" wrap="square" lIns="0" tIns="62865" rIns="0" bIns="0" rtlCol="0">
            <a:spAutoFit/>
          </a:bodyPr>
          <a:lstStyle/>
          <a:p>
            <a:pPr marL="12700">
              <a:lnSpc>
                <a:spcPct val="100000"/>
              </a:lnSpc>
              <a:spcBef>
                <a:spcPts val="495"/>
              </a:spcBef>
            </a:pPr>
            <a:r>
              <a:rPr sz="1600" spc="-25" dirty="0">
                <a:solidFill>
                  <a:srgbClr val="FFFFFF"/>
                </a:solidFill>
                <a:latin typeface="Carlito"/>
                <a:cs typeface="Carlito"/>
              </a:rPr>
              <a:t>Payload </a:t>
            </a:r>
            <a:r>
              <a:rPr sz="1600" spc="-5" dirty="0">
                <a:solidFill>
                  <a:srgbClr val="FFFFFF"/>
                </a:solidFill>
                <a:latin typeface="Carlito"/>
                <a:cs typeface="Carlito"/>
              </a:rPr>
              <a:t>mass </a:t>
            </a:r>
            <a:r>
              <a:rPr sz="1600" spc="-20" dirty="0">
                <a:solidFill>
                  <a:srgbClr val="FFFFFF"/>
                </a:solidFill>
                <a:latin typeface="Carlito"/>
                <a:cs typeface="Carlito"/>
              </a:rPr>
              <a:t>seems </a:t>
            </a:r>
            <a:r>
              <a:rPr sz="1600" spc="-15" dirty="0">
                <a:solidFill>
                  <a:srgbClr val="FFFFFF"/>
                </a:solidFill>
                <a:latin typeface="Carlito"/>
                <a:cs typeface="Carlito"/>
              </a:rPr>
              <a:t>to </a:t>
            </a:r>
            <a:r>
              <a:rPr sz="1600" spc="-25" dirty="0">
                <a:solidFill>
                  <a:srgbClr val="FFFFFF"/>
                </a:solidFill>
                <a:latin typeface="Carlito"/>
                <a:cs typeface="Carlito"/>
              </a:rPr>
              <a:t>correlate </a:t>
            </a:r>
            <a:r>
              <a:rPr sz="1600" spc="-5" dirty="0">
                <a:solidFill>
                  <a:srgbClr val="FFFFFF"/>
                </a:solidFill>
                <a:latin typeface="Carlito"/>
                <a:cs typeface="Carlito"/>
              </a:rPr>
              <a:t>with</a:t>
            </a:r>
            <a:r>
              <a:rPr sz="1600" spc="40" dirty="0">
                <a:solidFill>
                  <a:srgbClr val="FFFFFF"/>
                </a:solidFill>
                <a:latin typeface="Carlito"/>
                <a:cs typeface="Carlito"/>
              </a:rPr>
              <a:t> </a:t>
            </a:r>
            <a:r>
              <a:rPr sz="1600" spc="-15" dirty="0">
                <a:solidFill>
                  <a:srgbClr val="FFFFFF"/>
                </a:solidFill>
                <a:latin typeface="Carlito"/>
                <a:cs typeface="Carlito"/>
              </a:rPr>
              <a:t>orbit</a:t>
            </a:r>
            <a:endParaRPr sz="1600" dirty="0">
              <a:latin typeface="Carlito"/>
              <a:cs typeface="Carlito"/>
            </a:endParaRPr>
          </a:p>
          <a:p>
            <a:pPr marL="12700">
              <a:lnSpc>
                <a:spcPct val="100000"/>
              </a:lnSpc>
              <a:spcBef>
                <a:spcPts val="395"/>
              </a:spcBef>
            </a:pPr>
            <a:r>
              <a:rPr sz="1600" spc="-25" dirty="0">
                <a:solidFill>
                  <a:srgbClr val="FFFFFF"/>
                </a:solidFill>
                <a:latin typeface="Carlito"/>
                <a:cs typeface="Carlito"/>
              </a:rPr>
              <a:t>LEO </a:t>
            </a:r>
            <a:r>
              <a:rPr sz="1600" spc="-5" dirty="0">
                <a:solidFill>
                  <a:srgbClr val="FFFFFF"/>
                </a:solidFill>
                <a:latin typeface="Carlito"/>
                <a:cs typeface="Carlito"/>
              </a:rPr>
              <a:t>and </a:t>
            </a:r>
            <a:r>
              <a:rPr sz="1600" spc="-15" dirty="0">
                <a:solidFill>
                  <a:srgbClr val="FFFFFF"/>
                </a:solidFill>
                <a:latin typeface="Carlito"/>
                <a:cs typeface="Carlito"/>
              </a:rPr>
              <a:t>SSO seem to </a:t>
            </a:r>
            <a:r>
              <a:rPr sz="1600" spc="-25" dirty="0">
                <a:solidFill>
                  <a:srgbClr val="FFFFFF"/>
                </a:solidFill>
                <a:latin typeface="Carlito"/>
                <a:cs typeface="Carlito"/>
              </a:rPr>
              <a:t>have </a:t>
            </a:r>
            <a:r>
              <a:rPr sz="1600" spc="-20" dirty="0">
                <a:solidFill>
                  <a:srgbClr val="FFFFFF"/>
                </a:solidFill>
                <a:latin typeface="Carlito"/>
                <a:cs typeface="Carlito"/>
              </a:rPr>
              <a:t>relatively low payload</a:t>
            </a:r>
            <a:r>
              <a:rPr sz="1600" spc="135" dirty="0">
                <a:solidFill>
                  <a:srgbClr val="FFFFFF"/>
                </a:solidFill>
                <a:latin typeface="Carlito"/>
                <a:cs typeface="Carlito"/>
              </a:rPr>
              <a:t> </a:t>
            </a:r>
            <a:r>
              <a:rPr sz="1600" spc="-5" dirty="0">
                <a:solidFill>
                  <a:srgbClr val="FFFFFF"/>
                </a:solidFill>
                <a:latin typeface="Carlito"/>
                <a:cs typeface="Carlito"/>
              </a:rPr>
              <a:t>mass</a:t>
            </a:r>
            <a:endParaRPr sz="1600" dirty="0">
              <a:latin typeface="Carlito"/>
              <a:cs typeface="Carlito"/>
            </a:endParaRPr>
          </a:p>
          <a:p>
            <a:pPr marL="12700">
              <a:lnSpc>
                <a:spcPct val="100000"/>
              </a:lnSpc>
              <a:spcBef>
                <a:spcPts val="409"/>
              </a:spcBef>
            </a:pPr>
            <a:r>
              <a:rPr sz="1600" spc="-5" dirty="0">
                <a:solidFill>
                  <a:srgbClr val="FFFFFF"/>
                </a:solidFill>
                <a:latin typeface="Carlito"/>
                <a:cs typeface="Carlito"/>
              </a:rPr>
              <a:t>The other </a:t>
            </a:r>
            <a:r>
              <a:rPr sz="1600" spc="-20" dirty="0">
                <a:solidFill>
                  <a:srgbClr val="FFFFFF"/>
                </a:solidFill>
                <a:latin typeface="Carlito"/>
                <a:cs typeface="Carlito"/>
              </a:rPr>
              <a:t>most successful </a:t>
            </a:r>
            <a:r>
              <a:rPr sz="1600" spc="-5" dirty="0">
                <a:solidFill>
                  <a:srgbClr val="FFFFFF"/>
                </a:solidFill>
                <a:latin typeface="Carlito"/>
                <a:cs typeface="Carlito"/>
              </a:rPr>
              <a:t>orbit </a:t>
            </a:r>
            <a:r>
              <a:rPr sz="1600" spc="-20" dirty="0">
                <a:solidFill>
                  <a:srgbClr val="FFFFFF"/>
                </a:solidFill>
                <a:latin typeface="Carlito"/>
                <a:cs typeface="Carlito"/>
              </a:rPr>
              <a:t>VLEO </a:t>
            </a:r>
            <a:r>
              <a:rPr sz="1600" spc="-5" dirty="0">
                <a:solidFill>
                  <a:srgbClr val="FFFFFF"/>
                </a:solidFill>
                <a:latin typeface="Carlito"/>
                <a:cs typeface="Carlito"/>
              </a:rPr>
              <a:t>only has </a:t>
            </a:r>
            <a:r>
              <a:rPr sz="1600" spc="-10" dirty="0">
                <a:solidFill>
                  <a:srgbClr val="FFFFFF"/>
                </a:solidFill>
                <a:latin typeface="Carlito"/>
                <a:cs typeface="Carlito"/>
              </a:rPr>
              <a:t>payload </a:t>
            </a:r>
            <a:r>
              <a:rPr sz="1600" spc="-5" dirty="0">
                <a:solidFill>
                  <a:srgbClr val="FFFFFF"/>
                </a:solidFill>
                <a:latin typeface="Carlito"/>
                <a:cs typeface="Carlito"/>
              </a:rPr>
              <a:t>mass </a:t>
            </a:r>
            <a:r>
              <a:rPr sz="1600" spc="-20" dirty="0">
                <a:solidFill>
                  <a:srgbClr val="FFFFFF"/>
                </a:solidFill>
                <a:latin typeface="Carlito"/>
                <a:cs typeface="Carlito"/>
              </a:rPr>
              <a:t>values </a:t>
            </a:r>
            <a:r>
              <a:rPr sz="1600" spc="-5" dirty="0">
                <a:solidFill>
                  <a:srgbClr val="FFFFFF"/>
                </a:solidFill>
                <a:latin typeface="Carlito"/>
                <a:cs typeface="Carlito"/>
              </a:rPr>
              <a:t>in the higher end of the</a:t>
            </a:r>
            <a:r>
              <a:rPr sz="1600" spc="85" dirty="0">
                <a:solidFill>
                  <a:srgbClr val="FFFFFF"/>
                </a:solidFill>
                <a:latin typeface="Carlito"/>
                <a:cs typeface="Carlito"/>
              </a:rPr>
              <a:t> </a:t>
            </a:r>
            <a:r>
              <a:rPr sz="1600" spc="-25" dirty="0">
                <a:solidFill>
                  <a:srgbClr val="FFFFFF"/>
                </a:solidFill>
                <a:latin typeface="Carlito"/>
                <a:cs typeface="Carlito"/>
              </a:rPr>
              <a:t>range</a:t>
            </a:r>
            <a:endParaRPr sz="1600" dirty="0">
              <a:latin typeface="Carlito"/>
              <a:cs typeface="Carlito"/>
            </a:endParaRPr>
          </a:p>
        </p:txBody>
      </p:sp>
      <p:sp>
        <p:nvSpPr>
          <p:cNvPr id="8" name="object 8"/>
          <p:cNvSpPr txBox="1"/>
          <p:nvPr/>
        </p:nvSpPr>
        <p:spPr>
          <a:xfrm>
            <a:off x="902614" y="4346194"/>
            <a:ext cx="5862320" cy="258404"/>
          </a:xfrm>
          <a:prstGeom prst="rect">
            <a:avLst/>
          </a:prstGeom>
        </p:spPr>
        <p:txBody>
          <a:bodyPr vert="horz" wrap="square" lIns="0" tIns="12065" rIns="0" bIns="0" rtlCol="0">
            <a:spAutoFit/>
          </a:bodyPr>
          <a:lstStyle/>
          <a:p>
            <a:pPr marL="12700">
              <a:lnSpc>
                <a:spcPct val="100000"/>
              </a:lnSpc>
              <a:spcBef>
                <a:spcPts val="95"/>
              </a:spcBef>
            </a:pPr>
            <a:r>
              <a:rPr lang="en-AU" sz="1600" spc="-20" dirty="0">
                <a:latin typeface="Carlito"/>
                <a:cs typeface="Carlito"/>
              </a:rPr>
              <a:t>Orange</a:t>
            </a:r>
            <a:r>
              <a:rPr sz="1600" spc="-20" dirty="0">
                <a:latin typeface="Carlito"/>
                <a:cs typeface="Carlito"/>
              </a:rPr>
              <a:t> indicates successful </a:t>
            </a:r>
            <a:r>
              <a:rPr sz="1600" spc="-10" dirty="0">
                <a:latin typeface="Carlito"/>
                <a:cs typeface="Carlito"/>
              </a:rPr>
              <a:t>launch; </a:t>
            </a:r>
            <a:r>
              <a:rPr lang="en-AU" sz="1600" spc="-15" dirty="0">
                <a:latin typeface="Carlito"/>
                <a:cs typeface="Carlito"/>
              </a:rPr>
              <a:t>Blue</a:t>
            </a:r>
            <a:r>
              <a:rPr sz="1600" spc="-15" dirty="0">
                <a:latin typeface="Carlito"/>
                <a:cs typeface="Carlito"/>
              </a:rPr>
              <a:t> </a:t>
            </a:r>
            <a:r>
              <a:rPr sz="1600" spc="-20" dirty="0">
                <a:latin typeface="Carlito"/>
                <a:cs typeface="Carlito"/>
              </a:rPr>
              <a:t>indicates unsuccessful</a:t>
            </a:r>
            <a:r>
              <a:rPr sz="1600" spc="185" dirty="0">
                <a:latin typeface="Carlito"/>
                <a:cs typeface="Carlito"/>
              </a:rPr>
              <a:t> </a:t>
            </a:r>
            <a:r>
              <a:rPr sz="1600" spc="-10" dirty="0">
                <a:latin typeface="Carlito"/>
                <a:cs typeface="Carlito"/>
              </a:rPr>
              <a:t>launch.</a:t>
            </a:r>
            <a:endParaRPr sz="1600" dirty="0">
              <a:latin typeface="Carlito"/>
              <a:cs typeface="Carlito"/>
            </a:endParaRPr>
          </a:p>
        </p:txBody>
      </p:sp>
      <p:pic>
        <p:nvPicPr>
          <p:cNvPr id="13" name="Picture 12">
            <a:extLst>
              <a:ext uri="{FF2B5EF4-FFF2-40B4-BE49-F238E27FC236}">
                <a16:creationId xmlns:a16="http://schemas.microsoft.com/office/drawing/2014/main" id="{5349B49B-7422-4806-A160-7E7D99BDB106}"/>
              </a:ext>
            </a:extLst>
          </p:cNvPr>
          <p:cNvPicPr>
            <a:picLocks noChangeAspect="1"/>
          </p:cNvPicPr>
          <p:nvPr/>
        </p:nvPicPr>
        <p:blipFill>
          <a:blip r:embed="rId2"/>
          <a:stretch>
            <a:fillRect/>
          </a:stretch>
        </p:blipFill>
        <p:spPr>
          <a:xfrm>
            <a:off x="-11267" y="1772325"/>
            <a:ext cx="12192000" cy="2402202"/>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solidFill>
              <a:schemeClr val="accent2"/>
            </a:solid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chemeClr val="accent1"/>
            </a:solidFill>
          </p:spPr>
          <p:txBody>
            <a:bodyPr wrap="square" lIns="0" tIns="0" rIns="0" bIns="0" rtlCol="0"/>
            <a:lstStyle/>
            <a:p>
              <a:endParaRPr/>
            </a:p>
          </p:txBody>
        </p:sp>
      </p:grpSp>
      <p:sp>
        <p:nvSpPr>
          <p:cNvPr id="5" name="object 5"/>
          <p:cNvSpPr txBox="1">
            <a:spLocks noGrp="1"/>
          </p:cNvSpPr>
          <p:nvPr>
            <p:ph type="title"/>
          </p:nvPr>
        </p:nvSpPr>
        <p:spPr>
          <a:xfrm>
            <a:off x="1176019" y="503682"/>
            <a:ext cx="4927600" cy="574040"/>
          </a:xfrm>
          <a:prstGeom prst="rect">
            <a:avLst/>
          </a:prstGeom>
        </p:spPr>
        <p:txBody>
          <a:bodyPr vert="horz" wrap="square" lIns="0" tIns="12700" rIns="0" bIns="0" rtlCol="0">
            <a:spAutoFit/>
          </a:bodyPr>
          <a:lstStyle/>
          <a:p>
            <a:pPr marL="12700">
              <a:lnSpc>
                <a:spcPct val="100000"/>
              </a:lnSpc>
              <a:spcBef>
                <a:spcPts val="100"/>
              </a:spcBef>
            </a:pPr>
            <a:r>
              <a:rPr sz="3600" spc="-310" dirty="0">
                <a:solidFill>
                  <a:schemeClr val="tx1"/>
                </a:solidFill>
              </a:rPr>
              <a:t>Launch </a:t>
            </a:r>
            <a:r>
              <a:rPr sz="3600" spc="-425" dirty="0">
                <a:solidFill>
                  <a:schemeClr val="tx1"/>
                </a:solidFill>
              </a:rPr>
              <a:t>Success </a:t>
            </a:r>
            <a:r>
              <a:rPr sz="3600" spc="-335" dirty="0">
                <a:solidFill>
                  <a:schemeClr val="tx1"/>
                </a:solidFill>
              </a:rPr>
              <a:t>Yearly</a:t>
            </a:r>
            <a:r>
              <a:rPr sz="3600" spc="-470" dirty="0">
                <a:solidFill>
                  <a:schemeClr val="tx1"/>
                </a:solidFill>
              </a:rPr>
              <a:t> </a:t>
            </a:r>
            <a:r>
              <a:rPr sz="3600" spc="-305" dirty="0">
                <a:solidFill>
                  <a:schemeClr val="tx1"/>
                </a:solidFill>
              </a:rPr>
              <a:t>Trend</a:t>
            </a:r>
            <a:endParaRPr sz="3600" dirty="0">
              <a:solidFill>
                <a:schemeClr val="tx1"/>
              </a:solidFill>
            </a:endParaRPr>
          </a:p>
        </p:txBody>
      </p:sp>
      <p:sp>
        <p:nvSpPr>
          <p:cNvPr id="9" name="object 9"/>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23</a:t>
            </a:fld>
            <a:endParaRPr dirty="0"/>
          </a:p>
        </p:txBody>
      </p:sp>
      <p:sp>
        <p:nvSpPr>
          <p:cNvPr id="6" name="object 6"/>
          <p:cNvSpPr txBox="1"/>
          <p:nvPr/>
        </p:nvSpPr>
        <p:spPr>
          <a:xfrm>
            <a:off x="1176019" y="5031310"/>
            <a:ext cx="5977890" cy="616585"/>
          </a:xfrm>
          <a:prstGeom prst="rect">
            <a:avLst/>
          </a:prstGeom>
        </p:spPr>
        <p:txBody>
          <a:bodyPr vert="horz" wrap="square" lIns="0" tIns="64135" rIns="0" bIns="0" rtlCol="0">
            <a:spAutoFit/>
          </a:bodyPr>
          <a:lstStyle/>
          <a:p>
            <a:pPr marL="12700">
              <a:lnSpc>
                <a:spcPct val="100000"/>
              </a:lnSpc>
              <a:spcBef>
                <a:spcPts val="505"/>
              </a:spcBef>
            </a:pPr>
            <a:r>
              <a:rPr sz="1600" spc="-15" dirty="0">
                <a:solidFill>
                  <a:srgbClr val="FFFFFF"/>
                </a:solidFill>
                <a:latin typeface="Carlito"/>
                <a:cs typeface="Carlito"/>
              </a:rPr>
              <a:t>Success </a:t>
            </a:r>
            <a:r>
              <a:rPr sz="1600" spc="-20" dirty="0">
                <a:solidFill>
                  <a:srgbClr val="FFFFFF"/>
                </a:solidFill>
                <a:latin typeface="Carlito"/>
                <a:cs typeface="Carlito"/>
              </a:rPr>
              <a:t>generally </a:t>
            </a:r>
            <a:r>
              <a:rPr sz="1600" spc="-10" dirty="0">
                <a:solidFill>
                  <a:srgbClr val="FFFFFF"/>
                </a:solidFill>
                <a:latin typeface="Carlito"/>
                <a:cs typeface="Carlito"/>
              </a:rPr>
              <a:t>increases </a:t>
            </a:r>
            <a:r>
              <a:rPr sz="1600" spc="-20" dirty="0">
                <a:solidFill>
                  <a:srgbClr val="FFFFFF"/>
                </a:solidFill>
                <a:latin typeface="Carlito"/>
                <a:cs typeface="Carlito"/>
              </a:rPr>
              <a:t>over </a:t>
            </a:r>
            <a:r>
              <a:rPr sz="1600" spc="-5" dirty="0">
                <a:solidFill>
                  <a:srgbClr val="FFFFFF"/>
                </a:solidFill>
                <a:latin typeface="Carlito"/>
                <a:cs typeface="Carlito"/>
              </a:rPr>
              <a:t>time since </a:t>
            </a:r>
            <a:r>
              <a:rPr sz="1600" spc="-20" dirty="0">
                <a:solidFill>
                  <a:srgbClr val="FFFFFF"/>
                </a:solidFill>
                <a:latin typeface="Carlito"/>
                <a:cs typeface="Carlito"/>
              </a:rPr>
              <a:t>2013 </a:t>
            </a:r>
            <a:r>
              <a:rPr sz="1600" spc="-5" dirty="0">
                <a:solidFill>
                  <a:srgbClr val="FFFFFF"/>
                </a:solidFill>
                <a:latin typeface="Carlito"/>
                <a:cs typeface="Carlito"/>
              </a:rPr>
              <a:t>with a </a:t>
            </a:r>
            <a:r>
              <a:rPr sz="1600" spc="-10" dirty="0">
                <a:solidFill>
                  <a:srgbClr val="FFFFFF"/>
                </a:solidFill>
                <a:latin typeface="Carlito"/>
                <a:cs typeface="Carlito"/>
              </a:rPr>
              <a:t>slight </a:t>
            </a:r>
            <a:r>
              <a:rPr sz="1600" spc="-5" dirty="0">
                <a:solidFill>
                  <a:srgbClr val="FFFFFF"/>
                </a:solidFill>
                <a:latin typeface="Carlito"/>
                <a:cs typeface="Carlito"/>
              </a:rPr>
              <a:t>dip </a:t>
            </a:r>
            <a:r>
              <a:rPr sz="1600" dirty="0">
                <a:solidFill>
                  <a:srgbClr val="FFFFFF"/>
                </a:solidFill>
                <a:latin typeface="Carlito"/>
                <a:cs typeface="Carlito"/>
              </a:rPr>
              <a:t>in</a:t>
            </a:r>
            <a:r>
              <a:rPr sz="1600" spc="55" dirty="0">
                <a:solidFill>
                  <a:srgbClr val="FFFFFF"/>
                </a:solidFill>
                <a:latin typeface="Carlito"/>
                <a:cs typeface="Carlito"/>
              </a:rPr>
              <a:t> </a:t>
            </a:r>
            <a:r>
              <a:rPr sz="1600" spc="-25" dirty="0">
                <a:solidFill>
                  <a:srgbClr val="FFFFFF"/>
                </a:solidFill>
                <a:latin typeface="Carlito"/>
                <a:cs typeface="Carlito"/>
              </a:rPr>
              <a:t>2018</a:t>
            </a:r>
            <a:endParaRPr sz="1600">
              <a:latin typeface="Carlito"/>
              <a:cs typeface="Carlito"/>
            </a:endParaRPr>
          </a:p>
          <a:p>
            <a:pPr marL="12700">
              <a:lnSpc>
                <a:spcPct val="100000"/>
              </a:lnSpc>
              <a:spcBef>
                <a:spcPts val="405"/>
              </a:spcBef>
            </a:pPr>
            <a:r>
              <a:rPr sz="1600" spc="-20" dirty="0">
                <a:solidFill>
                  <a:srgbClr val="FFFFFF"/>
                </a:solidFill>
                <a:latin typeface="Carlito"/>
                <a:cs typeface="Carlito"/>
              </a:rPr>
              <a:t>Success </a:t>
            </a:r>
            <a:r>
              <a:rPr sz="1600" dirty="0">
                <a:solidFill>
                  <a:srgbClr val="FFFFFF"/>
                </a:solidFill>
                <a:latin typeface="Carlito"/>
                <a:cs typeface="Carlito"/>
              </a:rPr>
              <a:t>in </a:t>
            </a:r>
            <a:r>
              <a:rPr sz="1600" spc="-25" dirty="0">
                <a:solidFill>
                  <a:srgbClr val="FFFFFF"/>
                </a:solidFill>
                <a:latin typeface="Carlito"/>
                <a:cs typeface="Carlito"/>
              </a:rPr>
              <a:t>recent years </a:t>
            </a:r>
            <a:r>
              <a:rPr sz="1600" spc="-15" dirty="0">
                <a:solidFill>
                  <a:srgbClr val="FFFFFF"/>
                </a:solidFill>
                <a:latin typeface="Carlito"/>
                <a:cs typeface="Carlito"/>
              </a:rPr>
              <a:t>at </a:t>
            </a:r>
            <a:r>
              <a:rPr sz="1600" spc="-20" dirty="0">
                <a:solidFill>
                  <a:srgbClr val="FFFFFF"/>
                </a:solidFill>
                <a:latin typeface="Carlito"/>
                <a:cs typeface="Carlito"/>
              </a:rPr>
              <a:t>around</a:t>
            </a:r>
            <a:r>
              <a:rPr sz="1600" spc="90" dirty="0">
                <a:solidFill>
                  <a:srgbClr val="FFFFFF"/>
                </a:solidFill>
                <a:latin typeface="Carlito"/>
                <a:cs typeface="Carlito"/>
              </a:rPr>
              <a:t> </a:t>
            </a:r>
            <a:r>
              <a:rPr sz="1600" spc="-25" dirty="0">
                <a:solidFill>
                  <a:srgbClr val="FFFFFF"/>
                </a:solidFill>
                <a:latin typeface="Carlito"/>
                <a:cs typeface="Carlito"/>
              </a:rPr>
              <a:t>80%</a:t>
            </a:r>
            <a:endParaRPr sz="1600">
              <a:latin typeface="Carlito"/>
              <a:cs typeface="Carlito"/>
            </a:endParaRPr>
          </a:p>
        </p:txBody>
      </p:sp>
      <p:sp>
        <p:nvSpPr>
          <p:cNvPr id="8" name="object 8"/>
          <p:cNvSpPr txBox="1"/>
          <p:nvPr/>
        </p:nvSpPr>
        <p:spPr>
          <a:xfrm>
            <a:off x="762000" y="4365976"/>
            <a:ext cx="3962400" cy="258404"/>
          </a:xfrm>
          <a:prstGeom prst="rect">
            <a:avLst/>
          </a:prstGeom>
        </p:spPr>
        <p:txBody>
          <a:bodyPr vert="horz" wrap="square" lIns="0" tIns="12065" rIns="0" bIns="0" rtlCol="0">
            <a:spAutoFit/>
          </a:bodyPr>
          <a:lstStyle/>
          <a:p>
            <a:pPr marL="12700" marR="5080">
              <a:lnSpc>
                <a:spcPct val="100000"/>
              </a:lnSpc>
              <a:spcBef>
                <a:spcPts val="95"/>
              </a:spcBef>
            </a:pPr>
            <a:r>
              <a:rPr sz="1600" spc="-20" dirty="0">
                <a:latin typeface="Carlito"/>
                <a:cs typeface="Carlito"/>
              </a:rPr>
              <a:t>95% confidence interval  </a:t>
            </a:r>
            <a:r>
              <a:rPr sz="1600" spc="-10" dirty="0">
                <a:latin typeface="Carlito"/>
                <a:cs typeface="Carlito"/>
              </a:rPr>
              <a:t>(light</a:t>
            </a:r>
            <a:r>
              <a:rPr lang="en-AU" sz="1600" spc="-10" dirty="0">
                <a:latin typeface="Carlito"/>
                <a:cs typeface="Carlito"/>
              </a:rPr>
              <a:t> brown shading</a:t>
            </a:r>
            <a:r>
              <a:rPr sz="1600" spc="-10" dirty="0">
                <a:latin typeface="Carlito"/>
                <a:cs typeface="Carlito"/>
              </a:rPr>
              <a:t>)</a:t>
            </a:r>
            <a:endParaRPr sz="1600" dirty="0">
              <a:latin typeface="Carlito"/>
              <a:cs typeface="Carlito"/>
            </a:endParaRPr>
          </a:p>
        </p:txBody>
      </p:sp>
      <p:pic>
        <p:nvPicPr>
          <p:cNvPr id="11" name="Picture 10">
            <a:extLst>
              <a:ext uri="{FF2B5EF4-FFF2-40B4-BE49-F238E27FC236}">
                <a16:creationId xmlns:a16="http://schemas.microsoft.com/office/drawing/2014/main" id="{252B2B3D-6038-9865-9D4D-2395E40BD555}"/>
              </a:ext>
            </a:extLst>
          </p:cNvPr>
          <p:cNvPicPr>
            <a:picLocks noChangeAspect="1"/>
          </p:cNvPicPr>
          <p:nvPr/>
        </p:nvPicPr>
        <p:blipFill>
          <a:blip r:embed="rId2"/>
          <a:stretch>
            <a:fillRect/>
          </a:stretch>
        </p:blipFill>
        <p:spPr>
          <a:xfrm>
            <a:off x="-3175" y="1829784"/>
            <a:ext cx="12192000" cy="2466929"/>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24</a:t>
            </a:fld>
            <a:endParaRPr dirty="0"/>
          </a:p>
        </p:txBody>
      </p:sp>
      <p:sp>
        <p:nvSpPr>
          <p:cNvPr id="3" name="object 3"/>
          <p:cNvSpPr txBox="1"/>
          <p:nvPr/>
        </p:nvSpPr>
        <p:spPr>
          <a:xfrm>
            <a:off x="1176019" y="4221854"/>
            <a:ext cx="6306820" cy="1044575"/>
          </a:xfrm>
          <a:prstGeom prst="rect">
            <a:avLst/>
          </a:prstGeom>
        </p:spPr>
        <p:txBody>
          <a:bodyPr vert="horz" wrap="square" lIns="0" tIns="156210" rIns="0" bIns="0" rtlCol="0">
            <a:spAutoFit/>
          </a:bodyPr>
          <a:lstStyle/>
          <a:p>
            <a:pPr marL="12700">
              <a:lnSpc>
                <a:spcPct val="100000"/>
              </a:lnSpc>
              <a:spcBef>
                <a:spcPts val="1230"/>
              </a:spcBef>
              <a:tabLst>
                <a:tab pos="2051685" algn="l"/>
                <a:tab pos="4216400" algn="l"/>
                <a:tab pos="5087620" algn="l"/>
                <a:tab pos="5720080" algn="l"/>
              </a:tabLst>
            </a:pPr>
            <a:r>
              <a:rPr sz="2400" spc="-275" dirty="0">
                <a:latin typeface="Arial"/>
                <a:cs typeface="Arial"/>
              </a:rPr>
              <a:t>EXPLORATORY	</a:t>
            </a:r>
            <a:r>
              <a:rPr sz="2400" spc="-340" dirty="0">
                <a:latin typeface="Arial"/>
                <a:cs typeface="Arial"/>
              </a:rPr>
              <a:t>DATA </a:t>
            </a:r>
            <a:r>
              <a:rPr sz="2400" spc="-30" dirty="0">
                <a:latin typeface="Arial"/>
                <a:cs typeface="Arial"/>
              </a:rPr>
              <a:t> </a:t>
            </a:r>
            <a:r>
              <a:rPr sz="2400" spc="-220" dirty="0">
                <a:latin typeface="Arial"/>
                <a:cs typeface="Arial"/>
              </a:rPr>
              <a:t>ANALYSIS	</a:t>
            </a:r>
            <a:r>
              <a:rPr sz="2400" spc="-85" dirty="0">
                <a:latin typeface="Arial"/>
                <a:cs typeface="Arial"/>
              </a:rPr>
              <a:t>WITH	</a:t>
            </a:r>
            <a:r>
              <a:rPr sz="2400" spc="-290" dirty="0">
                <a:latin typeface="Arial"/>
                <a:cs typeface="Arial"/>
              </a:rPr>
              <a:t>SQL	</a:t>
            </a:r>
            <a:r>
              <a:rPr sz="2400" spc="-155" dirty="0">
                <a:latin typeface="Arial"/>
                <a:cs typeface="Arial"/>
              </a:rPr>
              <a:t>DB2</a:t>
            </a:r>
            <a:endParaRPr sz="2400" dirty="0">
              <a:latin typeface="Arial"/>
              <a:cs typeface="Arial"/>
            </a:endParaRPr>
          </a:p>
          <a:p>
            <a:pPr marL="12700">
              <a:lnSpc>
                <a:spcPct val="100000"/>
              </a:lnSpc>
              <a:spcBef>
                <a:spcPts val="1130"/>
              </a:spcBef>
              <a:tabLst>
                <a:tab pos="1867535" algn="l"/>
                <a:tab pos="2279015" algn="l"/>
                <a:tab pos="3546475" algn="l"/>
                <a:tab pos="4426585" algn="l"/>
              </a:tabLst>
            </a:pPr>
            <a:r>
              <a:rPr sz="2400" spc="-195" dirty="0">
                <a:latin typeface="Arial"/>
                <a:cs typeface="Arial"/>
              </a:rPr>
              <a:t>INTEGRATED	</a:t>
            </a:r>
            <a:r>
              <a:rPr sz="2400" spc="-95" dirty="0">
                <a:latin typeface="Arial"/>
                <a:cs typeface="Arial"/>
              </a:rPr>
              <a:t>IN	</a:t>
            </a:r>
            <a:r>
              <a:rPr sz="2400" spc="-185" dirty="0">
                <a:latin typeface="Arial"/>
                <a:cs typeface="Arial"/>
              </a:rPr>
              <a:t>PYTHON	</a:t>
            </a:r>
            <a:r>
              <a:rPr sz="2400" spc="-85" dirty="0">
                <a:latin typeface="Arial"/>
                <a:cs typeface="Arial"/>
              </a:rPr>
              <a:t>WITH	</a:t>
            </a:r>
            <a:r>
              <a:rPr sz="2400" spc="-175" dirty="0">
                <a:latin typeface="Arial"/>
                <a:cs typeface="Arial"/>
              </a:rPr>
              <a:t>SQLALCHEMY</a:t>
            </a:r>
            <a:endParaRPr sz="2400" dirty="0">
              <a:latin typeface="Arial"/>
              <a:cs typeface="Arial"/>
            </a:endParaRPr>
          </a:p>
        </p:txBody>
      </p:sp>
      <p:sp>
        <p:nvSpPr>
          <p:cNvPr id="5" name="TextBox 4">
            <a:extLst>
              <a:ext uri="{FF2B5EF4-FFF2-40B4-BE49-F238E27FC236}">
                <a16:creationId xmlns:a16="http://schemas.microsoft.com/office/drawing/2014/main" id="{7646871C-D5E8-D808-9355-12BBFD5E14D0}"/>
              </a:ext>
            </a:extLst>
          </p:cNvPr>
          <p:cNvSpPr txBox="1"/>
          <p:nvPr/>
        </p:nvSpPr>
        <p:spPr>
          <a:xfrm>
            <a:off x="1154440" y="2705725"/>
            <a:ext cx="5715000" cy="1569660"/>
          </a:xfrm>
          <a:prstGeom prst="rect">
            <a:avLst/>
          </a:prstGeom>
          <a:noFill/>
        </p:spPr>
        <p:txBody>
          <a:bodyPr wrap="square" rtlCol="0">
            <a:spAutoFit/>
          </a:bodyPr>
          <a:lstStyle/>
          <a:p>
            <a:r>
              <a:rPr lang="en-AU" sz="9600" dirty="0">
                <a:latin typeface="Bahnschrift Condensed" panose="020B0502040204020203" pitchFamily="34" charset="0"/>
              </a:rPr>
              <a:t>EDA WITH SQL</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5181600" cy="756920"/>
          </a:xfrm>
          <a:prstGeom prst="rect">
            <a:avLst/>
          </a:prstGeom>
        </p:spPr>
        <p:txBody>
          <a:bodyPr vert="horz" wrap="square" lIns="0" tIns="12700" rIns="0" bIns="0" rtlCol="0">
            <a:spAutoFit/>
          </a:bodyPr>
          <a:lstStyle/>
          <a:p>
            <a:pPr marL="12700">
              <a:lnSpc>
                <a:spcPct val="100000"/>
              </a:lnSpc>
              <a:spcBef>
                <a:spcPts val="100"/>
              </a:spcBef>
            </a:pPr>
            <a:r>
              <a:rPr spc="-235" dirty="0"/>
              <a:t>All </a:t>
            </a:r>
            <a:r>
              <a:rPr spc="-400" dirty="0"/>
              <a:t>Launch </a:t>
            </a:r>
            <a:r>
              <a:rPr spc="-340" dirty="0"/>
              <a:t>Site</a:t>
            </a:r>
            <a:r>
              <a:rPr spc="-700" dirty="0"/>
              <a:t> </a:t>
            </a:r>
            <a:r>
              <a:rPr spc="-459" dirty="0"/>
              <a:t>Names</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25</a:t>
            </a:fld>
            <a:endParaRPr dirty="0"/>
          </a:p>
        </p:txBody>
      </p:sp>
      <p:sp>
        <p:nvSpPr>
          <p:cNvPr id="4" name="object 4"/>
          <p:cNvSpPr txBox="1"/>
          <p:nvPr/>
        </p:nvSpPr>
        <p:spPr>
          <a:xfrm>
            <a:off x="4725415" y="1810867"/>
            <a:ext cx="6174740" cy="2656625"/>
          </a:xfrm>
          <a:prstGeom prst="rect">
            <a:avLst/>
          </a:prstGeom>
        </p:spPr>
        <p:txBody>
          <a:bodyPr vert="horz" wrap="square" lIns="0" tIns="165100" rIns="0" bIns="0" rtlCol="0">
            <a:spAutoFit/>
          </a:bodyPr>
          <a:lstStyle/>
          <a:p>
            <a:pPr marL="12700">
              <a:lnSpc>
                <a:spcPct val="100000"/>
              </a:lnSpc>
              <a:spcBef>
                <a:spcPts val="1300"/>
              </a:spcBef>
            </a:pPr>
            <a:r>
              <a:rPr sz="2000" dirty="0">
                <a:solidFill>
                  <a:srgbClr val="404040"/>
                </a:solidFill>
                <a:latin typeface="Carlito"/>
                <a:cs typeface="Carlito"/>
              </a:rPr>
              <a:t>Query</a:t>
            </a:r>
            <a:r>
              <a:rPr lang="en-AU" sz="2000" dirty="0" err="1">
                <a:solidFill>
                  <a:srgbClr val="404040"/>
                </a:solidFill>
                <a:latin typeface="Carlito"/>
                <a:cs typeface="Carlito"/>
              </a:rPr>
              <a:t>ing</a:t>
            </a:r>
            <a:r>
              <a:rPr sz="2000" dirty="0">
                <a:solidFill>
                  <a:srgbClr val="404040"/>
                </a:solidFill>
                <a:latin typeface="Carlito"/>
                <a:cs typeface="Carlito"/>
              </a:rPr>
              <a:t> unique launch </a:t>
            </a:r>
            <a:r>
              <a:rPr sz="2000" spc="-20" dirty="0">
                <a:solidFill>
                  <a:srgbClr val="404040"/>
                </a:solidFill>
                <a:latin typeface="Carlito"/>
                <a:cs typeface="Carlito"/>
              </a:rPr>
              <a:t>site </a:t>
            </a:r>
            <a:r>
              <a:rPr sz="2000" spc="-5" dirty="0">
                <a:solidFill>
                  <a:srgbClr val="404040"/>
                </a:solidFill>
                <a:latin typeface="Carlito"/>
                <a:cs typeface="Carlito"/>
              </a:rPr>
              <a:t>names </a:t>
            </a:r>
            <a:r>
              <a:rPr sz="2000" spc="-20" dirty="0">
                <a:solidFill>
                  <a:srgbClr val="404040"/>
                </a:solidFill>
                <a:latin typeface="Carlito"/>
                <a:cs typeface="Carlito"/>
              </a:rPr>
              <a:t>from</a:t>
            </a:r>
            <a:r>
              <a:rPr sz="2000" spc="-80" dirty="0">
                <a:solidFill>
                  <a:srgbClr val="404040"/>
                </a:solidFill>
                <a:latin typeface="Carlito"/>
                <a:cs typeface="Carlito"/>
              </a:rPr>
              <a:t> </a:t>
            </a:r>
            <a:r>
              <a:rPr sz="2000" spc="-5" dirty="0">
                <a:solidFill>
                  <a:srgbClr val="404040"/>
                </a:solidFill>
                <a:latin typeface="Carlito"/>
                <a:cs typeface="Carlito"/>
              </a:rPr>
              <a:t>database.</a:t>
            </a:r>
            <a:endParaRPr sz="2000" dirty="0">
              <a:latin typeface="Carlito"/>
              <a:cs typeface="Carlito"/>
            </a:endParaRPr>
          </a:p>
          <a:p>
            <a:pPr marL="12700" marR="2114550">
              <a:lnSpc>
                <a:spcPct val="141500"/>
              </a:lnSpc>
              <a:spcBef>
                <a:spcPts val="110"/>
              </a:spcBef>
            </a:pPr>
            <a:r>
              <a:rPr sz="2000" spc="-5" dirty="0">
                <a:solidFill>
                  <a:srgbClr val="404040"/>
                </a:solidFill>
                <a:latin typeface="Carlito"/>
                <a:cs typeface="Carlito"/>
              </a:rPr>
              <a:t>CCAFS </a:t>
            </a:r>
            <a:r>
              <a:rPr sz="2000" spc="-15" dirty="0">
                <a:solidFill>
                  <a:srgbClr val="404040"/>
                </a:solidFill>
                <a:latin typeface="Carlito"/>
                <a:cs typeface="Carlito"/>
              </a:rPr>
              <a:t>LC-40 </a:t>
            </a:r>
            <a:r>
              <a:rPr sz="2000" spc="-20" dirty="0">
                <a:solidFill>
                  <a:srgbClr val="404040"/>
                </a:solidFill>
                <a:latin typeface="Carlito"/>
                <a:cs typeface="Carlito"/>
              </a:rPr>
              <a:t>was </a:t>
            </a:r>
            <a:r>
              <a:rPr sz="2000" dirty="0">
                <a:solidFill>
                  <a:srgbClr val="404040"/>
                </a:solidFill>
                <a:latin typeface="Carlito"/>
                <a:cs typeface="Carlito"/>
              </a:rPr>
              <a:t>the </a:t>
            </a:r>
            <a:r>
              <a:rPr sz="2000" spc="-20" dirty="0">
                <a:solidFill>
                  <a:srgbClr val="404040"/>
                </a:solidFill>
                <a:latin typeface="Carlito"/>
                <a:cs typeface="Carlito"/>
              </a:rPr>
              <a:t>previous </a:t>
            </a:r>
            <a:r>
              <a:rPr sz="2000" spc="-5" dirty="0">
                <a:solidFill>
                  <a:srgbClr val="404040"/>
                </a:solidFill>
                <a:latin typeface="Carlito"/>
                <a:cs typeface="Carlito"/>
              </a:rPr>
              <a:t>name. </a:t>
            </a:r>
            <a:endParaRPr lang="en-AU" sz="2000" spc="-5" dirty="0">
              <a:solidFill>
                <a:srgbClr val="404040"/>
              </a:solidFill>
              <a:latin typeface="Carlito"/>
              <a:cs typeface="Carlito"/>
            </a:endParaRPr>
          </a:p>
          <a:p>
            <a:pPr marL="12700" marR="2114550">
              <a:lnSpc>
                <a:spcPct val="141500"/>
              </a:lnSpc>
              <a:spcBef>
                <a:spcPts val="110"/>
              </a:spcBef>
            </a:pPr>
            <a:r>
              <a:rPr lang="en-AU" sz="2000" spc="-5" dirty="0">
                <a:solidFill>
                  <a:srgbClr val="404040"/>
                </a:solidFill>
                <a:latin typeface="Carlito"/>
                <a:cs typeface="Carlito"/>
              </a:rPr>
              <a:t>None needs to be removed</a:t>
            </a:r>
          </a:p>
          <a:p>
            <a:pPr marL="12700" marR="2114550">
              <a:lnSpc>
                <a:spcPct val="141500"/>
              </a:lnSpc>
              <a:spcBef>
                <a:spcPts val="110"/>
              </a:spcBef>
            </a:pPr>
            <a:r>
              <a:rPr sz="2000" spc="-5" dirty="0">
                <a:solidFill>
                  <a:srgbClr val="404040"/>
                </a:solidFill>
                <a:latin typeface="Carlito"/>
                <a:cs typeface="Carlito"/>
              </a:rPr>
              <a:t> </a:t>
            </a:r>
            <a:r>
              <a:rPr sz="2000" spc="-25" dirty="0">
                <a:solidFill>
                  <a:srgbClr val="404040"/>
                </a:solidFill>
                <a:latin typeface="Carlito"/>
                <a:cs typeface="Carlito"/>
              </a:rPr>
              <a:t>Likely </a:t>
            </a:r>
            <a:r>
              <a:rPr sz="2000" spc="-5" dirty="0">
                <a:solidFill>
                  <a:srgbClr val="404040"/>
                </a:solidFill>
                <a:latin typeface="Carlito"/>
                <a:cs typeface="Carlito"/>
              </a:rPr>
              <a:t>only </a:t>
            </a:r>
            <a:r>
              <a:rPr sz="2000" dirty="0">
                <a:solidFill>
                  <a:srgbClr val="404040"/>
                </a:solidFill>
                <a:latin typeface="Carlito"/>
                <a:cs typeface="Carlito"/>
              </a:rPr>
              <a:t>3 unique </a:t>
            </a:r>
            <a:r>
              <a:rPr sz="2000" spc="-5" dirty="0">
                <a:solidFill>
                  <a:srgbClr val="404040"/>
                </a:solidFill>
                <a:latin typeface="Carlito"/>
                <a:cs typeface="Carlito"/>
              </a:rPr>
              <a:t>launch_site values:  CCAFS SLC-40, KSC LC-39A,</a:t>
            </a:r>
            <a:r>
              <a:rPr sz="2000" spc="-310" dirty="0">
                <a:solidFill>
                  <a:srgbClr val="404040"/>
                </a:solidFill>
                <a:latin typeface="Carlito"/>
                <a:cs typeface="Carlito"/>
              </a:rPr>
              <a:t> </a:t>
            </a:r>
            <a:r>
              <a:rPr sz="2000" spc="-40" dirty="0">
                <a:solidFill>
                  <a:srgbClr val="404040"/>
                </a:solidFill>
                <a:latin typeface="Carlito"/>
                <a:cs typeface="Carlito"/>
              </a:rPr>
              <a:t>VAFB </a:t>
            </a:r>
            <a:r>
              <a:rPr sz="2000" spc="-10" dirty="0">
                <a:solidFill>
                  <a:srgbClr val="404040"/>
                </a:solidFill>
                <a:latin typeface="Carlito"/>
                <a:cs typeface="Carlito"/>
              </a:rPr>
              <a:t>SLC-4E</a:t>
            </a:r>
            <a:endParaRPr sz="2000" dirty="0">
              <a:latin typeface="Carlito"/>
              <a:cs typeface="Carlito"/>
            </a:endParaRPr>
          </a:p>
        </p:txBody>
      </p:sp>
      <p:pic>
        <p:nvPicPr>
          <p:cNvPr id="8" name="Picture 7">
            <a:extLst>
              <a:ext uri="{FF2B5EF4-FFF2-40B4-BE49-F238E27FC236}">
                <a16:creationId xmlns:a16="http://schemas.microsoft.com/office/drawing/2014/main" id="{1A92E817-2E58-59AB-9599-75F74016AC90}"/>
              </a:ext>
            </a:extLst>
          </p:cNvPr>
          <p:cNvPicPr>
            <a:picLocks noChangeAspect="1"/>
          </p:cNvPicPr>
          <p:nvPr/>
        </p:nvPicPr>
        <p:blipFill>
          <a:blip r:embed="rId2"/>
          <a:stretch>
            <a:fillRect/>
          </a:stretch>
        </p:blipFill>
        <p:spPr>
          <a:xfrm>
            <a:off x="1066800" y="1928812"/>
            <a:ext cx="3552825" cy="300037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1012037" y="838911"/>
            <a:ext cx="9496425" cy="757555"/>
          </a:xfrm>
          <a:prstGeom prst="rect">
            <a:avLst/>
          </a:prstGeom>
        </p:spPr>
        <p:txBody>
          <a:bodyPr vert="horz" wrap="square" lIns="0" tIns="12700" rIns="0" bIns="0" rtlCol="0">
            <a:spAutoFit/>
          </a:bodyPr>
          <a:lstStyle/>
          <a:p>
            <a:pPr marL="12700">
              <a:lnSpc>
                <a:spcPct val="100000"/>
              </a:lnSpc>
              <a:spcBef>
                <a:spcPts val="100"/>
              </a:spcBef>
            </a:pPr>
            <a:r>
              <a:rPr spc="-400" dirty="0"/>
              <a:t>Launch </a:t>
            </a:r>
            <a:r>
              <a:rPr spc="-345" dirty="0"/>
              <a:t>Site </a:t>
            </a:r>
            <a:r>
              <a:rPr spc="-455" dirty="0"/>
              <a:t>Names </a:t>
            </a:r>
            <a:r>
              <a:rPr spc="-340" dirty="0"/>
              <a:t>Beginning </a:t>
            </a:r>
            <a:r>
              <a:rPr spc="-80" dirty="0"/>
              <a:t>with</a:t>
            </a:r>
            <a:r>
              <a:rPr spc="-590" dirty="0"/>
              <a:t> </a:t>
            </a:r>
            <a:r>
              <a:rPr spc="-630" dirty="0"/>
              <a:t>`CCA`</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26</a:t>
            </a:fld>
            <a:endParaRPr dirty="0"/>
          </a:p>
        </p:txBody>
      </p:sp>
      <p:sp>
        <p:nvSpPr>
          <p:cNvPr id="4" name="object 4"/>
          <p:cNvSpPr txBox="1"/>
          <p:nvPr/>
        </p:nvSpPr>
        <p:spPr>
          <a:xfrm>
            <a:off x="6934200" y="2669823"/>
            <a:ext cx="3276600" cy="894476"/>
          </a:xfrm>
          <a:prstGeom prst="rect">
            <a:avLst/>
          </a:prstGeom>
        </p:spPr>
        <p:txBody>
          <a:bodyPr vert="horz" wrap="square" lIns="0" tIns="47625" rIns="0" bIns="0" rtlCol="0">
            <a:spAutoFit/>
          </a:bodyPr>
          <a:lstStyle/>
          <a:p>
            <a:pPr marL="12700" marR="5080">
              <a:lnSpc>
                <a:spcPts val="2160"/>
              </a:lnSpc>
              <a:spcBef>
                <a:spcPts val="375"/>
              </a:spcBef>
            </a:pPr>
            <a:r>
              <a:rPr sz="2000" spc="-35" dirty="0">
                <a:solidFill>
                  <a:srgbClr val="404040"/>
                </a:solidFill>
                <a:latin typeface="Carlito"/>
                <a:cs typeface="Carlito"/>
              </a:rPr>
              <a:t>First </a:t>
            </a:r>
            <a:r>
              <a:rPr sz="2000" spc="-20" dirty="0">
                <a:solidFill>
                  <a:srgbClr val="404040"/>
                </a:solidFill>
                <a:latin typeface="Carlito"/>
                <a:cs typeface="Carlito"/>
              </a:rPr>
              <a:t>five </a:t>
            </a:r>
            <a:r>
              <a:rPr sz="2000" spc="-5" dirty="0">
                <a:solidFill>
                  <a:srgbClr val="404040"/>
                </a:solidFill>
                <a:latin typeface="Carlito"/>
                <a:cs typeface="Carlito"/>
              </a:rPr>
              <a:t>entries  </a:t>
            </a:r>
            <a:r>
              <a:rPr sz="2000" dirty="0">
                <a:solidFill>
                  <a:srgbClr val="404040"/>
                </a:solidFill>
                <a:latin typeface="Carlito"/>
                <a:cs typeface="Carlito"/>
              </a:rPr>
              <a:t>in </a:t>
            </a:r>
            <a:r>
              <a:rPr sz="2000" spc="-5" dirty="0">
                <a:solidFill>
                  <a:srgbClr val="404040"/>
                </a:solidFill>
                <a:latin typeface="Carlito"/>
                <a:cs typeface="Carlito"/>
              </a:rPr>
              <a:t>database with  Launch </a:t>
            </a:r>
            <a:r>
              <a:rPr sz="2000" spc="-15" dirty="0">
                <a:solidFill>
                  <a:srgbClr val="404040"/>
                </a:solidFill>
                <a:latin typeface="Carlito"/>
                <a:cs typeface="Carlito"/>
              </a:rPr>
              <a:t>Site</a:t>
            </a:r>
            <a:r>
              <a:rPr sz="2000" spc="-100" dirty="0">
                <a:solidFill>
                  <a:srgbClr val="404040"/>
                </a:solidFill>
                <a:latin typeface="Carlito"/>
                <a:cs typeface="Carlito"/>
              </a:rPr>
              <a:t> </a:t>
            </a:r>
            <a:r>
              <a:rPr sz="2000" spc="-5" dirty="0">
                <a:solidFill>
                  <a:srgbClr val="404040"/>
                </a:solidFill>
                <a:latin typeface="Carlito"/>
                <a:cs typeface="Carlito"/>
              </a:rPr>
              <a:t>name  </a:t>
            </a:r>
            <a:r>
              <a:rPr sz="2000" dirty="0">
                <a:solidFill>
                  <a:srgbClr val="404040"/>
                </a:solidFill>
                <a:latin typeface="Carlito"/>
                <a:cs typeface="Carlito"/>
              </a:rPr>
              <a:t>beginning </a:t>
            </a:r>
            <a:r>
              <a:rPr sz="2000" spc="-5" dirty="0">
                <a:solidFill>
                  <a:srgbClr val="404040"/>
                </a:solidFill>
                <a:latin typeface="Carlito"/>
                <a:cs typeface="Carlito"/>
              </a:rPr>
              <a:t>with  </a:t>
            </a:r>
            <a:r>
              <a:rPr sz="2000" dirty="0">
                <a:solidFill>
                  <a:srgbClr val="404040"/>
                </a:solidFill>
                <a:latin typeface="Carlito"/>
                <a:cs typeface="Carlito"/>
              </a:rPr>
              <a:t>CCA.</a:t>
            </a:r>
            <a:endParaRPr sz="2000" dirty="0">
              <a:latin typeface="Carlito"/>
              <a:cs typeface="Carlito"/>
            </a:endParaRPr>
          </a:p>
        </p:txBody>
      </p:sp>
      <p:pic>
        <p:nvPicPr>
          <p:cNvPr id="8" name="Picture 7">
            <a:extLst>
              <a:ext uri="{FF2B5EF4-FFF2-40B4-BE49-F238E27FC236}">
                <a16:creationId xmlns:a16="http://schemas.microsoft.com/office/drawing/2014/main" id="{446518CC-D659-8881-D769-79470BB80B17}"/>
              </a:ext>
            </a:extLst>
          </p:cNvPr>
          <p:cNvPicPr>
            <a:picLocks noChangeAspect="1"/>
          </p:cNvPicPr>
          <p:nvPr/>
        </p:nvPicPr>
        <p:blipFill>
          <a:blip r:embed="rId2"/>
          <a:stretch>
            <a:fillRect/>
          </a:stretch>
        </p:blipFill>
        <p:spPr>
          <a:xfrm>
            <a:off x="1752600" y="1981200"/>
            <a:ext cx="4114800" cy="3557588"/>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7138034" cy="756920"/>
          </a:xfrm>
          <a:prstGeom prst="rect">
            <a:avLst/>
          </a:prstGeom>
        </p:spPr>
        <p:txBody>
          <a:bodyPr vert="horz" wrap="square" lIns="0" tIns="12700" rIns="0" bIns="0" rtlCol="0">
            <a:spAutoFit/>
          </a:bodyPr>
          <a:lstStyle/>
          <a:p>
            <a:pPr marL="12700">
              <a:lnSpc>
                <a:spcPct val="100000"/>
              </a:lnSpc>
              <a:spcBef>
                <a:spcPts val="100"/>
              </a:spcBef>
            </a:pPr>
            <a:r>
              <a:rPr spc="-365" dirty="0"/>
              <a:t>Total </a:t>
            </a:r>
            <a:r>
              <a:rPr spc="-425" dirty="0"/>
              <a:t>Payload </a:t>
            </a:r>
            <a:r>
              <a:rPr spc="-434" dirty="0"/>
              <a:t>Mass </a:t>
            </a:r>
            <a:r>
              <a:rPr spc="-135" dirty="0"/>
              <a:t>from</a:t>
            </a:r>
            <a:r>
              <a:rPr spc="-580" dirty="0"/>
              <a:t> </a:t>
            </a:r>
            <a:r>
              <a:rPr spc="-690" dirty="0"/>
              <a:t>NASA</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27</a:t>
            </a:fld>
            <a:endParaRPr dirty="0"/>
          </a:p>
        </p:txBody>
      </p:sp>
      <p:sp>
        <p:nvSpPr>
          <p:cNvPr id="4" name="object 4"/>
          <p:cNvSpPr txBox="1"/>
          <p:nvPr/>
        </p:nvSpPr>
        <p:spPr>
          <a:xfrm>
            <a:off x="7737475" y="2219960"/>
            <a:ext cx="3489325" cy="2430145"/>
          </a:xfrm>
          <a:prstGeom prst="rect">
            <a:avLst/>
          </a:prstGeom>
        </p:spPr>
        <p:txBody>
          <a:bodyPr vert="horz" wrap="square" lIns="0" tIns="47625" rIns="0" bIns="0" rtlCol="0">
            <a:spAutoFit/>
          </a:bodyPr>
          <a:lstStyle/>
          <a:p>
            <a:pPr marL="12700" marR="5715">
              <a:lnSpc>
                <a:spcPts val="2160"/>
              </a:lnSpc>
              <a:spcBef>
                <a:spcPts val="375"/>
              </a:spcBef>
            </a:pPr>
            <a:r>
              <a:rPr sz="2000" spc="-5" dirty="0">
                <a:solidFill>
                  <a:srgbClr val="404040"/>
                </a:solidFill>
                <a:latin typeface="Carlito"/>
                <a:cs typeface="Carlito"/>
              </a:rPr>
              <a:t>This </a:t>
            </a:r>
            <a:r>
              <a:rPr sz="2000" dirty="0">
                <a:solidFill>
                  <a:srgbClr val="404040"/>
                </a:solidFill>
                <a:latin typeface="Carlito"/>
                <a:cs typeface="Carlito"/>
              </a:rPr>
              <a:t>query </a:t>
            </a:r>
            <a:r>
              <a:rPr sz="2000" spc="-5" dirty="0">
                <a:solidFill>
                  <a:srgbClr val="404040"/>
                </a:solidFill>
                <a:latin typeface="Carlito"/>
                <a:cs typeface="Carlito"/>
              </a:rPr>
              <a:t>sums </a:t>
            </a:r>
            <a:r>
              <a:rPr sz="2000" dirty="0">
                <a:solidFill>
                  <a:srgbClr val="404040"/>
                </a:solidFill>
                <a:latin typeface="Carlito"/>
                <a:cs typeface="Carlito"/>
              </a:rPr>
              <a:t>the </a:t>
            </a:r>
            <a:r>
              <a:rPr sz="2000" spc="-25" dirty="0">
                <a:solidFill>
                  <a:srgbClr val="404040"/>
                </a:solidFill>
                <a:latin typeface="Carlito"/>
                <a:cs typeface="Carlito"/>
              </a:rPr>
              <a:t>total </a:t>
            </a:r>
            <a:r>
              <a:rPr sz="2000" spc="-10" dirty="0">
                <a:solidFill>
                  <a:srgbClr val="404040"/>
                </a:solidFill>
                <a:latin typeface="Carlito"/>
                <a:cs typeface="Carlito"/>
              </a:rPr>
              <a:t>payload  </a:t>
            </a:r>
            <a:r>
              <a:rPr sz="2000" spc="-5" dirty="0">
                <a:solidFill>
                  <a:srgbClr val="404040"/>
                </a:solidFill>
                <a:latin typeface="Carlito"/>
                <a:cs typeface="Carlito"/>
              </a:rPr>
              <a:t>mass </a:t>
            </a:r>
            <a:r>
              <a:rPr sz="2000" dirty="0">
                <a:solidFill>
                  <a:srgbClr val="404040"/>
                </a:solidFill>
                <a:latin typeface="Carlito"/>
                <a:cs typeface="Carlito"/>
              </a:rPr>
              <a:t>in kg </a:t>
            </a:r>
            <a:r>
              <a:rPr sz="2000" spc="-15" dirty="0">
                <a:solidFill>
                  <a:srgbClr val="404040"/>
                </a:solidFill>
                <a:latin typeface="Carlito"/>
                <a:cs typeface="Carlito"/>
              </a:rPr>
              <a:t>where </a:t>
            </a:r>
            <a:r>
              <a:rPr sz="2000" dirty="0">
                <a:solidFill>
                  <a:srgbClr val="404040"/>
                </a:solidFill>
                <a:latin typeface="Carlito"/>
                <a:cs typeface="Carlito"/>
              </a:rPr>
              <a:t>NASA </a:t>
            </a:r>
            <a:r>
              <a:rPr sz="2000" spc="-20" dirty="0">
                <a:solidFill>
                  <a:srgbClr val="404040"/>
                </a:solidFill>
                <a:latin typeface="Carlito"/>
                <a:cs typeface="Carlito"/>
              </a:rPr>
              <a:t>was </a:t>
            </a:r>
            <a:r>
              <a:rPr sz="2000" dirty="0">
                <a:solidFill>
                  <a:srgbClr val="404040"/>
                </a:solidFill>
                <a:latin typeface="Carlito"/>
                <a:cs typeface="Carlito"/>
              </a:rPr>
              <a:t>the  </a:t>
            </a:r>
            <a:r>
              <a:rPr sz="2000" spc="-60" dirty="0">
                <a:solidFill>
                  <a:srgbClr val="404040"/>
                </a:solidFill>
                <a:latin typeface="Carlito"/>
                <a:cs typeface="Carlito"/>
              </a:rPr>
              <a:t>customer.</a:t>
            </a:r>
            <a:endParaRPr sz="2000">
              <a:latin typeface="Carlito"/>
              <a:cs typeface="Carlito"/>
            </a:endParaRPr>
          </a:p>
          <a:p>
            <a:pPr marL="12700" marR="5080">
              <a:lnSpc>
                <a:spcPct val="90000"/>
              </a:lnSpc>
              <a:spcBef>
                <a:spcPts val="1370"/>
              </a:spcBef>
            </a:pPr>
            <a:r>
              <a:rPr sz="2000" spc="-15" dirty="0">
                <a:solidFill>
                  <a:srgbClr val="404040"/>
                </a:solidFill>
                <a:latin typeface="Carlito"/>
                <a:cs typeface="Carlito"/>
              </a:rPr>
              <a:t>CRS </a:t>
            </a:r>
            <a:r>
              <a:rPr sz="2000" spc="-20" dirty="0">
                <a:solidFill>
                  <a:srgbClr val="404040"/>
                </a:solidFill>
                <a:latin typeface="Carlito"/>
                <a:cs typeface="Carlito"/>
              </a:rPr>
              <a:t>stands </a:t>
            </a:r>
            <a:r>
              <a:rPr sz="2000" spc="-25" dirty="0">
                <a:solidFill>
                  <a:srgbClr val="404040"/>
                </a:solidFill>
                <a:latin typeface="Carlito"/>
                <a:cs typeface="Carlito"/>
              </a:rPr>
              <a:t>for </a:t>
            </a:r>
            <a:r>
              <a:rPr sz="2000" spc="-10" dirty="0">
                <a:solidFill>
                  <a:srgbClr val="404040"/>
                </a:solidFill>
                <a:latin typeface="Carlito"/>
                <a:cs typeface="Carlito"/>
              </a:rPr>
              <a:t>Commercial  </a:t>
            </a:r>
            <a:r>
              <a:rPr sz="2000" spc="-5" dirty="0">
                <a:solidFill>
                  <a:srgbClr val="404040"/>
                </a:solidFill>
                <a:latin typeface="Carlito"/>
                <a:cs typeface="Carlito"/>
              </a:rPr>
              <a:t>Resupply </a:t>
            </a:r>
            <a:r>
              <a:rPr sz="2000" dirty="0">
                <a:solidFill>
                  <a:srgbClr val="404040"/>
                </a:solidFill>
                <a:latin typeface="Carlito"/>
                <a:cs typeface="Carlito"/>
              </a:rPr>
              <a:t>Services which</a:t>
            </a:r>
            <a:r>
              <a:rPr sz="2000" spc="-90" dirty="0">
                <a:solidFill>
                  <a:srgbClr val="404040"/>
                </a:solidFill>
                <a:latin typeface="Carlito"/>
                <a:cs typeface="Carlito"/>
              </a:rPr>
              <a:t> </a:t>
            </a:r>
            <a:r>
              <a:rPr sz="2000" spc="-20" dirty="0">
                <a:solidFill>
                  <a:srgbClr val="404040"/>
                </a:solidFill>
                <a:latin typeface="Carlito"/>
                <a:cs typeface="Carlito"/>
              </a:rPr>
              <a:t>indicates  </a:t>
            </a:r>
            <a:r>
              <a:rPr sz="2000" spc="-5" dirty="0">
                <a:solidFill>
                  <a:srgbClr val="404040"/>
                </a:solidFill>
                <a:latin typeface="Carlito"/>
                <a:cs typeface="Carlito"/>
              </a:rPr>
              <a:t>that </a:t>
            </a:r>
            <a:r>
              <a:rPr sz="2000" dirty="0">
                <a:solidFill>
                  <a:srgbClr val="404040"/>
                </a:solidFill>
                <a:latin typeface="Carlito"/>
                <a:cs typeface="Carlito"/>
              </a:rPr>
              <a:t>these </a:t>
            </a:r>
            <a:r>
              <a:rPr sz="2000" spc="-10" dirty="0">
                <a:solidFill>
                  <a:srgbClr val="404040"/>
                </a:solidFill>
                <a:latin typeface="Carlito"/>
                <a:cs typeface="Carlito"/>
              </a:rPr>
              <a:t>payloads </a:t>
            </a:r>
            <a:r>
              <a:rPr sz="2000" spc="-20" dirty="0">
                <a:solidFill>
                  <a:srgbClr val="404040"/>
                </a:solidFill>
                <a:latin typeface="Carlito"/>
                <a:cs typeface="Carlito"/>
              </a:rPr>
              <a:t>were sent to  </a:t>
            </a:r>
            <a:r>
              <a:rPr sz="2000" dirty="0">
                <a:solidFill>
                  <a:srgbClr val="404040"/>
                </a:solidFill>
                <a:latin typeface="Carlito"/>
                <a:cs typeface="Carlito"/>
              </a:rPr>
              <a:t>the </a:t>
            </a:r>
            <a:r>
              <a:rPr sz="2000" spc="-10" dirty="0">
                <a:solidFill>
                  <a:srgbClr val="404040"/>
                </a:solidFill>
                <a:latin typeface="Carlito"/>
                <a:cs typeface="Carlito"/>
              </a:rPr>
              <a:t>International </a:t>
            </a:r>
            <a:r>
              <a:rPr sz="2000" dirty="0">
                <a:solidFill>
                  <a:srgbClr val="404040"/>
                </a:solidFill>
                <a:latin typeface="Carlito"/>
                <a:cs typeface="Carlito"/>
              </a:rPr>
              <a:t>Space </a:t>
            </a:r>
            <a:r>
              <a:rPr sz="2000" spc="-20" dirty="0">
                <a:solidFill>
                  <a:srgbClr val="404040"/>
                </a:solidFill>
                <a:latin typeface="Carlito"/>
                <a:cs typeface="Carlito"/>
              </a:rPr>
              <a:t>Station  </a:t>
            </a:r>
            <a:r>
              <a:rPr sz="2000" dirty="0">
                <a:solidFill>
                  <a:srgbClr val="404040"/>
                </a:solidFill>
                <a:latin typeface="Carlito"/>
                <a:cs typeface="Carlito"/>
              </a:rPr>
              <a:t>(ISS).</a:t>
            </a:r>
            <a:endParaRPr sz="2000">
              <a:latin typeface="Carlito"/>
              <a:cs typeface="Carlito"/>
            </a:endParaRPr>
          </a:p>
        </p:txBody>
      </p:sp>
      <p:pic>
        <p:nvPicPr>
          <p:cNvPr id="8" name="Picture 7">
            <a:extLst>
              <a:ext uri="{FF2B5EF4-FFF2-40B4-BE49-F238E27FC236}">
                <a16:creationId xmlns:a16="http://schemas.microsoft.com/office/drawing/2014/main" id="{6A9D162E-2F55-805F-5E7D-C175440034AA}"/>
              </a:ext>
            </a:extLst>
          </p:cNvPr>
          <p:cNvPicPr>
            <a:picLocks noChangeAspect="1"/>
          </p:cNvPicPr>
          <p:nvPr/>
        </p:nvPicPr>
        <p:blipFill>
          <a:blip r:embed="rId2"/>
          <a:stretch>
            <a:fillRect/>
          </a:stretch>
        </p:blipFill>
        <p:spPr>
          <a:xfrm>
            <a:off x="1193290" y="1905000"/>
            <a:ext cx="5283709" cy="3095923"/>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7722234" cy="756920"/>
          </a:xfrm>
          <a:prstGeom prst="rect">
            <a:avLst/>
          </a:prstGeom>
        </p:spPr>
        <p:txBody>
          <a:bodyPr vert="horz" wrap="square" lIns="0" tIns="12700" rIns="0" bIns="0" rtlCol="0">
            <a:spAutoFit/>
          </a:bodyPr>
          <a:lstStyle/>
          <a:p>
            <a:pPr marL="12700">
              <a:lnSpc>
                <a:spcPct val="100000"/>
              </a:lnSpc>
              <a:spcBef>
                <a:spcPts val="100"/>
              </a:spcBef>
            </a:pPr>
            <a:r>
              <a:rPr spc="-425" dirty="0"/>
              <a:t>Average Payload </a:t>
            </a:r>
            <a:r>
              <a:rPr spc="-434" dirty="0"/>
              <a:t>Mass </a:t>
            </a:r>
            <a:r>
              <a:rPr spc="-285" dirty="0"/>
              <a:t>by </a:t>
            </a:r>
            <a:r>
              <a:rPr spc="-520" dirty="0"/>
              <a:t>F9</a:t>
            </a:r>
            <a:r>
              <a:rPr spc="-645" dirty="0"/>
              <a:t> </a:t>
            </a:r>
            <a:r>
              <a:rPr spc="-290" dirty="0"/>
              <a:t>v1.1</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28</a:t>
            </a:fld>
            <a:endParaRPr dirty="0"/>
          </a:p>
        </p:txBody>
      </p:sp>
      <p:sp>
        <p:nvSpPr>
          <p:cNvPr id="4" name="object 4"/>
          <p:cNvSpPr txBox="1"/>
          <p:nvPr/>
        </p:nvSpPr>
        <p:spPr>
          <a:xfrm>
            <a:off x="8364597" y="2224722"/>
            <a:ext cx="2723515" cy="2186305"/>
          </a:xfrm>
          <a:prstGeom prst="rect">
            <a:avLst/>
          </a:prstGeom>
        </p:spPr>
        <p:txBody>
          <a:bodyPr vert="horz" wrap="square" lIns="0" tIns="38100" rIns="0" bIns="0" rtlCol="0">
            <a:spAutoFit/>
          </a:bodyPr>
          <a:lstStyle/>
          <a:p>
            <a:pPr marL="12700" marR="172085">
              <a:lnSpc>
                <a:spcPct val="91700"/>
              </a:lnSpc>
              <a:spcBef>
                <a:spcPts val="300"/>
              </a:spcBef>
            </a:pPr>
            <a:r>
              <a:rPr sz="2000" spc="-5" dirty="0">
                <a:solidFill>
                  <a:srgbClr val="404040"/>
                </a:solidFill>
                <a:latin typeface="Carlito"/>
                <a:cs typeface="Carlito"/>
              </a:rPr>
              <a:t>This </a:t>
            </a:r>
            <a:r>
              <a:rPr sz="2000" dirty="0">
                <a:solidFill>
                  <a:srgbClr val="404040"/>
                </a:solidFill>
                <a:latin typeface="Carlito"/>
                <a:cs typeface="Carlito"/>
              </a:rPr>
              <a:t>query </a:t>
            </a:r>
            <a:r>
              <a:rPr sz="2000" spc="-5" dirty="0">
                <a:solidFill>
                  <a:srgbClr val="404040"/>
                </a:solidFill>
                <a:latin typeface="Carlito"/>
                <a:cs typeface="Carlito"/>
              </a:rPr>
              <a:t>calculates</a:t>
            </a:r>
            <a:r>
              <a:rPr sz="2000" spc="-204" dirty="0">
                <a:solidFill>
                  <a:srgbClr val="404040"/>
                </a:solidFill>
                <a:latin typeface="Carlito"/>
                <a:cs typeface="Carlito"/>
              </a:rPr>
              <a:t> </a:t>
            </a:r>
            <a:r>
              <a:rPr sz="2000" dirty="0">
                <a:solidFill>
                  <a:srgbClr val="404040"/>
                </a:solidFill>
                <a:latin typeface="Carlito"/>
                <a:cs typeface="Carlito"/>
              </a:rPr>
              <a:t>the  </a:t>
            </a:r>
            <a:r>
              <a:rPr sz="2000" spc="-40" dirty="0">
                <a:solidFill>
                  <a:srgbClr val="404040"/>
                </a:solidFill>
                <a:latin typeface="Carlito"/>
                <a:cs typeface="Carlito"/>
              </a:rPr>
              <a:t>average </a:t>
            </a:r>
            <a:r>
              <a:rPr sz="2000" spc="-10" dirty="0">
                <a:solidFill>
                  <a:srgbClr val="404040"/>
                </a:solidFill>
                <a:latin typeface="Carlito"/>
                <a:cs typeface="Carlito"/>
              </a:rPr>
              <a:t>payload </a:t>
            </a:r>
            <a:r>
              <a:rPr sz="2000" spc="-5" dirty="0">
                <a:solidFill>
                  <a:srgbClr val="404040"/>
                </a:solidFill>
                <a:latin typeface="Carlito"/>
                <a:cs typeface="Carlito"/>
              </a:rPr>
              <a:t>mass or  </a:t>
            </a:r>
            <a:r>
              <a:rPr sz="2000" dirty="0">
                <a:solidFill>
                  <a:srgbClr val="404040"/>
                </a:solidFill>
                <a:latin typeface="Carlito"/>
                <a:cs typeface="Carlito"/>
              </a:rPr>
              <a:t>launches which </a:t>
            </a:r>
            <a:r>
              <a:rPr sz="2000" spc="-5" dirty="0">
                <a:solidFill>
                  <a:srgbClr val="404040"/>
                </a:solidFill>
                <a:latin typeface="Carlito"/>
                <a:cs typeface="Carlito"/>
              </a:rPr>
              <a:t>used  </a:t>
            </a:r>
            <a:r>
              <a:rPr sz="2000" spc="-20" dirty="0">
                <a:solidFill>
                  <a:srgbClr val="404040"/>
                </a:solidFill>
                <a:latin typeface="Carlito"/>
                <a:cs typeface="Carlito"/>
              </a:rPr>
              <a:t>booster </a:t>
            </a:r>
            <a:r>
              <a:rPr sz="2000" spc="-25" dirty="0">
                <a:solidFill>
                  <a:srgbClr val="404040"/>
                </a:solidFill>
                <a:latin typeface="Carlito"/>
                <a:cs typeface="Carlito"/>
              </a:rPr>
              <a:t>version </a:t>
            </a:r>
            <a:r>
              <a:rPr sz="2000" dirty="0">
                <a:solidFill>
                  <a:srgbClr val="404040"/>
                </a:solidFill>
                <a:latin typeface="Carlito"/>
                <a:cs typeface="Carlito"/>
              </a:rPr>
              <a:t>F9</a:t>
            </a:r>
            <a:r>
              <a:rPr sz="2000" spc="-35" dirty="0">
                <a:solidFill>
                  <a:srgbClr val="404040"/>
                </a:solidFill>
                <a:latin typeface="Carlito"/>
                <a:cs typeface="Carlito"/>
              </a:rPr>
              <a:t> </a:t>
            </a:r>
            <a:r>
              <a:rPr sz="2000" dirty="0">
                <a:solidFill>
                  <a:srgbClr val="404040"/>
                </a:solidFill>
                <a:latin typeface="Carlito"/>
                <a:cs typeface="Carlito"/>
              </a:rPr>
              <a:t>v1.1</a:t>
            </a:r>
            <a:endParaRPr sz="2000" dirty="0">
              <a:latin typeface="Carlito"/>
              <a:cs typeface="Carlito"/>
            </a:endParaRPr>
          </a:p>
          <a:p>
            <a:pPr marL="12700" marR="5080">
              <a:lnSpc>
                <a:spcPct val="91800"/>
              </a:lnSpc>
              <a:spcBef>
                <a:spcPts val="1400"/>
              </a:spcBef>
            </a:pPr>
            <a:r>
              <a:rPr sz="2000" spc="-40" dirty="0">
                <a:solidFill>
                  <a:srgbClr val="404040"/>
                </a:solidFill>
                <a:latin typeface="Carlito"/>
                <a:cs typeface="Carlito"/>
              </a:rPr>
              <a:t>Average </a:t>
            </a:r>
            <a:r>
              <a:rPr sz="2000" spc="-10" dirty="0">
                <a:solidFill>
                  <a:srgbClr val="404040"/>
                </a:solidFill>
                <a:latin typeface="Carlito"/>
                <a:cs typeface="Carlito"/>
              </a:rPr>
              <a:t>payload </a:t>
            </a:r>
            <a:r>
              <a:rPr sz="2000" spc="-5" dirty="0">
                <a:solidFill>
                  <a:srgbClr val="404040"/>
                </a:solidFill>
                <a:latin typeface="Carlito"/>
                <a:cs typeface="Carlito"/>
              </a:rPr>
              <a:t>mass of  </a:t>
            </a:r>
            <a:r>
              <a:rPr sz="2000" dirty="0">
                <a:solidFill>
                  <a:srgbClr val="404040"/>
                </a:solidFill>
                <a:latin typeface="Carlito"/>
                <a:cs typeface="Carlito"/>
              </a:rPr>
              <a:t>F9 1.1 </a:t>
            </a:r>
            <a:r>
              <a:rPr sz="2000" spc="-5" dirty="0">
                <a:solidFill>
                  <a:srgbClr val="404040"/>
                </a:solidFill>
                <a:latin typeface="Carlito"/>
                <a:cs typeface="Carlito"/>
              </a:rPr>
              <a:t>is on </a:t>
            </a:r>
            <a:r>
              <a:rPr sz="2000" dirty="0">
                <a:solidFill>
                  <a:srgbClr val="404040"/>
                </a:solidFill>
                <a:latin typeface="Carlito"/>
                <a:cs typeface="Carlito"/>
              </a:rPr>
              <a:t>the </a:t>
            </a:r>
            <a:r>
              <a:rPr sz="2000" spc="-5" dirty="0">
                <a:solidFill>
                  <a:srgbClr val="404040"/>
                </a:solidFill>
                <a:latin typeface="Carlito"/>
                <a:cs typeface="Carlito"/>
              </a:rPr>
              <a:t>low </a:t>
            </a:r>
            <a:r>
              <a:rPr sz="2000" dirty="0">
                <a:solidFill>
                  <a:srgbClr val="404040"/>
                </a:solidFill>
                <a:latin typeface="Carlito"/>
                <a:cs typeface="Carlito"/>
              </a:rPr>
              <a:t>end</a:t>
            </a:r>
            <a:r>
              <a:rPr sz="2000" spc="-235" dirty="0">
                <a:solidFill>
                  <a:srgbClr val="404040"/>
                </a:solidFill>
                <a:latin typeface="Carlito"/>
                <a:cs typeface="Carlito"/>
              </a:rPr>
              <a:t> </a:t>
            </a:r>
            <a:r>
              <a:rPr sz="2000" spc="-5" dirty="0">
                <a:solidFill>
                  <a:srgbClr val="404040"/>
                </a:solidFill>
                <a:latin typeface="Carlito"/>
                <a:cs typeface="Carlito"/>
              </a:rPr>
              <a:t>of  our </a:t>
            </a:r>
            <a:r>
              <a:rPr sz="2000" spc="-10" dirty="0">
                <a:solidFill>
                  <a:srgbClr val="404040"/>
                </a:solidFill>
                <a:latin typeface="Carlito"/>
                <a:cs typeface="Carlito"/>
              </a:rPr>
              <a:t>payload </a:t>
            </a:r>
            <a:r>
              <a:rPr sz="2000" spc="-5" dirty="0">
                <a:solidFill>
                  <a:srgbClr val="404040"/>
                </a:solidFill>
                <a:latin typeface="Carlito"/>
                <a:cs typeface="Carlito"/>
              </a:rPr>
              <a:t>mass</a:t>
            </a:r>
            <a:r>
              <a:rPr sz="2000" spc="-114" dirty="0">
                <a:solidFill>
                  <a:srgbClr val="404040"/>
                </a:solidFill>
                <a:latin typeface="Carlito"/>
                <a:cs typeface="Carlito"/>
              </a:rPr>
              <a:t> </a:t>
            </a:r>
            <a:r>
              <a:rPr sz="2000" spc="-20" dirty="0">
                <a:solidFill>
                  <a:srgbClr val="404040"/>
                </a:solidFill>
                <a:latin typeface="Carlito"/>
                <a:cs typeface="Carlito"/>
              </a:rPr>
              <a:t>range</a:t>
            </a:r>
            <a:endParaRPr sz="2000" dirty="0">
              <a:latin typeface="Carlito"/>
              <a:cs typeface="Carlito"/>
            </a:endParaRPr>
          </a:p>
        </p:txBody>
      </p:sp>
      <p:pic>
        <p:nvPicPr>
          <p:cNvPr id="8" name="Picture 7">
            <a:extLst>
              <a:ext uri="{FF2B5EF4-FFF2-40B4-BE49-F238E27FC236}">
                <a16:creationId xmlns:a16="http://schemas.microsoft.com/office/drawing/2014/main" id="{B3120976-78A1-68AC-95F6-35F11A7BFB7F}"/>
              </a:ext>
            </a:extLst>
          </p:cNvPr>
          <p:cNvPicPr>
            <a:picLocks noChangeAspect="1"/>
          </p:cNvPicPr>
          <p:nvPr/>
        </p:nvPicPr>
        <p:blipFill>
          <a:blip r:embed="rId2"/>
          <a:stretch>
            <a:fillRect/>
          </a:stretch>
        </p:blipFill>
        <p:spPr>
          <a:xfrm>
            <a:off x="1066800" y="2060575"/>
            <a:ext cx="7007511" cy="25146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9655175" cy="756920"/>
          </a:xfrm>
          <a:prstGeom prst="rect">
            <a:avLst/>
          </a:prstGeom>
        </p:spPr>
        <p:txBody>
          <a:bodyPr vert="horz" wrap="square" lIns="0" tIns="12700" rIns="0" bIns="0" rtlCol="0">
            <a:spAutoFit/>
          </a:bodyPr>
          <a:lstStyle/>
          <a:p>
            <a:pPr marL="12700">
              <a:lnSpc>
                <a:spcPct val="100000"/>
              </a:lnSpc>
              <a:spcBef>
                <a:spcPts val="100"/>
              </a:spcBef>
            </a:pPr>
            <a:r>
              <a:rPr spc="-290" dirty="0"/>
              <a:t>First </a:t>
            </a:r>
            <a:r>
              <a:rPr spc="-425" dirty="0"/>
              <a:t>Successful </a:t>
            </a:r>
            <a:r>
              <a:rPr spc="-320" dirty="0"/>
              <a:t>Ground </a:t>
            </a:r>
            <a:r>
              <a:rPr spc="-545" dirty="0"/>
              <a:t>Pad </a:t>
            </a:r>
            <a:r>
              <a:rPr spc="-370" dirty="0"/>
              <a:t>Landing</a:t>
            </a:r>
            <a:r>
              <a:rPr spc="-570" dirty="0"/>
              <a:t> </a:t>
            </a:r>
            <a:r>
              <a:rPr spc="-340" dirty="0"/>
              <a:t>Date</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29</a:t>
            </a:fld>
            <a:endParaRPr dirty="0"/>
          </a:p>
        </p:txBody>
      </p:sp>
      <p:sp>
        <p:nvSpPr>
          <p:cNvPr id="4" name="object 4"/>
          <p:cNvSpPr txBox="1"/>
          <p:nvPr/>
        </p:nvSpPr>
        <p:spPr>
          <a:xfrm>
            <a:off x="7521067" y="2172462"/>
            <a:ext cx="3239770" cy="2364740"/>
          </a:xfrm>
          <a:prstGeom prst="rect">
            <a:avLst/>
          </a:prstGeom>
        </p:spPr>
        <p:txBody>
          <a:bodyPr vert="horz" wrap="square" lIns="0" tIns="38100" rIns="0" bIns="0" rtlCol="0">
            <a:spAutoFit/>
          </a:bodyPr>
          <a:lstStyle/>
          <a:p>
            <a:pPr marL="12700" marR="135255">
              <a:lnSpc>
                <a:spcPct val="91800"/>
              </a:lnSpc>
              <a:spcBef>
                <a:spcPts val="300"/>
              </a:spcBef>
            </a:pPr>
            <a:r>
              <a:rPr sz="2000" spc="-5" dirty="0">
                <a:solidFill>
                  <a:srgbClr val="404040"/>
                </a:solidFill>
                <a:latin typeface="Carlito"/>
                <a:cs typeface="Carlito"/>
              </a:rPr>
              <a:t>This </a:t>
            </a:r>
            <a:r>
              <a:rPr sz="2000" dirty="0">
                <a:solidFill>
                  <a:srgbClr val="404040"/>
                </a:solidFill>
                <a:latin typeface="Carlito"/>
                <a:cs typeface="Carlito"/>
              </a:rPr>
              <a:t>query </a:t>
            </a:r>
            <a:r>
              <a:rPr sz="2000" spc="-5" dirty="0">
                <a:solidFill>
                  <a:srgbClr val="404040"/>
                </a:solidFill>
                <a:latin typeface="Carlito"/>
                <a:cs typeface="Carlito"/>
              </a:rPr>
              <a:t>returns </a:t>
            </a:r>
            <a:r>
              <a:rPr sz="2000" dirty="0">
                <a:solidFill>
                  <a:srgbClr val="404040"/>
                </a:solidFill>
                <a:latin typeface="Carlito"/>
                <a:cs typeface="Carlito"/>
              </a:rPr>
              <a:t>the </a:t>
            </a:r>
            <a:r>
              <a:rPr sz="2000" spc="-35" dirty="0">
                <a:solidFill>
                  <a:srgbClr val="404040"/>
                </a:solidFill>
                <a:latin typeface="Carlito"/>
                <a:cs typeface="Carlito"/>
              </a:rPr>
              <a:t>first  </a:t>
            </a:r>
            <a:r>
              <a:rPr sz="2000" spc="-5" dirty="0">
                <a:solidFill>
                  <a:srgbClr val="404040"/>
                </a:solidFill>
                <a:latin typeface="Carlito"/>
                <a:cs typeface="Carlito"/>
              </a:rPr>
              <a:t>successful </a:t>
            </a:r>
            <a:r>
              <a:rPr sz="2000" spc="-15" dirty="0">
                <a:solidFill>
                  <a:srgbClr val="404040"/>
                </a:solidFill>
                <a:latin typeface="Carlito"/>
                <a:cs typeface="Carlito"/>
              </a:rPr>
              <a:t>ground </a:t>
            </a:r>
            <a:r>
              <a:rPr sz="2000" spc="-5" dirty="0">
                <a:solidFill>
                  <a:srgbClr val="404040"/>
                </a:solidFill>
                <a:latin typeface="Carlito"/>
                <a:cs typeface="Carlito"/>
              </a:rPr>
              <a:t>pad</a:t>
            </a:r>
            <a:r>
              <a:rPr sz="2000" spc="-145" dirty="0">
                <a:solidFill>
                  <a:srgbClr val="404040"/>
                </a:solidFill>
                <a:latin typeface="Carlito"/>
                <a:cs typeface="Carlito"/>
              </a:rPr>
              <a:t> </a:t>
            </a:r>
            <a:r>
              <a:rPr sz="2000" dirty="0">
                <a:solidFill>
                  <a:srgbClr val="404040"/>
                </a:solidFill>
                <a:latin typeface="Carlito"/>
                <a:cs typeface="Carlito"/>
              </a:rPr>
              <a:t>landing  </a:t>
            </a:r>
            <a:r>
              <a:rPr sz="2000" spc="-25" dirty="0">
                <a:solidFill>
                  <a:srgbClr val="404040"/>
                </a:solidFill>
                <a:latin typeface="Carlito"/>
                <a:cs typeface="Carlito"/>
              </a:rPr>
              <a:t>date.</a:t>
            </a:r>
            <a:endParaRPr sz="2000">
              <a:latin typeface="Carlito"/>
              <a:cs typeface="Carlito"/>
            </a:endParaRPr>
          </a:p>
          <a:p>
            <a:pPr marL="12700">
              <a:lnSpc>
                <a:spcPts val="2300"/>
              </a:lnSpc>
              <a:spcBef>
                <a:spcPts val="1200"/>
              </a:spcBef>
            </a:pPr>
            <a:r>
              <a:rPr sz="2000" spc="-35" dirty="0">
                <a:solidFill>
                  <a:srgbClr val="404040"/>
                </a:solidFill>
                <a:latin typeface="Carlito"/>
                <a:cs typeface="Carlito"/>
              </a:rPr>
              <a:t>First </a:t>
            </a:r>
            <a:r>
              <a:rPr sz="2000" spc="-15" dirty="0">
                <a:solidFill>
                  <a:srgbClr val="404040"/>
                </a:solidFill>
                <a:latin typeface="Carlito"/>
                <a:cs typeface="Carlito"/>
              </a:rPr>
              <a:t>ground </a:t>
            </a:r>
            <a:r>
              <a:rPr sz="2000" spc="-5" dirty="0">
                <a:solidFill>
                  <a:srgbClr val="404040"/>
                </a:solidFill>
                <a:latin typeface="Carlito"/>
                <a:cs typeface="Carlito"/>
              </a:rPr>
              <a:t>pad </a:t>
            </a:r>
            <a:r>
              <a:rPr sz="2000" dirty="0">
                <a:solidFill>
                  <a:srgbClr val="404040"/>
                </a:solidFill>
                <a:latin typeface="Carlito"/>
                <a:cs typeface="Carlito"/>
              </a:rPr>
              <a:t>landing</a:t>
            </a:r>
            <a:r>
              <a:rPr sz="2000" spc="-75" dirty="0">
                <a:solidFill>
                  <a:srgbClr val="404040"/>
                </a:solidFill>
                <a:latin typeface="Carlito"/>
                <a:cs typeface="Carlito"/>
              </a:rPr>
              <a:t> </a:t>
            </a:r>
            <a:r>
              <a:rPr sz="2000" spc="-5" dirty="0">
                <a:solidFill>
                  <a:srgbClr val="404040"/>
                </a:solidFill>
                <a:latin typeface="Carlito"/>
                <a:cs typeface="Carlito"/>
              </a:rPr>
              <a:t>wasn’t</a:t>
            </a:r>
            <a:endParaRPr sz="2000">
              <a:latin typeface="Carlito"/>
              <a:cs typeface="Carlito"/>
            </a:endParaRPr>
          </a:p>
          <a:p>
            <a:pPr marL="12700">
              <a:lnSpc>
                <a:spcPts val="2300"/>
              </a:lnSpc>
            </a:pPr>
            <a:r>
              <a:rPr sz="2000" spc="-5" dirty="0">
                <a:solidFill>
                  <a:srgbClr val="404040"/>
                </a:solidFill>
                <a:latin typeface="Carlito"/>
                <a:cs typeface="Carlito"/>
              </a:rPr>
              <a:t>until </a:t>
            </a:r>
            <a:r>
              <a:rPr sz="2000" dirty="0">
                <a:solidFill>
                  <a:srgbClr val="404040"/>
                </a:solidFill>
                <a:latin typeface="Carlito"/>
                <a:cs typeface="Carlito"/>
              </a:rPr>
              <a:t>the end </a:t>
            </a:r>
            <a:r>
              <a:rPr sz="2000" spc="-5" dirty="0">
                <a:solidFill>
                  <a:srgbClr val="404040"/>
                </a:solidFill>
                <a:latin typeface="Carlito"/>
                <a:cs typeface="Carlito"/>
              </a:rPr>
              <a:t>of</a:t>
            </a:r>
            <a:r>
              <a:rPr sz="2000" spc="-105" dirty="0">
                <a:solidFill>
                  <a:srgbClr val="404040"/>
                </a:solidFill>
                <a:latin typeface="Carlito"/>
                <a:cs typeface="Carlito"/>
              </a:rPr>
              <a:t> </a:t>
            </a:r>
            <a:r>
              <a:rPr sz="2000" dirty="0">
                <a:solidFill>
                  <a:srgbClr val="404040"/>
                </a:solidFill>
                <a:latin typeface="Carlito"/>
                <a:cs typeface="Carlito"/>
              </a:rPr>
              <a:t>2015.</a:t>
            </a:r>
            <a:endParaRPr sz="2000">
              <a:latin typeface="Carlito"/>
              <a:cs typeface="Carlito"/>
            </a:endParaRPr>
          </a:p>
          <a:p>
            <a:pPr marL="12700">
              <a:lnSpc>
                <a:spcPts val="2305"/>
              </a:lnSpc>
              <a:spcBef>
                <a:spcPts val="1200"/>
              </a:spcBef>
            </a:pPr>
            <a:r>
              <a:rPr sz="2000" spc="-5" dirty="0">
                <a:solidFill>
                  <a:srgbClr val="404040"/>
                </a:solidFill>
                <a:latin typeface="Carlito"/>
                <a:cs typeface="Carlito"/>
              </a:rPr>
              <a:t>Successful </a:t>
            </a:r>
            <a:r>
              <a:rPr sz="2000" dirty="0">
                <a:solidFill>
                  <a:srgbClr val="404040"/>
                </a:solidFill>
                <a:latin typeface="Carlito"/>
                <a:cs typeface="Carlito"/>
              </a:rPr>
              <a:t>landings in</a:t>
            </a:r>
            <a:r>
              <a:rPr sz="2000" spc="-70" dirty="0">
                <a:solidFill>
                  <a:srgbClr val="404040"/>
                </a:solidFill>
                <a:latin typeface="Carlito"/>
                <a:cs typeface="Carlito"/>
              </a:rPr>
              <a:t> </a:t>
            </a:r>
            <a:r>
              <a:rPr sz="2000" spc="-20" dirty="0">
                <a:solidFill>
                  <a:srgbClr val="404040"/>
                </a:solidFill>
                <a:latin typeface="Carlito"/>
                <a:cs typeface="Carlito"/>
              </a:rPr>
              <a:t>general</a:t>
            </a:r>
            <a:endParaRPr sz="2000">
              <a:latin typeface="Carlito"/>
              <a:cs typeface="Carlito"/>
            </a:endParaRPr>
          </a:p>
          <a:p>
            <a:pPr marL="12700">
              <a:lnSpc>
                <a:spcPts val="2305"/>
              </a:lnSpc>
            </a:pPr>
            <a:r>
              <a:rPr sz="2000" dirty="0">
                <a:solidFill>
                  <a:srgbClr val="404040"/>
                </a:solidFill>
                <a:latin typeface="Carlito"/>
                <a:cs typeface="Carlito"/>
              </a:rPr>
              <a:t>appear </a:t>
            </a:r>
            <a:r>
              <a:rPr sz="2000" spc="-20" dirty="0">
                <a:solidFill>
                  <a:srgbClr val="404040"/>
                </a:solidFill>
                <a:latin typeface="Carlito"/>
                <a:cs typeface="Carlito"/>
              </a:rPr>
              <a:t>starting</a:t>
            </a:r>
            <a:r>
              <a:rPr sz="2000" spc="-5" dirty="0">
                <a:solidFill>
                  <a:srgbClr val="404040"/>
                </a:solidFill>
                <a:latin typeface="Carlito"/>
                <a:cs typeface="Carlito"/>
              </a:rPr>
              <a:t> </a:t>
            </a:r>
            <a:r>
              <a:rPr sz="2000" dirty="0">
                <a:solidFill>
                  <a:srgbClr val="404040"/>
                </a:solidFill>
                <a:latin typeface="Carlito"/>
                <a:cs typeface="Carlito"/>
              </a:rPr>
              <a:t>2014.</a:t>
            </a:r>
            <a:endParaRPr sz="2000">
              <a:latin typeface="Carlito"/>
              <a:cs typeface="Carlito"/>
            </a:endParaRPr>
          </a:p>
        </p:txBody>
      </p:sp>
      <p:pic>
        <p:nvPicPr>
          <p:cNvPr id="8" name="Picture 7">
            <a:extLst>
              <a:ext uri="{FF2B5EF4-FFF2-40B4-BE49-F238E27FC236}">
                <a16:creationId xmlns:a16="http://schemas.microsoft.com/office/drawing/2014/main" id="{DB29097D-650B-16BB-55DA-BC70170232A5}"/>
              </a:ext>
            </a:extLst>
          </p:cNvPr>
          <p:cNvPicPr>
            <a:picLocks noChangeAspect="1"/>
          </p:cNvPicPr>
          <p:nvPr/>
        </p:nvPicPr>
        <p:blipFill>
          <a:blip r:embed="rId2"/>
          <a:stretch>
            <a:fillRect/>
          </a:stretch>
        </p:blipFill>
        <p:spPr>
          <a:xfrm>
            <a:off x="1089983" y="2116203"/>
            <a:ext cx="6228419" cy="273415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0267" y="-1066800"/>
            <a:ext cx="10619994" cy="2848729"/>
          </a:xfrm>
          <a:prstGeom prst="rect">
            <a:avLst/>
          </a:prstGeom>
        </p:spPr>
        <p:txBody>
          <a:bodyPr vert="horz" wrap="square" lIns="0" tIns="626618" rIns="0" bIns="0" rtlCol="0">
            <a:spAutoFit/>
          </a:bodyPr>
          <a:lstStyle/>
          <a:p>
            <a:pPr marL="168910">
              <a:lnSpc>
                <a:spcPct val="100000"/>
              </a:lnSpc>
              <a:spcBef>
                <a:spcPts val="100"/>
              </a:spcBef>
              <a:tabLst>
                <a:tab pos="10140315" algn="l"/>
              </a:tabLst>
            </a:pPr>
            <a:br>
              <a:rPr lang="en-AU" u="heavy" spc="-330" dirty="0">
                <a:uFill>
                  <a:solidFill>
                    <a:srgbClr val="7D7D7D"/>
                  </a:solidFill>
                </a:uFill>
              </a:rPr>
            </a:br>
            <a:br>
              <a:rPr lang="en-AU" u="heavy" spc="-330" dirty="0">
                <a:uFill>
                  <a:solidFill>
                    <a:srgbClr val="7D7D7D"/>
                  </a:solidFill>
                </a:uFill>
              </a:rPr>
            </a:br>
            <a:r>
              <a:rPr u="heavy" spc="-330" dirty="0">
                <a:uFill>
                  <a:solidFill>
                    <a:srgbClr val="7D7D7D"/>
                  </a:solidFill>
                </a:uFill>
              </a:rPr>
              <a:t>Executive</a:t>
            </a:r>
            <a:r>
              <a:rPr lang="en-AU" u="heavy" spc="-495" dirty="0">
                <a:uFill>
                  <a:solidFill>
                    <a:srgbClr val="7D7D7D"/>
                  </a:solidFill>
                </a:uFill>
              </a:rPr>
              <a:t> </a:t>
            </a:r>
            <a:r>
              <a:rPr u="heavy" spc="-370" dirty="0">
                <a:uFill>
                  <a:solidFill>
                    <a:srgbClr val="7D7D7D"/>
                  </a:solidFill>
                </a:uFill>
              </a:rPr>
              <a:t>Summary	</a:t>
            </a:r>
          </a:p>
        </p:txBody>
      </p:sp>
      <p:sp>
        <p:nvSpPr>
          <p:cNvPr id="4" name="object 4"/>
          <p:cNvSpPr txBox="1"/>
          <p:nvPr/>
        </p:nvSpPr>
        <p:spPr>
          <a:xfrm>
            <a:off x="10948416" y="6568541"/>
            <a:ext cx="144780" cy="160020"/>
          </a:xfrm>
          <a:prstGeom prst="rect">
            <a:avLst/>
          </a:prstGeom>
        </p:spPr>
        <p:txBody>
          <a:bodyPr vert="horz" wrap="square" lIns="0" tIns="0" rIns="0" bIns="0" rtlCol="0">
            <a:spAutoFit/>
          </a:bodyPr>
          <a:lstStyle/>
          <a:p>
            <a:pPr marL="38100">
              <a:lnSpc>
                <a:spcPts val="1100"/>
              </a:lnSpc>
            </a:pPr>
            <a:fld id="{81D60167-4931-47E6-BA6A-407CBD079E47}" type="slidenum">
              <a:rPr sz="1050" dirty="0">
                <a:solidFill>
                  <a:srgbClr val="FFFFFF"/>
                </a:solidFill>
                <a:latin typeface="Carlito"/>
                <a:cs typeface="Carlito"/>
              </a:rPr>
              <a:t>3</a:t>
            </a:fld>
            <a:endParaRPr sz="1050">
              <a:latin typeface="Carlito"/>
              <a:cs typeface="Carlito"/>
            </a:endParaRPr>
          </a:p>
        </p:txBody>
      </p:sp>
      <p:sp>
        <p:nvSpPr>
          <p:cNvPr id="3" name="object 3"/>
          <p:cNvSpPr txBox="1"/>
          <p:nvPr/>
        </p:nvSpPr>
        <p:spPr>
          <a:xfrm>
            <a:off x="1020267" y="2220213"/>
            <a:ext cx="10164445" cy="3639185"/>
          </a:xfrm>
          <a:prstGeom prst="rect">
            <a:avLst/>
          </a:prstGeom>
        </p:spPr>
        <p:txBody>
          <a:bodyPr vert="horz" wrap="square" lIns="0" tIns="45719" rIns="0" bIns="0" rtlCol="0">
            <a:spAutoFit/>
          </a:bodyPr>
          <a:lstStyle/>
          <a:p>
            <a:pPr marL="241300" marR="142875" indent="-228600">
              <a:lnSpc>
                <a:spcPct val="90000"/>
              </a:lnSpc>
              <a:spcBef>
                <a:spcPts val="359"/>
              </a:spcBef>
              <a:buFont typeface="Arial"/>
              <a:buChar char="•"/>
              <a:tabLst>
                <a:tab pos="240665" algn="l"/>
                <a:tab pos="241300" algn="l"/>
              </a:tabLst>
            </a:pPr>
            <a:r>
              <a:rPr lang="en-GB" sz="2200" spc="-20" dirty="0">
                <a:latin typeface="Carlito"/>
                <a:cs typeface="Carlito"/>
              </a:rPr>
              <a:t>Data was collected from the public SpaceX API and the SpaceX Wikipedia page. A column called "class" was created to classify successful landings. The data was explored using SQL, visualisation techniques, Folium maps, and </a:t>
            </a:r>
            <a:r>
              <a:rPr lang="en-GB" sz="2200" spc="-20" dirty="0" err="1">
                <a:latin typeface="Carlito"/>
                <a:cs typeface="Carlito"/>
              </a:rPr>
              <a:t>Plotly</a:t>
            </a:r>
            <a:r>
              <a:rPr lang="en-GB" sz="2200" spc="-20" dirty="0">
                <a:latin typeface="Carlito"/>
                <a:cs typeface="Carlito"/>
              </a:rPr>
              <a:t> dashboards. Relevant columns were gathered to be used as features. All categorical variables were transformed into binary format using one-hot encoding. The data was standardized, and </a:t>
            </a:r>
            <a:r>
              <a:rPr lang="en-GB" sz="2200" spc="-20" dirty="0" err="1">
                <a:latin typeface="Carlito"/>
                <a:cs typeface="Carlito"/>
              </a:rPr>
              <a:t>GridSearchCV</a:t>
            </a:r>
            <a:r>
              <a:rPr lang="en-GB" sz="2200" spc="-20" dirty="0">
                <a:latin typeface="Carlito"/>
                <a:cs typeface="Carlito"/>
              </a:rPr>
              <a:t> was employed to find the best parameters for machine learning models. The accuracy scores of all models were visualised.</a:t>
            </a:r>
            <a:endParaRPr sz="2200" dirty="0">
              <a:latin typeface="Carlito"/>
              <a:cs typeface="Carlito"/>
            </a:endParaRPr>
          </a:p>
          <a:p>
            <a:pPr marL="241300" marR="5080" indent="-228600">
              <a:lnSpc>
                <a:spcPct val="90900"/>
              </a:lnSpc>
              <a:spcBef>
                <a:spcPts val="1645"/>
              </a:spcBef>
              <a:buFont typeface="Arial"/>
              <a:buChar char="•"/>
              <a:tabLst>
                <a:tab pos="240665" algn="l"/>
                <a:tab pos="241300" algn="l"/>
              </a:tabLst>
            </a:pPr>
            <a:r>
              <a:rPr sz="2200" spc="-20" dirty="0">
                <a:latin typeface="Carlito"/>
                <a:cs typeface="Carlito"/>
              </a:rPr>
              <a:t>Four </a:t>
            </a:r>
            <a:r>
              <a:rPr sz="2200" spc="-15" dirty="0">
                <a:latin typeface="Carlito"/>
                <a:cs typeface="Carlito"/>
              </a:rPr>
              <a:t>machine </a:t>
            </a:r>
            <a:r>
              <a:rPr sz="2200" spc="-5" dirty="0">
                <a:latin typeface="Carlito"/>
                <a:cs typeface="Carlito"/>
              </a:rPr>
              <a:t>learning models </a:t>
            </a:r>
            <a:r>
              <a:rPr sz="2200" spc="-25" dirty="0">
                <a:latin typeface="Carlito"/>
                <a:cs typeface="Carlito"/>
              </a:rPr>
              <a:t>were </a:t>
            </a:r>
            <a:r>
              <a:rPr sz="2200" spc="-20" dirty="0">
                <a:latin typeface="Carlito"/>
                <a:cs typeface="Carlito"/>
              </a:rPr>
              <a:t>produced: </a:t>
            </a:r>
            <a:r>
              <a:rPr sz="2200" spc="-5" dirty="0">
                <a:latin typeface="Carlito"/>
                <a:cs typeface="Carlito"/>
              </a:rPr>
              <a:t>Logistic </a:t>
            </a:r>
            <a:r>
              <a:rPr sz="2200" spc="-20" dirty="0">
                <a:latin typeface="Carlito"/>
                <a:cs typeface="Carlito"/>
              </a:rPr>
              <a:t>Regression, </a:t>
            </a:r>
            <a:r>
              <a:rPr sz="2200" spc="-15" dirty="0">
                <a:latin typeface="Carlito"/>
                <a:cs typeface="Carlito"/>
              </a:rPr>
              <a:t>Support </a:t>
            </a:r>
            <a:r>
              <a:rPr sz="2200" spc="-50" dirty="0">
                <a:latin typeface="Carlito"/>
                <a:cs typeface="Carlito"/>
              </a:rPr>
              <a:t>Vector  </a:t>
            </a:r>
            <a:r>
              <a:rPr sz="2200" spc="-5" dirty="0">
                <a:latin typeface="Carlito"/>
                <a:cs typeface="Carlito"/>
              </a:rPr>
              <a:t>Machine, </a:t>
            </a:r>
            <a:r>
              <a:rPr sz="2200" spc="-15" dirty="0">
                <a:latin typeface="Carlito"/>
                <a:cs typeface="Carlito"/>
              </a:rPr>
              <a:t>Decision </a:t>
            </a:r>
            <a:r>
              <a:rPr sz="2200" spc="-80" dirty="0">
                <a:latin typeface="Carlito"/>
                <a:cs typeface="Carlito"/>
              </a:rPr>
              <a:t>Tree </a:t>
            </a:r>
            <a:r>
              <a:rPr sz="2200" spc="-45" dirty="0">
                <a:latin typeface="Carlito"/>
                <a:cs typeface="Carlito"/>
              </a:rPr>
              <a:t>Classifier, </a:t>
            </a:r>
            <a:r>
              <a:rPr sz="2200" spc="-5" dirty="0">
                <a:latin typeface="Carlito"/>
                <a:cs typeface="Carlito"/>
              </a:rPr>
              <a:t>and K </a:t>
            </a:r>
            <a:r>
              <a:rPr sz="2200" spc="-20" dirty="0">
                <a:latin typeface="Carlito"/>
                <a:cs typeface="Carlito"/>
              </a:rPr>
              <a:t>Nearest Neighbors. </a:t>
            </a:r>
            <a:r>
              <a:rPr sz="2200" spc="-5" dirty="0">
                <a:latin typeface="Carlito"/>
                <a:cs typeface="Carlito"/>
              </a:rPr>
              <a:t>All </a:t>
            </a:r>
            <a:r>
              <a:rPr lang="en-AU" sz="2200" spc="-5" dirty="0">
                <a:latin typeface="Carlito"/>
                <a:cs typeface="Carlito"/>
              </a:rPr>
              <a:t>models </a:t>
            </a:r>
            <a:r>
              <a:rPr sz="2200" spc="-20" dirty="0">
                <a:latin typeface="Carlito"/>
                <a:cs typeface="Carlito"/>
              </a:rPr>
              <a:t>produced </a:t>
            </a:r>
            <a:r>
              <a:rPr sz="2200" spc="-15" dirty="0">
                <a:latin typeface="Carlito"/>
                <a:cs typeface="Carlito"/>
              </a:rPr>
              <a:t>similar </a:t>
            </a:r>
            <a:r>
              <a:rPr sz="2200" spc="-20" dirty="0">
                <a:latin typeface="Carlito"/>
                <a:cs typeface="Carlito"/>
              </a:rPr>
              <a:t>results  </a:t>
            </a:r>
            <a:r>
              <a:rPr sz="2200" spc="-5" dirty="0">
                <a:latin typeface="Carlito"/>
                <a:cs typeface="Carlito"/>
              </a:rPr>
              <a:t>with </a:t>
            </a:r>
            <a:r>
              <a:rPr sz="2200" spc="-25" dirty="0">
                <a:latin typeface="Carlito"/>
                <a:cs typeface="Carlito"/>
              </a:rPr>
              <a:t>accuracy </a:t>
            </a:r>
            <a:r>
              <a:rPr sz="2200" spc="-45" dirty="0">
                <a:latin typeface="Carlito"/>
                <a:cs typeface="Carlito"/>
              </a:rPr>
              <a:t>rate </a:t>
            </a:r>
            <a:r>
              <a:rPr sz="2200" dirty="0">
                <a:latin typeface="Carlito"/>
                <a:cs typeface="Carlito"/>
              </a:rPr>
              <a:t>of </a:t>
            </a:r>
            <a:r>
              <a:rPr sz="2200" spc="-5" dirty="0">
                <a:latin typeface="Carlito"/>
                <a:cs typeface="Carlito"/>
              </a:rPr>
              <a:t>about 83.33%. All models </a:t>
            </a:r>
            <a:r>
              <a:rPr sz="2200" spc="-20" dirty="0">
                <a:latin typeface="Carlito"/>
                <a:cs typeface="Carlito"/>
              </a:rPr>
              <a:t>over </a:t>
            </a:r>
            <a:r>
              <a:rPr sz="2200" spc="-25" dirty="0">
                <a:latin typeface="Carlito"/>
                <a:cs typeface="Carlito"/>
              </a:rPr>
              <a:t>predicted </a:t>
            </a:r>
            <a:r>
              <a:rPr sz="2200" spc="-20" dirty="0">
                <a:latin typeface="Carlito"/>
                <a:cs typeface="Carlito"/>
              </a:rPr>
              <a:t>successful </a:t>
            </a:r>
            <a:r>
              <a:rPr sz="2200" spc="-5" dirty="0">
                <a:latin typeface="Carlito"/>
                <a:cs typeface="Carlito"/>
              </a:rPr>
              <a:t>landings. </a:t>
            </a:r>
            <a:r>
              <a:rPr sz="2200" spc="-20" dirty="0">
                <a:latin typeface="Carlito"/>
                <a:cs typeface="Carlito"/>
              </a:rPr>
              <a:t>More  </a:t>
            </a:r>
            <a:r>
              <a:rPr sz="2200" spc="-35" dirty="0">
                <a:latin typeface="Carlito"/>
                <a:cs typeface="Carlito"/>
              </a:rPr>
              <a:t>data </a:t>
            </a:r>
            <a:r>
              <a:rPr sz="2200" spc="-5" dirty="0">
                <a:latin typeface="Carlito"/>
                <a:cs typeface="Carlito"/>
              </a:rPr>
              <a:t>is </a:t>
            </a:r>
            <a:r>
              <a:rPr sz="2200" spc="-15" dirty="0">
                <a:latin typeface="Carlito"/>
                <a:cs typeface="Carlito"/>
              </a:rPr>
              <a:t>needed </a:t>
            </a:r>
            <a:r>
              <a:rPr sz="2200" spc="-35" dirty="0">
                <a:latin typeface="Carlito"/>
                <a:cs typeface="Carlito"/>
              </a:rPr>
              <a:t>for </a:t>
            </a:r>
            <a:r>
              <a:rPr sz="2200" spc="-40" dirty="0">
                <a:latin typeface="Carlito"/>
                <a:cs typeface="Carlito"/>
              </a:rPr>
              <a:t>better </a:t>
            </a:r>
            <a:r>
              <a:rPr sz="2200" spc="-5" dirty="0">
                <a:latin typeface="Carlito"/>
                <a:cs typeface="Carlito"/>
              </a:rPr>
              <a:t>model </a:t>
            </a:r>
            <a:r>
              <a:rPr sz="2200" spc="-20" dirty="0">
                <a:latin typeface="Carlito"/>
                <a:cs typeface="Carlito"/>
              </a:rPr>
              <a:t>determination </a:t>
            </a:r>
            <a:r>
              <a:rPr sz="2200" spc="-5" dirty="0">
                <a:latin typeface="Carlito"/>
                <a:cs typeface="Carlito"/>
              </a:rPr>
              <a:t>and</a:t>
            </a:r>
            <a:r>
              <a:rPr sz="2200" spc="204" dirty="0">
                <a:latin typeface="Carlito"/>
                <a:cs typeface="Carlito"/>
              </a:rPr>
              <a:t> </a:t>
            </a:r>
            <a:r>
              <a:rPr sz="2200" spc="-50" dirty="0">
                <a:latin typeface="Carlito"/>
                <a:cs typeface="Carlito"/>
              </a:rPr>
              <a:t>accuracy.</a:t>
            </a:r>
            <a:endParaRPr sz="2200" dirty="0">
              <a:latin typeface="Carlito"/>
              <a:cs typeface="Carlito"/>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368935"/>
            <a:ext cx="9105265" cy="1239520"/>
          </a:xfrm>
          <a:prstGeom prst="rect">
            <a:avLst/>
          </a:prstGeom>
        </p:spPr>
        <p:txBody>
          <a:bodyPr vert="horz" wrap="square" lIns="0" tIns="111125" rIns="0" bIns="0" rtlCol="0">
            <a:spAutoFit/>
          </a:bodyPr>
          <a:lstStyle/>
          <a:p>
            <a:pPr marL="12700" marR="5080">
              <a:lnSpc>
                <a:spcPts val="4400"/>
              </a:lnSpc>
              <a:spcBef>
                <a:spcPts val="875"/>
              </a:spcBef>
            </a:pPr>
            <a:r>
              <a:rPr sz="4300" spc="-390" dirty="0"/>
              <a:t>Successful </a:t>
            </a:r>
            <a:r>
              <a:rPr sz="4300" spc="-300" dirty="0"/>
              <a:t>Drone </a:t>
            </a:r>
            <a:r>
              <a:rPr sz="4300" spc="-375" dirty="0"/>
              <a:t>Ship </a:t>
            </a:r>
            <a:r>
              <a:rPr sz="4300" spc="-340" dirty="0"/>
              <a:t>Landing </a:t>
            </a:r>
            <a:r>
              <a:rPr sz="4300" spc="-75" dirty="0"/>
              <a:t>with</a:t>
            </a:r>
            <a:r>
              <a:rPr sz="4300" spc="-600" dirty="0"/>
              <a:t> </a:t>
            </a:r>
            <a:r>
              <a:rPr sz="4300" spc="-385" dirty="0"/>
              <a:t>Payload  </a:t>
            </a:r>
            <a:r>
              <a:rPr sz="4300" spc="-290" dirty="0"/>
              <a:t>Between </a:t>
            </a:r>
            <a:r>
              <a:rPr sz="4300" spc="-285" dirty="0"/>
              <a:t>4000 and</a:t>
            </a:r>
            <a:r>
              <a:rPr sz="4300" spc="-705" dirty="0"/>
              <a:t> </a:t>
            </a:r>
            <a:r>
              <a:rPr sz="4300" spc="-285" dirty="0"/>
              <a:t>6000</a:t>
            </a:r>
            <a:endParaRPr sz="4300"/>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30</a:t>
            </a:fld>
            <a:endParaRPr dirty="0"/>
          </a:p>
        </p:txBody>
      </p:sp>
      <p:sp>
        <p:nvSpPr>
          <p:cNvPr id="4" name="object 4"/>
          <p:cNvSpPr txBox="1"/>
          <p:nvPr/>
        </p:nvSpPr>
        <p:spPr>
          <a:xfrm>
            <a:off x="7904226" y="2630170"/>
            <a:ext cx="3121025" cy="1449705"/>
          </a:xfrm>
          <a:prstGeom prst="rect">
            <a:avLst/>
          </a:prstGeom>
        </p:spPr>
        <p:txBody>
          <a:bodyPr vert="horz" wrap="square" lIns="0" tIns="38100" rIns="0" bIns="0" rtlCol="0">
            <a:spAutoFit/>
          </a:bodyPr>
          <a:lstStyle/>
          <a:p>
            <a:pPr marL="12700" marR="5080">
              <a:lnSpc>
                <a:spcPct val="91700"/>
              </a:lnSpc>
              <a:spcBef>
                <a:spcPts val="300"/>
              </a:spcBef>
            </a:pPr>
            <a:r>
              <a:rPr sz="2000" spc="-5" dirty="0">
                <a:solidFill>
                  <a:srgbClr val="404040"/>
                </a:solidFill>
                <a:latin typeface="Carlito"/>
                <a:cs typeface="Carlito"/>
              </a:rPr>
              <a:t>This </a:t>
            </a:r>
            <a:r>
              <a:rPr sz="2000" dirty="0">
                <a:solidFill>
                  <a:srgbClr val="404040"/>
                </a:solidFill>
                <a:latin typeface="Carlito"/>
                <a:cs typeface="Carlito"/>
              </a:rPr>
              <a:t>query </a:t>
            </a:r>
            <a:r>
              <a:rPr sz="2000" spc="-5" dirty="0">
                <a:solidFill>
                  <a:srgbClr val="404040"/>
                </a:solidFill>
                <a:latin typeface="Carlito"/>
                <a:cs typeface="Carlito"/>
              </a:rPr>
              <a:t>returns </a:t>
            </a:r>
            <a:r>
              <a:rPr sz="2000" dirty="0">
                <a:solidFill>
                  <a:srgbClr val="404040"/>
                </a:solidFill>
                <a:latin typeface="Carlito"/>
                <a:cs typeface="Carlito"/>
              </a:rPr>
              <a:t>the </a:t>
            </a:r>
            <a:r>
              <a:rPr sz="2000" spc="-20" dirty="0">
                <a:solidFill>
                  <a:srgbClr val="404040"/>
                </a:solidFill>
                <a:latin typeface="Carlito"/>
                <a:cs typeface="Carlito"/>
              </a:rPr>
              <a:t>four  booster </a:t>
            </a:r>
            <a:r>
              <a:rPr sz="2000" spc="-25" dirty="0">
                <a:solidFill>
                  <a:srgbClr val="404040"/>
                </a:solidFill>
                <a:latin typeface="Carlito"/>
                <a:cs typeface="Carlito"/>
              </a:rPr>
              <a:t>versions </a:t>
            </a:r>
            <a:r>
              <a:rPr sz="2000" spc="-5" dirty="0">
                <a:solidFill>
                  <a:srgbClr val="404040"/>
                </a:solidFill>
                <a:latin typeface="Carlito"/>
                <a:cs typeface="Carlito"/>
              </a:rPr>
              <a:t>that had  successful </a:t>
            </a:r>
            <a:r>
              <a:rPr sz="2000" spc="-20" dirty="0">
                <a:solidFill>
                  <a:srgbClr val="404040"/>
                </a:solidFill>
                <a:latin typeface="Carlito"/>
                <a:cs typeface="Carlito"/>
              </a:rPr>
              <a:t>drone </a:t>
            </a:r>
            <a:r>
              <a:rPr sz="2000" spc="-5" dirty="0">
                <a:solidFill>
                  <a:srgbClr val="404040"/>
                </a:solidFill>
                <a:latin typeface="Carlito"/>
                <a:cs typeface="Carlito"/>
              </a:rPr>
              <a:t>ship</a:t>
            </a:r>
            <a:r>
              <a:rPr sz="2000" spc="-100" dirty="0">
                <a:solidFill>
                  <a:srgbClr val="404040"/>
                </a:solidFill>
                <a:latin typeface="Carlito"/>
                <a:cs typeface="Carlito"/>
              </a:rPr>
              <a:t> </a:t>
            </a:r>
            <a:r>
              <a:rPr sz="2000" dirty="0">
                <a:solidFill>
                  <a:srgbClr val="404040"/>
                </a:solidFill>
                <a:latin typeface="Carlito"/>
                <a:cs typeface="Carlito"/>
              </a:rPr>
              <a:t>landings  and a </a:t>
            </a:r>
            <a:r>
              <a:rPr sz="2000" spc="-5" dirty="0">
                <a:solidFill>
                  <a:srgbClr val="404040"/>
                </a:solidFill>
                <a:latin typeface="Carlito"/>
                <a:cs typeface="Carlito"/>
              </a:rPr>
              <a:t>payload mass between  </a:t>
            </a:r>
            <a:r>
              <a:rPr sz="2000" dirty="0">
                <a:solidFill>
                  <a:srgbClr val="404040"/>
                </a:solidFill>
                <a:latin typeface="Carlito"/>
                <a:cs typeface="Carlito"/>
              </a:rPr>
              <a:t>4000 and 6000</a:t>
            </a:r>
            <a:r>
              <a:rPr sz="2000" spc="-165" dirty="0">
                <a:solidFill>
                  <a:srgbClr val="404040"/>
                </a:solidFill>
                <a:latin typeface="Carlito"/>
                <a:cs typeface="Carlito"/>
              </a:rPr>
              <a:t> </a:t>
            </a:r>
            <a:r>
              <a:rPr sz="2000" spc="-25" dirty="0">
                <a:solidFill>
                  <a:srgbClr val="404040"/>
                </a:solidFill>
                <a:latin typeface="Carlito"/>
                <a:cs typeface="Carlito"/>
              </a:rPr>
              <a:t>noninclusively.</a:t>
            </a:r>
            <a:endParaRPr sz="2000">
              <a:latin typeface="Carlito"/>
              <a:cs typeface="Carlito"/>
            </a:endParaRPr>
          </a:p>
        </p:txBody>
      </p:sp>
      <p:pic>
        <p:nvPicPr>
          <p:cNvPr id="8" name="Picture 7">
            <a:extLst>
              <a:ext uri="{FF2B5EF4-FFF2-40B4-BE49-F238E27FC236}">
                <a16:creationId xmlns:a16="http://schemas.microsoft.com/office/drawing/2014/main" id="{59A2ECE6-0579-434C-FA57-E7B70FDF6F81}"/>
              </a:ext>
            </a:extLst>
          </p:cNvPr>
          <p:cNvPicPr>
            <a:picLocks noChangeAspect="1"/>
          </p:cNvPicPr>
          <p:nvPr/>
        </p:nvPicPr>
        <p:blipFill>
          <a:blip r:embed="rId2"/>
          <a:stretch>
            <a:fillRect/>
          </a:stretch>
        </p:blipFill>
        <p:spPr>
          <a:xfrm>
            <a:off x="1226333" y="1892564"/>
            <a:ext cx="6019485" cy="3689362"/>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52906" y="751459"/>
            <a:ext cx="9310370" cy="756920"/>
          </a:xfrm>
          <a:prstGeom prst="rect">
            <a:avLst/>
          </a:prstGeom>
        </p:spPr>
        <p:txBody>
          <a:bodyPr vert="horz" wrap="square" lIns="0" tIns="12700" rIns="0" bIns="0" rtlCol="0">
            <a:spAutoFit/>
          </a:bodyPr>
          <a:lstStyle/>
          <a:p>
            <a:pPr marL="12700">
              <a:lnSpc>
                <a:spcPct val="100000"/>
              </a:lnSpc>
              <a:spcBef>
                <a:spcPts val="100"/>
              </a:spcBef>
            </a:pPr>
            <a:r>
              <a:rPr spc="-365" dirty="0"/>
              <a:t>Total </a:t>
            </a:r>
            <a:r>
              <a:rPr spc="-285" dirty="0"/>
              <a:t>Number </a:t>
            </a:r>
            <a:r>
              <a:rPr spc="-75" dirty="0"/>
              <a:t>of </a:t>
            </a:r>
            <a:r>
              <a:rPr spc="-540" dirty="0"/>
              <a:t>Each </a:t>
            </a:r>
            <a:r>
              <a:rPr spc="-275" dirty="0"/>
              <a:t>Mission</a:t>
            </a:r>
            <a:r>
              <a:rPr spc="-894" dirty="0"/>
              <a:t> </a:t>
            </a:r>
            <a:r>
              <a:rPr spc="-320" dirty="0"/>
              <a:t>Outcome</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31</a:t>
            </a:fld>
            <a:endParaRPr dirty="0"/>
          </a:p>
        </p:txBody>
      </p:sp>
      <p:sp>
        <p:nvSpPr>
          <p:cNvPr id="4" name="object 4"/>
          <p:cNvSpPr txBox="1"/>
          <p:nvPr/>
        </p:nvSpPr>
        <p:spPr>
          <a:xfrm>
            <a:off x="7211694" y="2030983"/>
            <a:ext cx="3716020" cy="3379470"/>
          </a:xfrm>
          <a:prstGeom prst="rect">
            <a:avLst/>
          </a:prstGeom>
        </p:spPr>
        <p:txBody>
          <a:bodyPr vert="horz" wrap="square" lIns="0" tIns="13335" rIns="0" bIns="0" rtlCol="0">
            <a:spAutoFit/>
          </a:bodyPr>
          <a:lstStyle/>
          <a:p>
            <a:pPr marL="12700">
              <a:lnSpc>
                <a:spcPts val="2305"/>
              </a:lnSpc>
              <a:spcBef>
                <a:spcPts val="105"/>
              </a:spcBef>
            </a:pPr>
            <a:r>
              <a:rPr sz="2000" spc="-5" dirty="0">
                <a:solidFill>
                  <a:srgbClr val="404040"/>
                </a:solidFill>
                <a:latin typeface="Carlito"/>
                <a:cs typeface="Carlito"/>
              </a:rPr>
              <a:t>This </a:t>
            </a:r>
            <a:r>
              <a:rPr sz="2000" dirty="0">
                <a:solidFill>
                  <a:srgbClr val="404040"/>
                </a:solidFill>
                <a:latin typeface="Carlito"/>
                <a:cs typeface="Carlito"/>
              </a:rPr>
              <a:t>query </a:t>
            </a:r>
            <a:r>
              <a:rPr sz="2000" spc="-5" dirty="0">
                <a:solidFill>
                  <a:srgbClr val="404040"/>
                </a:solidFill>
                <a:latin typeface="Carlito"/>
                <a:cs typeface="Carlito"/>
              </a:rPr>
              <a:t>returns </a:t>
            </a:r>
            <a:r>
              <a:rPr sz="2000" dirty="0">
                <a:solidFill>
                  <a:srgbClr val="404040"/>
                </a:solidFill>
                <a:latin typeface="Carlito"/>
                <a:cs typeface="Carlito"/>
              </a:rPr>
              <a:t>a </a:t>
            </a:r>
            <a:r>
              <a:rPr sz="2000" spc="-15" dirty="0">
                <a:solidFill>
                  <a:srgbClr val="404040"/>
                </a:solidFill>
                <a:latin typeface="Carlito"/>
                <a:cs typeface="Carlito"/>
              </a:rPr>
              <a:t>count </a:t>
            </a:r>
            <a:r>
              <a:rPr sz="2000" spc="-5" dirty="0">
                <a:solidFill>
                  <a:srgbClr val="404040"/>
                </a:solidFill>
                <a:latin typeface="Carlito"/>
                <a:cs typeface="Carlito"/>
              </a:rPr>
              <a:t>of</a:t>
            </a:r>
            <a:r>
              <a:rPr sz="2000" spc="-140" dirty="0">
                <a:solidFill>
                  <a:srgbClr val="404040"/>
                </a:solidFill>
                <a:latin typeface="Carlito"/>
                <a:cs typeface="Carlito"/>
              </a:rPr>
              <a:t> </a:t>
            </a:r>
            <a:r>
              <a:rPr sz="2000" dirty="0">
                <a:solidFill>
                  <a:srgbClr val="404040"/>
                </a:solidFill>
                <a:latin typeface="Carlito"/>
                <a:cs typeface="Carlito"/>
              </a:rPr>
              <a:t>each</a:t>
            </a:r>
            <a:endParaRPr sz="2000">
              <a:latin typeface="Carlito"/>
              <a:cs typeface="Carlito"/>
            </a:endParaRPr>
          </a:p>
          <a:p>
            <a:pPr marL="12700">
              <a:lnSpc>
                <a:spcPts val="2305"/>
              </a:lnSpc>
            </a:pPr>
            <a:r>
              <a:rPr sz="2000" spc="-5" dirty="0">
                <a:solidFill>
                  <a:srgbClr val="404040"/>
                </a:solidFill>
                <a:latin typeface="Carlito"/>
                <a:cs typeface="Carlito"/>
              </a:rPr>
              <a:t>mission</a:t>
            </a:r>
            <a:r>
              <a:rPr sz="2000" spc="-10" dirty="0">
                <a:solidFill>
                  <a:srgbClr val="404040"/>
                </a:solidFill>
                <a:latin typeface="Carlito"/>
                <a:cs typeface="Carlito"/>
              </a:rPr>
              <a:t> </a:t>
            </a:r>
            <a:r>
              <a:rPr sz="2000" spc="-15" dirty="0">
                <a:solidFill>
                  <a:srgbClr val="404040"/>
                </a:solidFill>
                <a:latin typeface="Carlito"/>
                <a:cs typeface="Carlito"/>
              </a:rPr>
              <a:t>outcome.</a:t>
            </a:r>
            <a:endParaRPr sz="2000">
              <a:latin typeface="Carlito"/>
              <a:cs typeface="Carlito"/>
            </a:endParaRPr>
          </a:p>
          <a:p>
            <a:pPr marL="12700" marR="83820">
              <a:lnSpc>
                <a:spcPts val="2200"/>
              </a:lnSpc>
              <a:spcBef>
                <a:spcPts val="1440"/>
              </a:spcBef>
            </a:pPr>
            <a:r>
              <a:rPr sz="2000" dirty="0">
                <a:solidFill>
                  <a:srgbClr val="404040"/>
                </a:solidFill>
                <a:latin typeface="Carlito"/>
                <a:cs typeface="Carlito"/>
              </a:rPr>
              <a:t>SpaceX </a:t>
            </a:r>
            <a:r>
              <a:rPr sz="2000" spc="-5" dirty="0">
                <a:solidFill>
                  <a:srgbClr val="404040"/>
                </a:solidFill>
                <a:latin typeface="Carlito"/>
                <a:cs typeface="Carlito"/>
              </a:rPr>
              <a:t>appears </a:t>
            </a:r>
            <a:r>
              <a:rPr sz="2000" spc="-20" dirty="0">
                <a:solidFill>
                  <a:srgbClr val="404040"/>
                </a:solidFill>
                <a:latin typeface="Carlito"/>
                <a:cs typeface="Carlito"/>
              </a:rPr>
              <a:t>to </a:t>
            </a:r>
            <a:r>
              <a:rPr sz="2000" spc="-5" dirty="0">
                <a:solidFill>
                  <a:srgbClr val="404040"/>
                </a:solidFill>
                <a:latin typeface="Carlito"/>
                <a:cs typeface="Carlito"/>
              </a:rPr>
              <a:t>achieve </a:t>
            </a:r>
            <a:r>
              <a:rPr sz="2000" dirty="0">
                <a:solidFill>
                  <a:srgbClr val="404040"/>
                </a:solidFill>
                <a:latin typeface="Carlito"/>
                <a:cs typeface="Carlito"/>
              </a:rPr>
              <a:t>its  </a:t>
            </a:r>
            <a:r>
              <a:rPr sz="2000" spc="-5" dirty="0">
                <a:solidFill>
                  <a:srgbClr val="404040"/>
                </a:solidFill>
                <a:latin typeface="Carlito"/>
                <a:cs typeface="Carlito"/>
              </a:rPr>
              <a:t>mission </a:t>
            </a:r>
            <a:r>
              <a:rPr sz="2000" spc="-20" dirty="0">
                <a:solidFill>
                  <a:srgbClr val="404040"/>
                </a:solidFill>
                <a:latin typeface="Carlito"/>
                <a:cs typeface="Carlito"/>
              </a:rPr>
              <a:t>outcome </a:t>
            </a:r>
            <a:r>
              <a:rPr sz="2000" spc="-5" dirty="0">
                <a:solidFill>
                  <a:srgbClr val="404040"/>
                </a:solidFill>
                <a:latin typeface="Carlito"/>
                <a:cs typeface="Carlito"/>
              </a:rPr>
              <a:t>nearly </a:t>
            </a:r>
            <a:r>
              <a:rPr sz="2000" dirty="0">
                <a:solidFill>
                  <a:srgbClr val="404040"/>
                </a:solidFill>
                <a:latin typeface="Carlito"/>
                <a:cs typeface="Carlito"/>
              </a:rPr>
              <a:t>99% </a:t>
            </a:r>
            <a:r>
              <a:rPr sz="2000" spc="-5" dirty="0">
                <a:solidFill>
                  <a:srgbClr val="404040"/>
                </a:solidFill>
                <a:latin typeface="Carlito"/>
                <a:cs typeface="Carlito"/>
              </a:rPr>
              <a:t>of</a:t>
            </a:r>
            <a:r>
              <a:rPr sz="2000" spc="-100" dirty="0">
                <a:solidFill>
                  <a:srgbClr val="404040"/>
                </a:solidFill>
                <a:latin typeface="Carlito"/>
                <a:cs typeface="Carlito"/>
              </a:rPr>
              <a:t> </a:t>
            </a:r>
            <a:r>
              <a:rPr sz="2000" dirty="0">
                <a:solidFill>
                  <a:srgbClr val="404040"/>
                </a:solidFill>
                <a:latin typeface="Carlito"/>
                <a:cs typeface="Carlito"/>
              </a:rPr>
              <a:t>the  </a:t>
            </a:r>
            <a:r>
              <a:rPr sz="2000" spc="-5" dirty="0">
                <a:solidFill>
                  <a:srgbClr val="404040"/>
                </a:solidFill>
                <a:latin typeface="Carlito"/>
                <a:cs typeface="Carlito"/>
              </a:rPr>
              <a:t>time.</a:t>
            </a:r>
            <a:endParaRPr sz="2000">
              <a:latin typeface="Carlito"/>
              <a:cs typeface="Carlito"/>
            </a:endParaRPr>
          </a:p>
          <a:p>
            <a:pPr marL="12700">
              <a:lnSpc>
                <a:spcPts val="2305"/>
              </a:lnSpc>
              <a:spcBef>
                <a:spcPts val="1150"/>
              </a:spcBef>
            </a:pPr>
            <a:r>
              <a:rPr sz="2000" spc="-5" dirty="0">
                <a:solidFill>
                  <a:srgbClr val="404040"/>
                </a:solidFill>
                <a:latin typeface="Carlito"/>
                <a:cs typeface="Carlito"/>
              </a:rPr>
              <a:t>This </a:t>
            </a:r>
            <a:r>
              <a:rPr sz="2000" dirty="0">
                <a:solidFill>
                  <a:srgbClr val="404040"/>
                </a:solidFill>
                <a:latin typeface="Carlito"/>
                <a:cs typeface="Carlito"/>
              </a:rPr>
              <a:t>means </a:t>
            </a:r>
            <a:r>
              <a:rPr sz="2000" spc="-5" dirty="0">
                <a:solidFill>
                  <a:srgbClr val="404040"/>
                </a:solidFill>
                <a:latin typeface="Carlito"/>
                <a:cs typeface="Carlito"/>
              </a:rPr>
              <a:t>that </a:t>
            </a:r>
            <a:r>
              <a:rPr sz="2000" spc="-20" dirty="0">
                <a:solidFill>
                  <a:srgbClr val="404040"/>
                </a:solidFill>
                <a:latin typeface="Carlito"/>
                <a:cs typeface="Carlito"/>
              </a:rPr>
              <a:t>most </a:t>
            </a:r>
            <a:r>
              <a:rPr sz="2000" dirty="0">
                <a:solidFill>
                  <a:srgbClr val="404040"/>
                </a:solidFill>
                <a:latin typeface="Carlito"/>
                <a:cs typeface="Carlito"/>
              </a:rPr>
              <a:t>of the</a:t>
            </a:r>
            <a:r>
              <a:rPr sz="2000" spc="-85" dirty="0">
                <a:solidFill>
                  <a:srgbClr val="404040"/>
                </a:solidFill>
                <a:latin typeface="Carlito"/>
                <a:cs typeface="Carlito"/>
              </a:rPr>
              <a:t> </a:t>
            </a:r>
            <a:r>
              <a:rPr sz="2000" spc="-5" dirty="0">
                <a:solidFill>
                  <a:srgbClr val="404040"/>
                </a:solidFill>
                <a:latin typeface="Carlito"/>
                <a:cs typeface="Carlito"/>
              </a:rPr>
              <a:t>landing</a:t>
            </a:r>
            <a:endParaRPr sz="2000">
              <a:latin typeface="Carlito"/>
              <a:cs typeface="Carlito"/>
            </a:endParaRPr>
          </a:p>
          <a:p>
            <a:pPr marL="12700">
              <a:lnSpc>
                <a:spcPts val="2305"/>
              </a:lnSpc>
            </a:pPr>
            <a:r>
              <a:rPr sz="2000" spc="-20" dirty="0">
                <a:solidFill>
                  <a:srgbClr val="404040"/>
                </a:solidFill>
                <a:latin typeface="Carlito"/>
                <a:cs typeface="Carlito"/>
              </a:rPr>
              <a:t>failures are</a:t>
            </a:r>
            <a:r>
              <a:rPr sz="2000" spc="40" dirty="0">
                <a:solidFill>
                  <a:srgbClr val="404040"/>
                </a:solidFill>
                <a:latin typeface="Carlito"/>
                <a:cs typeface="Carlito"/>
              </a:rPr>
              <a:t> </a:t>
            </a:r>
            <a:r>
              <a:rPr sz="2000" spc="-5" dirty="0">
                <a:solidFill>
                  <a:srgbClr val="404040"/>
                </a:solidFill>
                <a:latin typeface="Carlito"/>
                <a:cs typeface="Carlito"/>
              </a:rPr>
              <a:t>intended.</a:t>
            </a:r>
            <a:endParaRPr sz="2000">
              <a:latin typeface="Carlito"/>
              <a:cs typeface="Carlito"/>
            </a:endParaRPr>
          </a:p>
          <a:p>
            <a:pPr marL="12700" marR="337185">
              <a:lnSpc>
                <a:spcPts val="2200"/>
              </a:lnSpc>
              <a:spcBef>
                <a:spcPts val="1440"/>
              </a:spcBef>
            </a:pPr>
            <a:r>
              <a:rPr sz="2000" spc="-40" dirty="0">
                <a:solidFill>
                  <a:srgbClr val="404040"/>
                </a:solidFill>
                <a:latin typeface="Carlito"/>
                <a:cs typeface="Carlito"/>
              </a:rPr>
              <a:t>Interestingly, </a:t>
            </a:r>
            <a:r>
              <a:rPr sz="2000" spc="-5" dirty="0">
                <a:solidFill>
                  <a:srgbClr val="404040"/>
                </a:solidFill>
                <a:latin typeface="Carlito"/>
                <a:cs typeface="Carlito"/>
              </a:rPr>
              <a:t>one </a:t>
            </a:r>
            <a:r>
              <a:rPr sz="2000" dirty="0">
                <a:solidFill>
                  <a:srgbClr val="404040"/>
                </a:solidFill>
                <a:latin typeface="Carlito"/>
                <a:cs typeface="Carlito"/>
              </a:rPr>
              <a:t>launch </a:t>
            </a:r>
            <a:r>
              <a:rPr sz="2000" spc="-5" dirty="0">
                <a:solidFill>
                  <a:srgbClr val="404040"/>
                </a:solidFill>
                <a:latin typeface="Carlito"/>
                <a:cs typeface="Carlito"/>
              </a:rPr>
              <a:t>has </a:t>
            </a:r>
            <a:r>
              <a:rPr sz="2000" dirty="0">
                <a:solidFill>
                  <a:srgbClr val="404040"/>
                </a:solidFill>
                <a:latin typeface="Carlito"/>
                <a:cs typeface="Carlito"/>
              </a:rPr>
              <a:t>an  unclear </a:t>
            </a:r>
            <a:r>
              <a:rPr sz="2000" spc="-10" dirty="0">
                <a:solidFill>
                  <a:srgbClr val="404040"/>
                </a:solidFill>
                <a:latin typeface="Carlito"/>
                <a:cs typeface="Carlito"/>
              </a:rPr>
              <a:t>payload </a:t>
            </a:r>
            <a:r>
              <a:rPr sz="2000" spc="-25" dirty="0">
                <a:solidFill>
                  <a:srgbClr val="404040"/>
                </a:solidFill>
                <a:latin typeface="Carlito"/>
                <a:cs typeface="Carlito"/>
              </a:rPr>
              <a:t>status </a:t>
            </a:r>
            <a:r>
              <a:rPr sz="2000" dirty="0">
                <a:solidFill>
                  <a:srgbClr val="404040"/>
                </a:solidFill>
                <a:latin typeface="Carlito"/>
                <a:cs typeface="Carlito"/>
              </a:rPr>
              <a:t>and  </a:t>
            </a:r>
            <a:r>
              <a:rPr sz="2000" spc="-20" dirty="0">
                <a:solidFill>
                  <a:srgbClr val="404040"/>
                </a:solidFill>
                <a:latin typeface="Carlito"/>
                <a:cs typeface="Carlito"/>
              </a:rPr>
              <a:t>unfortunately </a:t>
            </a:r>
            <a:r>
              <a:rPr sz="2000" spc="-5" dirty="0">
                <a:solidFill>
                  <a:srgbClr val="404040"/>
                </a:solidFill>
                <a:latin typeface="Carlito"/>
                <a:cs typeface="Carlito"/>
              </a:rPr>
              <a:t>one </a:t>
            </a:r>
            <a:r>
              <a:rPr sz="2000" spc="-20" dirty="0">
                <a:solidFill>
                  <a:srgbClr val="404040"/>
                </a:solidFill>
                <a:latin typeface="Carlito"/>
                <a:cs typeface="Carlito"/>
              </a:rPr>
              <a:t>failed </a:t>
            </a:r>
            <a:r>
              <a:rPr sz="2000" spc="-5" dirty="0">
                <a:solidFill>
                  <a:srgbClr val="404040"/>
                </a:solidFill>
                <a:latin typeface="Carlito"/>
                <a:cs typeface="Carlito"/>
              </a:rPr>
              <a:t>in</a:t>
            </a:r>
            <a:r>
              <a:rPr sz="2000" spc="-40" dirty="0">
                <a:solidFill>
                  <a:srgbClr val="404040"/>
                </a:solidFill>
                <a:latin typeface="Carlito"/>
                <a:cs typeface="Carlito"/>
              </a:rPr>
              <a:t> </a:t>
            </a:r>
            <a:r>
              <a:rPr sz="2000" spc="-15" dirty="0">
                <a:solidFill>
                  <a:srgbClr val="404040"/>
                </a:solidFill>
                <a:latin typeface="Carlito"/>
                <a:cs typeface="Carlito"/>
              </a:rPr>
              <a:t>flight.</a:t>
            </a:r>
            <a:endParaRPr sz="2000">
              <a:latin typeface="Carlito"/>
              <a:cs typeface="Carlito"/>
            </a:endParaRPr>
          </a:p>
        </p:txBody>
      </p:sp>
      <p:pic>
        <p:nvPicPr>
          <p:cNvPr id="8" name="Picture 7">
            <a:extLst>
              <a:ext uri="{FF2B5EF4-FFF2-40B4-BE49-F238E27FC236}">
                <a16:creationId xmlns:a16="http://schemas.microsoft.com/office/drawing/2014/main" id="{B75C8CF4-61D1-2CC2-0918-D163F8A65FE3}"/>
              </a:ext>
            </a:extLst>
          </p:cNvPr>
          <p:cNvPicPr>
            <a:picLocks noChangeAspect="1"/>
          </p:cNvPicPr>
          <p:nvPr/>
        </p:nvPicPr>
        <p:blipFill>
          <a:blip r:embed="rId2"/>
          <a:stretch>
            <a:fillRect/>
          </a:stretch>
        </p:blipFill>
        <p:spPr>
          <a:xfrm>
            <a:off x="1600200" y="1828800"/>
            <a:ext cx="4031467" cy="400894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4" name="object 4"/>
          <p:cNvSpPr txBox="1">
            <a:spLocks noGrp="1"/>
          </p:cNvSpPr>
          <p:nvPr>
            <p:ph type="title"/>
          </p:nvPr>
        </p:nvSpPr>
        <p:spPr>
          <a:xfrm>
            <a:off x="916635" y="823721"/>
            <a:ext cx="9438640" cy="756920"/>
          </a:xfrm>
          <a:prstGeom prst="rect">
            <a:avLst/>
          </a:prstGeom>
        </p:spPr>
        <p:txBody>
          <a:bodyPr vert="horz" wrap="square" lIns="0" tIns="12700" rIns="0" bIns="0" rtlCol="0">
            <a:spAutoFit/>
          </a:bodyPr>
          <a:lstStyle/>
          <a:p>
            <a:pPr marL="12700">
              <a:lnSpc>
                <a:spcPct val="100000"/>
              </a:lnSpc>
              <a:spcBef>
                <a:spcPts val="100"/>
              </a:spcBef>
            </a:pPr>
            <a:r>
              <a:rPr spc="-360" dirty="0"/>
              <a:t>Boosters </a:t>
            </a:r>
            <a:r>
              <a:rPr spc="-105" dirty="0"/>
              <a:t>that </a:t>
            </a:r>
            <a:r>
              <a:rPr spc="-315" dirty="0"/>
              <a:t>Carried </a:t>
            </a:r>
            <a:r>
              <a:rPr spc="-285" dirty="0"/>
              <a:t>Maximum</a:t>
            </a:r>
            <a:r>
              <a:rPr spc="-919" dirty="0"/>
              <a:t> </a:t>
            </a:r>
            <a:r>
              <a:rPr spc="-434" dirty="0"/>
              <a:t>Payload</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32</a:t>
            </a:fld>
            <a:endParaRPr dirty="0"/>
          </a:p>
        </p:txBody>
      </p:sp>
      <p:sp>
        <p:nvSpPr>
          <p:cNvPr id="5" name="object 5"/>
          <p:cNvSpPr txBox="1"/>
          <p:nvPr/>
        </p:nvSpPr>
        <p:spPr>
          <a:xfrm>
            <a:off x="6721786" y="2133600"/>
            <a:ext cx="4516120" cy="2354580"/>
          </a:xfrm>
          <a:prstGeom prst="rect">
            <a:avLst/>
          </a:prstGeom>
        </p:spPr>
        <p:txBody>
          <a:bodyPr vert="horz" wrap="square" lIns="0" tIns="43180" rIns="0" bIns="0" rtlCol="0">
            <a:spAutoFit/>
          </a:bodyPr>
          <a:lstStyle/>
          <a:p>
            <a:pPr marL="12700" marR="5080">
              <a:lnSpc>
                <a:spcPct val="90100"/>
              </a:lnSpc>
              <a:spcBef>
                <a:spcPts val="340"/>
              </a:spcBef>
            </a:pPr>
            <a:r>
              <a:rPr sz="2000" spc="-5" dirty="0">
                <a:solidFill>
                  <a:srgbClr val="404040"/>
                </a:solidFill>
                <a:latin typeface="Carlito"/>
                <a:cs typeface="Carlito"/>
              </a:rPr>
              <a:t>This </a:t>
            </a:r>
            <a:r>
              <a:rPr sz="2000" dirty="0">
                <a:solidFill>
                  <a:srgbClr val="404040"/>
                </a:solidFill>
                <a:latin typeface="Carlito"/>
                <a:cs typeface="Carlito"/>
              </a:rPr>
              <a:t>query </a:t>
            </a:r>
            <a:r>
              <a:rPr sz="2000" spc="-5" dirty="0">
                <a:solidFill>
                  <a:srgbClr val="404040"/>
                </a:solidFill>
                <a:latin typeface="Carlito"/>
                <a:cs typeface="Carlito"/>
              </a:rPr>
              <a:t>returns </a:t>
            </a:r>
            <a:r>
              <a:rPr sz="2000" dirty="0">
                <a:solidFill>
                  <a:srgbClr val="404040"/>
                </a:solidFill>
                <a:latin typeface="Carlito"/>
                <a:cs typeface="Carlito"/>
              </a:rPr>
              <a:t>the </a:t>
            </a:r>
            <a:r>
              <a:rPr sz="2000" spc="-20" dirty="0">
                <a:solidFill>
                  <a:srgbClr val="404040"/>
                </a:solidFill>
                <a:latin typeface="Carlito"/>
                <a:cs typeface="Carlito"/>
              </a:rPr>
              <a:t>booster </a:t>
            </a:r>
            <a:r>
              <a:rPr sz="2000" spc="-25" dirty="0">
                <a:solidFill>
                  <a:srgbClr val="404040"/>
                </a:solidFill>
                <a:latin typeface="Carlito"/>
                <a:cs typeface="Carlito"/>
              </a:rPr>
              <a:t>versions </a:t>
            </a:r>
            <a:r>
              <a:rPr sz="2000" spc="-5" dirty="0">
                <a:solidFill>
                  <a:srgbClr val="404040"/>
                </a:solidFill>
                <a:latin typeface="Carlito"/>
                <a:cs typeface="Carlito"/>
              </a:rPr>
              <a:t>that  carried </a:t>
            </a:r>
            <a:r>
              <a:rPr sz="2000" dirty="0">
                <a:solidFill>
                  <a:srgbClr val="404040"/>
                </a:solidFill>
                <a:latin typeface="Carlito"/>
                <a:cs typeface="Carlito"/>
              </a:rPr>
              <a:t>the </a:t>
            </a:r>
            <a:r>
              <a:rPr sz="2000" spc="-5" dirty="0">
                <a:solidFill>
                  <a:srgbClr val="404040"/>
                </a:solidFill>
                <a:latin typeface="Carlito"/>
                <a:cs typeface="Carlito"/>
              </a:rPr>
              <a:t>highest </a:t>
            </a:r>
            <a:r>
              <a:rPr sz="2000" spc="-10" dirty="0">
                <a:solidFill>
                  <a:srgbClr val="404040"/>
                </a:solidFill>
                <a:latin typeface="Carlito"/>
                <a:cs typeface="Carlito"/>
              </a:rPr>
              <a:t>payload </a:t>
            </a:r>
            <a:r>
              <a:rPr sz="2000" spc="-5" dirty="0">
                <a:solidFill>
                  <a:srgbClr val="404040"/>
                </a:solidFill>
                <a:latin typeface="Carlito"/>
                <a:cs typeface="Carlito"/>
              </a:rPr>
              <a:t>mass of </a:t>
            </a:r>
            <a:r>
              <a:rPr sz="2000" dirty="0">
                <a:solidFill>
                  <a:srgbClr val="404040"/>
                </a:solidFill>
                <a:latin typeface="Carlito"/>
                <a:cs typeface="Carlito"/>
              </a:rPr>
              <a:t>15600  kg.</a:t>
            </a:r>
            <a:endParaRPr sz="2000" dirty="0">
              <a:latin typeface="Carlito"/>
              <a:cs typeface="Carlito"/>
            </a:endParaRPr>
          </a:p>
          <a:p>
            <a:pPr marL="12700" marR="71120">
              <a:lnSpc>
                <a:spcPts val="2200"/>
              </a:lnSpc>
              <a:spcBef>
                <a:spcPts val="1440"/>
              </a:spcBef>
            </a:pPr>
            <a:r>
              <a:rPr sz="2000" spc="-5" dirty="0">
                <a:solidFill>
                  <a:srgbClr val="404040"/>
                </a:solidFill>
                <a:latin typeface="Carlito"/>
                <a:cs typeface="Carlito"/>
              </a:rPr>
              <a:t>These </a:t>
            </a:r>
            <a:r>
              <a:rPr sz="2000" spc="-20" dirty="0">
                <a:solidFill>
                  <a:srgbClr val="404040"/>
                </a:solidFill>
                <a:latin typeface="Carlito"/>
                <a:cs typeface="Carlito"/>
              </a:rPr>
              <a:t>booster </a:t>
            </a:r>
            <a:r>
              <a:rPr sz="2000" spc="-25" dirty="0">
                <a:solidFill>
                  <a:srgbClr val="404040"/>
                </a:solidFill>
                <a:latin typeface="Carlito"/>
                <a:cs typeface="Carlito"/>
              </a:rPr>
              <a:t>versions </a:t>
            </a:r>
            <a:r>
              <a:rPr sz="2000" spc="-20" dirty="0">
                <a:solidFill>
                  <a:srgbClr val="404040"/>
                </a:solidFill>
                <a:latin typeface="Carlito"/>
                <a:cs typeface="Carlito"/>
              </a:rPr>
              <a:t>are </a:t>
            </a:r>
            <a:r>
              <a:rPr sz="2000" spc="-15" dirty="0">
                <a:solidFill>
                  <a:srgbClr val="404040"/>
                </a:solidFill>
                <a:latin typeface="Carlito"/>
                <a:cs typeface="Carlito"/>
              </a:rPr>
              <a:t>very </a:t>
            </a:r>
            <a:r>
              <a:rPr sz="2000" spc="-5" dirty="0">
                <a:solidFill>
                  <a:srgbClr val="404040"/>
                </a:solidFill>
                <a:latin typeface="Carlito"/>
                <a:cs typeface="Carlito"/>
              </a:rPr>
              <a:t>similar </a:t>
            </a:r>
            <a:r>
              <a:rPr sz="2000" dirty="0">
                <a:solidFill>
                  <a:srgbClr val="404040"/>
                </a:solidFill>
                <a:latin typeface="Carlito"/>
                <a:cs typeface="Carlito"/>
              </a:rPr>
              <a:t>and  all </a:t>
            </a:r>
            <a:r>
              <a:rPr sz="2000" spc="-20" dirty="0">
                <a:solidFill>
                  <a:srgbClr val="404040"/>
                </a:solidFill>
                <a:latin typeface="Carlito"/>
                <a:cs typeface="Carlito"/>
              </a:rPr>
              <a:t>are </a:t>
            </a:r>
            <a:r>
              <a:rPr sz="2000" spc="-5" dirty="0">
                <a:solidFill>
                  <a:srgbClr val="404040"/>
                </a:solidFill>
                <a:latin typeface="Carlito"/>
                <a:cs typeface="Carlito"/>
              </a:rPr>
              <a:t>of </a:t>
            </a:r>
            <a:r>
              <a:rPr sz="2000" dirty="0">
                <a:solidFill>
                  <a:srgbClr val="404040"/>
                </a:solidFill>
                <a:latin typeface="Carlito"/>
                <a:cs typeface="Carlito"/>
              </a:rPr>
              <a:t>the F9 B5 </a:t>
            </a:r>
            <a:r>
              <a:rPr sz="2000" spc="-5" dirty="0">
                <a:solidFill>
                  <a:srgbClr val="404040"/>
                </a:solidFill>
                <a:latin typeface="Carlito"/>
                <a:cs typeface="Carlito"/>
              </a:rPr>
              <a:t>B10xx.x</a:t>
            </a:r>
            <a:r>
              <a:rPr sz="2000" spc="-140" dirty="0">
                <a:solidFill>
                  <a:srgbClr val="404040"/>
                </a:solidFill>
                <a:latin typeface="Carlito"/>
                <a:cs typeface="Carlito"/>
              </a:rPr>
              <a:t> </a:t>
            </a:r>
            <a:r>
              <a:rPr sz="2000" spc="-45" dirty="0">
                <a:solidFill>
                  <a:srgbClr val="404040"/>
                </a:solidFill>
                <a:latin typeface="Carlito"/>
                <a:cs typeface="Carlito"/>
              </a:rPr>
              <a:t>variety.</a:t>
            </a:r>
            <a:endParaRPr sz="2000" dirty="0">
              <a:latin typeface="Carlito"/>
              <a:cs typeface="Carlito"/>
            </a:endParaRPr>
          </a:p>
          <a:p>
            <a:pPr marL="12700" marR="27305">
              <a:lnSpc>
                <a:spcPts val="2210"/>
              </a:lnSpc>
              <a:spcBef>
                <a:spcPts val="1395"/>
              </a:spcBef>
            </a:pPr>
            <a:r>
              <a:rPr sz="2000" spc="-5" dirty="0">
                <a:solidFill>
                  <a:srgbClr val="404040"/>
                </a:solidFill>
                <a:latin typeface="Carlito"/>
                <a:cs typeface="Carlito"/>
              </a:rPr>
              <a:t>This </a:t>
            </a:r>
            <a:r>
              <a:rPr sz="2000" spc="-25" dirty="0">
                <a:solidFill>
                  <a:srgbClr val="404040"/>
                </a:solidFill>
                <a:latin typeface="Carlito"/>
                <a:cs typeface="Carlito"/>
              </a:rPr>
              <a:t>likely </a:t>
            </a:r>
            <a:r>
              <a:rPr sz="2000" spc="-20" dirty="0">
                <a:solidFill>
                  <a:srgbClr val="404040"/>
                </a:solidFill>
                <a:latin typeface="Carlito"/>
                <a:cs typeface="Carlito"/>
              </a:rPr>
              <a:t>indicates </a:t>
            </a:r>
            <a:r>
              <a:rPr sz="2000" spc="-10" dirty="0">
                <a:solidFill>
                  <a:srgbClr val="404040"/>
                </a:solidFill>
                <a:latin typeface="Carlito"/>
                <a:cs typeface="Carlito"/>
              </a:rPr>
              <a:t>payload </a:t>
            </a:r>
            <a:r>
              <a:rPr sz="2000" spc="-5" dirty="0">
                <a:solidFill>
                  <a:srgbClr val="404040"/>
                </a:solidFill>
                <a:latin typeface="Carlito"/>
                <a:cs typeface="Carlito"/>
              </a:rPr>
              <a:t>mass </a:t>
            </a:r>
            <a:r>
              <a:rPr sz="2000" spc="-25" dirty="0">
                <a:solidFill>
                  <a:srgbClr val="404040"/>
                </a:solidFill>
                <a:latin typeface="Carlito"/>
                <a:cs typeface="Carlito"/>
              </a:rPr>
              <a:t>correlates  </a:t>
            </a:r>
            <a:r>
              <a:rPr sz="2000" spc="-5" dirty="0">
                <a:solidFill>
                  <a:srgbClr val="404040"/>
                </a:solidFill>
                <a:latin typeface="Carlito"/>
                <a:cs typeface="Carlito"/>
              </a:rPr>
              <a:t>with </a:t>
            </a:r>
            <a:r>
              <a:rPr sz="2000" dirty="0">
                <a:solidFill>
                  <a:srgbClr val="404040"/>
                </a:solidFill>
                <a:latin typeface="Carlito"/>
                <a:cs typeface="Carlito"/>
              </a:rPr>
              <a:t>the </a:t>
            </a:r>
            <a:r>
              <a:rPr sz="2000" spc="-20" dirty="0">
                <a:solidFill>
                  <a:srgbClr val="404040"/>
                </a:solidFill>
                <a:latin typeface="Carlito"/>
                <a:cs typeface="Carlito"/>
              </a:rPr>
              <a:t>booster </a:t>
            </a:r>
            <a:r>
              <a:rPr sz="2000" spc="-25" dirty="0">
                <a:solidFill>
                  <a:srgbClr val="404040"/>
                </a:solidFill>
                <a:latin typeface="Carlito"/>
                <a:cs typeface="Carlito"/>
              </a:rPr>
              <a:t>version </a:t>
            </a:r>
            <a:r>
              <a:rPr sz="2000" spc="-5" dirty="0">
                <a:solidFill>
                  <a:srgbClr val="404040"/>
                </a:solidFill>
                <a:latin typeface="Carlito"/>
                <a:cs typeface="Carlito"/>
              </a:rPr>
              <a:t>that is</a:t>
            </a:r>
            <a:r>
              <a:rPr sz="2000" spc="15" dirty="0">
                <a:solidFill>
                  <a:srgbClr val="404040"/>
                </a:solidFill>
                <a:latin typeface="Carlito"/>
                <a:cs typeface="Carlito"/>
              </a:rPr>
              <a:t> </a:t>
            </a:r>
            <a:r>
              <a:rPr sz="2000" spc="-5" dirty="0">
                <a:solidFill>
                  <a:srgbClr val="404040"/>
                </a:solidFill>
                <a:latin typeface="Carlito"/>
                <a:cs typeface="Carlito"/>
              </a:rPr>
              <a:t>used.</a:t>
            </a:r>
            <a:endParaRPr sz="2000" dirty="0">
              <a:latin typeface="Carlito"/>
              <a:cs typeface="Carlito"/>
            </a:endParaRPr>
          </a:p>
        </p:txBody>
      </p:sp>
      <p:pic>
        <p:nvPicPr>
          <p:cNvPr id="8" name="Picture 7">
            <a:extLst>
              <a:ext uri="{FF2B5EF4-FFF2-40B4-BE49-F238E27FC236}">
                <a16:creationId xmlns:a16="http://schemas.microsoft.com/office/drawing/2014/main" id="{BCDFD7C9-AF38-54BC-20E2-B18CB75A6FF6}"/>
              </a:ext>
            </a:extLst>
          </p:cNvPr>
          <p:cNvPicPr>
            <a:picLocks noChangeAspect="1"/>
          </p:cNvPicPr>
          <p:nvPr/>
        </p:nvPicPr>
        <p:blipFill>
          <a:blip r:embed="rId2"/>
          <a:stretch>
            <a:fillRect/>
          </a:stretch>
        </p:blipFill>
        <p:spPr>
          <a:xfrm>
            <a:off x="1225659" y="1858634"/>
            <a:ext cx="4273553" cy="4157843"/>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34923" y="751713"/>
            <a:ext cx="9384030" cy="756920"/>
          </a:xfrm>
          <a:prstGeom prst="rect">
            <a:avLst/>
          </a:prstGeom>
        </p:spPr>
        <p:txBody>
          <a:bodyPr vert="horz" wrap="square" lIns="0" tIns="12700" rIns="0" bIns="0" rtlCol="0">
            <a:spAutoFit/>
          </a:bodyPr>
          <a:lstStyle/>
          <a:p>
            <a:pPr marL="12700">
              <a:lnSpc>
                <a:spcPct val="100000"/>
              </a:lnSpc>
              <a:spcBef>
                <a:spcPts val="100"/>
              </a:spcBef>
            </a:pPr>
            <a:r>
              <a:rPr spc="-305" dirty="0"/>
              <a:t>2015 </a:t>
            </a:r>
            <a:r>
              <a:rPr spc="-370" dirty="0"/>
              <a:t>Failed </a:t>
            </a:r>
            <a:r>
              <a:rPr spc="-320" dirty="0"/>
              <a:t>Drone </a:t>
            </a:r>
            <a:r>
              <a:rPr spc="-409" dirty="0"/>
              <a:t>Ship </a:t>
            </a:r>
            <a:r>
              <a:rPr spc="-370" dirty="0"/>
              <a:t>Landing</a:t>
            </a:r>
            <a:r>
              <a:rPr spc="-695" dirty="0"/>
              <a:t> </a:t>
            </a:r>
            <a:r>
              <a:rPr spc="-455" dirty="0"/>
              <a:t>Records</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33</a:t>
            </a:fld>
            <a:endParaRPr dirty="0"/>
          </a:p>
        </p:txBody>
      </p:sp>
      <p:sp>
        <p:nvSpPr>
          <p:cNvPr id="4" name="object 4"/>
          <p:cNvSpPr txBox="1"/>
          <p:nvPr/>
        </p:nvSpPr>
        <p:spPr>
          <a:xfrm>
            <a:off x="7584693" y="2591562"/>
            <a:ext cx="3983354" cy="1885950"/>
          </a:xfrm>
          <a:prstGeom prst="rect">
            <a:avLst/>
          </a:prstGeom>
        </p:spPr>
        <p:txBody>
          <a:bodyPr vert="horz" wrap="square" lIns="0" tIns="43180" rIns="0" bIns="0" rtlCol="0">
            <a:spAutoFit/>
          </a:bodyPr>
          <a:lstStyle/>
          <a:p>
            <a:pPr marL="12700" marR="5080">
              <a:lnSpc>
                <a:spcPct val="90000"/>
              </a:lnSpc>
              <a:spcBef>
                <a:spcPts val="340"/>
              </a:spcBef>
            </a:pPr>
            <a:r>
              <a:rPr sz="2000" spc="-5" dirty="0">
                <a:solidFill>
                  <a:srgbClr val="404040"/>
                </a:solidFill>
                <a:latin typeface="Carlito"/>
                <a:cs typeface="Carlito"/>
              </a:rPr>
              <a:t>This </a:t>
            </a:r>
            <a:r>
              <a:rPr sz="2000" dirty="0">
                <a:solidFill>
                  <a:srgbClr val="404040"/>
                </a:solidFill>
                <a:latin typeface="Carlito"/>
                <a:cs typeface="Carlito"/>
              </a:rPr>
              <a:t>query </a:t>
            </a:r>
            <a:r>
              <a:rPr sz="2000" spc="-5" dirty="0">
                <a:solidFill>
                  <a:srgbClr val="404040"/>
                </a:solidFill>
                <a:latin typeface="Carlito"/>
                <a:cs typeface="Carlito"/>
              </a:rPr>
              <a:t>returns </a:t>
            </a:r>
            <a:r>
              <a:rPr sz="2000" dirty="0">
                <a:solidFill>
                  <a:srgbClr val="404040"/>
                </a:solidFill>
                <a:latin typeface="Carlito"/>
                <a:cs typeface="Carlito"/>
              </a:rPr>
              <a:t>the </a:t>
            </a:r>
            <a:r>
              <a:rPr sz="2000" spc="-5" dirty="0">
                <a:solidFill>
                  <a:srgbClr val="404040"/>
                </a:solidFill>
                <a:latin typeface="Carlito"/>
                <a:cs typeface="Carlito"/>
              </a:rPr>
              <a:t>Month,</a:t>
            </a:r>
            <a:r>
              <a:rPr sz="2000" spc="-145" dirty="0">
                <a:solidFill>
                  <a:srgbClr val="404040"/>
                </a:solidFill>
                <a:latin typeface="Carlito"/>
                <a:cs typeface="Carlito"/>
              </a:rPr>
              <a:t> </a:t>
            </a:r>
            <a:r>
              <a:rPr sz="2000" spc="-5" dirty="0">
                <a:solidFill>
                  <a:srgbClr val="404040"/>
                </a:solidFill>
                <a:latin typeface="Carlito"/>
                <a:cs typeface="Carlito"/>
              </a:rPr>
              <a:t>Landing  </a:t>
            </a:r>
            <a:r>
              <a:rPr sz="2000" spc="-10" dirty="0">
                <a:solidFill>
                  <a:srgbClr val="404040"/>
                </a:solidFill>
                <a:latin typeface="Carlito"/>
                <a:cs typeface="Carlito"/>
              </a:rPr>
              <a:t>Outcome, Booster </a:t>
            </a:r>
            <a:r>
              <a:rPr sz="2000" spc="-40" dirty="0">
                <a:solidFill>
                  <a:srgbClr val="404040"/>
                </a:solidFill>
                <a:latin typeface="Carlito"/>
                <a:cs typeface="Carlito"/>
              </a:rPr>
              <a:t>Version, </a:t>
            </a:r>
            <a:r>
              <a:rPr sz="2000" spc="-25" dirty="0">
                <a:solidFill>
                  <a:srgbClr val="404040"/>
                </a:solidFill>
                <a:latin typeface="Carlito"/>
                <a:cs typeface="Carlito"/>
              </a:rPr>
              <a:t>Payload  </a:t>
            </a:r>
            <a:r>
              <a:rPr sz="2000" dirty="0">
                <a:solidFill>
                  <a:srgbClr val="404040"/>
                </a:solidFill>
                <a:latin typeface="Carlito"/>
                <a:cs typeface="Carlito"/>
              </a:rPr>
              <a:t>Mass </a:t>
            </a:r>
            <a:r>
              <a:rPr sz="2000" spc="-5" dirty="0">
                <a:solidFill>
                  <a:srgbClr val="404040"/>
                </a:solidFill>
                <a:latin typeface="Carlito"/>
                <a:cs typeface="Carlito"/>
              </a:rPr>
              <a:t>(kg), </a:t>
            </a:r>
            <a:r>
              <a:rPr sz="2000" dirty="0">
                <a:solidFill>
                  <a:srgbClr val="404040"/>
                </a:solidFill>
                <a:latin typeface="Carlito"/>
                <a:cs typeface="Carlito"/>
              </a:rPr>
              <a:t>and </a:t>
            </a:r>
            <a:r>
              <a:rPr sz="2000" spc="-5" dirty="0">
                <a:solidFill>
                  <a:srgbClr val="404040"/>
                </a:solidFill>
                <a:latin typeface="Carlito"/>
                <a:cs typeface="Carlito"/>
              </a:rPr>
              <a:t>Launch </a:t>
            </a:r>
            <a:r>
              <a:rPr sz="2000" spc="-20" dirty="0">
                <a:solidFill>
                  <a:srgbClr val="404040"/>
                </a:solidFill>
                <a:latin typeface="Carlito"/>
                <a:cs typeface="Carlito"/>
              </a:rPr>
              <a:t>site </a:t>
            </a:r>
            <a:r>
              <a:rPr sz="2000" spc="-5" dirty="0">
                <a:solidFill>
                  <a:srgbClr val="404040"/>
                </a:solidFill>
                <a:latin typeface="Carlito"/>
                <a:cs typeface="Carlito"/>
              </a:rPr>
              <a:t>of </a:t>
            </a:r>
            <a:r>
              <a:rPr sz="2000" dirty="0">
                <a:solidFill>
                  <a:srgbClr val="404040"/>
                </a:solidFill>
                <a:latin typeface="Carlito"/>
                <a:cs typeface="Carlito"/>
              </a:rPr>
              <a:t>2015  launches </a:t>
            </a:r>
            <a:r>
              <a:rPr sz="2000" spc="-10" dirty="0">
                <a:solidFill>
                  <a:srgbClr val="404040"/>
                </a:solidFill>
                <a:latin typeface="Carlito"/>
                <a:cs typeface="Carlito"/>
              </a:rPr>
              <a:t>where </a:t>
            </a:r>
            <a:r>
              <a:rPr sz="2000" spc="-25" dirty="0">
                <a:solidFill>
                  <a:srgbClr val="404040"/>
                </a:solidFill>
                <a:latin typeface="Carlito"/>
                <a:cs typeface="Carlito"/>
              </a:rPr>
              <a:t>stage </a:t>
            </a:r>
            <a:r>
              <a:rPr sz="2000" dirty="0">
                <a:solidFill>
                  <a:srgbClr val="404040"/>
                </a:solidFill>
                <a:latin typeface="Carlito"/>
                <a:cs typeface="Carlito"/>
              </a:rPr>
              <a:t>1 </a:t>
            </a:r>
            <a:r>
              <a:rPr sz="2000" spc="-20" dirty="0">
                <a:solidFill>
                  <a:srgbClr val="404040"/>
                </a:solidFill>
                <a:latin typeface="Carlito"/>
                <a:cs typeface="Carlito"/>
              </a:rPr>
              <a:t>failed </a:t>
            </a:r>
            <a:r>
              <a:rPr sz="2000" spc="-15" dirty="0">
                <a:solidFill>
                  <a:srgbClr val="404040"/>
                </a:solidFill>
                <a:latin typeface="Carlito"/>
                <a:cs typeface="Carlito"/>
              </a:rPr>
              <a:t>to </a:t>
            </a:r>
            <a:r>
              <a:rPr sz="2000" spc="-5" dirty="0">
                <a:solidFill>
                  <a:srgbClr val="404040"/>
                </a:solidFill>
                <a:latin typeface="Carlito"/>
                <a:cs typeface="Carlito"/>
              </a:rPr>
              <a:t>land  on </a:t>
            </a:r>
            <a:r>
              <a:rPr sz="2000" dirty="0">
                <a:solidFill>
                  <a:srgbClr val="404040"/>
                </a:solidFill>
                <a:latin typeface="Carlito"/>
                <a:cs typeface="Carlito"/>
              </a:rPr>
              <a:t>a </a:t>
            </a:r>
            <a:r>
              <a:rPr sz="2000" spc="-20" dirty="0">
                <a:solidFill>
                  <a:srgbClr val="404040"/>
                </a:solidFill>
                <a:latin typeface="Carlito"/>
                <a:cs typeface="Carlito"/>
              </a:rPr>
              <a:t>drone</a:t>
            </a:r>
            <a:r>
              <a:rPr sz="2000" spc="-80" dirty="0">
                <a:solidFill>
                  <a:srgbClr val="404040"/>
                </a:solidFill>
                <a:latin typeface="Carlito"/>
                <a:cs typeface="Carlito"/>
              </a:rPr>
              <a:t> </a:t>
            </a:r>
            <a:r>
              <a:rPr sz="2000" spc="-5" dirty="0">
                <a:solidFill>
                  <a:srgbClr val="404040"/>
                </a:solidFill>
                <a:latin typeface="Carlito"/>
                <a:cs typeface="Carlito"/>
              </a:rPr>
              <a:t>ship.</a:t>
            </a:r>
            <a:endParaRPr sz="2000">
              <a:latin typeface="Carlito"/>
              <a:cs typeface="Carlito"/>
            </a:endParaRPr>
          </a:p>
          <a:p>
            <a:pPr marL="12700">
              <a:lnSpc>
                <a:spcPct val="100000"/>
              </a:lnSpc>
              <a:spcBef>
                <a:spcPts val="1200"/>
              </a:spcBef>
            </a:pPr>
            <a:r>
              <a:rPr sz="2000" spc="-20" dirty="0">
                <a:solidFill>
                  <a:srgbClr val="404040"/>
                </a:solidFill>
                <a:latin typeface="Carlito"/>
                <a:cs typeface="Carlito"/>
              </a:rPr>
              <a:t>There were two </a:t>
            </a:r>
            <a:r>
              <a:rPr sz="2000" spc="-5" dirty="0">
                <a:solidFill>
                  <a:srgbClr val="404040"/>
                </a:solidFill>
                <a:latin typeface="Carlito"/>
                <a:cs typeface="Carlito"/>
              </a:rPr>
              <a:t>such</a:t>
            </a:r>
            <a:r>
              <a:rPr sz="2000" spc="-50" dirty="0">
                <a:solidFill>
                  <a:srgbClr val="404040"/>
                </a:solidFill>
                <a:latin typeface="Carlito"/>
                <a:cs typeface="Carlito"/>
              </a:rPr>
              <a:t> </a:t>
            </a:r>
            <a:r>
              <a:rPr sz="2000" spc="-5" dirty="0">
                <a:solidFill>
                  <a:srgbClr val="404040"/>
                </a:solidFill>
                <a:latin typeface="Carlito"/>
                <a:cs typeface="Carlito"/>
              </a:rPr>
              <a:t>occurrences.</a:t>
            </a:r>
            <a:endParaRPr sz="2000">
              <a:latin typeface="Carlito"/>
              <a:cs typeface="Carlito"/>
            </a:endParaRPr>
          </a:p>
        </p:txBody>
      </p:sp>
      <p:pic>
        <p:nvPicPr>
          <p:cNvPr id="8" name="Picture 7">
            <a:extLst>
              <a:ext uri="{FF2B5EF4-FFF2-40B4-BE49-F238E27FC236}">
                <a16:creationId xmlns:a16="http://schemas.microsoft.com/office/drawing/2014/main" id="{40F33650-2E27-F17C-18FB-03455F877214}"/>
              </a:ext>
            </a:extLst>
          </p:cNvPr>
          <p:cNvPicPr>
            <a:picLocks noChangeAspect="1"/>
          </p:cNvPicPr>
          <p:nvPr/>
        </p:nvPicPr>
        <p:blipFill>
          <a:blip r:embed="rId2"/>
          <a:stretch>
            <a:fillRect/>
          </a:stretch>
        </p:blipFill>
        <p:spPr>
          <a:xfrm>
            <a:off x="838200" y="2209800"/>
            <a:ext cx="6629400" cy="243840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341122"/>
            <a:ext cx="8011795" cy="1239520"/>
          </a:xfrm>
          <a:prstGeom prst="rect">
            <a:avLst/>
          </a:prstGeom>
        </p:spPr>
        <p:txBody>
          <a:bodyPr vert="horz" wrap="square" lIns="0" tIns="111125" rIns="0" bIns="0" rtlCol="0">
            <a:spAutoFit/>
          </a:bodyPr>
          <a:lstStyle/>
          <a:p>
            <a:pPr marL="12700" marR="5080">
              <a:lnSpc>
                <a:spcPts val="4400"/>
              </a:lnSpc>
              <a:spcBef>
                <a:spcPts val="875"/>
              </a:spcBef>
            </a:pPr>
            <a:r>
              <a:rPr sz="4300" spc="-380" dirty="0"/>
              <a:t>Ranking </a:t>
            </a:r>
            <a:r>
              <a:rPr sz="4300" spc="-335" dirty="0"/>
              <a:t>Counts </a:t>
            </a:r>
            <a:r>
              <a:rPr sz="4300" spc="-75" dirty="0"/>
              <a:t>of </a:t>
            </a:r>
            <a:r>
              <a:rPr sz="4300" spc="-390" dirty="0"/>
              <a:t>Successful</a:t>
            </a:r>
            <a:r>
              <a:rPr sz="4300" spc="-844" dirty="0"/>
              <a:t> </a:t>
            </a:r>
            <a:r>
              <a:rPr sz="4300" spc="-370" dirty="0"/>
              <a:t>Landings  </a:t>
            </a:r>
            <a:r>
              <a:rPr sz="4300" spc="-290" dirty="0"/>
              <a:t>Between </a:t>
            </a:r>
            <a:r>
              <a:rPr sz="4300" spc="-280" dirty="0"/>
              <a:t>2010-06-04 </a:t>
            </a:r>
            <a:r>
              <a:rPr sz="4300" spc="-285" dirty="0"/>
              <a:t>and</a:t>
            </a:r>
            <a:r>
              <a:rPr sz="4300" spc="-745" dirty="0"/>
              <a:t> </a:t>
            </a:r>
            <a:r>
              <a:rPr sz="4300" spc="-295" dirty="0"/>
              <a:t>2017-03-20</a:t>
            </a:r>
            <a:endParaRPr sz="4300"/>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34</a:t>
            </a:fld>
            <a:endParaRPr dirty="0"/>
          </a:p>
        </p:txBody>
      </p:sp>
      <p:sp>
        <p:nvSpPr>
          <p:cNvPr id="4" name="object 4"/>
          <p:cNvSpPr txBox="1"/>
          <p:nvPr/>
        </p:nvSpPr>
        <p:spPr>
          <a:xfrm>
            <a:off x="6923278" y="2256789"/>
            <a:ext cx="4707890" cy="2631440"/>
          </a:xfrm>
          <a:prstGeom prst="rect">
            <a:avLst/>
          </a:prstGeom>
        </p:spPr>
        <p:txBody>
          <a:bodyPr vert="horz" wrap="square" lIns="0" tIns="38100" rIns="0" bIns="0" rtlCol="0">
            <a:spAutoFit/>
          </a:bodyPr>
          <a:lstStyle/>
          <a:p>
            <a:pPr marL="12700" marR="5080">
              <a:lnSpc>
                <a:spcPct val="91800"/>
              </a:lnSpc>
              <a:spcBef>
                <a:spcPts val="300"/>
              </a:spcBef>
            </a:pPr>
            <a:r>
              <a:rPr sz="2000" spc="-5" dirty="0">
                <a:solidFill>
                  <a:srgbClr val="404040"/>
                </a:solidFill>
                <a:latin typeface="Carlito"/>
                <a:cs typeface="Carlito"/>
              </a:rPr>
              <a:t>This </a:t>
            </a:r>
            <a:r>
              <a:rPr sz="2000" dirty="0">
                <a:solidFill>
                  <a:srgbClr val="404040"/>
                </a:solidFill>
                <a:latin typeface="Carlito"/>
                <a:cs typeface="Carlito"/>
              </a:rPr>
              <a:t>query </a:t>
            </a:r>
            <a:r>
              <a:rPr sz="2000" spc="-5" dirty="0">
                <a:solidFill>
                  <a:srgbClr val="404040"/>
                </a:solidFill>
                <a:latin typeface="Carlito"/>
                <a:cs typeface="Carlito"/>
              </a:rPr>
              <a:t>returns </a:t>
            </a:r>
            <a:r>
              <a:rPr sz="2000" dirty="0">
                <a:solidFill>
                  <a:srgbClr val="404040"/>
                </a:solidFill>
                <a:latin typeface="Carlito"/>
                <a:cs typeface="Carlito"/>
              </a:rPr>
              <a:t>a </a:t>
            </a:r>
            <a:r>
              <a:rPr sz="2000" spc="-20" dirty="0">
                <a:solidFill>
                  <a:srgbClr val="404040"/>
                </a:solidFill>
                <a:latin typeface="Carlito"/>
                <a:cs typeface="Carlito"/>
              </a:rPr>
              <a:t>list </a:t>
            </a:r>
            <a:r>
              <a:rPr sz="2000" spc="-5" dirty="0">
                <a:solidFill>
                  <a:srgbClr val="404040"/>
                </a:solidFill>
                <a:latin typeface="Carlito"/>
                <a:cs typeface="Carlito"/>
              </a:rPr>
              <a:t>of successful</a:t>
            </a:r>
            <a:r>
              <a:rPr sz="2000" spc="-125" dirty="0">
                <a:solidFill>
                  <a:srgbClr val="404040"/>
                </a:solidFill>
                <a:latin typeface="Carlito"/>
                <a:cs typeface="Carlito"/>
              </a:rPr>
              <a:t> </a:t>
            </a:r>
            <a:r>
              <a:rPr sz="2000" dirty="0">
                <a:solidFill>
                  <a:srgbClr val="404040"/>
                </a:solidFill>
                <a:latin typeface="Carlito"/>
                <a:cs typeface="Carlito"/>
              </a:rPr>
              <a:t>landings  and </a:t>
            </a:r>
            <a:r>
              <a:rPr sz="2000" spc="-5" dirty="0">
                <a:solidFill>
                  <a:srgbClr val="404040"/>
                </a:solidFill>
                <a:latin typeface="Carlito"/>
                <a:cs typeface="Carlito"/>
              </a:rPr>
              <a:t>between </a:t>
            </a:r>
            <a:r>
              <a:rPr sz="2000" dirty="0">
                <a:solidFill>
                  <a:srgbClr val="404040"/>
                </a:solidFill>
                <a:latin typeface="Carlito"/>
                <a:cs typeface="Carlito"/>
              </a:rPr>
              <a:t>2010-06-04 and 2017-03-20  </a:t>
            </a:r>
            <a:r>
              <a:rPr sz="2000" spc="-25" dirty="0">
                <a:solidFill>
                  <a:srgbClr val="404040"/>
                </a:solidFill>
                <a:latin typeface="Carlito"/>
                <a:cs typeface="Carlito"/>
              </a:rPr>
              <a:t>inclusively.</a:t>
            </a:r>
            <a:endParaRPr sz="2000">
              <a:latin typeface="Carlito"/>
              <a:cs typeface="Carlito"/>
            </a:endParaRPr>
          </a:p>
          <a:p>
            <a:pPr marL="12700" marR="464184">
              <a:lnSpc>
                <a:spcPct val="91800"/>
              </a:lnSpc>
              <a:spcBef>
                <a:spcPts val="1395"/>
              </a:spcBef>
            </a:pPr>
            <a:r>
              <a:rPr sz="2000" spc="-20" dirty="0">
                <a:solidFill>
                  <a:srgbClr val="404040"/>
                </a:solidFill>
                <a:latin typeface="Carlito"/>
                <a:cs typeface="Carlito"/>
              </a:rPr>
              <a:t>There </a:t>
            </a:r>
            <a:r>
              <a:rPr sz="2000" spc="-15" dirty="0">
                <a:solidFill>
                  <a:srgbClr val="404040"/>
                </a:solidFill>
                <a:latin typeface="Carlito"/>
                <a:cs typeface="Carlito"/>
              </a:rPr>
              <a:t>are two </a:t>
            </a:r>
            <a:r>
              <a:rPr sz="2000" dirty="0">
                <a:solidFill>
                  <a:srgbClr val="404040"/>
                </a:solidFill>
                <a:latin typeface="Carlito"/>
                <a:cs typeface="Carlito"/>
              </a:rPr>
              <a:t>types </a:t>
            </a:r>
            <a:r>
              <a:rPr sz="2000" spc="-5" dirty="0">
                <a:solidFill>
                  <a:srgbClr val="404040"/>
                </a:solidFill>
                <a:latin typeface="Carlito"/>
                <a:cs typeface="Carlito"/>
              </a:rPr>
              <a:t>of successful</a:t>
            </a:r>
            <a:r>
              <a:rPr sz="2000" spc="-95" dirty="0">
                <a:solidFill>
                  <a:srgbClr val="404040"/>
                </a:solidFill>
                <a:latin typeface="Carlito"/>
                <a:cs typeface="Carlito"/>
              </a:rPr>
              <a:t> </a:t>
            </a:r>
            <a:r>
              <a:rPr sz="2000" dirty="0">
                <a:solidFill>
                  <a:srgbClr val="404040"/>
                </a:solidFill>
                <a:latin typeface="Carlito"/>
                <a:cs typeface="Carlito"/>
              </a:rPr>
              <a:t>landing  </a:t>
            </a:r>
            <a:r>
              <a:rPr sz="2000" spc="-20" dirty="0">
                <a:solidFill>
                  <a:srgbClr val="404040"/>
                </a:solidFill>
                <a:latin typeface="Carlito"/>
                <a:cs typeface="Carlito"/>
              </a:rPr>
              <a:t>outcomes: drone </a:t>
            </a:r>
            <a:r>
              <a:rPr sz="2000" spc="-5" dirty="0">
                <a:solidFill>
                  <a:srgbClr val="404040"/>
                </a:solidFill>
                <a:latin typeface="Carlito"/>
                <a:cs typeface="Carlito"/>
              </a:rPr>
              <a:t>ship </a:t>
            </a:r>
            <a:r>
              <a:rPr sz="2000" dirty="0">
                <a:solidFill>
                  <a:srgbClr val="404040"/>
                </a:solidFill>
                <a:latin typeface="Carlito"/>
                <a:cs typeface="Carlito"/>
              </a:rPr>
              <a:t>and </a:t>
            </a:r>
            <a:r>
              <a:rPr sz="2000" spc="-15" dirty="0">
                <a:solidFill>
                  <a:srgbClr val="404040"/>
                </a:solidFill>
                <a:latin typeface="Carlito"/>
                <a:cs typeface="Carlito"/>
              </a:rPr>
              <a:t>ground </a:t>
            </a:r>
            <a:r>
              <a:rPr sz="2000" spc="-5" dirty="0">
                <a:solidFill>
                  <a:srgbClr val="404040"/>
                </a:solidFill>
                <a:latin typeface="Carlito"/>
                <a:cs typeface="Carlito"/>
              </a:rPr>
              <a:t>pad  </a:t>
            </a:r>
            <a:r>
              <a:rPr sz="2000" dirty="0">
                <a:solidFill>
                  <a:srgbClr val="404040"/>
                </a:solidFill>
                <a:latin typeface="Carlito"/>
                <a:cs typeface="Carlito"/>
              </a:rPr>
              <a:t>landings.</a:t>
            </a:r>
            <a:endParaRPr sz="2000">
              <a:latin typeface="Carlito"/>
              <a:cs typeface="Carlito"/>
            </a:endParaRPr>
          </a:p>
          <a:p>
            <a:pPr marL="12700" marR="561975">
              <a:lnSpc>
                <a:spcPts val="2300"/>
              </a:lnSpc>
              <a:spcBef>
                <a:spcPts val="1160"/>
              </a:spcBef>
            </a:pPr>
            <a:r>
              <a:rPr sz="2000" spc="-20" dirty="0">
                <a:solidFill>
                  <a:srgbClr val="404040"/>
                </a:solidFill>
                <a:latin typeface="Carlito"/>
                <a:cs typeface="Carlito"/>
              </a:rPr>
              <a:t>There were </a:t>
            </a:r>
            <a:r>
              <a:rPr sz="2000" dirty="0">
                <a:solidFill>
                  <a:srgbClr val="404040"/>
                </a:solidFill>
                <a:latin typeface="Carlito"/>
                <a:cs typeface="Carlito"/>
              </a:rPr>
              <a:t>8 </a:t>
            </a:r>
            <a:r>
              <a:rPr sz="2000" spc="-5" dirty="0">
                <a:solidFill>
                  <a:srgbClr val="404040"/>
                </a:solidFill>
                <a:latin typeface="Carlito"/>
                <a:cs typeface="Carlito"/>
              </a:rPr>
              <a:t>successful </a:t>
            </a:r>
            <a:r>
              <a:rPr sz="2000" dirty="0">
                <a:solidFill>
                  <a:srgbClr val="404040"/>
                </a:solidFill>
                <a:latin typeface="Carlito"/>
                <a:cs typeface="Carlito"/>
              </a:rPr>
              <a:t>landings in</a:t>
            </a:r>
            <a:r>
              <a:rPr sz="2000" spc="-135" dirty="0">
                <a:solidFill>
                  <a:srgbClr val="404040"/>
                </a:solidFill>
                <a:latin typeface="Carlito"/>
                <a:cs typeface="Carlito"/>
              </a:rPr>
              <a:t> </a:t>
            </a:r>
            <a:r>
              <a:rPr sz="2000" spc="-25" dirty="0">
                <a:solidFill>
                  <a:srgbClr val="404040"/>
                </a:solidFill>
                <a:latin typeface="Carlito"/>
                <a:cs typeface="Carlito"/>
              </a:rPr>
              <a:t>total  </a:t>
            </a:r>
            <a:r>
              <a:rPr sz="2000" spc="-5" dirty="0">
                <a:solidFill>
                  <a:srgbClr val="404040"/>
                </a:solidFill>
                <a:latin typeface="Carlito"/>
                <a:cs typeface="Carlito"/>
              </a:rPr>
              <a:t>during </a:t>
            </a:r>
            <a:r>
              <a:rPr sz="2000" dirty="0">
                <a:solidFill>
                  <a:srgbClr val="404040"/>
                </a:solidFill>
                <a:latin typeface="Carlito"/>
                <a:cs typeface="Carlito"/>
              </a:rPr>
              <a:t>this </a:t>
            </a:r>
            <a:r>
              <a:rPr sz="2000" spc="-5" dirty="0">
                <a:solidFill>
                  <a:srgbClr val="404040"/>
                </a:solidFill>
                <a:latin typeface="Carlito"/>
                <a:cs typeface="Carlito"/>
              </a:rPr>
              <a:t>time</a:t>
            </a:r>
            <a:r>
              <a:rPr sz="2000" spc="-85" dirty="0">
                <a:solidFill>
                  <a:srgbClr val="404040"/>
                </a:solidFill>
                <a:latin typeface="Carlito"/>
                <a:cs typeface="Carlito"/>
              </a:rPr>
              <a:t> </a:t>
            </a:r>
            <a:r>
              <a:rPr sz="2000" spc="-5" dirty="0">
                <a:solidFill>
                  <a:srgbClr val="404040"/>
                </a:solidFill>
                <a:latin typeface="Carlito"/>
                <a:cs typeface="Carlito"/>
              </a:rPr>
              <a:t>period</a:t>
            </a:r>
            <a:endParaRPr sz="2000">
              <a:latin typeface="Carlito"/>
              <a:cs typeface="Carlito"/>
            </a:endParaRPr>
          </a:p>
        </p:txBody>
      </p:sp>
      <p:pic>
        <p:nvPicPr>
          <p:cNvPr id="8" name="Picture 7">
            <a:extLst>
              <a:ext uri="{FF2B5EF4-FFF2-40B4-BE49-F238E27FC236}">
                <a16:creationId xmlns:a16="http://schemas.microsoft.com/office/drawing/2014/main" id="{077F99A7-54AE-89C3-EA2E-6ED2D444D324}"/>
              </a:ext>
            </a:extLst>
          </p:cNvPr>
          <p:cNvPicPr>
            <a:picLocks noChangeAspect="1"/>
          </p:cNvPicPr>
          <p:nvPr/>
        </p:nvPicPr>
        <p:blipFill>
          <a:blip r:embed="rId2"/>
          <a:stretch>
            <a:fillRect/>
          </a:stretch>
        </p:blipFill>
        <p:spPr>
          <a:xfrm>
            <a:off x="1196663" y="1757590"/>
            <a:ext cx="4791075" cy="455295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35</a:t>
            </a:fld>
            <a:endParaRPr dirty="0"/>
          </a:p>
        </p:txBody>
      </p:sp>
      <p:sp>
        <p:nvSpPr>
          <p:cNvPr id="5" name="TextBox 4">
            <a:extLst>
              <a:ext uri="{FF2B5EF4-FFF2-40B4-BE49-F238E27FC236}">
                <a16:creationId xmlns:a16="http://schemas.microsoft.com/office/drawing/2014/main" id="{E5C4D471-42E2-6ED0-C486-D27375290587}"/>
              </a:ext>
            </a:extLst>
          </p:cNvPr>
          <p:cNvSpPr txBox="1"/>
          <p:nvPr/>
        </p:nvSpPr>
        <p:spPr>
          <a:xfrm>
            <a:off x="1143000" y="1905506"/>
            <a:ext cx="8368654" cy="3046988"/>
          </a:xfrm>
          <a:prstGeom prst="rect">
            <a:avLst/>
          </a:prstGeom>
          <a:noFill/>
        </p:spPr>
        <p:txBody>
          <a:bodyPr wrap="square" rtlCol="0">
            <a:spAutoFit/>
          </a:bodyPr>
          <a:lstStyle/>
          <a:p>
            <a:r>
              <a:rPr lang="en-AU" sz="9600" dirty="0">
                <a:latin typeface="Bahnschrift Condensed" panose="020B0502040204020203" pitchFamily="34" charset="0"/>
              </a:rPr>
              <a:t>Interactive Map with Folium</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7280" y="365959"/>
            <a:ext cx="10058400" cy="1371401"/>
          </a:xfrm>
          <a:prstGeom prst="rect">
            <a:avLst/>
          </a:prstGeom>
        </p:spPr>
        <p:txBody>
          <a:bodyPr vert="horz" wrap="square" lIns="0" tIns="626618" rIns="0" bIns="0" rtlCol="0">
            <a:spAutoFit/>
          </a:bodyPr>
          <a:lstStyle/>
          <a:p>
            <a:pPr marL="168910">
              <a:lnSpc>
                <a:spcPct val="100000"/>
              </a:lnSpc>
              <a:spcBef>
                <a:spcPts val="100"/>
              </a:spcBef>
              <a:tabLst>
                <a:tab pos="10140315" algn="l"/>
              </a:tabLst>
            </a:pPr>
            <a:r>
              <a:rPr u="heavy" spc="-370" dirty="0">
                <a:uFill>
                  <a:solidFill>
                    <a:srgbClr val="7D7D7D"/>
                  </a:solidFill>
                </a:uFill>
              </a:rPr>
              <a:t>Launch </a:t>
            </a:r>
            <a:r>
              <a:rPr u="heavy" spc="-325" dirty="0">
                <a:uFill>
                  <a:solidFill>
                    <a:srgbClr val="7D7D7D"/>
                  </a:solidFill>
                </a:uFill>
              </a:rPr>
              <a:t>Site</a:t>
            </a:r>
            <a:r>
              <a:rPr u="heavy" spc="-450" dirty="0">
                <a:uFill>
                  <a:solidFill>
                    <a:srgbClr val="7D7D7D"/>
                  </a:solidFill>
                </a:uFill>
              </a:rPr>
              <a:t> </a:t>
            </a:r>
            <a:r>
              <a:rPr u="heavy" spc="-305" dirty="0">
                <a:uFill>
                  <a:solidFill>
                    <a:srgbClr val="7D7D7D"/>
                  </a:solidFill>
                </a:uFill>
              </a:rPr>
              <a:t>Locations</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36</a:t>
            </a:fld>
            <a:endParaRPr dirty="0"/>
          </a:p>
        </p:txBody>
      </p:sp>
      <p:sp>
        <p:nvSpPr>
          <p:cNvPr id="3" name="object 3"/>
          <p:cNvSpPr txBox="1"/>
          <p:nvPr/>
        </p:nvSpPr>
        <p:spPr>
          <a:xfrm>
            <a:off x="820013" y="5535879"/>
            <a:ext cx="9882505" cy="622300"/>
          </a:xfrm>
          <a:prstGeom prst="rect">
            <a:avLst/>
          </a:prstGeom>
        </p:spPr>
        <p:txBody>
          <a:bodyPr vert="horz" wrap="square" lIns="0" tIns="34290" rIns="0" bIns="0" rtlCol="0">
            <a:spAutoFit/>
          </a:bodyPr>
          <a:lstStyle/>
          <a:p>
            <a:pPr marL="12700" marR="5080">
              <a:lnSpc>
                <a:spcPts val="2290"/>
              </a:lnSpc>
              <a:spcBef>
                <a:spcPts val="270"/>
              </a:spcBef>
            </a:pPr>
            <a:r>
              <a:rPr sz="2000" spc="-5" dirty="0">
                <a:solidFill>
                  <a:srgbClr val="404040"/>
                </a:solidFill>
                <a:latin typeface="Carlito"/>
                <a:cs typeface="Carlito"/>
              </a:rPr>
              <a:t>The left </a:t>
            </a:r>
            <a:r>
              <a:rPr sz="2000" dirty="0">
                <a:solidFill>
                  <a:srgbClr val="404040"/>
                </a:solidFill>
                <a:latin typeface="Carlito"/>
                <a:cs typeface="Carlito"/>
              </a:rPr>
              <a:t>map </a:t>
            </a:r>
            <a:r>
              <a:rPr sz="2000" spc="-15" dirty="0">
                <a:solidFill>
                  <a:srgbClr val="404040"/>
                </a:solidFill>
                <a:latin typeface="Carlito"/>
                <a:cs typeface="Carlito"/>
              </a:rPr>
              <a:t>shows </a:t>
            </a:r>
            <a:r>
              <a:rPr sz="2000" dirty="0">
                <a:solidFill>
                  <a:srgbClr val="404040"/>
                </a:solidFill>
                <a:latin typeface="Carlito"/>
                <a:cs typeface="Carlito"/>
              </a:rPr>
              <a:t>all launch </a:t>
            </a:r>
            <a:r>
              <a:rPr sz="2000" spc="-20" dirty="0">
                <a:solidFill>
                  <a:srgbClr val="404040"/>
                </a:solidFill>
                <a:latin typeface="Carlito"/>
                <a:cs typeface="Carlito"/>
              </a:rPr>
              <a:t>sites </a:t>
            </a:r>
            <a:r>
              <a:rPr sz="2000" spc="-25" dirty="0">
                <a:solidFill>
                  <a:srgbClr val="404040"/>
                </a:solidFill>
                <a:latin typeface="Carlito"/>
                <a:cs typeface="Carlito"/>
              </a:rPr>
              <a:t>relative </a:t>
            </a:r>
            <a:r>
              <a:rPr sz="2000" spc="-5" dirty="0">
                <a:solidFill>
                  <a:srgbClr val="404040"/>
                </a:solidFill>
                <a:latin typeface="Carlito"/>
                <a:cs typeface="Carlito"/>
              </a:rPr>
              <a:t>US </a:t>
            </a:r>
            <a:r>
              <a:rPr sz="2000" dirty="0">
                <a:solidFill>
                  <a:srgbClr val="404040"/>
                </a:solidFill>
                <a:latin typeface="Carlito"/>
                <a:cs typeface="Carlito"/>
              </a:rPr>
              <a:t>map. </a:t>
            </a:r>
            <a:r>
              <a:rPr sz="2000" spc="-5" dirty="0">
                <a:solidFill>
                  <a:srgbClr val="404040"/>
                </a:solidFill>
                <a:latin typeface="Carlito"/>
                <a:cs typeface="Carlito"/>
              </a:rPr>
              <a:t>The right </a:t>
            </a:r>
            <a:r>
              <a:rPr sz="2000" dirty="0">
                <a:solidFill>
                  <a:srgbClr val="404040"/>
                </a:solidFill>
                <a:latin typeface="Carlito"/>
                <a:cs typeface="Carlito"/>
              </a:rPr>
              <a:t>map </a:t>
            </a:r>
            <a:r>
              <a:rPr sz="2000" spc="-15" dirty="0">
                <a:solidFill>
                  <a:srgbClr val="404040"/>
                </a:solidFill>
                <a:latin typeface="Carlito"/>
                <a:cs typeface="Carlito"/>
              </a:rPr>
              <a:t>shows </a:t>
            </a:r>
            <a:r>
              <a:rPr sz="2000" dirty="0">
                <a:solidFill>
                  <a:srgbClr val="404040"/>
                </a:solidFill>
                <a:latin typeface="Carlito"/>
                <a:cs typeface="Carlito"/>
              </a:rPr>
              <a:t>the </a:t>
            </a:r>
            <a:r>
              <a:rPr sz="2000" spc="-20" dirty="0">
                <a:solidFill>
                  <a:srgbClr val="404040"/>
                </a:solidFill>
                <a:latin typeface="Carlito"/>
                <a:cs typeface="Carlito"/>
              </a:rPr>
              <a:t>two </a:t>
            </a:r>
            <a:r>
              <a:rPr sz="2000" spc="-5" dirty="0">
                <a:solidFill>
                  <a:srgbClr val="404040"/>
                </a:solidFill>
                <a:latin typeface="Carlito"/>
                <a:cs typeface="Carlito"/>
              </a:rPr>
              <a:t>Florida </a:t>
            </a:r>
            <a:r>
              <a:rPr sz="2000" dirty="0">
                <a:solidFill>
                  <a:srgbClr val="404040"/>
                </a:solidFill>
                <a:latin typeface="Carlito"/>
                <a:cs typeface="Carlito"/>
              </a:rPr>
              <a:t>launch  </a:t>
            </a:r>
            <a:r>
              <a:rPr sz="2000" spc="-20" dirty="0">
                <a:solidFill>
                  <a:srgbClr val="404040"/>
                </a:solidFill>
                <a:latin typeface="Carlito"/>
                <a:cs typeface="Carlito"/>
              </a:rPr>
              <a:t>sites </a:t>
            </a:r>
            <a:r>
              <a:rPr sz="2000" spc="-5" dirty="0">
                <a:solidFill>
                  <a:srgbClr val="404040"/>
                </a:solidFill>
                <a:latin typeface="Carlito"/>
                <a:cs typeface="Carlito"/>
              </a:rPr>
              <a:t>since they </a:t>
            </a:r>
            <a:r>
              <a:rPr sz="2000" spc="-20" dirty="0">
                <a:solidFill>
                  <a:srgbClr val="404040"/>
                </a:solidFill>
                <a:latin typeface="Carlito"/>
                <a:cs typeface="Carlito"/>
              </a:rPr>
              <a:t>are </a:t>
            </a:r>
            <a:r>
              <a:rPr sz="2000" spc="-15" dirty="0">
                <a:solidFill>
                  <a:srgbClr val="404040"/>
                </a:solidFill>
                <a:latin typeface="Carlito"/>
                <a:cs typeface="Carlito"/>
              </a:rPr>
              <a:t>very </a:t>
            </a:r>
            <a:r>
              <a:rPr sz="2000" dirty="0">
                <a:solidFill>
                  <a:srgbClr val="404040"/>
                </a:solidFill>
                <a:latin typeface="Carlito"/>
                <a:cs typeface="Carlito"/>
              </a:rPr>
              <a:t>close </a:t>
            </a:r>
            <a:r>
              <a:rPr sz="2000" spc="-20" dirty="0">
                <a:solidFill>
                  <a:srgbClr val="404040"/>
                </a:solidFill>
                <a:latin typeface="Carlito"/>
                <a:cs typeface="Carlito"/>
              </a:rPr>
              <a:t>to </a:t>
            </a:r>
            <a:r>
              <a:rPr sz="2000" dirty="0">
                <a:solidFill>
                  <a:srgbClr val="404040"/>
                </a:solidFill>
                <a:latin typeface="Carlito"/>
                <a:cs typeface="Carlito"/>
              </a:rPr>
              <a:t>each </a:t>
            </a:r>
            <a:r>
              <a:rPr sz="2000" spc="-65" dirty="0">
                <a:solidFill>
                  <a:srgbClr val="404040"/>
                </a:solidFill>
                <a:latin typeface="Carlito"/>
                <a:cs typeface="Carlito"/>
              </a:rPr>
              <a:t>other. </a:t>
            </a:r>
            <a:r>
              <a:rPr sz="2000" dirty="0">
                <a:solidFill>
                  <a:srgbClr val="404040"/>
                </a:solidFill>
                <a:latin typeface="Carlito"/>
                <a:cs typeface="Carlito"/>
              </a:rPr>
              <a:t>All launch </a:t>
            </a:r>
            <a:r>
              <a:rPr sz="2000" spc="-20" dirty="0">
                <a:solidFill>
                  <a:srgbClr val="404040"/>
                </a:solidFill>
                <a:latin typeface="Carlito"/>
                <a:cs typeface="Carlito"/>
              </a:rPr>
              <a:t>sites are </a:t>
            </a:r>
            <a:r>
              <a:rPr sz="2000" spc="-5" dirty="0">
                <a:solidFill>
                  <a:srgbClr val="404040"/>
                </a:solidFill>
                <a:latin typeface="Carlito"/>
                <a:cs typeface="Carlito"/>
              </a:rPr>
              <a:t>near </a:t>
            </a:r>
            <a:r>
              <a:rPr sz="2000" dirty="0">
                <a:solidFill>
                  <a:srgbClr val="404040"/>
                </a:solidFill>
                <a:latin typeface="Carlito"/>
                <a:cs typeface="Carlito"/>
              </a:rPr>
              <a:t>the</a:t>
            </a:r>
            <a:r>
              <a:rPr sz="2000" spc="125" dirty="0">
                <a:solidFill>
                  <a:srgbClr val="404040"/>
                </a:solidFill>
                <a:latin typeface="Carlito"/>
                <a:cs typeface="Carlito"/>
              </a:rPr>
              <a:t> </a:t>
            </a:r>
            <a:r>
              <a:rPr sz="2000" spc="-5" dirty="0">
                <a:solidFill>
                  <a:srgbClr val="404040"/>
                </a:solidFill>
                <a:latin typeface="Carlito"/>
                <a:cs typeface="Carlito"/>
              </a:rPr>
              <a:t>ocean.</a:t>
            </a:r>
            <a:endParaRPr sz="2000">
              <a:latin typeface="Carlito"/>
              <a:cs typeface="Carlito"/>
            </a:endParaRPr>
          </a:p>
        </p:txBody>
      </p:sp>
      <p:sp>
        <p:nvSpPr>
          <p:cNvPr id="4" name="object 4"/>
          <p:cNvSpPr/>
          <p:nvPr/>
        </p:nvSpPr>
        <p:spPr>
          <a:xfrm>
            <a:off x="854963" y="1796795"/>
            <a:ext cx="10279380" cy="361492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7280" y="365959"/>
            <a:ext cx="10058400" cy="1371401"/>
          </a:xfrm>
          <a:prstGeom prst="rect">
            <a:avLst/>
          </a:prstGeom>
        </p:spPr>
        <p:txBody>
          <a:bodyPr vert="horz" wrap="square" lIns="0" tIns="626618" rIns="0" bIns="0" rtlCol="0">
            <a:spAutoFit/>
          </a:bodyPr>
          <a:lstStyle/>
          <a:p>
            <a:pPr marL="168910">
              <a:lnSpc>
                <a:spcPct val="100000"/>
              </a:lnSpc>
              <a:spcBef>
                <a:spcPts val="100"/>
              </a:spcBef>
              <a:tabLst>
                <a:tab pos="10140315" algn="l"/>
              </a:tabLst>
            </a:pPr>
            <a:r>
              <a:rPr u="heavy" spc="-320" dirty="0">
                <a:uFill>
                  <a:solidFill>
                    <a:srgbClr val="7D7D7D"/>
                  </a:solidFill>
                </a:uFill>
              </a:rPr>
              <a:t>Color-Coded </a:t>
            </a:r>
            <a:r>
              <a:rPr u="heavy" spc="-370" dirty="0">
                <a:uFill>
                  <a:solidFill>
                    <a:srgbClr val="7D7D7D"/>
                  </a:solidFill>
                </a:uFill>
              </a:rPr>
              <a:t>Launch</a:t>
            </a:r>
            <a:r>
              <a:rPr u="heavy" spc="-530" dirty="0">
                <a:uFill>
                  <a:solidFill>
                    <a:srgbClr val="7D7D7D"/>
                  </a:solidFill>
                </a:uFill>
              </a:rPr>
              <a:t> </a:t>
            </a:r>
            <a:r>
              <a:rPr u="heavy" spc="-270" dirty="0">
                <a:uFill>
                  <a:solidFill>
                    <a:srgbClr val="7D7D7D"/>
                  </a:solidFill>
                </a:uFill>
              </a:rPr>
              <a:t>Markers</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37</a:t>
            </a:fld>
            <a:endParaRPr dirty="0"/>
          </a:p>
        </p:txBody>
      </p:sp>
      <p:sp>
        <p:nvSpPr>
          <p:cNvPr id="3" name="object 3"/>
          <p:cNvSpPr txBox="1"/>
          <p:nvPr/>
        </p:nvSpPr>
        <p:spPr>
          <a:xfrm>
            <a:off x="1232712" y="5356656"/>
            <a:ext cx="10076180" cy="897682"/>
          </a:xfrm>
          <a:prstGeom prst="rect">
            <a:avLst/>
          </a:prstGeom>
        </p:spPr>
        <p:txBody>
          <a:bodyPr vert="horz" wrap="square" lIns="0" tIns="12700" rIns="0" bIns="0" rtlCol="0">
            <a:spAutoFit/>
          </a:bodyPr>
          <a:lstStyle/>
          <a:p>
            <a:pPr marL="12700">
              <a:lnSpc>
                <a:spcPts val="2305"/>
              </a:lnSpc>
              <a:spcBef>
                <a:spcPts val="100"/>
              </a:spcBef>
            </a:pPr>
            <a:r>
              <a:rPr sz="2000" spc="-25" dirty="0">
                <a:solidFill>
                  <a:srgbClr val="404040"/>
                </a:solidFill>
                <a:latin typeface="Carlito"/>
                <a:cs typeface="Carlito"/>
              </a:rPr>
              <a:t>Clusters </a:t>
            </a:r>
            <a:r>
              <a:rPr sz="2000" spc="-5" dirty="0">
                <a:solidFill>
                  <a:srgbClr val="404040"/>
                </a:solidFill>
                <a:latin typeface="Carlito"/>
                <a:cs typeface="Carlito"/>
              </a:rPr>
              <a:t>on </a:t>
            </a:r>
            <a:r>
              <a:rPr lang="en-AU" sz="2000" spc="-5" dirty="0">
                <a:solidFill>
                  <a:srgbClr val="404040"/>
                </a:solidFill>
                <a:latin typeface="Carlito"/>
                <a:cs typeface="Carlito"/>
              </a:rPr>
              <a:t>a </a:t>
            </a:r>
            <a:r>
              <a:rPr sz="2000" spc="-15" dirty="0">
                <a:solidFill>
                  <a:srgbClr val="404040"/>
                </a:solidFill>
                <a:latin typeface="Carlito"/>
                <a:cs typeface="Carlito"/>
              </a:rPr>
              <a:t>Folium </a:t>
            </a:r>
            <a:r>
              <a:rPr sz="2000" dirty="0">
                <a:solidFill>
                  <a:srgbClr val="404040"/>
                </a:solidFill>
                <a:latin typeface="Carlito"/>
                <a:cs typeface="Carlito"/>
              </a:rPr>
              <a:t>map </a:t>
            </a:r>
            <a:r>
              <a:rPr sz="2000" spc="-5" dirty="0">
                <a:solidFill>
                  <a:srgbClr val="404040"/>
                </a:solidFill>
                <a:latin typeface="Carlito"/>
                <a:cs typeface="Carlito"/>
              </a:rPr>
              <a:t>can </a:t>
            </a:r>
            <a:r>
              <a:rPr sz="2000" dirty="0">
                <a:solidFill>
                  <a:srgbClr val="404040"/>
                </a:solidFill>
                <a:latin typeface="Carlito"/>
                <a:cs typeface="Carlito"/>
              </a:rPr>
              <a:t>be </a:t>
            </a:r>
            <a:r>
              <a:rPr sz="2000" spc="-20" dirty="0">
                <a:solidFill>
                  <a:srgbClr val="404040"/>
                </a:solidFill>
                <a:latin typeface="Carlito"/>
                <a:cs typeface="Carlito"/>
              </a:rPr>
              <a:t>clicked </a:t>
            </a:r>
            <a:r>
              <a:rPr sz="2000" spc="-5" dirty="0">
                <a:solidFill>
                  <a:srgbClr val="404040"/>
                </a:solidFill>
                <a:latin typeface="Carlito"/>
                <a:cs typeface="Carlito"/>
              </a:rPr>
              <a:t>on </a:t>
            </a:r>
            <a:r>
              <a:rPr sz="2000" spc="-20" dirty="0">
                <a:solidFill>
                  <a:srgbClr val="404040"/>
                </a:solidFill>
                <a:latin typeface="Carlito"/>
                <a:cs typeface="Carlito"/>
              </a:rPr>
              <a:t>to display </a:t>
            </a:r>
            <a:r>
              <a:rPr sz="2000" dirty="0">
                <a:solidFill>
                  <a:srgbClr val="404040"/>
                </a:solidFill>
                <a:latin typeface="Carlito"/>
                <a:cs typeface="Carlito"/>
              </a:rPr>
              <a:t>each </a:t>
            </a:r>
            <a:r>
              <a:rPr sz="2000" spc="-5" dirty="0">
                <a:solidFill>
                  <a:srgbClr val="404040"/>
                </a:solidFill>
                <a:latin typeface="Carlito"/>
                <a:cs typeface="Carlito"/>
              </a:rPr>
              <a:t>successful </a:t>
            </a:r>
            <a:r>
              <a:rPr sz="2000" dirty="0">
                <a:solidFill>
                  <a:srgbClr val="404040"/>
                </a:solidFill>
                <a:latin typeface="Carlito"/>
                <a:cs typeface="Carlito"/>
              </a:rPr>
              <a:t>landing </a:t>
            </a:r>
            <a:r>
              <a:rPr sz="2000" spc="-5" dirty="0">
                <a:solidFill>
                  <a:srgbClr val="404040"/>
                </a:solidFill>
                <a:latin typeface="Carlito"/>
                <a:cs typeface="Carlito"/>
              </a:rPr>
              <a:t>(green icon) </a:t>
            </a:r>
            <a:r>
              <a:rPr sz="2000" dirty="0">
                <a:solidFill>
                  <a:srgbClr val="404040"/>
                </a:solidFill>
                <a:latin typeface="Carlito"/>
                <a:cs typeface="Carlito"/>
              </a:rPr>
              <a:t>and</a:t>
            </a:r>
            <a:r>
              <a:rPr sz="2000" spc="5" dirty="0">
                <a:solidFill>
                  <a:srgbClr val="404040"/>
                </a:solidFill>
                <a:latin typeface="Carlito"/>
                <a:cs typeface="Carlito"/>
              </a:rPr>
              <a:t> </a:t>
            </a:r>
            <a:r>
              <a:rPr sz="2000" spc="-20" dirty="0">
                <a:solidFill>
                  <a:srgbClr val="404040"/>
                </a:solidFill>
                <a:latin typeface="Carlito"/>
                <a:cs typeface="Carlito"/>
              </a:rPr>
              <a:t>failed</a:t>
            </a:r>
            <a:r>
              <a:rPr lang="en-AU" sz="2000" dirty="0">
                <a:latin typeface="Carlito"/>
                <a:cs typeface="Carlito"/>
              </a:rPr>
              <a:t> </a:t>
            </a:r>
            <a:r>
              <a:rPr sz="2000" spc="-5" dirty="0">
                <a:solidFill>
                  <a:srgbClr val="404040"/>
                </a:solidFill>
                <a:latin typeface="Carlito"/>
                <a:cs typeface="Carlito"/>
              </a:rPr>
              <a:t>landing </a:t>
            </a:r>
            <a:r>
              <a:rPr sz="2000" spc="-15" dirty="0">
                <a:solidFill>
                  <a:srgbClr val="404040"/>
                </a:solidFill>
                <a:latin typeface="Carlito"/>
                <a:cs typeface="Carlito"/>
              </a:rPr>
              <a:t>(red </a:t>
            </a:r>
            <a:r>
              <a:rPr sz="2000" spc="-5" dirty="0">
                <a:solidFill>
                  <a:srgbClr val="404040"/>
                </a:solidFill>
                <a:latin typeface="Carlito"/>
                <a:cs typeface="Carlito"/>
              </a:rPr>
              <a:t>icon). </a:t>
            </a:r>
            <a:r>
              <a:rPr sz="2000" dirty="0">
                <a:solidFill>
                  <a:srgbClr val="404040"/>
                </a:solidFill>
                <a:latin typeface="Carlito"/>
                <a:cs typeface="Carlito"/>
              </a:rPr>
              <a:t>In this </a:t>
            </a:r>
            <a:r>
              <a:rPr sz="2000" spc="-25" dirty="0">
                <a:solidFill>
                  <a:srgbClr val="404040"/>
                </a:solidFill>
                <a:latin typeface="Carlito"/>
                <a:cs typeface="Carlito"/>
              </a:rPr>
              <a:t>example </a:t>
            </a:r>
            <a:r>
              <a:rPr sz="2000" spc="-40" dirty="0">
                <a:solidFill>
                  <a:srgbClr val="404040"/>
                </a:solidFill>
                <a:latin typeface="Carlito"/>
                <a:cs typeface="Carlito"/>
              </a:rPr>
              <a:t>VAFB </a:t>
            </a:r>
            <a:r>
              <a:rPr sz="2000" spc="-5" dirty="0">
                <a:solidFill>
                  <a:srgbClr val="404040"/>
                </a:solidFill>
                <a:latin typeface="Carlito"/>
                <a:cs typeface="Carlito"/>
              </a:rPr>
              <a:t>SLC-4E </a:t>
            </a:r>
            <a:r>
              <a:rPr sz="2000" spc="-20" dirty="0">
                <a:solidFill>
                  <a:srgbClr val="404040"/>
                </a:solidFill>
                <a:latin typeface="Carlito"/>
                <a:cs typeface="Carlito"/>
              </a:rPr>
              <a:t>shows </a:t>
            </a:r>
            <a:r>
              <a:rPr sz="2000" dirty="0">
                <a:solidFill>
                  <a:srgbClr val="404040"/>
                </a:solidFill>
                <a:latin typeface="Carlito"/>
                <a:cs typeface="Carlito"/>
              </a:rPr>
              <a:t>4 </a:t>
            </a:r>
            <a:r>
              <a:rPr sz="2000" spc="-5" dirty="0">
                <a:solidFill>
                  <a:srgbClr val="404040"/>
                </a:solidFill>
                <a:latin typeface="Carlito"/>
                <a:cs typeface="Carlito"/>
              </a:rPr>
              <a:t>successful landings </a:t>
            </a:r>
            <a:r>
              <a:rPr sz="2000" dirty="0">
                <a:solidFill>
                  <a:srgbClr val="404040"/>
                </a:solidFill>
                <a:latin typeface="Carlito"/>
                <a:cs typeface="Carlito"/>
              </a:rPr>
              <a:t>and 6 </a:t>
            </a:r>
            <a:r>
              <a:rPr sz="2000" spc="-20" dirty="0">
                <a:solidFill>
                  <a:srgbClr val="404040"/>
                </a:solidFill>
                <a:latin typeface="Carlito"/>
                <a:cs typeface="Carlito"/>
              </a:rPr>
              <a:t>failed</a:t>
            </a:r>
            <a:r>
              <a:rPr sz="2000" spc="-65" dirty="0">
                <a:solidFill>
                  <a:srgbClr val="404040"/>
                </a:solidFill>
                <a:latin typeface="Carlito"/>
                <a:cs typeface="Carlito"/>
              </a:rPr>
              <a:t> </a:t>
            </a:r>
            <a:r>
              <a:rPr sz="2000" spc="-5" dirty="0">
                <a:solidFill>
                  <a:srgbClr val="404040"/>
                </a:solidFill>
                <a:latin typeface="Carlito"/>
                <a:cs typeface="Carlito"/>
              </a:rPr>
              <a:t>landings.</a:t>
            </a:r>
            <a:endParaRPr sz="2000" dirty="0">
              <a:latin typeface="Carlito"/>
              <a:cs typeface="Carlito"/>
            </a:endParaRPr>
          </a:p>
        </p:txBody>
      </p:sp>
      <p:pic>
        <p:nvPicPr>
          <p:cNvPr id="7" name="Picture 6">
            <a:extLst>
              <a:ext uri="{FF2B5EF4-FFF2-40B4-BE49-F238E27FC236}">
                <a16:creationId xmlns:a16="http://schemas.microsoft.com/office/drawing/2014/main" id="{F118F686-5818-FE3A-2B56-2834F73F2D2E}"/>
              </a:ext>
            </a:extLst>
          </p:cNvPr>
          <p:cNvPicPr>
            <a:picLocks noChangeAspect="1"/>
          </p:cNvPicPr>
          <p:nvPr/>
        </p:nvPicPr>
        <p:blipFill>
          <a:blip r:embed="rId2"/>
          <a:stretch>
            <a:fillRect/>
          </a:stretch>
        </p:blipFill>
        <p:spPr>
          <a:xfrm>
            <a:off x="3429000" y="1924576"/>
            <a:ext cx="4152979" cy="3271837"/>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7280" y="365959"/>
            <a:ext cx="10058400" cy="1371401"/>
          </a:xfrm>
          <a:prstGeom prst="rect">
            <a:avLst/>
          </a:prstGeom>
        </p:spPr>
        <p:txBody>
          <a:bodyPr vert="horz" wrap="square" lIns="0" tIns="626618" rIns="0" bIns="0" rtlCol="0">
            <a:spAutoFit/>
          </a:bodyPr>
          <a:lstStyle/>
          <a:p>
            <a:pPr marL="168910">
              <a:lnSpc>
                <a:spcPct val="100000"/>
              </a:lnSpc>
              <a:spcBef>
                <a:spcPts val="100"/>
              </a:spcBef>
              <a:tabLst>
                <a:tab pos="10140315" algn="l"/>
              </a:tabLst>
            </a:pPr>
            <a:r>
              <a:rPr u="heavy" spc="-505" dirty="0">
                <a:uFill>
                  <a:solidFill>
                    <a:srgbClr val="7D7D7D"/>
                  </a:solidFill>
                </a:uFill>
              </a:rPr>
              <a:t>Key </a:t>
            </a:r>
            <a:r>
              <a:rPr u="heavy" spc="-270" dirty="0">
                <a:uFill>
                  <a:solidFill>
                    <a:srgbClr val="7D7D7D"/>
                  </a:solidFill>
                </a:uFill>
              </a:rPr>
              <a:t>Location</a:t>
            </a:r>
            <a:r>
              <a:rPr u="heavy" spc="-445" dirty="0">
                <a:uFill>
                  <a:solidFill>
                    <a:srgbClr val="7D7D7D"/>
                  </a:solidFill>
                </a:uFill>
              </a:rPr>
              <a:t> </a:t>
            </a:r>
            <a:r>
              <a:rPr u="heavy" spc="-260" dirty="0">
                <a:uFill>
                  <a:solidFill>
                    <a:srgbClr val="7D7D7D"/>
                  </a:solidFill>
                </a:uFill>
              </a:rPr>
              <a:t>Proximities</a:t>
            </a:r>
          </a:p>
        </p:txBody>
      </p:sp>
      <p:sp>
        <p:nvSpPr>
          <p:cNvPr id="8" name="object 8"/>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38</a:t>
            </a:fld>
            <a:endParaRPr dirty="0"/>
          </a:p>
        </p:txBody>
      </p:sp>
      <p:sp>
        <p:nvSpPr>
          <p:cNvPr id="3" name="object 3"/>
          <p:cNvSpPr txBox="1"/>
          <p:nvPr/>
        </p:nvSpPr>
        <p:spPr>
          <a:xfrm>
            <a:off x="914400" y="4953000"/>
            <a:ext cx="9933940" cy="1312282"/>
          </a:xfrm>
          <a:prstGeom prst="rect">
            <a:avLst/>
          </a:prstGeom>
        </p:spPr>
        <p:txBody>
          <a:bodyPr vert="horz" wrap="square" lIns="0" tIns="74295" rIns="0" bIns="0" rtlCol="0">
            <a:spAutoFit/>
          </a:bodyPr>
          <a:lstStyle/>
          <a:p>
            <a:pPr marL="12700" marR="5080" algn="just">
              <a:lnSpc>
                <a:spcPct val="80000"/>
              </a:lnSpc>
              <a:spcBef>
                <a:spcPts val="585"/>
              </a:spcBef>
            </a:pPr>
            <a:r>
              <a:rPr lang="en-GB" sz="2000" spc="-5" dirty="0">
                <a:solidFill>
                  <a:srgbClr val="404040"/>
                </a:solidFill>
                <a:latin typeface="Carlito"/>
                <a:cs typeface="Carlito"/>
              </a:rPr>
              <a:t>Launch sites, like CCAFS SLC-40, are strategically located close to railways and highways for efficient transportation of supplies and equipment. They are also situated near coasts to minimize risks in case of launch failures, ensuring that rockets land in the sea rather than densely populated areas. This careful placement prioritizes safety and enables smooth operations.</a:t>
            </a:r>
            <a:endParaRPr sz="2000" dirty="0">
              <a:latin typeface="Carlito"/>
              <a:cs typeface="Carlito"/>
            </a:endParaRPr>
          </a:p>
        </p:txBody>
      </p:sp>
      <p:pic>
        <p:nvPicPr>
          <p:cNvPr id="10" name="Picture 9">
            <a:extLst>
              <a:ext uri="{FF2B5EF4-FFF2-40B4-BE49-F238E27FC236}">
                <a16:creationId xmlns:a16="http://schemas.microsoft.com/office/drawing/2014/main" id="{1C31C0CA-90E3-C56E-0FCC-2EFEA5F7B8AA}"/>
              </a:ext>
            </a:extLst>
          </p:cNvPr>
          <p:cNvPicPr>
            <a:picLocks noChangeAspect="1"/>
          </p:cNvPicPr>
          <p:nvPr/>
        </p:nvPicPr>
        <p:blipFill>
          <a:blip r:embed="rId2"/>
          <a:stretch>
            <a:fillRect/>
          </a:stretch>
        </p:blipFill>
        <p:spPr>
          <a:xfrm>
            <a:off x="1304925" y="2085975"/>
            <a:ext cx="4892303" cy="1371401"/>
          </a:xfrm>
          <a:prstGeom prst="rect">
            <a:avLst/>
          </a:prstGeom>
        </p:spPr>
      </p:pic>
      <p:pic>
        <p:nvPicPr>
          <p:cNvPr id="12" name="Picture 11">
            <a:extLst>
              <a:ext uri="{FF2B5EF4-FFF2-40B4-BE49-F238E27FC236}">
                <a16:creationId xmlns:a16="http://schemas.microsoft.com/office/drawing/2014/main" id="{F553BE36-9C99-0A68-5F21-9227C76F158D}"/>
              </a:ext>
            </a:extLst>
          </p:cNvPr>
          <p:cNvPicPr>
            <a:picLocks noChangeAspect="1"/>
          </p:cNvPicPr>
          <p:nvPr/>
        </p:nvPicPr>
        <p:blipFill>
          <a:blip r:embed="rId3"/>
          <a:stretch>
            <a:fillRect/>
          </a:stretch>
        </p:blipFill>
        <p:spPr>
          <a:xfrm>
            <a:off x="6197228" y="2095649"/>
            <a:ext cx="4350519" cy="1371401"/>
          </a:xfrm>
          <a:prstGeom prst="rect">
            <a:avLst/>
          </a:prstGeom>
        </p:spPr>
      </p:pic>
      <p:pic>
        <p:nvPicPr>
          <p:cNvPr id="14" name="Picture 13">
            <a:extLst>
              <a:ext uri="{FF2B5EF4-FFF2-40B4-BE49-F238E27FC236}">
                <a16:creationId xmlns:a16="http://schemas.microsoft.com/office/drawing/2014/main" id="{292901AE-B9FD-44A1-6204-4968AE71EEF8}"/>
              </a:ext>
            </a:extLst>
          </p:cNvPr>
          <p:cNvPicPr>
            <a:picLocks noChangeAspect="1"/>
          </p:cNvPicPr>
          <p:nvPr/>
        </p:nvPicPr>
        <p:blipFill>
          <a:blip r:embed="rId4"/>
          <a:stretch>
            <a:fillRect/>
          </a:stretch>
        </p:blipFill>
        <p:spPr>
          <a:xfrm>
            <a:off x="4120729" y="3457376"/>
            <a:ext cx="3748088" cy="143740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1908429"/>
            <a:ext cx="9321165" cy="2286635"/>
          </a:xfrm>
          <a:prstGeom prst="rect">
            <a:avLst/>
          </a:prstGeom>
        </p:spPr>
        <p:txBody>
          <a:bodyPr vert="horz" wrap="square" lIns="0" tIns="195580" rIns="0" bIns="0" rtlCol="0">
            <a:spAutoFit/>
          </a:bodyPr>
          <a:lstStyle/>
          <a:p>
            <a:pPr marL="12700" marR="5080">
              <a:lnSpc>
                <a:spcPts val="8200"/>
              </a:lnSpc>
              <a:spcBef>
                <a:spcPts val="1540"/>
              </a:spcBef>
            </a:pPr>
            <a:r>
              <a:rPr sz="9600" spc="-365" dirty="0">
                <a:solidFill>
                  <a:srgbClr val="242424"/>
                </a:solidFill>
                <a:latin typeface="Bahnschrift Condensed" panose="020B0502040204020203" pitchFamily="34" charset="0"/>
              </a:rPr>
              <a:t>Build </a:t>
            </a:r>
            <a:r>
              <a:rPr sz="9600" spc="-685" dirty="0">
                <a:solidFill>
                  <a:srgbClr val="242424"/>
                </a:solidFill>
                <a:latin typeface="Bahnschrift Condensed" panose="020B0502040204020203" pitchFamily="34" charset="0"/>
              </a:rPr>
              <a:t>a </a:t>
            </a:r>
            <a:r>
              <a:rPr sz="9600" spc="-530" dirty="0">
                <a:solidFill>
                  <a:srgbClr val="242424"/>
                </a:solidFill>
                <a:latin typeface="Bahnschrift Condensed" panose="020B0502040204020203" pitchFamily="34" charset="0"/>
              </a:rPr>
              <a:t>Dashboard</a:t>
            </a:r>
            <a:r>
              <a:rPr sz="9600" spc="-700" dirty="0">
                <a:solidFill>
                  <a:srgbClr val="242424"/>
                </a:solidFill>
                <a:latin typeface="Bahnschrift Condensed" panose="020B0502040204020203" pitchFamily="34" charset="0"/>
              </a:rPr>
              <a:t> </a:t>
            </a:r>
            <a:r>
              <a:rPr sz="9600" spc="-50" dirty="0">
                <a:solidFill>
                  <a:srgbClr val="242424"/>
                </a:solidFill>
                <a:latin typeface="Bahnschrift Condensed" panose="020B0502040204020203" pitchFamily="34" charset="0"/>
              </a:rPr>
              <a:t>with  </a:t>
            </a:r>
            <a:r>
              <a:rPr sz="9600" spc="-315" dirty="0">
                <a:solidFill>
                  <a:srgbClr val="242424"/>
                </a:solidFill>
                <a:latin typeface="Bahnschrift Condensed" panose="020B0502040204020203" pitchFamily="34" charset="0"/>
              </a:rPr>
              <a:t>Plotly</a:t>
            </a:r>
            <a:r>
              <a:rPr sz="9600" spc="-580" dirty="0">
                <a:solidFill>
                  <a:srgbClr val="242424"/>
                </a:solidFill>
                <a:latin typeface="Bahnschrift Condensed" panose="020B0502040204020203" pitchFamily="34" charset="0"/>
              </a:rPr>
              <a:t> </a:t>
            </a:r>
            <a:r>
              <a:rPr sz="9600" spc="-730" dirty="0">
                <a:solidFill>
                  <a:srgbClr val="242424"/>
                </a:solidFill>
                <a:latin typeface="Bahnschrift Condensed" panose="020B0502040204020203" pitchFamily="34" charset="0"/>
              </a:rPr>
              <a:t>Dash</a:t>
            </a:r>
            <a:endParaRPr sz="9600" dirty="0">
              <a:latin typeface="Bahnschrift Condensed" panose="020B0502040204020203" pitchFamily="34" charset="0"/>
            </a:endParaRPr>
          </a:p>
        </p:txBody>
      </p:sp>
      <p:sp>
        <p:nvSpPr>
          <p:cNvPr id="3" name="object 3"/>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39</a:t>
            </a:fld>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5D3C5-7FF3-07BB-9CA0-81D60B05B9B7}"/>
              </a:ext>
            </a:extLst>
          </p:cNvPr>
          <p:cNvSpPr>
            <a:spLocks noGrp="1"/>
          </p:cNvSpPr>
          <p:nvPr>
            <p:ph type="title" idx="4294967295"/>
          </p:nvPr>
        </p:nvSpPr>
        <p:spPr>
          <a:xfrm>
            <a:off x="8020716" y="721045"/>
            <a:ext cx="3689350" cy="1450975"/>
          </a:xfrm>
        </p:spPr>
        <p:txBody>
          <a:bodyPr vert="horz" lIns="91440" tIns="45720" rIns="91440" bIns="45720" rtlCol="0" anchor="b">
            <a:normAutofit/>
          </a:bodyPr>
          <a:lstStyle/>
          <a:p>
            <a:r>
              <a:rPr lang="en-US" u="sng" dirty="0"/>
              <a:t>Introduction   </a:t>
            </a:r>
          </a:p>
        </p:txBody>
      </p:sp>
      <p:pic>
        <p:nvPicPr>
          <p:cNvPr id="4" name="Picture 3" descr="A rocket taking off from a launch pad&#10;&#10;Description automatically generated with medium confidence">
            <a:extLst>
              <a:ext uri="{FF2B5EF4-FFF2-40B4-BE49-F238E27FC236}">
                <a16:creationId xmlns:a16="http://schemas.microsoft.com/office/drawing/2014/main" id="{503B8DBE-3976-2A3E-7A64-BD89F6CBCAE6}"/>
              </a:ext>
            </a:extLst>
          </p:cNvPr>
          <p:cNvPicPr>
            <a:picLocks noChangeAspect="1"/>
          </p:cNvPicPr>
          <p:nvPr/>
        </p:nvPicPr>
        <p:blipFill rotWithShape="1">
          <a:blip r:embed="rId2"/>
          <a:srcRect l="2810"/>
          <a:stretch/>
        </p:blipFill>
        <p:spPr>
          <a:xfrm>
            <a:off x="152400" y="838200"/>
            <a:ext cx="6909801" cy="5314406"/>
          </a:xfrm>
          <a:prstGeom prst="rect">
            <a:avLst/>
          </a:prstGeom>
        </p:spPr>
      </p:pic>
      <p:sp>
        <p:nvSpPr>
          <p:cNvPr id="8" name="object 6">
            <a:extLst>
              <a:ext uri="{FF2B5EF4-FFF2-40B4-BE49-F238E27FC236}">
                <a16:creationId xmlns:a16="http://schemas.microsoft.com/office/drawing/2014/main" id="{F82DB561-F59D-3130-A433-3EEDAA8CF686}"/>
              </a:ext>
            </a:extLst>
          </p:cNvPr>
          <p:cNvSpPr txBox="1"/>
          <p:nvPr/>
        </p:nvSpPr>
        <p:spPr>
          <a:xfrm>
            <a:off x="7859485" y="2198914"/>
            <a:ext cx="4011812" cy="3670180"/>
          </a:xfrm>
          <a:prstGeom prst="rect">
            <a:avLst/>
          </a:prstGeom>
        </p:spPr>
        <p:txBody>
          <a:bodyPr vert="horz" lIns="0" tIns="45720" rIns="0" bIns="45720" rtlCol="0">
            <a:normAutofit lnSpcReduction="10000"/>
          </a:bodyPr>
          <a:lstStyle/>
          <a:p>
            <a:pPr marL="144780" algn="ctr">
              <a:lnSpc>
                <a:spcPct val="100000"/>
              </a:lnSpc>
            </a:pPr>
            <a:r>
              <a:rPr lang="en-GB" u="heavy" spc="-20" dirty="0">
                <a:uFill>
                  <a:solidFill>
                    <a:srgbClr val="BB562C"/>
                  </a:solidFill>
                </a:uFill>
                <a:latin typeface="Carlito"/>
                <a:cs typeface="Carlito"/>
              </a:rPr>
              <a:t>Background</a:t>
            </a:r>
            <a:r>
              <a:rPr lang="en-GB" sz="1800" u="heavy" spc="-20" dirty="0">
                <a:uFill>
                  <a:solidFill>
                    <a:srgbClr val="BB562C"/>
                  </a:solidFill>
                </a:uFill>
                <a:latin typeface="Carlito"/>
                <a:cs typeface="Carlito"/>
              </a:rPr>
              <a:t>:</a:t>
            </a:r>
            <a:endParaRPr lang="en-GB" sz="1800" dirty="0">
              <a:latin typeface="Carlito"/>
              <a:cs typeface="Carlito"/>
            </a:endParaRPr>
          </a:p>
          <a:p>
            <a:pPr marL="253365" indent="-229235">
              <a:lnSpc>
                <a:spcPct val="100000"/>
              </a:lnSpc>
              <a:spcBef>
                <a:spcPts val="850"/>
              </a:spcBef>
              <a:buFont typeface="Arial"/>
              <a:buChar char="•"/>
              <a:tabLst>
                <a:tab pos="253365" algn="l"/>
                <a:tab pos="254000" algn="l"/>
              </a:tabLst>
            </a:pPr>
            <a:r>
              <a:rPr lang="en-GB" sz="1400" spc="-20" dirty="0">
                <a:latin typeface="Carlito"/>
                <a:cs typeface="Carlito"/>
              </a:rPr>
              <a:t>Commercial </a:t>
            </a:r>
            <a:r>
              <a:rPr lang="en-GB" sz="1400" spc="-10" dirty="0">
                <a:latin typeface="Carlito"/>
                <a:cs typeface="Carlito"/>
              </a:rPr>
              <a:t>Space </a:t>
            </a:r>
            <a:r>
              <a:rPr lang="en-GB" sz="1400" spc="-25" dirty="0">
                <a:latin typeface="Carlito"/>
                <a:cs typeface="Carlito"/>
              </a:rPr>
              <a:t>Age </a:t>
            </a:r>
            <a:r>
              <a:rPr lang="en-GB" sz="1400" spc="-5" dirty="0">
                <a:latin typeface="Carlito"/>
                <a:cs typeface="Carlito"/>
              </a:rPr>
              <a:t>is</a:t>
            </a:r>
            <a:r>
              <a:rPr lang="en-GB" sz="1400" spc="50" dirty="0">
                <a:latin typeface="Carlito"/>
                <a:cs typeface="Carlito"/>
              </a:rPr>
              <a:t> </a:t>
            </a:r>
            <a:r>
              <a:rPr lang="en-GB" sz="1400" spc="-20" dirty="0">
                <a:latin typeface="Carlito"/>
                <a:cs typeface="Carlito"/>
              </a:rPr>
              <a:t>Here</a:t>
            </a:r>
            <a:endParaRPr lang="en-GB" sz="1400" dirty="0">
              <a:latin typeface="Carlito"/>
              <a:cs typeface="Carlito"/>
            </a:endParaRPr>
          </a:p>
          <a:p>
            <a:pPr marL="253365" indent="-229235">
              <a:lnSpc>
                <a:spcPct val="100000"/>
              </a:lnSpc>
              <a:spcBef>
                <a:spcPts val="705"/>
              </a:spcBef>
              <a:buFont typeface="Arial"/>
              <a:buChar char="•"/>
              <a:tabLst>
                <a:tab pos="253365" algn="l"/>
                <a:tab pos="254000" algn="l"/>
              </a:tabLst>
            </a:pPr>
            <a:r>
              <a:rPr lang="en-GB" sz="1400" spc="-15" dirty="0">
                <a:latin typeface="Carlito"/>
                <a:cs typeface="Carlito"/>
              </a:rPr>
              <a:t>Space </a:t>
            </a:r>
            <a:r>
              <a:rPr lang="en-GB" sz="1400" spc="-5" dirty="0">
                <a:latin typeface="Carlito"/>
                <a:cs typeface="Carlito"/>
              </a:rPr>
              <a:t>X </a:t>
            </a:r>
            <a:r>
              <a:rPr lang="en-GB" sz="1400" spc="-15" dirty="0">
                <a:latin typeface="Carlito"/>
                <a:cs typeface="Carlito"/>
              </a:rPr>
              <a:t>has </a:t>
            </a:r>
            <a:r>
              <a:rPr lang="en-GB" sz="1400" spc="-20" dirty="0">
                <a:latin typeface="Carlito"/>
                <a:cs typeface="Carlito"/>
              </a:rPr>
              <a:t>best pricing </a:t>
            </a:r>
            <a:r>
              <a:rPr lang="en-GB" sz="1400" spc="-15" dirty="0">
                <a:latin typeface="Carlito"/>
                <a:cs typeface="Carlito"/>
              </a:rPr>
              <a:t>($62 </a:t>
            </a:r>
            <a:r>
              <a:rPr lang="en-GB" sz="1400" spc="-5" dirty="0">
                <a:latin typeface="Carlito"/>
                <a:cs typeface="Carlito"/>
              </a:rPr>
              <a:t>million </a:t>
            </a:r>
            <a:r>
              <a:rPr lang="en-GB" sz="1400" spc="-15" dirty="0">
                <a:latin typeface="Carlito"/>
                <a:cs typeface="Carlito"/>
              </a:rPr>
              <a:t>vs. </a:t>
            </a:r>
            <a:r>
              <a:rPr lang="en-GB" sz="1400" spc="-5" dirty="0">
                <a:latin typeface="Carlito"/>
                <a:cs typeface="Carlito"/>
              </a:rPr>
              <a:t>$165 million</a:t>
            </a:r>
            <a:r>
              <a:rPr lang="en-GB" sz="1400" spc="25" dirty="0">
                <a:latin typeface="Carlito"/>
                <a:cs typeface="Carlito"/>
              </a:rPr>
              <a:t> </a:t>
            </a:r>
            <a:r>
              <a:rPr lang="en-GB" sz="1400" spc="-5" dirty="0">
                <a:latin typeface="Carlito"/>
                <a:cs typeface="Carlito"/>
              </a:rPr>
              <a:t>USD)</a:t>
            </a:r>
            <a:endParaRPr lang="en-GB" sz="1400" dirty="0">
              <a:latin typeface="Carlito"/>
              <a:cs typeface="Carlito"/>
            </a:endParaRPr>
          </a:p>
          <a:p>
            <a:pPr marL="253365" indent="-229235">
              <a:lnSpc>
                <a:spcPct val="100000"/>
              </a:lnSpc>
              <a:spcBef>
                <a:spcPts val="695"/>
              </a:spcBef>
              <a:buFont typeface="Arial"/>
              <a:buChar char="•"/>
              <a:tabLst>
                <a:tab pos="253365" algn="l"/>
                <a:tab pos="254000" algn="l"/>
              </a:tabLst>
            </a:pPr>
            <a:r>
              <a:rPr lang="en-GB" sz="1400" spc="-25" dirty="0">
                <a:latin typeface="Carlito"/>
                <a:cs typeface="Carlito"/>
              </a:rPr>
              <a:t>Largely </a:t>
            </a:r>
            <a:r>
              <a:rPr lang="en-GB" sz="1400" spc="-15" dirty="0">
                <a:latin typeface="Carlito"/>
                <a:cs typeface="Carlito"/>
              </a:rPr>
              <a:t>due </a:t>
            </a:r>
            <a:r>
              <a:rPr lang="en-GB" sz="1400" spc="-30" dirty="0">
                <a:latin typeface="Carlito"/>
                <a:cs typeface="Carlito"/>
              </a:rPr>
              <a:t>to </a:t>
            </a:r>
            <a:r>
              <a:rPr lang="en-GB" sz="1400" spc="-5" dirty="0">
                <a:latin typeface="Carlito"/>
                <a:cs typeface="Carlito"/>
              </a:rPr>
              <a:t>ability </a:t>
            </a:r>
            <a:r>
              <a:rPr lang="en-GB" sz="1400" spc="-30" dirty="0">
                <a:latin typeface="Carlito"/>
                <a:cs typeface="Carlito"/>
              </a:rPr>
              <a:t>to recover </a:t>
            </a:r>
            <a:r>
              <a:rPr lang="en-GB" sz="1400" spc="-15" dirty="0">
                <a:latin typeface="Carlito"/>
                <a:cs typeface="Carlito"/>
              </a:rPr>
              <a:t>part </a:t>
            </a:r>
            <a:r>
              <a:rPr lang="en-GB" sz="1400" dirty="0">
                <a:latin typeface="Carlito"/>
                <a:cs typeface="Carlito"/>
              </a:rPr>
              <a:t>of </a:t>
            </a:r>
            <a:r>
              <a:rPr lang="en-GB" sz="1400" spc="-45" dirty="0">
                <a:latin typeface="Carlito"/>
                <a:cs typeface="Carlito"/>
              </a:rPr>
              <a:t>rocket </a:t>
            </a:r>
            <a:r>
              <a:rPr lang="en-GB" sz="1400" spc="-25" dirty="0">
                <a:latin typeface="Carlito"/>
                <a:cs typeface="Carlito"/>
              </a:rPr>
              <a:t>(Stage</a:t>
            </a:r>
            <a:r>
              <a:rPr lang="en-GB" sz="1400" spc="135" dirty="0">
                <a:latin typeface="Carlito"/>
                <a:cs typeface="Carlito"/>
              </a:rPr>
              <a:t> </a:t>
            </a:r>
            <a:r>
              <a:rPr lang="en-GB" sz="1400" spc="-5" dirty="0">
                <a:latin typeface="Carlito"/>
                <a:cs typeface="Carlito"/>
              </a:rPr>
              <a:t>1)</a:t>
            </a:r>
            <a:endParaRPr lang="en-GB" sz="1400" dirty="0">
              <a:latin typeface="Carlito"/>
              <a:cs typeface="Carlito"/>
            </a:endParaRPr>
          </a:p>
          <a:p>
            <a:pPr marL="253365" indent="-229235">
              <a:lnSpc>
                <a:spcPct val="100000"/>
              </a:lnSpc>
              <a:spcBef>
                <a:spcPts val="700"/>
              </a:spcBef>
              <a:buFont typeface="Arial"/>
              <a:buChar char="•"/>
              <a:tabLst>
                <a:tab pos="253365" algn="l"/>
                <a:tab pos="254000" algn="l"/>
              </a:tabLst>
            </a:pPr>
            <a:r>
              <a:rPr lang="en-GB" sz="1400" spc="-15" dirty="0">
                <a:latin typeface="Carlito"/>
                <a:cs typeface="Carlito"/>
              </a:rPr>
              <a:t>Space </a:t>
            </a:r>
            <a:r>
              <a:rPr lang="en-GB" sz="1400" spc="-5" dirty="0">
                <a:latin typeface="Carlito"/>
                <a:cs typeface="Carlito"/>
              </a:rPr>
              <a:t>Y </a:t>
            </a:r>
            <a:r>
              <a:rPr lang="en-GB" sz="1400" spc="-25" dirty="0">
                <a:latin typeface="Carlito"/>
                <a:cs typeface="Carlito"/>
              </a:rPr>
              <a:t>wants </a:t>
            </a:r>
            <a:r>
              <a:rPr lang="en-GB" sz="1400" spc="-30" dirty="0">
                <a:latin typeface="Carlito"/>
                <a:cs typeface="Carlito"/>
              </a:rPr>
              <a:t>to </a:t>
            </a:r>
            <a:r>
              <a:rPr lang="en-GB" sz="1400" spc="-25" dirty="0">
                <a:latin typeface="Carlito"/>
                <a:cs typeface="Carlito"/>
              </a:rPr>
              <a:t>compete </a:t>
            </a:r>
            <a:r>
              <a:rPr lang="en-GB" sz="1400" spc="-5" dirty="0">
                <a:latin typeface="Carlito"/>
                <a:cs typeface="Carlito"/>
              </a:rPr>
              <a:t>with </a:t>
            </a:r>
            <a:r>
              <a:rPr lang="en-GB" sz="1400" spc="-10" dirty="0">
                <a:latin typeface="Carlito"/>
                <a:cs typeface="Carlito"/>
              </a:rPr>
              <a:t>Space</a:t>
            </a:r>
            <a:r>
              <a:rPr lang="en-GB" sz="1400" spc="60" dirty="0">
                <a:latin typeface="Carlito"/>
                <a:cs typeface="Carlito"/>
              </a:rPr>
              <a:t> </a:t>
            </a:r>
            <a:r>
              <a:rPr lang="en-GB" sz="1400" spc="-5" dirty="0">
                <a:latin typeface="Carlito"/>
                <a:cs typeface="Carlito"/>
              </a:rPr>
              <a:t>X</a:t>
            </a:r>
            <a:endParaRPr lang="en-GB" sz="1400" dirty="0">
              <a:latin typeface="Carlito"/>
              <a:cs typeface="Carlito"/>
            </a:endParaRPr>
          </a:p>
          <a:p>
            <a:pPr>
              <a:lnSpc>
                <a:spcPct val="100000"/>
              </a:lnSpc>
              <a:buClr>
                <a:srgbClr val="BB562C"/>
              </a:buClr>
              <a:buFont typeface="Arial"/>
              <a:buChar char="•"/>
            </a:pPr>
            <a:endParaRPr lang="en-GB" sz="1600" dirty="0">
              <a:latin typeface="Carlito"/>
              <a:cs typeface="Carlito"/>
            </a:endParaRPr>
          </a:p>
          <a:p>
            <a:pPr>
              <a:lnSpc>
                <a:spcPct val="100000"/>
              </a:lnSpc>
              <a:spcBef>
                <a:spcPts val="15"/>
              </a:spcBef>
              <a:buClr>
                <a:srgbClr val="BB562C"/>
              </a:buClr>
              <a:buFont typeface="Arial"/>
              <a:buChar char="•"/>
            </a:pPr>
            <a:endParaRPr lang="en-GB" sz="2000" dirty="0">
              <a:latin typeface="Carlito"/>
              <a:cs typeface="Carlito"/>
            </a:endParaRPr>
          </a:p>
          <a:p>
            <a:pPr marL="144780" algn="ctr">
              <a:lnSpc>
                <a:spcPct val="100000"/>
              </a:lnSpc>
            </a:pPr>
            <a:r>
              <a:rPr lang="en-GB" sz="1800" u="heavy" spc="-20" dirty="0">
                <a:uFill>
                  <a:solidFill>
                    <a:srgbClr val="BB562C"/>
                  </a:solidFill>
                </a:uFill>
                <a:latin typeface="Carlito"/>
                <a:cs typeface="Carlito"/>
              </a:rPr>
              <a:t>Problem:</a:t>
            </a:r>
            <a:endParaRPr lang="en-GB" sz="1800" dirty="0">
              <a:latin typeface="Carlito"/>
              <a:cs typeface="Carlito"/>
            </a:endParaRPr>
          </a:p>
          <a:p>
            <a:pPr marL="240665" marR="591185" indent="-240665">
              <a:lnSpc>
                <a:spcPts val="2510"/>
              </a:lnSpc>
              <a:spcBef>
                <a:spcPts val="900"/>
              </a:spcBef>
              <a:buFont typeface="Arial"/>
              <a:buChar char="•"/>
              <a:tabLst>
                <a:tab pos="240665" algn="l"/>
                <a:tab pos="241300" algn="l"/>
              </a:tabLst>
            </a:pPr>
            <a:r>
              <a:rPr lang="en-GB" sz="1400" spc="-10" dirty="0">
                <a:latin typeface="Carlito"/>
                <a:cs typeface="Carlito"/>
              </a:rPr>
              <a:t>Space </a:t>
            </a:r>
            <a:r>
              <a:rPr lang="en-GB" sz="1400" spc="-5" dirty="0">
                <a:latin typeface="Carlito"/>
                <a:cs typeface="Carlito"/>
              </a:rPr>
              <a:t>Y </a:t>
            </a:r>
            <a:r>
              <a:rPr lang="en-GB" sz="1400" spc="-25" dirty="0">
                <a:latin typeface="Carlito"/>
                <a:cs typeface="Carlito"/>
              </a:rPr>
              <a:t>tasks </a:t>
            </a:r>
            <a:r>
              <a:rPr lang="en-GB" sz="1400" spc="-5" dirty="0">
                <a:latin typeface="Carlito"/>
                <a:cs typeface="Carlito"/>
              </a:rPr>
              <a:t>us </a:t>
            </a:r>
            <a:r>
              <a:rPr lang="en-GB" sz="1400" spc="-30" dirty="0">
                <a:latin typeface="Carlito"/>
                <a:cs typeface="Carlito"/>
              </a:rPr>
              <a:t>to </a:t>
            </a:r>
            <a:r>
              <a:rPr lang="en-GB" sz="1400" spc="-25" dirty="0">
                <a:latin typeface="Carlito"/>
                <a:cs typeface="Carlito"/>
              </a:rPr>
              <a:t>train </a:t>
            </a:r>
            <a:r>
              <a:rPr lang="en-GB" sz="1400" spc="-5" dirty="0">
                <a:latin typeface="Carlito"/>
                <a:cs typeface="Carlito"/>
              </a:rPr>
              <a:t>a machine learning model </a:t>
            </a:r>
            <a:r>
              <a:rPr lang="en-GB" sz="1400" spc="-60" dirty="0">
                <a:latin typeface="Carlito"/>
                <a:cs typeface="Carlito"/>
              </a:rPr>
              <a:t>to  </a:t>
            </a:r>
            <a:r>
              <a:rPr lang="en-GB" sz="1400" spc="-20" dirty="0">
                <a:latin typeface="Carlito"/>
                <a:cs typeface="Carlito"/>
              </a:rPr>
              <a:t>predict successful </a:t>
            </a:r>
            <a:r>
              <a:rPr lang="en-GB" sz="1400" spc="-25" dirty="0">
                <a:latin typeface="Carlito"/>
                <a:cs typeface="Carlito"/>
              </a:rPr>
              <a:t>Stage </a:t>
            </a:r>
            <a:r>
              <a:rPr lang="en-GB" sz="1400" spc="-5" dirty="0">
                <a:latin typeface="Carlito"/>
                <a:cs typeface="Carlito"/>
              </a:rPr>
              <a:t>1</a:t>
            </a:r>
            <a:r>
              <a:rPr lang="en-GB" sz="1400" spc="45" dirty="0">
                <a:latin typeface="Carlito"/>
                <a:cs typeface="Carlito"/>
              </a:rPr>
              <a:t> </a:t>
            </a:r>
            <a:r>
              <a:rPr lang="en-GB" sz="1400" spc="-25" dirty="0">
                <a:latin typeface="Carlito"/>
                <a:cs typeface="Carlito"/>
              </a:rPr>
              <a:t>recovery and determine the price of each launch</a:t>
            </a:r>
            <a:endParaRPr lang="en-GB" sz="1400" dirty="0">
              <a:latin typeface="Carlito"/>
              <a:cs typeface="Carlito"/>
            </a:endParaRPr>
          </a:p>
        </p:txBody>
      </p:sp>
    </p:spTree>
    <p:extLst>
      <p:ext uri="{BB962C8B-B14F-4D97-AF65-F5344CB8AC3E}">
        <p14:creationId xmlns:p14="http://schemas.microsoft.com/office/powerpoint/2010/main" val="31333497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7280" y="365959"/>
            <a:ext cx="10058400" cy="1371401"/>
          </a:xfrm>
          <a:prstGeom prst="rect">
            <a:avLst/>
          </a:prstGeom>
        </p:spPr>
        <p:txBody>
          <a:bodyPr vert="horz" wrap="square" lIns="0" tIns="626618" rIns="0" bIns="0" rtlCol="0">
            <a:spAutoFit/>
          </a:bodyPr>
          <a:lstStyle/>
          <a:p>
            <a:pPr marL="168910">
              <a:lnSpc>
                <a:spcPct val="100000"/>
              </a:lnSpc>
              <a:spcBef>
                <a:spcPts val="100"/>
              </a:spcBef>
              <a:tabLst>
                <a:tab pos="10140315" algn="l"/>
              </a:tabLst>
            </a:pPr>
            <a:r>
              <a:rPr u="heavy" spc="-385" dirty="0">
                <a:solidFill>
                  <a:schemeClr val="tx1"/>
                </a:solidFill>
                <a:uFill>
                  <a:solidFill>
                    <a:srgbClr val="7D7D7D"/>
                  </a:solidFill>
                </a:uFill>
              </a:rPr>
              <a:t>Successful </a:t>
            </a:r>
            <a:r>
              <a:rPr u="heavy" spc="-395" dirty="0">
                <a:solidFill>
                  <a:schemeClr val="tx1"/>
                </a:solidFill>
                <a:uFill>
                  <a:solidFill>
                    <a:srgbClr val="7D7D7D"/>
                  </a:solidFill>
                </a:uFill>
              </a:rPr>
              <a:t>Launches Across </a:t>
            </a:r>
            <a:r>
              <a:rPr u="heavy" spc="-370" dirty="0">
                <a:solidFill>
                  <a:schemeClr val="tx1"/>
                </a:solidFill>
                <a:uFill>
                  <a:solidFill>
                    <a:srgbClr val="7D7D7D"/>
                  </a:solidFill>
                </a:uFill>
              </a:rPr>
              <a:t>Launch</a:t>
            </a:r>
            <a:r>
              <a:rPr u="heavy" spc="-420" dirty="0">
                <a:solidFill>
                  <a:schemeClr val="tx1"/>
                </a:solidFill>
                <a:uFill>
                  <a:solidFill>
                    <a:srgbClr val="7D7D7D"/>
                  </a:solidFill>
                </a:uFill>
              </a:rPr>
              <a:t> </a:t>
            </a:r>
            <a:r>
              <a:rPr u="heavy" spc="-380" dirty="0">
                <a:solidFill>
                  <a:schemeClr val="tx1"/>
                </a:solidFill>
                <a:uFill>
                  <a:solidFill>
                    <a:srgbClr val="7D7D7D"/>
                  </a:solidFill>
                </a:uFill>
              </a:rPr>
              <a:t>Sites</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40</a:t>
            </a:fld>
            <a:endParaRPr dirty="0"/>
          </a:p>
        </p:txBody>
      </p:sp>
      <p:sp>
        <p:nvSpPr>
          <p:cNvPr id="3" name="object 3"/>
          <p:cNvSpPr txBox="1"/>
          <p:nvPr/>
        </p:nvSpPr>
        <p:spPr>
          <a:xfrm>
            <a:off x="848055" y="4796409"/>
            <a:ext cx="10751820" cy="1154430"/>
          </a:xfrm>
          <a:prstGeom prst="rect">
            <a:avLst/>
          </a:prstGeom>
        </p:spPr>
        <p:txBody>
          <a:bodyPr vert="horz" wrap="square" lIns="0" tIns="43180" rIns="0" bIns="0" rtlCol="0">
            <a:spAutoFit/>
          </a:bodyPr>
          <a:lstStyle/>
          <a:p>
            <a:pPr marL="12700" marR="5080">
              <a:lnSpc>
                <a:spcPct val="90000"/>
              </a:lnSpc>
              <a:spcBef>
                <a:spcPts val="340"/>
              </a:spcBef>
            </a:pPr>
            <a:r>
              <a:rPr sz="2000" spc="-5" dirty="0">
                <a:solidFill>
                  <a:srgbClr val="404040"/>
                </a:solidFill>
                <a:latin typeface="Carlito"/>
                <a:cs typeface="Carlito"/>
              </a:rPr>
              <a:t>This is </a:t>
            </a:r>
            <a:r>
              <a:rPr sz="2000" dirty="0">
                <a:solidFill>
                  <a:srgbClr val="404040"/>
                </a:solidFill>
                <a:latin typeface="Carlito"/>
                <a:cs typeface="Carlito"/>
              </a:rPr>
              <a:t>the </a:t>
            </a:r>
            <a:r>
              <a:rPr sz="2000" spc="-5" dirty="0">
                <a:solidFill>
                  <a:srgbClr val="404040"/>
                </a:solidFill>
                <a:latin typeface="Carlito"/>
                <a:cs typeface="Carlito"/>
              </a:rPr>
              <a:t>distribution of successful </a:t>
            </a:r>
            <a:r>
              <a:rPr sz="2000" dirty="0">
                <a:solidFill>
                  <a:srgbClr val="404040"/>
                </a:solidFill>
                <a:latin typeface="Carlito"/>
                <a:cs typeface="Carlito"/>
              </a:rPr>
              <a:t>landings </a:t>
            </a:r>
            <a:r>
              <a:rPr sz="2000" spc="-20" dirty="0">
                <a:solidFill>
                  <a:srgbClr val="404040"/>
                </a:solidFill>
                <a:latin typeface="Carlito"/>
                <a:cs typeface="Carlito"/>
              </a:rPr>
              <a:t>across </a:t>
            </a:r>
            <a:r>
              <a:rPr sz="2000" dirty="0">
                <a:solidFill>
                  <a:srgbClr val="404040"/>
                </a:solidFill>
                <a:latin typeface="Carlito"/>
                <a:cs typeface="Carlito"/>
              </a:rPr>
              <a:t>all launch </a:t>
            </a:r>
            <a:r>
              <a:rPr sz="2000" spc="-20" dirty="0">
                <a:solidFill>
                  <a:srgbClr val="404040"/>
                </a:solidFill>
                <a:latin typeface="Carlito"/>
                <a:cs typeface="Carlito"/>
              </a:rPr>
              <a:t>sites. </a:t>
            </a:r>
            <a:r>
              <a:rPr sz="2000" spc="-5" dirty="0">
                <a:solidFill>
                  <a:srgbClr val="404040"/>
                </a:solidFill>
                <a:latin typeface="Carlito"/>
                <a:cs typeface="Carlito"/>
              </a:rPr>
              <a:t>CCAFS </a:t>
            </a:r>
            <a:r>
              <a:rPr sz="2000" spc="-10" dirty="0">
                <a:solidFill>
                  <a:srgbClr val="404040"/>
                </a:solidFill>
                <a:latin typeface="Carlito"/>
                <a:cs typeface="Carlito"/>
              </a:rPr>
              <a:t>LC-40 </a:t>
            </a:r>
            <a:r>
              <a:rPr sz="2000" spc="-5" dirty="0">
                <a:solidFill>
                  <a:srgbClr val="404040"/>
                </a:solidFill>
                <a:latin typeface="Carlito"/>
                <a:cs typeface="Carlito"/>
              </a:rPr>
              <a:t>is </a:t>
            </a:r>
            <a:r>
              <a:rPr sz="2000" dirty="0">
                <a:solidFill>
                  <a:srgbClr val="404040"/>
                </a:solidFill>
                <a:latin typeface="Carlito"/>
                <a:cs typeface="Carlito"/>
              </a:rPr>
              <a:t>the </a:t>
            </a:r>
            <a:r>
              <a:rPr sz="2000" spc="-5" dirty="0">
                <a:solidFill>
                  <a:srgbClr val="404040"/>
                </a:solidFill>
                <a:latin typeface="Carlito"/>
                <a:cs typeface="Carlito"/>
              </a:rPr>
              <a:t>old name of  CCAFS SLC-40 </a:t>
            </a:r>
            <a:r>
              <a:rPr sz="2000" dirty="0">
                <a:solidFill>
                  <a:srgbClr val="404040"/>
                </a:solidFill>
                <a:latin typeface="Carlito"/>
                <a:cs typeface="Carlito"/>
              </a:rPr>
              <a:t>so </a:t>
            </a:r>
            <a:r>
              <a:rPr sz="2000" spc="-5" dirty="0">
                <a:solidFill>
                  <a:srgbClr val="404040"/>
                </a:solidFill>
                <a:latin typeface="Carlito"/>
                <a:cs typeface="Carlito"/>
              </a:rPr>
              <a:t>CCAFS </a:t>
            </a:r>
            <a:r>
              <a:rPr sz="2000" dirty="0">
                <a:solidFill>
                  <a:srgbClr val="404040"/>
                </a:solidFill>
                <a:latin typeface="Carlito"/>
                <a:cs typeface="Carlito"/>
              </a:rPr>
              <a:t>and </a:t>
            </a:r>
            <a:r>
              <a:rPr sz="2000" spc="-5" dirty="0">
                <a:solidFill>
                  <a:srgbClr val="404040"/>
                </a:solidFill>
                <a:latin typeface="Carlito"/>
                <a:cs typeface="Carlito"/>
              </a:rPr>
              <a:t>KSC </a:t>
            </a:r>
            <a:r>
              <a:rPr sz="2000" spc="-35" dirty="0">
                <a:solidFill>
                  <a:srgbClr val="404040"/>
                </a:solidFill>
                <a:latin typeface="Carlito"/>
                <a:cs typeface="Carlito"/>
              </a:rPr>
              <a:t>have </a:t>
            </a:r>
            <a:r>
              <a:rPr sz="2000" dirty="0">
                <a:solidFill>
                  <a:srgbClr val="404040"/>
                </a:solidFill>
                <a:latin typeface="Carlito"/>
                <a:cs typeface="Carlito"/>
              </a:rPr>
              <a:t>the </a:t>
            </a:r>
            <a:r>
              <a:rPr sz="2000" spc="-5" dirty="0">
                <a:solidFill>
                  <a:srgbClr val="404040"/>
                </a:solidFill>
                <a:latin typeface="Carlito"/>
                <a:cs typeface="Carlito"/>
              </a:rPr>
              <a:t>same amount </a:t>
            </a:r>
            <a:r>
              <a:rPr sz="2000" dirty="0">
                <a:solidFill>
                  <a:srgbClr val="404040"/>
                </a:solidFill>
                <a:latin typeface="Carlito"/>
                <a:cs typeface="Carlito"/>
              </a:rPr>
              <a:t>of </a:t>
            </a:r>
            <a:r>
              <a:rPr sz="2000" spc="-5" dirty="0">
                <a:solidFill>
                  <a:srgbClr val="404040"/>
                </a:solidFill>
                <a:latin typeface="Carlito"/>
                <a:cs typeface="Carlito"/>
              </a:rPr>
              <a:t>successful landings, but </a:t>
            </a:r>
            <a:r>
              <a:rPr sz="2000" dirty="0">
                <a:solidFill>
                  <a:srgbClr val="404040"/>
                </a:solidFill>
                <a:latin typeface="Carlito"/>
                <a:cs typeface="Carlito"/>
              </a:rPr>
              <a:t>a majority of the  </a:t>
            </a:r>
            <a:r>
              <a:rPr sz="2000" spc="-5" dirty="0">
                <a:solidFill>
                  <a:srgbClr val="404040"/>
                </a:solidFill>
                <a:latin typeface="Carlito"/>
                <a:cs typeface="Carlito"/>
              </a:rPr>
              <a:t>successful </a:t>
            </a:r>
            <a:r>
              <a:rPr sz="2000" dirty="0">
                <a:solidFill>
                  <a:srgbClr val="404040"/>
                </a:solidFill>
                <a:latin typeface="Carlito"/>
                <a:cs typeface="Carlito"/>
              </a:rPr>
              <a:t>landings </a:t>
            </a:r>
            <a:r>
              <a:rPr sz="2000" spc="-5" dirty="0">
                <a:solidFill>
                  <a:srgbClr val="404040"/>
                </a:solidFill>
                <a:latin typeface="Carlito"/>
                <a:cs typeface="Carlito"/>
              </a:rPr>
              <a:t>where </a:t>
            </a:r>
            <a:r>
              <a:rPr sz="2000" spc="-20" dirty="0">
                <a:solidFill>
                  <a:srgbClr val="404040"/>
                </a:solidFill>
                <a:latin typeface="Carlito"/>
                <a:cs typeface="Carlito"/>
              </a:rPr>
              <a:t>performed </a:t>
            </a:r>
            <a:r>
              <a:rPr sz="2000" spc="-25" dirty="0">
                <a:solidFill>
                  <a:srgbClr val="404040"/>
                </a:solidFill>
                <a:latin typeface="Carlito"/>
                <a:cs typeface="Carlito"/>
              </a:rPr>
              <a:t>before </a:t>
            </a:r>
            <a:r>
              <a:rPr sz="2000" dirty="0">
                <a:solidFill>
                  <a:srgbClr val="404040"/>
                </a:solidFill>
                <a:latin typeface="Carlito"/>
                <a:cs typeface="Carlito"/>
              </a:rPr>
              <a:t>the </a:t>
            </a:r>
            <a:r>
              <a:rPr sz="2000" spc="-5" dirty="0">
                <a:solidFill>
                  <a:srgbClr val="404040"/>
                </a:solidFill>
                <a:latin typeface="Carlito"/>
                <a:cs typeface="Carlito"/>
              </a:rPr>
              <a:t>name </a:t>
            </a:r>
            <a:r>
              <a:rPr sz="2000" dirty="0">
                <a:solidFill>
                  <a:srgbClr val="404040"/>
                </a:solidFill>
                <a:latin typeface="Carlito"/>
                <a:cs typeface="Carlito"/>
              </a:rPr>
              <a:t>change. </a:t>
            </a:r>
            <a:r>
              <a:rPr sz="2000" spc="-40" dirty="0">
                <a:solidFill>
                  <a:srgbClr val="404040"/>
                </a:solidFill>
                <a:latin typeface="Carlito"/>
                <a:cs typeface="Carlito"/>
              </a:rPr>
              <a:t>VAFB </a:t>
            </a:r>
            <a:r>
              <a:rPr sz="2000" spc="-5" dirty="0">
                <a:solidFill>
                  <a:srgbClr val="404040"/>
                </a:solidFill>
                <a:latin typeface="Carlito"/>
                <a:cs typeface="Carlito"/>
              </a:rPr>
              <a:t>has </a:t>
            </a:r>
            <a:r>
              <a:rPr sz="2000" dirty="0">
                <a:solidFill>
                  <a:srgbClr val="404040"/>
                </a:solidFill>
                <a:latin typeface="Carlito"/>
                <a:cs typeface="Carlito"/>
              </a:rPr>
              <a:t>the </a:t>
            </a:r>
            <a:r>
              <a:rPr sz="2000" spc="-20" dirty="0">
                <a:solidFill>
                  <a:srgbClr val="404040"/>
                </a:solidFill>
                <a:latin typeface="Carlito"/>
                <a:cs typeface="Carlito"/>
              </a:rPr>
              <a:t>smallest share </a:t>
            </a:r>
            <a:r>
              <a:rPr sz="2000" spc="-5" dirty="0">
                <a:solidFill>
                  <a:srgbClr val="404040"/>
                </a:solidFill>
                <a:latin typeface="Carlito"/>
                <a:cs typeface="Carlito"/>
              </a:rPr>
              <a:t>of successful  </a:t>
            </a:r>
            <a:r>
              <a:rPr sz="2000" dirty="0">
                <a:solidFill>
                  <a:srgbClr val="404040"/>
                </a:solidFill>
                <a:latin typeface="Carlito"/>
                <a:cs typeface="Carlito"/>
              </a:rPr>
              <a:t>landings. </a:t>
            </a:r>
            <a:r>
              <a:rPr sz="2000" spc="-5" dirty="0">
                <a:solidFill>
                  <a:srgbClr val="404040"/>
                </a:solidFill>
                <a:latin typeface="Carlito"/>
                <a:cs typeface="Carlito"/>
              </a:rPr>
              <a:t>This </a:t>
            </a:r>
            <a:r>
              <a:rPr sz="2000" spc="-25" dirty="0">
                <a:solidFill>
                  <a:srgbClr val="404040"/>
                </a:solidFill>
                <a:latin typeface="Carlito"/>
                <a:cs typeface="Carlito"/>
              </a:rPr>
              <a:t>may </a:t>
            </a:r>
            <a:r>
              <a:rPr sz="2000" dirty="0">
                <a:solidFill>
                  <a:srgbClr val="404040"/>
                </a:solidFill>
                <a:latin typeface="Carlito"/>
                <a:cs typeface="Carlito"/>
              </a:rPr>
              <a:t>be due </a:t>
            </a:r>
            <a:r>
              <a:rPr sz="2000" spc="-20" dirty="0">
                <a:solidFill>
                  <a:srgbClr val="404040"/>
                </a:solidFill>
                <a:latin typeface="Carlito"/>
                <a:cs typeface="Carlito"/>
              </a:rPr>
              <a:t>to </a:t>
            </a:r>
            <a:r>
              <a:rPr sz="2000" spc="-5" dirty="0">
                <a:solidFill>
                  <a:srgbClr val="404040"/>
                </a:solidFill>
                <a:latin typeface="Carlito"/>
                <a:cs typeface="Carlito"/>
              </a:rPr>
              <a:t>smaller sample </a:t>
            </a:r>
            <a:r>
              <a:rPr sz="2000" dirty="0">
                <a:solidFill>
                  <a:srgbClr val="404040"/>
                </a:solidFill>
                <a:latin typeface="Carlito"/>
                <a:cs typeface="Carlito"/>
              </a:rPr>
              <a:t>and </a:t>
            </a:r>
            <a:r>
              <a:rPr sz="2000" spc="-5" dirty="0">
                <a:solidFill>
                  <a:srgbClr val="404040"/>
                </a:solidFill>
                <a:latin typeface="Carlito"/>
                <a:cs typeface="Carlito"/>
              </a:rPr>
              <a:t>increase in </a:t>
            </a:r>
            <a:r>
              <a:rPr sz="2000" spc="-15" dirty="0">
                <a:solidFill>
                  <a:srgbClr val="404040"/>
                </a:solidFill>
                <a:latin typeface="Carlito"/>
                <a:cs typeface="Carlito"/>
              </a:rPr>
              <a:t>difficulty </a:t>
            </a:r>
            <a:r>
              <a:rPr sz="2000" spc="-5" dirty="0">
                <a:solidFill>
                  <a:srgbClr val="404040"/>
                </a:solidFill>
                <a:latin typeface="Carlito"/>
                <a:cs typeface="Carlito"/>
              </a:rPr>
              <a:t>of </a:t>
            </a:r>
            <a:r>
              <a:rPr sz="2000" dirty="0">
                <a:solidFill>
                  <a:srgbClr val="404040"/>
                </a:solidFill>
                <a:latin typeface="Carlito"/>
                <a:cs typeface="Carlito"/>
              </a:rPr>
              <a:t>launching </a:t>
            </a:r>
            <a:r>
              <a:rPr sz="2000" spc="-5" dirty="0">
                <a:solidFill>
                  <a:srgbClr val="404040"/>
                </a:solidFill>
                <a:latin typeface="Carlito"/>
                <a:cs typeface="Carlito"/>
              </a:rPr>
              <a:t>in </a:t>
            </a:r>
            <a:r>
              <a:rPr sz="2000" dirty="0">
                <a:solidFill>
                  <a:srgbClr val="404040"/>
                </a:solidFill>
                <a:latin typeface="Carlito"/>
                <a:cs typeface="Carlito"/>
              </a:rPr>
              <a:t>the </a:t>
            </a:r>
            <a:r>
              <a:rPr sz="2000" spc="-25" dirty="0">
                <a:solidFill>
                  <a:srgbClr val="404040"/>
                </a:solidFill>
                <a:latin typeface="Carlito"/>
                <a:cs typeface="Carlito"/>
              </a:rPr>
              <a:t>west</a:t>
            </a:r>
            <a:r>
              <a:rPr sz="2000" spc="-65" dirty="0">
                <a:solidFill>
                  <a:srgbClr val="404040"/>
                </a:solidFill>
                <a:latin typeface="Carlito"/>
                <a:cs typeface="Carlito"/>
              </a:rPr>
              <a:t> </a:t>
            </a:r>
            <a:r>
              <a:rPr sz="2000" spc="-10" dirty="0">
                <a:solidFill>
                  <a:srgbClr val="404040"/>
                </a:solidFill>
                <a:latin typeface="Carlito"/>
                <a:cs typeface="Carlito"/>
              </a:rPr>
              <a:t>coast.</a:t>
            </a:r>
            <a:endParaRPr sz="2000" dirty="0">
              <a:latin typeface="Carlito"/>
              <a:cs typeface="Carlito"/>
            </a:endParaRPr>
          </a:p>
        </p:txBody>
      </p:sp>
      <p:sp>
        <p:nvSpPr>
          <p:cNvPr id="4" name="object 4"/>
          <p:cNvSpPr/>
          <p:nvPr/>
        </p:nvSpPr>
        <p:spPr>
          <a:xfrm>
            <a:off x="4355591" y="1923288"/>
            <a:ext cx="2570988" cy="2581656"/>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7970519" y="2189988"/>
            <a:ext cx="1085087" cy="665988"/>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7280" y="365959"/>
            <a:ext cx="10058400" cy="1371401"/>
          </a:xfrm>
          <a:prstGeom prst="rect">
            <a:avLst/>
          </a:prstGeom>
        </p:spPr>
        <p:txBody>
          <a:bodyPr vert="horz" wrap="square" lIns="0" tIns="626618" rIns="0" bIns="0" rtlCol="0">
            <a:spAutoFit/>
          </a:bodyPr>
          <a:lstStyle/>
          <a:p>
            <a:pPr marL="168910">
              <a:lnSpc>
                <a:spcPct val="100000"/>
              </a:lnSpc>
              <a:spcBef>
                <a:spcPts val="100"/>
              </a:spcBef>
              <a:tabLst>
                <a:tab pos="10140315" algn="l"/>
              </a:tabLst>
            </a:pPr>
            <a:r>
              <a:rPr u="heavy" spc="-285" dirty="0">
                <a:solidFill>
                  <a:schemeClr val="tx1"/>
                </a:solidFill>
                <a:uFill>
                  <a:solidFill>
                    <a:srgbClr val="7D7D7D"/>
                  </a:solidFill>
                </a:uFill>
              </a:rPr>
              <a:t>Highest </a:t>
            </a:r>
            <a:r>
              <a:rPr u="heavy" spc="-520" dirty="0">
                <a:solidFill>
                  <a:schemeClr val="tx1"/>
                </a:solidFill>
                <a:uFill>
                  <a:solidFill>
                    <a:srgbClr val="7D7D7D"/>
                  </a:solidFill>
                </a:uFill>
              </a:rPr>
              <a:t>Success </a:t>
            </a:r>
            <a:r>
              <a:rPr u="heavy" spc="-395" dirty="0">
                <a:solidFill>
                  <a:schemeClr val="tx1"/>
                </a:solidFill>
                <a:uFill>
                  <a:solidFill>
                    <a:srgbClr val="7D7D7D"/>
                  </a:solidFill>
                </a:uFill>
              </a:rPr>
              <a:t>Rate </a:t>
            </a:r>
            <a:r>
              <a:rPr u="heavy" spc="-370" dirty="0">
                <a:solidFill>
                  <a:schemeClr val="tx1"/>
                </a:solidFill>
                <a:uFill>
                  <a:solidFill>
                    <a:srgbClr val="7D7D7D"/>
                  </a:solidFill>
                </a:uFill>
              </a:rPr>
              <a:t>Launch</a:t>
            </a:r>
            <a:r>
              <a:rPr u="heavy" spc="-400" dirty="0">
                <a:solidFill>
                  <a:schemeClr val="tx1"/>
                </a:solidFill>
                <a:uFill>
                  <a:solidFill>
                    <a:srgbClr val="7D7D7D"/>
                  </a:solidFill>
                </a:uFill>
              </a:rPr>
              <a:t> </a:t>
            </a:r>
            <a:r>
              <a:rPr u="heavy" spc="-325" dirty="0">
                <a:solidFill>
                  <a:schemeClr val="tx1"/>
                </a:solidFill>
                <a:uFill>
                  <a:solidFill>
                    <a:srgbClr val="7D7D7D"/>
                  </a:solidFill>
                </a:uFill>
              </a:rPr>
              <a:t>Site</a:t>
            </a:r>
          </a:p>
        </p:txBody>
      </p:sp>
      <p:sp>
        <p:nvSpPr>
          <p:cNvPr id="7" name="object 7"/>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41</a:t>
            </a:fld>
            <a:endParaRPr dirty="0"/>
          </a:p>
        </p:txBody>
      </p:sp>
      <p:sp>
        <p:nvSpPr>
          <p:cNvPr id="3" name="object 3"/>
          <p:cNvSpPr txBox="1"/>
          <p:nvPr/>
        </p:nvSpPr>
        <p:spPr>
          <a:xfrm>
            <a:off x="1176019" y="5068061"/>
            <a:ext cx="9167495" cy="330835"/>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404040"/>
                </a:solidFill>
                <a:latin typeface="Carlito"/>
                <a:cs typeface="Carlito"/>
              </a:rPr>
              <a:t>KSC LC-39A has </a:t>
            </a:r>
            <a:r>
              <a:rPr sz="2000" dirty="0">
                <a:solidFill>
                  <a:srgbClr val="404040"/>
                </a:solidFill>
                <a:latin typeface="Carlito"/>
                <a:cs typeface="Carlito"/>
              </a:rPr>
              <a:t>the </a:t>
            </a:r>
            <a:r>
              <a:rPr sz="2000" spc="-10" dirty="0">
                <a:solidFill>
                  <a:srgbClr val="404040"/>
                </a:solidFill>
                <a:latin typeface="Carlito"/>
                <a:cs typeface="Carlito"/>
              </a:rPr>
              <a:t>highest </a:t>
            </a:r>
            <a:r>
              <a:rPr sz="2000" dirty="0">
                <a:solidFill>
                  <a:srgbClr val="404040"/>
                </a:solidFill>
                <a:latin typeface="Carlito"/>
                <a:cs typeface="Carlito"/>
              </a:rPr>
              <a:t>success </a:t>
            </a:r>
            <a:r>
              <a:rPr sz="2000" spc="-40" dirty="0">
                <a:solidFill>
                  <a:srgbClr val="404040"/>
                </a:solidFill>
                <a:latin typeface="Carlito"/>
                <a:cs typeface="Carlito"/>
              </a:rPr>
              <a:t>rate </a:t>
            </a:r>
            <a:r>
              <a:rPr sz="2000" spc="-5" dirty="0">
                <a:solidFill>
                  <a:srgbClr val="404040"/>
                </a:solidFill>
                <a:latin typeface="Carlito"/>
                <a:cs typeface="Carlito"/>
              </a:rPr>
              <a:t>with </a:t>
            </a:r>
            <a:r>
              <a:rPr sz="2000" dirty="0">
                <a:solidFill>
                  <a:srgbClr val="404040"/>
                </a:solidFill>
                <a:latin typeface="Carlito"/>
                <a:cs typeface="Carlito"/>
              </a:rPr>
              <a:t>10 </a:t>
            </a:r>
            <a:r>
              <a:rPr sz="2000" spc="-5" dirty="0">
                <a:solidFill>
                  <a:srgbClr val="404040"/>
                </a:solidFill>
                <a:latin typeface="Carlito"/>
                <a:cs typeface="Carlito"/>
              </a:rPr>
              <a:t>successful </a:t>
            </a:r>
            <a:r>
              <a:rPr sz="2000" dirty="0">
                <a:solidFill>
                  <a:srgbClr val="404040"/>
                </a:solidFill>
                <a:latin typeface="Carlito"/>
                <a:cs typeface="Carlito"/>
              </a:rPr>
              <a:t>landings and 3 </a:t>
            </a:r>
            <a:r>
              <a:rPr sz="2000" spc="-20" dirty="0">
                <a:solidFill>
                  <a:srgbClr val="404040"/>
                </a:solidFill>
                <a:latin typeface="Carlito"/>
                <a:cs typeface="Carlito"/>
              </a:rPr>
              <a:t>failed</a:t>
            </a:r>
            <a:r>
              <a:rPr sz="2000" spc="-105" dirty="0">
                <a:solidFill>
                  <a:srgbClr val="404040"/>
                </a:solidFill>
                <a:latin typeface="Carlito"/>
                <a:cs typeface="Carlito"/>
              </a:rPr>
              <a:t> </a:t>
            </a:r>
            <a:r>
              <a:rPr sz="2000" dirty="0">
                <a:solidFill>
                  <a:srgbClr val="404040"/>
                </a:solidFill>
                <a:latin typeface="Carlito"/>
                <a:cs typeface="Carlito"/>
              </a:rPr>
              <a:t>landings.</a:t>
            </a:r>
            <a:endParaRPr sz="2000">
              <a:latin typeface="Carlito"/>
              <a:cs typeface="Carlito"/>
            </a:endParaRPr>
          </a:p>
        </p:txBody>
      </p:sp>
      <p:sp>
        <p:nvSpPr>
          <p:cNvPr id="4" name="object 4"/>
          <p:cNvSpPr/>
          <p:nvPr/>
        </p:nvSpPr>
        <p:spPr>
          <a:xfrm>
            <a:off x="4811267" y="2243327"/>
            <a:ext cx="2570988" cy="2570988"/>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248155" y="2308860"/>
            <a:ext cx="3401568" cy="15240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8031480" y="2429255"/>
            <a:ext cx="324611" cy="304800"/>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7280" y="350828"/>
            <a:ext cx="10058400" cy="1386532"/>
          </a:xfrm>
          <a:prstGeom prst="rect">
            <a:avLst/>
          </a:prstGeom>
        </p:spPr>
        <p:txBody>
          <a:bodyPr vert="horz" wrap="square" lIns="0" tIns="123189" rIns="0" bIns="0" rtlCol="0">
            <a:spAutoFit/>
          </a:bodyPr>
          <a:lstStyle/>
          <a:p>
            <a:pPr marL="168910" marR="5080">
              <a:lnSpc>
                <a:spcPts val="4910"/>
              </a:lnSpc>
              <a:spcBef>
                <a:spcPts val="969"/>
              </a:spcBef>
              <a:tabLst>
                <a:tab pos="10140315" algn="l"/>
              </a:tabLst>
            </a:pPr>
            <a:r>
              <a:rPr spc="-385" dirty="0">
                <a:solidFill>
                  <a:schemeClr val="tx1"/>
                </a:solidFill>
              </a:rPr>
              <a:t>Payload </a:t>
            </a:r>
            <a:r>
              <a:rPr spc="-390" dirty="0">
                <a:solidFill>
                  <a:schemeClr val="tx1"/>
                </a:solidFill>
              </a:rPr>
              <a:t>Mass </a:t>
            </a:r>
            <a:r>
              <a:rPr spc="-365" dirty="0">
                <a:solidFill>
                  <a:schemeClr val="tx1"/>
                </a:solidFill>
              </a:rPr>
              <a:t>vs. </a:t>
            </a:r>
            <a:r>
              <a:rPr spc="-520" dirty="0">
                <a:solidFill>
                  <a:schemeClr val="tx1"/>
                </a:solidFill>
              </a:rPr>
              <a:t>Success </a:t>
            </a:r>
            <a:r>
              <a:rPr spc="-365" dirty="0">
                <a:solidFill>
                  <a:schemeClr val="tx1"/>
                </a:solidFill>
              </a:rPr>
              <a:t>vs. </a:t>
            </a:r>
            <a:r>
              <a:rPr spc="-270" dirty="0">
                <a:solidFill>
                  <a:schemeClr val="tx1"/>
                </a:solidFill>
              </a:rPr>
              <a:t>Booster  </a:t>
            </a:r>
            <a:r>
              <a:rPr u="heavy" spc="-330" dirty="0">
                <a:solidFill>
                  <a:schemeClr val="tx1"/>
                </a:solidFill>
                <a:uFill>
                  <a:solidFill>
                    <a:srgbClr val="7D7D7D"/>
                  </a:solidFill>
                </a:uFill>
              </a:rPr>
              <a:t>Version</a:t>
            </a:r>
            <a:r>
              <a:rPr u="heavy" spc="-409" dirty="0">
                <a:solidFill>
                  <a:schemeClr val="tx1"/>
                </a:solidFill>
                <a:uFill>
                  <a:solidFill>
                    <a:srgbClr val="7D7D7D"/>
                  </a:solidFill>
                </a:uFill>
              </a:rPr>
              <a:t> </a:t>
            </a:r>
            <a:r>
              <a:rPr u="heavy" spc="-330" dirty="0">
                <a:solidFill>
                  <a:schemeClr val="tx1"/>
                </a:solidFill>
                <a:uFill>
                  <a:solidFill>
                    <a:srgbClr val="7D7D7D"/>
                  </a:solidFill>
                </a:uFill>
              </a:rPr>
              <a:t>Category</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42</a:t>
            </a:fld>
            <a:endParaRPr dirty="0"/>
          </a:p>
        </p:txBody>
      </p:sp>
      <p:sp>
        <p:nvSpPr>
          <p:cNvPr id="3" name="object 3"/>
          <p:cNvSpPr txBox="1"/>
          <p:nvPr/>
        </p:nvSpPr>
        <p:spPr>
          <a:xfrm>
            <a:off x="1084275" y="4868926"/>
            <a:ext cx="9767570" cy="1169670"/>
          </a:xfrm>
          <a:prstGeom prst="rect">
            <a:avLst/>
          </a:prstGeom>
        </p:spPr>
        <p:txBody>
          <a:bodyPr vert="horz" wrap="square" lIns="0" tIns="38100" rIns="0" bIns="0" rtlCol="0">
            <a:spAutoFit/>
          </a:bodyPr>
          <a:lstStyle/>
          <a:p>
            <a:pPr marL="12700" marR="5080">
              <a:lnSpc>
                <a:spcPct val="91700"/>
              </a:lnSpc>
              <a:spcBef>
                <a:spcPts val="300"/>
              </a:spcBef>
            </a:pPr>
            <a:r>
              <a:rPr sz="2000" spc="-5" dirty="0">
                <a:solidFill>
                  <a:srgbClr val="404040"/>
                </a:solidFill>
                <a:latin typeface="Carlito"/>
                <a:cs typeface="Carlito"/>
              </a:rPr>
              <a:t>Plotly dashboard has </a:t>
            </a:r>
            <a:r>
              <a:rPr sz="2000" dirty="0">
                <a:solidFill>
                  <a:srgbClr val="404040"/>
                </a:solidFill>
                <a:latin typeface="Carlito"/>
                <a:cs typeface="Carlito"/>
              </a:rPr>
              <a:t>a </a:t>
            </a:r>
            <a:r>
              <a:rPr sz="2000" spc="-25" dirty="0">
                <a:solidFill>
                  <a:srgbClr val="404040"/>
                </a:solidFill>
                <a:latin typeface="Carlito"/>
                <a:cs typeface="Carlito"/>
              </a:rPr>
              <a:t>Payload </a:t>
            </a:r>
            <a:r>
              <a:rPr sz="2000" spc="-20" dirty="0">
                <a:solidFill>
                  <a:srgbClr val="404040"/>
                </a:solidFill>
                <a:latin typeface="Carlito"/>
                <a:cs typeface="Carlito"/>
              </a:rPr>
              <a:t>range </a:t>
            </a:r>
            <a:r>
              <a:rPr sz="2000" spc="-60" dirty="0">
                <a:solidFill>
                  <a:srgbClr val="404040"/>
                </a:solidFill>
                <a:latin typeface="Carlito"/>
                <a:cs typeface="Carlito"/>
              </a:rPr>
              <a:t>selector. </a:t>
            </a:r>
            <a:r>
              <a:rPr sz="2000" spc="-65" dirty="0">
                <a:solidFill>
                  <a:srgbClr val="404040"/>
                </a:solidFill>
                <a:latin typeface="Carlito"/>
                <a:cs typeface="Carlito"/>
              </a:rPr>
              <a:t>However, </a:t>
            </a:r>
            <a:r>
              <a:rPr sz="2000" dirty="0">
                <a:solidFill>
                  <a:srgbClr val="404040"/>
                </a:solidFill>
                <a:latin typeface="Carlito"/>
                <a:cs typeface="Carlito"/>
              </a:rPr>
              <a:t>this </a:t>
            </a:r>
            <a:r>
              <a:rPr sz="2000" spc="-5" dirty="0">
                <a:solidFill>
                  <a:srgbClr val="404040"/>
                </a:solidFill>
                <a:latin typeface="Carlito"/>
                <a:cs typeface="Carlito"/>
              </a:rPr>
              <a:t>is </a:t>
            </a:r>
            <a:r>
              <a:rPr sz="2000" spc="-10" dirty="0">
                <a:solidFill>
                  <a:srgbClr val="404040"/>
                </a:solidFill>
                <a:latin typeface="Carlito"/>
                <a:cs typeface="Carlito"/>
              </a:rPr>
              <a:t>set </a:t>
            </a:r>
            <a:r>
              <a:rPr sz="2000" spc="-20" dirty="0">
                <a:solidFill>
                  <a:srgbClr val="404040"/>
                </a:solidFill>
                <a:latin typeface="Carlito"/>
                <a:cs typeface="Carlito"/>
              </a:rPr>
              <a:t>from </a:t>
            </a:r>
            <a:r>
              <a:rPr sz="2000" dirty="0">
                <a:solidFill>
                  <a:srgbClr val="404040"/>
                </a:solidFill>
                <a:latin typeface="Carlito"/>
                <a:cs typeface="Carlito"/>
              </a:rPr>
              <a:t>0-10000 </a:t>
            </a:r>
            <a:r>
              <a:rPr sz="2000" spc="-20" dirty="0">
                <a:solidFill>
                  <a:srgbClr val="404040"/>
                </a:solidFill>
                <a:latin typeface="Carlito"/>
                <a:cs typeface="Carlito"/>
              </a:rPr>
              <a:t>instead </a:t>
            </a:r>
            <a:r>
              <a:rPr sz="2000" spc="-5" dirty="0">
                <a:solidFill>
                  <a:srgbClr val="404040"/>
                </a:solidFill>
                <a:latin typeface="Carlito"/>
                <a:cs typeface="Carlito"/>
              </a:rPr>
              <a:t>of </a:t>
            </a:r>
            <a:r>
              <a:rPr sz="2000" dirty="0">
                <a:solidFill>
                  <a:srgbClr val="404040"/>
                </a:solidFill>
                <a:latin typeface="Carlito"/>
                <a:cs typeface="Carlito"/>
              </a:rPr>
              <a:t>the  </a:t>
            </a:r>
            <a:r>
              <a:rPr sz="2000" spc="-20" dirty="0">
                <a:solidFill>
                  <a:srgbClr val="404040"/>
                </a:solidFill>
                <a:latin typeface="Carlito"/>
                <a:cs typeface="Carlito"/>
              </a:rPr>
              <a:t>max </a:t>
            </a:r>
            <a:r>
              <a:rPr sz="2000" spc="-25" dirty="0">
                <a:solidFill>
                  <a:srgbClr val="404040"/>
                </a:solidFill>
                <a:latin typeface="Carlito"/>
                <a:cs typeface="Carlito"/>
              </a:rPr>
              <a:t>Payload </a:t>
            </a:r>
            <a:r>
              <a:rPr sz="2000" spc="-5" dirty="0">
                <a:solidFill>
                  <a:srgbClr val="404040"/>
                </a:solidFill>
                <a:latin typeface="Carlito"/>
                <a:cs typeface="Carlito"/>
              </a:rPr>
              <a:t>of </a:t>
            </a:r>
            <a:r>
              <a:rPr sz="2000" dirty="0">
                <a:solidFill>
                  <a:srgbClr val="404040"/>
                </a:solidFill>
                <a:latin typeface="Carlito"/>
                <a:cs typeface="Carlito"/>
              </a:rPr>
              <a:t>15600. </a:t>
            </a:r>
            <a:r>
              <a:rPr sz="2000" spc="-5" dirty="0">
                <a:solidFill>
                  <a:srgbClr val="404040"/>
                </a:solidFill>
                <a:latin typeface="Carlito"/>
                <a:cs typeface="Carlito"/>
              </a:rPr>
              <a:t>Class </a:t>
            </a:r>
            <a:r>
              <a:rPr sz="2000" spc="-20" dirty="0">
                <a:solidFill>
                  <a:srgbClr val="404040"/>
                </a:solidFill>
                <a:latin typeface="Carlito"/>
                <a:cs typeface="Carlito"/>
              </a:rPr>
              <a:t>indicates </a:t>
            </a:r>
            <a:r>
              <a:rPr sz="2000" dirty="0">
                <a:solidFill>
                  <a:srgbClr val="404040"/>
                </a:solidFill>
                <a:latin typeface="Carlito"/>
                <a:cs typeface="Carlito"/>
              </a:rPr>
              <a:t>1 </a:t>
            </a:r>
            <a:r>
              <a:rPr sz="2000" spc="-30" dirty="0">
                <a:solidFill>
                  <a:srgbClr val="404040"/>
                </a:solidFill>
                <a:latin typeface="Carlito"/>
                <a:cs typeface="Carlito"/>
              </a:rPr>
              <a:t>for </a:t>
            </a:r>
            <a:r>
              <a:rPr sz="2000" spc="-5" dirty="0">
                <a:solidFill>
                  <a:srgbClr val="404040"/>
                </a:solidFill>
                <a:latin typeface="Carlito"/>
                <a:cs typeface="Carlito"/>
              </a:rPr>
              <a:t>successful </a:t>
            </a:r>
            <a:r>
              <a:rPr sz="2000" dirty="0">
                <a:solidFill>
                  <a:srgbClr val="404040"/>
                </a:solidFill>
                <a:latin typeface="Carlito"/>
                <a:cs typeface="Carlito"/>
              </a:rPr>
              <a:t>landing and 0 </a:t>
            </a:r>
            <a:r>
              <a:rPr sz="2000" spc="-30" dirty="0">
                <a:solidFill>
                  <a:srgbClr val="404040"/>
                </a:solidFill>
                <a:latin typeface="Carlito"/>
                <a:cs typeface="Carlito"/>
              </a:rPr>
              <a:t>for </a:t>
            </a:r>
            <a:r>
              <a:rPr sz="2000" spc="-20" dirty="0">
                <a:solidFill>
                  <a:srgbClr val="404040"/>
                </a:solidFill>
                <a:latin typeface="Carlito"/>
                <a:cs typeface="Carlito"/>
              </a:rPr>
              <a:t>failure. </a:t>
            </a:r>
            <a:r>
              <a:rPr sz="2000" spc="-25" dirty="0">
                <a:solidFill>
                  <a:srgbClr val="404040"/>
                </a:solidFill>
                <a:latin typeface="Carlito"/>
                <a:cs typeface="Carlito"/>
              </a:rPr>
              <a:t>Scatter </a:t>
            </a:r>
            <a:r>
              <a:rPr sz="2000" spc="-5" dirty="0">
                <a:solidFill>
                  <a:srgbClr val="404040"/>
                </a:solidFill>
                <a:latin typeface="Carlito"/>
                <a:cs typeface="Carlito"/>
              </a:rPr>
              <a:t>plot also  accounts </a:t>
            </a:r>
            <a:r>
              <a:rPr sz="2000" spc="-25" dirty="0">
                <a:solidFill>
                  <a:srgbClr val="404040"/>
                </a:solidFill>
                <a:latin typeface="Carlito"/>
                <a:cs typeface="Carlito"/>
              </a:rPr>
              <a:t>for </a:t>
            </a:r>
            <a:r>
              <a:rPr sz="2000" spc="-20" dirty="0">
                <a:solidFill>
                  <a:srgbClr val="404040"/>
                </a:solidFill>
                <a:latin typeface="Carlito"/>
                <a:cs typeface="Carlito"/>
              </a:rPr>
              <a:t>booster </a:t>
            </a:r>
            <a:r>
              <a:rPr sz="2000" spc="-25" dirty="0">
                <a:solidFill>
                  <a:srgbClr val="404040"/>
                </a:solidFill>
                <a:latin typeface="Carlito"/>
                <a:cs typeface="Carlito"/>
              </a:rPr>
              <a:t>version </a:t>
            </a:r>
            <a:r>
              <a:rPr sz="2000" spc="-20" dirty="0">
                <a:solidFill>
                  <a:srgbClr val="404040"/>
                </a:solidFill>
                <a:latin typeface="Carlito"/>
                <a:cs typeface="Carlito"/>
              </a:rPr>
              <a:t>category </a:t>
            </a:r>
            <a:r>
              <a:rPr sz="2000" spc="-5" dirty="0">
                <a:solidFill>
                  <a:srgbClr val="404040"/>
                </a:solidFill>
                <a:latin typeface="Carlito"/>
                <a:cs typeface="Carlito"/>
              </a:rPr>
              <a:t>in color </a:t>
            </a:r>
            <a:r>
              <a:rPr sz="2000" dirty="0">
                <a:solidFill>
                  <a:srgbClr val="404040"/>
                </a:solidFill>
                <a:latin typeface="Carlito"/>
                <a:cs typeface="Carlito"/>
              </a:rPr>
              <a:t>and number </a:t>
            </a:r>
            <a:r>
              <a:rPr sz="2000" spc="-5" dirty="0">
                <a:solidFill>
                  <a:srgbClr val="404040"/>
                </a:solidFill>
                <a:latin typeface="Carlito"/>
                <a:cs typeface="Carlito"/>
              </a:rPr>
              <a:t>of </a:t>
            </a:r>
            <a:r>
              <a:rPr sz="2000" dirty="0">
                <a:solidFill>
                  <a:srgbClr val="404040"/>
                </a:solidFill>
                <a:latin typeface="Carlito"/>
                <a:cs typeface="Carlito"/>
              </a:rPr>
              <a:t>launches </a:t>
            </a:r>
            <a:r>
              <a:rPr sz="2000" spc="-5" dirty="0">
                <a:solidFill>
                  <a:srgbClr val="404040"/>
                </a:solidFill>
                <a:latin typeface="Carlito"/>
                <a:cs typeface="Carlito"/>
              </a:rPr>
              <a:t>in </a:t>
            </a:r>
            <a:r>
              <a:rPr sz="2000" spc="-15" dirty="0">
                <a:solidFill>
                  <a:srgbClr val="404040"/>
                </a:solidFill>
                <a:latin typeface="Carlito"/>
                <a:cs typeface="Carlito"/>
              </a:rPr>
              <a:t>point </a:t>
            </a:r>
            <a:r>
              <a:rPr sz="2000" spc="-25" dirty="0">
                <a:solidFill>
                  <a:srgbClr val="404040"/>
                </a:solidFill>
                <a:latin typeface="Carlito"/>
                <a:cs typeface="Carlito"/>
              </a:rPr>
              <a:t>size. </a:t>
            </a:r>
            <a:r>
              <a:rPr sz="2000" spc="-5" dirty="0">
                <a:solidFill>
                  <a:srgbClr val="404040"/>
                </a:solidFill>
                <a:latin typeface="Carlito"/>
                <a:cs typeface="Carlito"/>
              </a:rPr>
              <a:t>In </a:t>
            </a:r>
            <a:r>
              <a:rPr sz="2000" dirty="0">
                <a:solidFill>
                  <a:srgbClr val="404040"/>
                </a:solidFill>
                <a:latin typeface="Carlito"/>
                <a:cs typeface="Carlito"/>
              </a:rPr>
              <a:t>this  </a:t>
            </a:r>
            <a:r>
              <a:rPr sz="2000" spc="-5" dirty="0">
                <a:solidFill>
                  <a:srgbClr val="404040"/>
                </a:solidFill>
                <a:latin typeface="Carlito"/>
                <a:cs typeface="Carlito"/>
              </a:rPr>
              <a:t>particular </a:t>
            </a:r>
            <a:r>
              <a:rPr sz="2000" spc="-20" dirty="0">
                <a:solidFill>
                  <a:srgbClr val="404040"/>
                </a:solidFill>
                <a:latin typeface="Carlito"/>
                <a:cs typeface="Carlito"/>
              </a:rPr>
              <a:t>range </a:t>
            </a:r>
            <a:r>
              <a:rPr sz="2000" spc="-5" dirty="0">
                <a:solidFill>
                  <a:srgbClr val="404040"/>
                </a:solidFill>
                <a:latin typeface="Carlito"/>
                <a:cs typeface="Carlito"/>
              </a:rPr>
              <a:t>of </a:t>
            </a:r>
            <a:r>
              <a:rPr sz="2000" dirty="0">
                <a:solidFill>
                  <a:srgbClr val="404040"/>
                </a:solidFill>
                <a:latin typeface="Carlito"/>
                <a:cs typeface="Carlito"/>
              </a:rPr>
              <a:t>0-6000, </a:t>
            </a:r>
            <a:r>
              <a:rPr sz="2000" spc="-20" dirty="0">
                <a:solidFill>
                  <a:srgbClr val="404040"/>
                </a:solidFill>
                <a:latin typeface="Carlito"/>
                <a:cs typeface="Carlito"/>
              </a:rPr>
              <a:t>interestingly </a:t>
            </a:r>
            <a:r>
              <a:rPr sz="2000" spc="-5" dirty="0">
                <a:solidFill>
                  <a:srgbClr val="404040"/>
                </a:solidFill>
                <a:latin typeface="Carlito"/>
                <a:cs typeface="Carlito"/>
              </a:rPr>
              <a:t>there </a:t>
            </a:r>
            <a:r>
              <a:rPr sz="2000" spc="-20" dirty="0">
                <a:solidFill>
                  <a:srgbClr val="404040"/>
                </a:solidFill>
                <a:latin typeface="Carlito"/>
                <a:cs typeface="Carlito"/>
              </a:rPr>
              <a:t>are two failed </a:t>
            </a:r>
            <a:r>
              <a:rPr sz="2000" dirty="0">
                <a:solidFill>
                  <a:srgbClr val="404040"/>
                </a:solidFill>
                <a:latin typeface="Carlito"/>
                <a:cs typeface="Carlito"/>
              </a:rPr>
              <a:t>landings </a:t>
            </a:r>
            <a:r>
              <a:rPr sz="2000" spc="-5" dirty="0">
                <a:solidFill>
                  <a:srgbClr val="404040"/>
                </a:solidFill>
                <a:latin typeface="Carlito"/>
                <a:cs typeface="Carlito"/>
              </a:rPr>
              <a:t>with payloads of </a:t>
            </a:r>
            <a:r>
              <a:rPr sz="2000" spc="-45" dirty="0">
                <a:solidFill>
                  <a:srgbClr val="404040"/>
                </a:solidFill>
                <a:latin typeface="Carlito"/>
                <a:cs typeface="Carlito"/>
              </a:rPr>
              <a:t>zero</a:t>
            </a:r>
            <a:r>
              <a:rPr sz="2000" spc="-30" dirty="0">
                <a:solidFill>
                  <a:srgbClr val="404040"/>
                </a:solidFill>
                <a:latin typeface="Carlito"/>
                <a:cs typeface="Carlito"/>
              </a:rPr>
              <a:t> </a:t>
            </a:r>
            <a:r>
              <a:rPr sz="2000" dirty="0">
                <a:solidFill>
                  <a:srgbClr val="404040"/>
                </a:solidFill>
                <a:latin typeface="Carlito"/>
                <a:cs typeface="Carlito"/>
              </a:rPr>
              <a:t>kg.</a:t>
            </a:r>
            <a:endParaRPr sz="2000">
              <a:latin typeface="Carlito"/>
              <a:cs typeface="Carlito"/>
            </a:endParaRPr>
          </a:p>
        </p:txBody>
      </p:sp>
      <p:sp>
        <p:nvSpPr>
          <p:cNvPr id="4" name="object 4"/>
          <p:cNvSpPr/>
          <p:nvPr/>
        </p:nvSpPr>
        <p:spPr>
          <a:xfrm>
            <a:off x="417958" y="1774321"/>
            <a:ext cx="11568046" cy="298156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6333745"/>
            <a:ext cx="12192000" cy="524510"/>
            <a:chOff x="0" y="6333745"/>
            <a:chExt cx="12192000" cy="524510"/>
          </a:xfrm>
        </p:grpSpPr>
        <p:sp>
          <p:nvSpPr>
            <p:cNvPr id="3" name="object 3"/>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70C0"/>
            </a:solidFill>
          </p:spPr>
          <p:txBody>
            <a:bodyPr wrap="square" lIns="0" tIns="0" rIns="0" bIns="0" rtlCol="0"/>
            <a:lstStyle/>
            <a:p>
              <a:endParaRPr/>
            </a:p>
          </p:txBody>
        </p:sp>
        <p:sp>
          <p:nvSpPr>
            <p:cNvPr id="4" name="object 4"/>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00B0F0"/>
            </a:solidFill>
          </p:spPr>
          <p:txBody>
            <a:bodyPr wrap="square" lIns="0" tIns="0" rIns="0" bIns="0" rtlCol="0"/>
            <a:lstStyle/>
            <a:p>
              <a:endParaRPr/>
            </a:p>
          </p:txBody>
        </p:sp>
      </p:grpSp>
      <p:sp>
        <p:nvSpPr>
          <p:cNvPr id="5" name="object 5"/>
          <p:cNvSpPr/>
          <p:nvPr/>
        </p:nvSpPr>
        <p:spPr>
          <a:xfrm>
            <a:off x="1207008" y="4343400"/>
            <a:ext cx="9875520" cy="0"/>
          </a:xfrm>
          <a:custGeom>
            <a:avLst/>
            <a:gdLst/>
            <a:ahLst/>
            <a:cxnLst/>
            <a:rect l="l" t="t" r="r" b="b"/>
            <a:pathLst>
              <a:path w="9875520">
                <a:moveTo>
                  <a:pt x="0" y="0"/>
                </a:moveTo>
                <a:lnTo>
                  <a:pt x="9875520" y="0"/>
                </a:lnTo>
              </a:path>
            </a:pathLst>
          </a:custGeom>
          <a:ln w="6096">
            <a:solidFill>
              <a:srgbClr val="7D7D7D"/>
            </a:solidFill>
          </a:ln>
        </p:spPr>
        <p:txBody>
          <a:bodyPr wrap="square" lIns="0" tIns="0" rIns="0" bIns="0" rtlCol="0"/>
          <a:lstStyle/>
          <a:p>
            <a:endParaRPr/>
          </a:p>
        </p:txBody>
      </p:sp>
      <p:sp>
        <p:nvSpPr>
          <p:cNvPr id="8" name="object 8"/>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43</a:t>
            </a:fld>
            <a:endParaRPr dirty="0"/>
          </a:p>
        </p:txBody>
      </p:sp>
      <p:sp>
        <p:nvSpPr>
          <p:cNvPr id="7" name="object 7"/>
          <p:cNvSpPr txBox="1"/>
          <p:nvPr/>
        </p:nvSpPr>
        <p:spPr>
          <a:xfrm>
            <a:off x="1176019" y="4417517"/>
            <a:ext cx="9558020" cy="722630"/>
          </a:xfrm>
          <a:prstGeom prst="rect">
            <a:avLst/>
          </a:prstGeom>
        </p:spPr>
        <p:txBody>
          <a:bodyPr vert="horz" wrap="square" lIns="0" tIns="12700" rIns="0" bIns="0" rtlCol="0">
            <a:spAutoFit/>
          </a:bodyPr>
          <a:lstStyle/>
          <a:p>
            <a:pPr marL="12700">
              <a:lnSpc>
                <a:spcPts val="2745"/>
              </a:lnSpc>
              <a:spcBef>
                <a:spcPts val="100"/>
              </a:spcBef>
              <a:tabLst>
                <a:tab pos="3461385" algn="l"/>
                <a:tab pos="4001135" algn="l"/>
                <a:tab pos="5398770" algn="l"/>
                <a:tab pos="7389495" algn="l"/>
                <a:tab pos="8218170" algn="l"/>
              </a:tabLst>
            </a:pPr>
            <a:r>
              <a:rPr sz="2400" spc="-130" dirty="0">
                <a:latin typeface="Arial"/>
                <a:cs typeface="Arial"/>
              </a:rPr>
              <a:t>GRIDSEARCHCV(CV=10)	</a:t>
            </a:r>
            <a:r>
              <a:rPr sz="2400" spc="-200" dirty="0">
                <a:latin typeface="Arial"/>
                <a:cs typeface="Arial"/>
              </a:rPr>
              <a:t>ON	</a:t>
            </a:r>
            <a:r>
              <a:rPr sz="2400" spc="-160" dirty="0">
                <a:latin typeface="Arial"/>
                <a:cs typeface="Arial"/>
              </a:rPr>
              <a:t>LOGISTIC	</a:t>
            </a:r>
            <a:r>
              <a:rPr sz="2400" spc="-190" dirty="0">
                <a:latin typeface="Arial"/>
                <a:cs typeface="Arial"/>
              </a:rPr>
              <a:t>REGRESSION,	</a:t>
            </a:r>
            <a:r>
              <a:rPr sz="2400" spc="-95" dirty="0">
                <a:latin typeface="Arial"/>
                <a:cs typeface="Arial"/>
              </a:rPr>
              <a:t>SVM,	</a:t>
            </a:r>
            <a:r>
              <a:rPr sz="2400" spc="-150" dirty="0">
                <a:latin typeface="Arial"/>
                <a:cs typeface="Arial"/>
              </a:rPr>
              <a:t>DECISION</a:t>
            </a:r>
            <a:endParaRPr sz="2400" dirty="0">
              <a:latin typeface="Arial"/>
              <a:cs typeface="Arial"/>
            </a:endParaRPr>
          </a:p>
          <a:p>
            <a:pPr marL="12700">
              <a:lnSpc>
                <a:spcPts val="2745"/>
              </a:lnSpc>
              <a:tabLst>
                <a:tab pos="911225" algn="l"/>
                <a:tab pos="1632585" algn="l"/>
              </a:tabLst>
            </a:pPr>
            <a:r>
              <a:rPr sz="2400" spc="-220" dirty="0">
                <a:latin typeface="Arial"/>
                <a:cs typeface="Arial"/>
              </a:rPr>
              <a:t>TREE,	</a:t>
            </a:r>
            <a:r>
              <a:rPr sz="2400" spc="-155" dirty="0">
                <a:latin typeface="Arial"/>
                <a:cs typeface="Arial"/>
              </a:rPr>
              <a:t>AND	</a:t>
            </a:r>
            <a:r>
              <a:rPr sz="2400" spc="-180" dirty="0">
                <a:latin typeface="Arial"/>
                <a:cs typeface="Arial"/>
              </a:rPr>
              <a:t>KNN</a:t>
            </a:r>
            <a:endParaRPr sz="2400" dirty="0">
              <a:latin typeface="Arial"/>
              <a:cs typeface="Arial"/>
            </a:endParaRPr>
          </a:p>
        </p:txBody>
      </p:sp>
      <p:sp>
        <p:nvSpPr>
          <p:cNvPr id="13" name="Content Placeholder 12">
            <a:extLst>
              <a:ext uri="{FF2B5EF4-FFF2-40B4-BE49-F238E27FC236}">
                <a16:creationId xmlns:a16="http://schemas.microsoft.com/office/drawing/2014/main" id="{7326DBD6-C71A-0223-2E55-33C8746530E1}"/>
              </a:ext>
            </a:extLst>
          </p:cNvPr>
          <p:cNvSpPr>
            <a:spLocks noGrp="1"/>
          </p:cNvSpPr>
          <p:nvPr>
            <p:ph idx="1"/>
          </p:nvPr>
        </p:nvSpPr>
        <p:spPr/>
        <p:txBody>
          <a:bodyPr>
            <a:normAutofit/>
          </a:bodyPr>
          <a:lstStyle/>
          <a:p>
            <a:pPr marL="0" indent="0">
              <a:buNone/>
            </a:pPr>
            <a:r>
              <a:rPr lang="en-AU" sz="8800" dirty="0">
                <a:solidFill>
                  <a:schemeClr val="tx1"/>
                </a:solidFill>
                <a:latin typeface="Bahnschrift Condensed" panose="020B0502040204020203" pitchFamily="34" charset="0"/>
              </a:rPr>
              <a:t>Predictive Analysis (Classification)</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solidFill>
              <a:srgbClr val="0070C0"/>
            </a:solid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00B0F0"/>
            </a:solidFill>
          </p:spPr>
          <p:txBody>
            <a:bodyPr wrap="square" lIns="0" tIns="0" rIns="0" bIns="0" rtlCol="0"/>
            <a:lstStyle/>
            <a:p>
              <a:endParaRPr/>
            </a:p>
          </p:txBody>
        </p:sp>
      </p:grpSp>
      <p:sp>
        <p:nvSpPr>
          <p:cNvPr id="5" name="object 5"/>
          <p:cNvSpPr txBox="1">
            <a:spLocks noGrp="1"/>
          </p:cNvSpPr>
          <p:nvPr>
            <p:ph type="title"/>
          </p:nvPr>
        </p:nvSpPr>
        <p:spPr>
          <a:xfrm>
            <a:off x="1176019" y="321386"/>
            <a:ext cx="4008754" cy="574675"/>
          </a:xfrm>
          <a:prstGeom prst="rect">
            <a:avLst/>
          </a:prstGeom>
        </p:spPr>
        <p:txBody>
          <a:bodyPr vert="horz" wrap="square" lIns="0" tIns="12700" rIns="0" bIns="0" rtlCol="0">
            <a:spAutoFit/>
          </a:bodyPr>
          <a:lstStyle/>
          <a:p>
            <a:pPr marL="12700">
              <a:lnSpc>
                <a:spcPct val="100000"/>
              </a:lnSpc>
              <a:spcBef>
                <a:spcPts val="100"/>
              </a:spcBef>
            </a:pPr>
            <a:r>
              <a:rPr sz="3600" spc="-229" dirty="0">
                <a:solidFill>
                  <a:schemeClr val="tx1"/>
                </a:solidFill>
              </a:rPr>
              <a:t>Classification</a:t>
            </a:r>
            <a:r>
              <a:rPr sz="3600" spc="-340" dirty="0">
                <a:solidFill>
                  <a:schemeClr val="tx1"/>
                </a:solidFill>
              </a:rPr>
              <a:t> </a:t>
            </a:r>
            <a:r>
              <a:rPr sz="3600" spc="-280" dirty="0">
                <a:solidFill>
                  <a:schemeClr val="tx1"/>
                </a:solidFill>
              </a:rPr>
              <a:t>Accuracy</a:t>
            </a:r>
            <a:endParaRPr sz="3600" dirty="0">
              <a:solidFill>
                <a:schemeClr val="tx1"/>
              </a:solidFill>
            </a:endParaRPr>
          </a:p>
        </p:txBody>
      </p:sp>
      <p:sp>
        <p:nvSpPr>
          <p:cNvPr id="8" name="object 8"/>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44</a:t>
            </a:fld>
            <a:endParaRPr dirty="0"/>
          </a:p>
        </p:txBody>
      </p:sp>
      <p:sp>
        <p:nvSpPr>
          <p:cNvPr id="6" name="object 6"/>
          <p:cNvSpPr txBox="1"/>
          <p:nvPr/>
        </p:nvSpPr>
        <p:spPr>
          <a:xfrm>
            <a:off x="1176019" y="5000396"/>
            <a:ext cx="9213215" cy="1184275"/>
          </a:xfrm>
          <a:prstGeom prst="rect">
            <a:avLst/>
          </a:prstGeom>
        </p:spPr>
        <p:txBody>
          <a:bodyPr vert="horz" wrap="square" lIns="0" tIns="12700" rIns="0" bIns="0" rtlCol="0">
            <a:spAutoFit/>
          </a:bodyPr>
          <a:lstStyle/>
          <a:p>
            <a:pPr marL="12700" marR="2860040">
              <a:lnSpc>
                <a:spcPct val="120700"/>
              </a:lnSpc>
              <a:spcBef>
                <a:spcPts val="100"/>
              </a:spcBef>
            </a:pPr>
            <a:r>
              <a:rPr sz="1600" spc="-5" dirty="0">
                <a:solidFill>
                  <a:srgbClr val="FFFFFF"/>
                </a:solidFill>
                <a:latin typeface="Carlito"/>
                <a:cs typeface="Carlito"/>
              </a:rPr>
              <a:t>All models had virtually the </a:t>
            </a:r>
            <a:r>
              <a:rPr sz="1600" spc="-10" dirty="0">
                <a:solidFill>
                  <a:srgbClr val="FFFFFF"/>
                </a:solidFill>
                <a:latin typeface="Carlito"/>
                <a:cs typeface="Carlito"/>
              </a:rPr>
              <a:t>same </a:t>
            </a:r>
            <a:r>
              <a:rPr sz="1600" spc="-20" dirty="0">
                <a:solidFill>
                  <a:srgbClr val="FFFFFF"/>
                </a:solidFill>
                <a:latin typeface="Carlito"/>
                <a:cs typeface="Carlito"/>
              </a:rPr>
              <a:t>accuracy </a:t>
            </a:r>
            <a:r>
              <a:rPr sz="1600" spc="-5" dirty="0">
                <a:solidFill>
                  <a:srgbClr val="FFFFFF"/>
                </a:solidFill>
                <a:latin typeface="Carlito"/>
                <a:cs typeface="Carlito"/>
              </a:rPr>
              <a:t>on the </a:t>
            </a:r>
            <a:r>
              <a:rPr sz="1600" spc="-20" dirty="0">
                <a:solidFill>
                  <a:srgbClr val="FFFFFF"/>
                </a:solidFill>
                <a:latin typeface="Carlito"/>
                <a:cs typeface="Carlito"/>
              </a:rPr>
              <a:t>test set </a:t>
            </a:r>
            <a:r>
              <a:rPr sz="1600" spc="-15" dirty="0">
                <a:solidFill>
                  <a:srgbClr val="FFFFFF"/>
                </a:solidFill>
                <a:latin typeface="Carlito"/>
                <a:cs typeface="Carlito"/>
              </a:rPr>
              <a:t>at </a:t>
            </a:r>
            <a:r>
              <a:rPr sz="1600" spc="-20" dirty="0">
                <a:solidFill>
                  <a:srgbClr val="FFFFFF"/>
                </a:solidFill>
                <a:latin typeface="Carlito"/>
                <a:cs typeface="Carlito"/>
              </a:rPr>
              <a:t>83.33% </a:t>
            </a:r>
            <a:r>
              <a:rPr sz="1600" spc="-45" dirty="0">
                <a:solidFill>
                  <a:srgbClr val="FFFFFF"/>
                </a:solidFill>
                <a:latin typeface="Carlito"/>
                <a:cs typeface="Carlito"/>
              </a:rPr>
              <a:t>accuracy.  </a:t>
            </a:r>
            <a:r>
              <a:rPr sz="1600" dirty="0">
                <a:solidFill>
                  <a:srgbClr val="FFFFFF"/>
                </a:solidFill>
                <a:latin typeface="Carlito"/>
                <a:cs typeface="Carlito"/>
              </a:rPr>
              <a:t>It </a:t>
            </a:r>
            <a:r>
              <a:rPr sz="1600" spc="-5" dirty="0">
                <a:solidFill>
                  <a:srgbClr val="FFFFFF"/>
                </a:solidFill>
                <a:latin typeface="Carlito"/>
                <a:cs typeface="Carlito"/>
              </a:rPr>
              <a:t>should be </a:t>
            </a:r>
            <a:r>
              <a:rPr sz="1600" spc="-15" dirty="0">
                <a:solidFill>
                  <a:srgbClr val="FFFFFF"/>
                </a:solidFill>
                <a:latin typeface="Carlito"/>
                <a:cs typeface="Carlito"/>
              </a:rPr>
              <a:t>noted </a:t>
            </a:r>
            <a:r>
              <a:rPr sz="1600" spc="-10" dirty="0">
                <a:solidFill>
                  <a:srgbClr val="FFFFFF"/>
                </a:solidFill>
                <a:latin typeface="Carlito"/>
                <a:cs typeface="Carlito"/>
              </a:rPr>
              <a:t>that </a:t>
            </a:r>
            <a:r>
              <a:rPr sz="1600" spc="-20" dirty="0">
                <a:solidFill>
                  <a:srgbClr val="FFFFFF"/>
                </a:solidFill>
                <a:latin typeface="Carlito"/>
                <a:cs typeface="Carlito"/>
              </a:rPr>
              <a:t>test size </a:t>
            </a:r>
            <a:r>
              <a:rPr sz="1600" dirty="0">
                <a:solidFill>
                  <a:srgbClr val="FFFFFF"/>
                </a:solidFill>
                <a:latin typeface="Carlito"/>
                <a:cs typeface="Carlito"/>
              </a:rPr>
              <a:t>is </a:t>
            </a:r>
            <a:r>
              <a:rPr sz="1600" spc="-5" dirty="0">
                <a:solidFill>
                  <a:srgbClr val="FFFFFF"/>
                </a:solidFill>
                <a:latin typeface="Carlito"/>
                <a:cs typeface="Carlito"/>
              </a:rPr>
              <a:t>small </a:t>
            </a:r>
            <a:r>
              <a:rPr sz="1600" spc="-15" dirty="0">
                <a:solidFill>
                  <a:srgbClr val="FFFFFF"/>
                </a:solidFill>
                <a:latin typeface="Carlito"/>
                <a:cs typeface="Carlito"/>
              </a:rPr>
              <a:t>at </a:t>
            </a:r>
            <a:r>
              <a:rPr sz="1600" spc="-5" dirty="0">
                <a:solidFill>
                  <a:srgbClr val="FFFFFF"/>
                </a:solidFill>
                <a:latin typeface="Carlito"/>
                <a:cs typeface="Carlito"/>
              </a:rPr>
              <a:t>only </a:t>
            </a:r>
            <a:r>
              <a:rPr sz="1600" spc="-10" dirty="0">
                <a:solidFill>
                  <a:srgbClr val="FFFFFF"/>
                </a:solidFill>
                <a:latin typeface="Carlito"/>
                <a:cs typeface="Carlito"/>
              </a:rPr>
              <a:t>sample </a:t>
            </a:r>
            <a:r>
              <a:rPr sz="1600" spc="-20" dirty="0">
                <a:solidFill>
                  <a:srgbClr val="FFFFFF"/>
                </a:solidFill>
                <a:latin typeface="Carlito"/>
                <a:cs typeface="Carlito"/>
              </a:rPr>
              <a:t>size </a:t>
            </a:r>
            <a:r>
              <a:rPr sz="1600" spc="-5" dirty="0">
                <a:solidFill>
                  <a:srgbClr val="FFFFFF"/>
                </a:solidFill>
                <a:latin typeface="Carlito"/>
                <a:cs typeface="Carlito"/>
              </a:rPr>
              <a:t>of</a:t>
            </a:r>
            <a:r>
              <a:rPr sz="1600" spc="-204" dirty="0">
                <a:solidFill>
                  <a:srgbClr val="FFFFFF"/>
                </a:solidFill>
                <a:latin typeface="Carlito"/>
                <a:cs typeface="Carlito"/>
              </a:rPr>
              <a:t> </a:t>
            </a:r>
            <a:r>
              <a:rPr sz="1600" spc="-10" dirty="0">
                <a:solidFill>
                  <a:srgbClr val="FFFFFF"/>
                </a:solidFill>
                <a:latin typeface="Carlito"/>
                <a:cs typeface="Carlito"/>
              </a:rPr>
              <a:t>18.</a:t>
            </a:r>
            <a:endParaRPr sz="1600">
              <a:latin typeface="Carlito"/>
              <a:cs typeface="Carlito"/>
            </a:endParaRPr>
          </a:p>
          <a:p>
            <a:pPr marL="12700">
              <a:lnSpc>
                <a:spcPct val="100000"/>
              </a:lnSpc>
              <a:spcBef>
                <a:spcPts val="250"/>
              </a:spcBef>
            </a:pPr>
            <a:r>
              <a:rPr sz="1600" spc="-5" dirty="0">
                <a:solidFill>
                  <a:srgbClr val="FFFFFF"/>
                </a:solidFill>
                <a:latin typeface="Carlito"/>
                <a:cs typeface="Carlito"/>
              </a:rPr>
              <a:t>This </a:t>
            </a:r>
            <a:r>
              <a:rPr sz="1600" spc="-20" dirty="0">
                <a:solidFill>
                  <a:srgbClr val="FFFFFF"/>
                </a:solidFill>
                <a:latin typeface="Carlito"/>
                <a:cs typeface="Carlito"/>
              </a:rPr>
              <a:t>can cause large variance </a:t>
            </a:r>
            <a:r>
              <a:rPr sz="1600" dirty="0">
                <a:solidFill>
                  <a:srgbClr val="FFFFFF"/>
                </a:solidFill>
                <a:latin typeface="Carlito"/>
                <a:cs typeface="Carlito"/>
              </a:rPr>
              <a:t>in </a:t>
            </a:r>
            <a:r>
              <a:rPr sz="1600" spc="-20" dirty="0">
                <a:solidFill>
                  <a:srgbClr val="FFFFFF"/>
                </a:solidFill>
                <a:latin typeface="Carlito"/>
                <a:cs typeface="Carlito"/>
              </a:rPr>
              <a:t>accuracy results, </a:t>
            </a:r>
            <a:r>
              <a:rPr sz="1600" spc="-15" dirty="0">
                <a:solidFill>
                  <a:srgbClr val="FFFFFF"/>
                </a:solidFill>
                <a:latin typeface="Carlito"/>
                <a:cs typeface="Carlito"/>
              </a:rPr>
              <a:t>such </a:t>
            </a:r>
            <a:r>
              <a:rPr sz="1600" spc="-5" dirty="0">
                <a:solidFill>
                  <a:srgbClr val="FFFFFF"/>
                </a:solidFill>
                <a:latin typeface="Carlito"/>
                <a:cs typeface="Carlito"/>
              </a:rPr>
              <a:t>as those in </a:t>
            </a:r>
            <a:r>
              <a:rPr sz="1600" spc="-15" dirty="0">
                <a:solidFill>
                  <a:srgbClr val="FFFFFF"/>
                </a:solidFill>
                <a:latin typeface="Carlito"/>
                <a:cs typeface="Carlito"/>
              </a:rPr>
              <a:t>Decision </a:t>
            </a:r>
            <a:r>
              <a:rPr sz="1600" spc="-65" dirty="0">
                <a:solidFill>
                  <a:srgbClr val="FFFFFF"/>
                </a:solidFill>
                <a:latin typeface="Carlito"/>
                <a:cs typeface="Carlito"/>
              </a:rPr>
              <a:t>Tree </a:t>
            </a:r>
            <a:r>
              <a:rPr sz="1600" spc="-10" dirty="0">
                <a:solidFill>
                  <a:srgbClr val="FFFFFF"/>
                </a:solidFill>
                <a:latin typeface="Carlito"/>
                <a:cs typeface="Carlito"/>
              </a:rPr>
              <a:t>Classifier </a:t>
            </a:r>
            <a:r>
              <a:rPr sz="1600" spc="-5" dirty="0">
                <a:solidFill>
                  <a:srgbClr val="FFFFFF"/>
                </a:solidFill>
                <a:latin typeface="Carlito"/>
                <a:cs typeface="Carlito"/>
              </a:rPr>
              <a:t>model in </a:t>
            </a:r>
            <a:r>
              <a:rPr sz="1600" spc="-25" dirty="0">
                <a:solidFill>
                  <a:srgbClr val="FFFFFF"/>
                </a:solidFill>
                <a:latin typeface="Carlito"/>
                <a:cs typeface="Carlito"/>
              </a:rPr>
              <a:t>repeated</a:t>
            </a:r>
            <a:r>
              <a:rPr sz="1600" spc="60" dirty="0">
                <a:solidFill>
                  <a:srgbClr val="FFFFFF"/>
                </a:solidFill>
                <a:latin typeface="Carlito"/>
                <a:cs typeface="Carlito"/>
              </a:rPr>
              <a:t> </a:t>
            </a:r>
            <a:r>
              <a:rPr sz="1600" spc="-15" dirty="0">
                <a:solidFill>
                  <a:srgbClr val="FFFFFF"/>
                </a:solidFill>
                <a:latin typeface="Carlito"/>
                <a:cs typeface="Carlito"/>
              </a:rPr>
              <a:t>runs.</a:t>
            </a:r>
            <a:endParaRPr sz="1600">
              <a:latin typeface="Carlito"/>
              <a:cs typeface="Carlito"/>
            </a:endParaRPr>
          </a:p>
          <a:p>
            <a:pPr marL="12700">
              <a:lnSpc>
                <a:spcPct val="100000"/>
              </a:lnSpc>
              <a:spcBef>
                <a:spcPts val="400"/>
              </a:spcBef>
            </a:pPr>
            <a:r>
              <a:rPr sz="1600" spc="-55" dirty="0">
                <a:solidFill>
                  <a:srgbClr val="FFFFFF"/>
                </a:solidFill>
                <a:latin typeface="Carlito"/>
                <a:cs typeface="Carlito"/>
              </a:rPr>
              <a:t>We </a:t>
            </a:r>
            <a:r>
              <a:rPr sz="1600" spc="-20" dirty="0">
                <a:solidFill>
                  <a:srgbClr val="FFFFFF"/>
                </a:solidFill>
                <a:latin typeface="Carlito"/>
                <a:cs typeface="Carlito"/>
              </a:rPr>
              <a:t>likely </a:t>
            </a:r>
            <a:r>
              <a:rPr sz="1600" spc="-15" dirty="0">
                <a:solidFill>
                  <a:srgbClr val="FFFFFF"/>
                </a:solidFill>
                <a:latin typeface="Carlito"/>
                <a:cs typeface="Carlito"/>
              </a:rPr>
              <a:t>need </a:t>
            </a:r>
            <a:r>
              <a:rPr sz="1600" spc="-25" dirty="0">
                <a:solidFill>
                  <a:srgbClr val="FFFFFF"/>
                </a:solidFill>
                <a:latin typeface="Carlito"/>
                <a:cs typeface="Carlito"/>
              </a:rPr>
              <a:t>more data </a:t>
            </a:r>
            <a:r>
              <a:rPr sz="1600" spc="-15" dirty="0">
                <a:solidFill>
                  <a:srgbClr val="FFFFFF"/>
                </a:solidFill>
                <a:latin typeface="Carlito"/>
                <a:cs typeface="Carlito"/>
              </a:rPr>
              <a:t>to </a:t>
            </a:r>
            <a:r>
              <a:rPr sz="1600" spc="-20" dirty="0">
                <a:solidFill>
                  <a:srgbClr val="FFFFFF"/>
                </a:solidFill>
                <a:latin typeface="Carlito"/>
                <a:cs typeface="Carlito"/>
              </a:rPr>
              <a:t>determine </a:t>
            </a:r>
            <a:r>
              <a:rPr sz="1600" spc="-5" dirty="0">
                <a:solidFill>
                  <a:srgbClr val="FFFFFF"/>
                </a:solidFill>
                <a:latin typeface="Carlito"/>
                <a:cs typeface="Carlito"/>
              </a:rPr>
              <a:t>the </a:t>
            </a:r>
            <a:r>
              <a:rPr sz="1600" spc="-20" dirty="0">
                <a:solidFill>
                  <a:srgbClr val="FFFFFF"/>
                </a:solidFill>
                <a:latin typeface="Carlito"/>
                <a:cs typeface="Carlito"/>
              </a:rPr>
              <a:t>best</a:t>
            </a:r>
            <a:r>
              <a:rPr sz="1600" spc="114" dirty="0">
                <a:solidFill>
                  <a:srgbClr val="FFFFFF"/>
                </a:solidFill>
                <a:latin typeface="Carlito"/>
                <a:cs typeface="Carlito"/>
              </a:rPr>
              <a:t> </a:t>
            </a:r>
            <a:r>
              <a:rPr sz="1600" spc="-15" dirty="0">
                <a:solidFill>
                  <a:srgbClr val="FFFFFF"/>
                </a:solidFill>
                <a:latin typeface="Carlito"/>
                <a:cs typeface="Carlito"/>
              </a:rPr>
              <a:t>model.</a:t>
            </a:r>
            <a:endParaRPr sz="1600">
              <a:latin typeface="Carlito"/>
              <a:cs typeface="Carlito"/>
            </a:endParaRPr>
          </a:p>
        </p:txBody>
      </p:sp>
      <p:sp>
        <p:nvSpPr>
          <p:cNvPr id="7" name="object 7"/>
          <p:cNvSpPr/>
          <p:nvPr/>
        </p:nvSpPr>
        <p:spPr>
          <a:xfrm>
            <a:off x="3086100" y="1207008"/>
            <a:ext cx="5076444" cy="333756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solidFill>
              <a:srgbClr val="0070C0"/>
            </a:solid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00B0F0"/>
            </a:solidFill>
          </p:spPr>
          <p:txBody>
            <a:bodyPr wrap="square" lIns="0" tIns="0" rIns="0" bIns="0" rtlCol="0"/>
            <a:lstStyle/>
            <a:p>
              <a:endParaRPr/>
            </a:p>
          </p:txBody>
        </p:sp>
      </p:grpSp>
      <p:sp>
        <p:nvSpPr>
          <p:cNvPr id="5" name="object 5"/>
          <p:cNvSpPr txBox="1">
            <a:spLocks noGrp="1"/>
          </p:cNvSpPr>
          <p:nvPr>
            <p:ph type="title"/>
          </p:nvPr>
        </p:nvSpPr>
        <p:spPr>
          <a:xfrm>
            <a:off x="1176019" y="415493"/>
            <a:ext cx="3073400" cy="574675"/>
          </a:xfrm>
          <a:prstGeom prst="rect">
            <a:avLst/>
          </a:prstGeom>
        </p:spPr>
        <p:txBody>
          <a:bodyPr vert="horz" wrap="square" lIns="0" tIns="12700" rIns="0" bIns="0" rtlCol="0">
            <a:spAutoFit/>
          </a:bodyPr>
          <a:lstStyle/>
          <a:p>
            <a:pPr marL="12700">
              <a:lnSpc>
                <a:spcPct val="100000"/>
              </a:lnSpc>
              <a:spcBef>
                <a:spcPts val="100"/>
              </a:spcBef>
            </a:pPr>
            <a:r>
              <a:rPr sz="3600" spc="-235" dirty="0">
                <a:solidFill>
                  <a:schemeClr val="tx1"/>
                </a:solidFill>
              </a:rPr>
              <a:t>Confusion</a:t>
            </a:r>
            <a:r>
              <a:rPr sz="3600" spc="-330" dirty="0">
                <a:solidFill>
                  <a:schemeClr val="tx1"/>
                </a:solidFill>
              </a:rPr>
              <a:t> </a:t>
            </a:r>
            <a:r>
              <a:rPr sz="3600" spc="-114" dirty="0">
                <a:solidFill>
                  <a:schemeClr val="tx1"/>
                </a:solidFill>
              </a:rPr>
              <a:t>Matrix</a:t>
            </a:r>
            <a:endParaRPr sz="3600" dirty="0">
              <a:solidFill>
                <a:schemeClr val="tx1"/>
              </a:solidFill>
            </a:endParaRPr>
          </a:p>
        </p:txBody>
      </p:sp>
      <p:sp>
        <p:nvSpPr>
          <p:cNvPr id="9" name="object 9"/>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45</a:t>
            </a:fld>
            <a:endParaRPr dirty="0"/>
          </a:p>
        </p:txBody>
      </p:sp>
      <p:sp>
        <p:nvSpPr>
          <p:cNvPr id="6" name="object 6"/>
          <p:cNvSpPr txBox="1"/>
          <p:nvPr/>
        </p:nvSpPr>
        <p:spPr>
          <a:xfrm>
            <a:off x="1049223" y="5054879"/>
            <a:ext cx="8708390" cy="1459865"/>
          </a:xfrm>
          <a:prstGeom prst="rect">
            <a:avLst/>
          </a:prstGeom>
        </p:spPr>
        <p:txBody>
          <a:bodyPr vert="horz" wrap="square" lIns="0" tIns="12700" rIns="0" bIns="0" rtlCol="0">
            <a:spAutoFit/>
          </a:bodyPr>
          <a:lstStyle/>
          <a:p>
            <a:pPr marL="12700" marR="158750">
              <a:lnSpc>
                <a:spcPct val="112500"/>
              </a:lnSpc>
              <a:spcBef>
                <a:spcPts val="100"/>
              </a:spcBef>
            </a:pPr>
            <a:r>
              <a:rPr sz="1600" spc="-5" dirty="0">
                <a:solidFill>
                  <a:srgbClr val="FFFFFF"/>
                </a:solidFill>
                <a:latin typeface="Carlito"/>
                <a:cs typeface="Carlito"/>
              </a:rPr>
              <a:t>Since </a:t>
            </a:r>
            <a:r>
              <a:rPr sz="1600" dirty="0">
                <a:solidFill>
                  <a:srgbClr val="FFFFFF"/>
                </a:solidFill>
                <a:latin typeface="Carlito"/>
                <a:cs typeface="Carlito"/>
              </a:rPr>
              <a:t>all </a:t>
            </a:r>
            <a:r>
              <a:rPr sz="1600" spc="-5" dirty="0">
                <a:solidFill>
                  <a:srgbClr val="FFFFFF"/>
                </a:solidFill>
                <a:latin typeface="Carlito"/>
                <a:cs typeface="Carlito"/>
              </a:rPr>
              <a:t>models </a:t>
            </a:r>
            <a:r>
              <a:rPr sz="1600" spc="-25" dirty="0">
                <a:solidFill>
                  <a:srgbClr val="FFFFFF"/>
                </a:solidFill>
                <a:latin typeface="Carlito"/>
                <a:cs typeface="Carlito"/>
              </a:rPr>
              <a:t>performed </a:t>
            </a:r>
            <a:r>
              <a:rPr sz="1600" spc="-5" dirty="0">
                <a:solidFill>
                  <a:srgbClr val="FFFFFF"/>
                </a:solidFill>
                <a:latin typeface="Carlito"/>
                <a:cs typeface="Carlito"/>
              </a:rPr>
              <a:t>the </a:t>
            </a:r>
            <a:r>
              <a:rPr sz="1600" spc="-10" dirty="0">
                <a:solidFill>
                  <a:srgbClr val="FFFFFF"/>
                </a:solidFill>
                <a:latin typeface="Carlito"/>
                <a:cs typeface="Carlito"/>
              </a:rPr>
              <a:t>same </a:t>
            </a:r>
            <a:r>
              <a:rPr sz="1600" spc="-25" dirty="0">
                <a:solidFill>
                  <a:srgbClr val="FFFFFF"/>
                </a:solidFill>
                <a:latin typeface="Carlito"/>
                <a:cs typeface="Carlito"/>
              </a:rPr>
              <a:t>for </a:t>
            </a:r>
            <a:r>
              <a:rPr sz="1600" spc="-5" dirty="0">
                <a:solidFill>
                  <a:srgbClr val="FFFFFF"/>
                </a:solidFill>
                <a:latin typeface="Carlito"/>
                <a:cs typeface="Carlito"/>
              </a:rPr>
              <a:t>the </a:t>
            </a:r>
            <a:r>
              <a:rPr sz="1600" spc="-20" dirty="0">
                <a:solidFill>
                  <a:srgbClr val="FFFFFF"/>
                </a:solidFill>
                <a:latin typeface="Carlito"/>
                <a:cs typeface="Carlito"/>
              </a:rPr>
              <a:t>test set, </a:t>
            </a:r>
            <a:r>
              <a:rPr sz="1600" spc="-5" dirty="0">
                <a:solidFill>
                  <a:srgbClr val="FFFFFF"/>
                </a:solidFill>
                <a:latin typeface="Carlito"/>
                <a:cs typeface="Carlito"/>
              </a:rPr>
              <a:t>the </a:t>
            </a:r>
            <a:r>
              <a:rPr sz="1600" spc="-20" dirty="0">
                <a:solidFill>
                  <a:srgbClr val="FFFFFF"/>
                </a:solidFill>
                <a:latin typeface="Carlito"/>
                <a:cs typeface="Carlito"/>
              </a:rPr>
              <a:t>confusion </a:t>
            </a:r>
            <a:r>
              <a:rPr sz="1600" spc="-10" dirty="0">
                <a:solidFill>
                  <a:srgbClr val="FFFFFF"/>
                </a:solidFill>
                <a:latin typeface="Carlito"/>
                <a:cs typeface="Carlito"/>
              </a:rPr>
              <a:t>matrix is </a:t>
            </a:r>
            <a:r>
              <a:rPr sz="1600" spc="-5" dirty="0">
                <a:solidFill>
                  <a:srgbClr val="FFFFFF"/>
                </a:solidFill>
                <a:latin typeface="Carlito"/>
                <a:cs typeface="Carlito"/>
              </a:rPr>
              <a:t>the </a:t>
            </a:r>
            <a:r>
              <a:rPr sz="1600" spc="-10" dirty="0">
                <a:solidFill>
                  <a:srgbClr val="FFFFFF"/>
                </a:solidFill>
                <a:latin typeface="Carlito"/>
                <a:cs typeface="Carlito"/>
              </a:rPr>
              <a:t>same </a:t>
            </a:r>
            <a:r>
              <a:rPr sz="1600" spc="-20" dirty="0">
                <a:solidFill>
                  <a:srgbClr val="FFFFFF"/>
                </a:solidFill>
                <a:latin typeface="Carlito"/>
                <a:cs typeface="Carlito"/>
              </a:rPr>
              <a:t>across </a:t>
            </a:r>
            <a:r>
              <a:rPr sz="1600" dirty="0">
                <a:solidFill>
                  <a:srgbClr val="FFFFFF"/>
                </a:solidFill>
                <a:latin typeface="Carlito"/>
                <a:cs typeface="Carlito"/>
              </a:rPr>
              <a:t>all </a:t>
            </a:r>
            <a:r>
              <a:rPr sz="1600" spc="-5" dirty="0">
                <a:solidFill>
                  <a:srgbClr val="FFFFFF"/>
                </a:solidFill>
                <a:latin typeface="Carlito"/>
                <a:cs typeface="Carlito"/>
              </a:rPr>
              <a:t>models.  The </a:t>
            </a:r>
            <a:r>
              <a:rPr sz="1600" spc="-15" dirty="0">
                <a:solidFill>
                  <a:srgbClr val="FFFFFF"/>
                </a:solidFill>
                <a:latin typeface="Carlito"/>
                <a:cs typeface="Carlito"/>
              </a:rPr>
              <a:t>models </a:t>
            </a:r>
            <a:r>
              <a:rPr sz="1600" spc="-20" dirty="0">
                <a:solidFill>
                  <a:srgbClr val="FFFFFF"/>
                </a:solidFill>
                <a:latin typeface="Carlito"/>
                <a:cs typeface="Carlito"/>
              </a:rPr>
              <a:t>predicted </a:t>
            </a:r>
            <a:r>
              <a:rPr sz="1600" spc="-5" dirty="0">
                <a:solidFill>
                  <a:srgbClr val="FFFFFF"/>
                </a:solidFill>
                <a:latin typeface="Carlito"/>
                <a:cs typeface="Carlito"/>
              </a:rPr>
              <a:t>12 </a:t>
            </a:r>
            <a:r>
              <a:rPr sz="1600" spc="-20" dirty="0">
                <a:solidFill>
                  <a:srgbClr val="FFFFFF"/>
                </a:solidFill>
                <a:latin typeface="Carlito"/>
                <a:cs typeface="Carlito"/>
              </a:rPr>
              <a:t>successful </a:t>
            </a:r>
            <a:r>
              <a:rPr sz="1600" spc="-10" dirty="0">
                <a:solidFill>
                  <a:srgbClr val="FFFFFF"/>
                </a:solidFill>
                <a:latin typeface="Carlito"/>
                <a:cs typeface="Carlito"/>
              </a:rPr>
              <a:t>landings </a:t>
            </a:r>
            <a:r>
              <a:rPr sz="1600" spc="-5" dirty="0">
                <a:solidFill>
                  <a:srgbClr val="FFFFFF"/>
                </a:solidFill>
                <a:latin typeface="Carlito"/>
                <a:cs typeface="Carlito"/>
              </a:rPr>
              <a:t>when the true label</a:t>
            </a:r>
            <a:r>
              <a:rPr sz="1600" spc="275" dirty="0">
                <a:solidFill>
                  <a:srgbClr val="FFFFFF"/>
                </a:solidFill>
                <a:latin typeface="Carlito"/>
                <a:cs typeface="Carlito"/>
              </a:rPr>
              <a:t> </a:t>
            </a:r>
            <a:r>
              <a:rPr sz="1600" spc="-20" dirty="0">
                <a:solidFill>
                  <a:srgbClr val="FFFFFF"/>
                </a:solidFill>
                <a:latin typeface="Carlito"/>
                <a:cs typeface="Carlito"/>
              </a:rPr>
              <a:t>was successful </a:t>
            </a:r>
            <a:r>
              <a:rPr sz="1600" spc="-10" dirty="0">
                <a:solidFill>
                  <a:srgbClr val="FFFFFF"/>
                </a:solidFill>
                <a:latin typeface="Carlito"/>
                <a:cs typeface="Carlito"/>
              </a:rPr>
              <a:t>landing.</a:t>
            </a:r>
            <a:endParaRPr sz="1600">
              <a:latin typeface="Carlito"/>
              <a:cs typeface="Carlito"/>
            </a:endParaRPr>
          </a:p>
          <a:p>
            <a:pPr marL="12700">
              <a:lnSpc>
                <a:spcPct val="100000"/>
              </a:lnSpc>
              <a:spcBef>
                <a:spcPts val="405"/>
              </a:spcBef>
            </a:pPr>
            <a:r>
              <a:rPr sz="1600" spc="-5" dirty="0">
                <a:solidFill>
                  <a:srgbClr val="FFFFFF"/>
                </a:solidFill>
                <a:latin typeface="Carlito"/>
                <a:cs typeface="Carlito"/>
              </a:rPr>
              <a:t>The </a:t>
            </a:r>
            <a:r>
              <a:rPr sz="1600" spc="-15" dirty="0">
                <a:solidFill>
                  <a:srgbClr val="FFFFFF"/>
                </a:solidFill>
                <a:latin typeface="Carlito"/>
                <a:cs typeface="Carlito"/>
              </a:rPr>
              <a:t>models </a:t>
            </a:r>
            <a:r>
              <a:rPr sz="1600" spc="-20" dirty="0">
                <a:solidFill>
                  <a:srgbClr val="FFFFFF"/>
                </a:solidFill>
                <a:latin typeface="Carlito"/>
                <a:cs typeface="Carlito"/>
              </a:rPr>
              <a:t>predicted </a:t>
            </a:r>
            <a:r>
              <a:rPr sz="1600" spc="-5" dirty="0">
                <a:solidFill>
                  <a:srgbClr val="FFFFFF"/>
                </a:solidFill>
                <a:latin typeface="Carlito"/>
                <a:cs typeface="Carlito"/>
              </a:rPr>
              <a:t>3 </a:t>
            </a:r>
            <a:r>
              <a:rPr sz="1600" spc="-20" dirty="0">
                <a:solidFill>
                  <a:srgbClr val="FFFFFF"/>
                </a:solidFill>
                <a:latin typeface="Carlito"/>
                <a:cs typeface="Carlito"/>
              </a:rPr>
              <a:t>unsuccessful </a:t>
            </a:r>
            <a:r>
              <a:rPr sz="1600" spc="-10" dirty="0">
                <a:solidFill>
                  <a:srgbClr val="FFFFFF"/>
                </a:solidFill>
                <a:latin typeface="Carlito"/>
                <a:cs typeface="Carlito"/>
              </a:rPr>
              <a:t>landings </a:t>
            </a:r>
            <a:r>
              <a:rPr sz="1600" spc="-5" dirty="0">
                <a:solidFill>
                  <a:srgbClr val="FFFFFF"/>
                </a:solidFill>
                <a:latin typeface="Carlito"/>
                <a:cs typeface="Carlito"/>
              </a:rPr>
              <a:t>when the true label </a:t>
            </a:r>
            <a:r>
              <a:rPr sz="1600" spc="-15" dirty="0">
                <a:solidFill>
                  <a:srgbClr val="FFFFFF"/>
                </a:solidFill>
                <a:latin typeface="Carlito"/>
                <a:cs typeface="Carlito"/>
              </a:rPr>
              <a:t>was </a:t>
            </a:r>
            <a:r>
              <a:rPr sz="1600" spc="-20" dirty="0">
                <a:solidFill>
                  <a:srgbClr val="FFFFFF"/>
                </a:solidFill>
                <a:latin typeface="Carlito"/>
                <a:cs typeface="Carlito"/>
              </a:rPr>
              <a:t>unsuccessful</a:t>
            </a:r>
            <a:r>
              <a:rPr sz="1600" spc="140" dirty="0">
                <a:solidFill>
                  <a:srgbClr val="FFFFFF"/>
                </a:solidFill>
                <a:latin typeface="Carlito"/>
                <a:cs typeface="Carlito"/>
              </a:rPr>
              <a:t> </a:t>
            </a:r>
            <a:r>
              <a:rPr sz="1600" spc="-10" dirty="0">
                <a:solidFill>
                  <a:srgbClr val="FFFFFF"/>
                </a:solidFill>
                <a:latin typeface="Carlito"/>
                <a:cs typeface="Carlito"/>
              </a:rPr>
              <a:t>landing.</a:t>
            </a:r>
            <a:endParaRPr sz="1600">
              <a:latin typeface="Carlito"/>
              <a:cs typeface="Carlito"/>
            </a:endParaRPr>
          </a:p>
          <a:p>
            <a:pPr marL="12700" marR="5080">
              <a:lnSpc>
                <a:spcPts val="2330"/>
              </a:lnSpc>
              <a:spcBef>
                <a:spcPts val="135"/>
              </a:spcBef>
            </a:pPr>
            <a:r>
              <a:rPr sz="1600" spc="-5" dirty="0">
                <a:solidFill>
                  <a:srgbClr val="FFFFFF"/>
                </a:solidFill>
                <a:latin typeface="Carlito"/>
                <a:cs typeface="Carlito"/>
              </a:rPr>
              <a:t>The </a:t>
            </a:r>
            <a:r>
              <a:rPr sz="1600" spc="-15" dirty="0">
                <a:solidFill>
                  <a:srgbClr val="FFFFFF"/>
                </a:solidFill>
                <a:latin typeface="Carlito"/>
                <a:cs typeface="Carlito"/>
              </a:rPr>
              <a:t>models </a:t>
            </a:r>
            <a:r>
              <a:rPr sz="1600" spc="-20" dirty="0">
                <a:solidFill>
                  <a:srgbClr val="FFFFFF"/>
                </a:solidFill>
                <a:latin typeface="Carlito"/>
                <a:cs typeface="Carlito"/>
              </a:rPr>
              <a:t>predicted </a:t>
            </a:r>
            <a:r>
              <a:rPr sz="1600" spc="-5" dirty="0">
                <a:solidFill>
                  <a:srgbClr val="FFFFFF"/>
                </a:solidFill>
                <a:latin typeface="Carlito"/>
                <a:cs typeface="Carlito"/>
              </a:rPr>
              <a:t>3 </a:t>
            </a:r>
            <a:r>
              <a:rPr sz="1600" spc="-20" dirty="0">
                <a:solidFill>
                  <a:srgbClr val="FFFFFF"/>
                </a:solidFill>
                <a:latin typeface="Carlito"/>
                <a:cs typeface="Carlito"/>
              </a:rPr>
              <a:t>successful </a:t>
            </a:r>
            <a:r>
              <a:rPr sz="1600" spc="-10" dirty="0">
                <a:solidFill>
                  <a:srgbClr val="FFFFFF"/>
                </a:solidFill>
                <a:latin typeface="Carlito"/>
                <a:cs typeface="Carlito"/>
              </a:rPr>
              <a:t>landings </a:t>
            </a:r>
            <a:r>
              <a:rPr sz="1600" spc="-5" dirty="0">
                <a:solidFill>
                  <a:srgbClr val="FFFFFF"/>
                </a:solidFill>
                <a:latin typeface="Carlito"/>
                <a:cs typeface="Carlito"/>
              </a:rPr>
              <a:t>when the true label </a:t>
            </a:r>
            <a:r>
              <a:rPr sz="1600" spc="-20" dirty="0">
                <a:solidFill>
                  <a:srgbClr val="FFFFFF"/>
                </a:solidFill>
                <a:latin typeface="Carlito"/>
                <a:cs typeface="Carlito"/>
              </a:rPr>
              <a:t>was unsuccessful </a:t>
            </a:r>
            <a:r>
              <a:rPr sz="1600" spc="-10" dirty="0">
                <a:solidFill>
                  <a:srgbClr val="FFFFFF"/>
                </a:solidFill>
                <a:latin typeface="Carlito"/>
                <a:cs typeface="Carlito"/>
              </a:rPr>
              <a:t>landings </a:t>
            </a:r>
            <a:r>
              <a:rPr sz="1600" spc="-20" dirty="0">
                <a:solidFill>
                  <a:srgbClr val="FFFFFF"/>
                </a:solidFill>
                <a:latin typeface="Carlito"/>
                <a:cs typeface="Carlito"/>
              </a:rPr>
              <a:t>(false positives).  </a:t>
            </a:r>
            <a:r>
              <a:rPr sz="1600" spc="-15" dirty="0">
                <a:solidFill>
                  <a:srgbClr val="FFFFFF"/>
                </a:solidFill>
                <a:latin typeface="Carlito"/>
                <a:cs typeface="Carlito"/>
              </a:rPr>
              <a:t>Our </a:t>
            </a:r>
            <a:r>
              <a:rPr sz="1600" spc="-5" dirty="0">
                <a:solidFill>
                  <a:srgbClr val="FFFFFF"/>
                </a:solidFill>
                <a:latin typeface="Carlito"/>
                <a:cs typeface="Carlito"/>
              </a:rPr>
              <a:t>models </a:t>
            </a:r>
            <a:r>
              <a:rPr sz="1600" spc="-20" dirty="0">
                <a:solidFill>
                  <a:srgbClr val="FFFFFF"/>
                </a:solidFill>
                <a:latin typeface="Carlito"/>
                <a:cs typeface="Carlito"/>
              </a:rPr>
              <a:t>over predict successful</a:t>
            </a:r>
            <a:r>
              <a:rPr sz="1600" spc="130" dirty="0">
                <a:solidFill>
                  <a:srgbClr val="FFFFFF"/>
                </a:solidFill>
                <a:latin typeface="Carlito"/>
                <a:cs typeface="Carlito"/>
              </a:rPr>
              <a:t> </a:t>
            </a:r>
            <a:r>
              <a:rPr sz="1600" spc="-10" dirty="0">
                <a:solidFill>
                  <a:srgbClr val="FFFFFF"/>
                </a:solidFill>
                <a:latin typeface="Carlito"/>
                <a:cs typeface="Carlito"/>
              </a:rPr>
              <a:t>landings.</a:t>
            </a:r>
            <a:endParaRPr sz="1600">
              <a:latin typeface="Carlito"/>
              <a:cs typeface="Carlito"/>
            </a:endParaRPr>
          </a:p>
        </p:txBody>
      </p:sp>
      <p:sp>
        <p:nvSpPr>
          <p:cNvPr id="7" name="object 7"/>
          <p:cNvSpPr/>
          <p:nvPr/>
        </p:nvSpPr>
        <p:spPr>
          <a:xfrm>
            <a:off x="3075432" y="1219200"/>
            <a:ext cx="4541520" cy="3453383"/>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8382381" y="2363851"/>
            <a:ext cx="2162175" cy="848360"/>
          </a:xfrm>
          <a:prstGeom prst="rect">
            <a:avLst/>
          </a:prstGeom>
        </p:spPr>
        <p:txBody>
          <a:bodyPr vert="horz" wrap="square" lIns="0" tIns="12700" rIns="0" bIns="0" rtlCol="0">
            <a:spAutoFit/>
          </a:bodyPr>
          <a:lstStyle/>
          <a:p>
            <a:pPr marL="12700" marR="5080" algn="just">
              <a:lnSpc>
                <a:spcPct val="100000"/>
              </a:lnSpc>
              <a:spcBef>
                <a:spcPts val="100"/>
              </a:spcBef>
            </a:pPr>
            <a:r>
              <a:rPr sz="1800" spc="-15" dirty="0">
                <a:latin typeface="Carlito"/>
                <a:cs typeface="Carlito"/>
              </a:rPr>
              <a:t>Correct predictions are  </a:t>
            </a:r>
            <a:r>
              <a:rPr sz="1800" spc="-5" dirty="0">
                <a:latin typeface="Carlito"/>
                <a:cs typeface="Carlito"/>
              </a:rPr>
              <a:t>on </a:t>
            </a:r>
            <a:r>
              <a:rPr sz="1800" dirty="0">
                <a:latin typeface="Carlito"/>
                <a:cs typeface="Carlito"/>
              </a:rPr>
              <a:t>a </a:t>
            </a:r>
            <a:r>
              <a:rPr sz="1800" spc="-10" dirty="0">
                <a:latin typeface="Carlito"/>
                <a:cs typeface="Carlito"/>
              </a:rPr>
              <a:t>diagonal </a:t>
            </a:r>
            <a:r>
              <a:rPr sz="1800" spc="-20" dirty="0">
                <a:latin typeface="Carlito"/>
                <a:cs typeface="Carlito"/>
              </a:rPr>
              <a:t>from </a:t>
            </a:r>
            <a:r>
              <a:rPr sz="1800" spc="-15" dirty="0">
                <a:latin typeface="Carlito"/>
                <a:cs typeface="Carlito"/>
              </a:rPr>
              <a:t>top  </a:t>
            </a:r>
            <a:r>
              <a:rPr sz="1800" spc="-5" dirty="0">
                <a:latin typeface="Carlito"/>
                <a:cs typeface="Carlito"/>
              </a:rPr>
              <a:t>left </a:t>
            </a:r>
            <a:r>
              <a:rPr sz="1800" spc="-15" dirty="0">
                <a:latin typeface="Carlito"/>
                <a:cs typeface="Carlito"/>
              </a:rPr>
              <a:t>to </a:t>
            </a:r>
            <a:r>
              <a:rPr sz="1800" spc="-20" dirty="0">
                <a:latin typeface="Carlito"/>
                <a:cs typeface="Carlito"/>
              </a:rPr>
              <a:t>bottom</a:t>
            </a:r>
            <a:r>
              <a:rPr sz="1800" spc="-80" dirty="0">
                <a:latin typeface="Carlito"/>
                <a:cs typeface="Carlito"/>
              </a:rPr>
              <a:t> </a:t>
            </a:r>
            <a:r>
              <a:rPr sz="1800" spc="-5" dirty="0">
                <a:latin typeface="Carlito"/>
                <a:cs typeface="Carlito"/>
              </a:rPr>
              <a:t>right.</a:t>
            </a:r>
            <a:endParaRPr sz="1800">
              <a:latin typeface="Carlito"/>
              <a:cs typeface="Carlito"/>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46</a:t>
            </a:fld>
            <a:endParaRPr dirty="0"/>
          </a:p>
        </p:txBody>
      </p:sp>
      <p:sp>
        <p:nvSpPr>
          <p:cNvPr id="4" name="object 4"/>
          <p:cNvSpPr txBox="1"/>
          <p:nvPr/>
        </p:nvSpPr>
        <p:spPr>
          <a:xfrm>
            <a:off x="1184249" y="1746715"/>
            <a:ext cx="9956800" cy="3692525"/>
          </a:xfrm>
          <a:prstGeom prst="rect">
            <a:avLst/>
          </a:prstGeom>
        </p:spPr>
        <p:txBody>
          <a:bodyPr vert="horz" wrap="square" lIns="0" tIns="62230" rIns="0" bIns="0" rtlCol="0">
            <a:spAutoFit/>
          </a:bodyPr>
          <a:lstStyle/>
          <a:p>
            <a:pPr marL="195580" indent="-183515">
              <a:lnSpc>
                <a:spcPct val="100000"/>
              </a:lnSpc>
              <a:spcBef>
                <a:spcPts val="490"/>
              </a:spcBef>
              <a:buClr>
                <a:srgbClr val="E28312"/>
              </a:buClr>
              <a:buChar char="◦"/>
              <a:tabLst>
                <a:tab pos="196215" algn="l"/>
              </a:tabLst>
            </a:pPr>
            <a:r>
              <a:rPr sz="2000" dirty="0">
                <a:solidFill>
                  <a:srgbClr val="404040"/>
                </a:solidFill>
                <a:latin typeface="Carlito"/>
                <a:cs typeface="Carlito"/>
              </a:rPr>
              <a:t>Our </a:t>
            </a:r>
            <a:r>
              <a:rPr sz="2000" spc="-5" dirty="0">
                <a:solidFill>
                  <a:srgbClr val="404040"/>
                </a:solidFill>
                <a:latin typeface="Carlito"/>
                <a:cs typeface="Carlito"/>
              </a:rPr>
              <a:t>task: </a:t>
            </a:r>
            <a:r>
              <a:rPr sz="2000" spc="-20" dirty="0">
                <a:solidFill>
                  <a:srgbClr val="404040"/>
                </a:solidFill>
                <a:latin typeface="Carlito"/>
                <a:cs typeface="Carlito"/>
              </a:rPr>
              <a:t>to develop </a:t>
            </a:r>
            <a:r>
              <a:rPr sz="2000" dirty="0">
                <a:solidFill>
                  <a:srgbClr val="404040"/>
                </a:solidFill>
                <a:latin typeface="Carlito"/>
                <a:cs typeface="Carlito"/>
              </a:rPr>
              <a:t>a machine learning model </a:t>
            </a:r>
            <a:r>
              <a:rPr sz="2000" spc="-25" dirty="0">
                <a:solidFill>
                  <a:srgbClr val="404040"/>
                </a:solidFill>
                <a:latin typeface="Carlito"/>
                <a:cs typeface="Carlito"/>
              </a:rPr>
              <a:t>for </a:t>
            </a:r>
            <a:r>
              <a:rPr sz="2000" dirty="0">
                <a:solidFill>
                  <a:srgbClr val="404040"/>
                </a:solidFill>
                <a:latin typeface="Carlito"/>
                <a:cs typeface="Carlito"/>
              </a:rPr>
              <a:t>Space Y who </a:t>
            </a:r>
            <a:r>
              <a:rPr sz="2000" spc="-20" dirty="0">
                <a:solidFill>
                  <a:srgbClr val="404040"/>
                </a:solidFill>
                <a:latin typeface="Carlito"/>
                <a:cs typeface="Carlito"/>
              </a:rPr>
              <a:t>wants to </a:t>
            </a:r>
            <a:r>
              <a:rPr sz="2000" spc="-5" dirty="0">
                <a:solidFill>
                  <a:srgbClr val="404040"/>
                </a:solidFill>
                <a:latin typeface="Carlito"/>
                <a:cs typeface="Carlito"/>
              </a:rPr>
              <a:t>bid </a:t>
            </a:r>
            <a:r>
              <a:rPr sz="2000" spc="-20" dirty="0">
                <a:solidFill>
                  <a:srgbClr val="404040"/>
                </a:solidFill>
                <a:latin typeface="Carlito"/>
                <a:cs typeface="Carlito"/>
              </a:rPr>
              <a:t>against</a:t>
            </a:r>
            <a:r>
              <a:rPr sz="2000" spc="-70" dirty="0">
                <a:solidFill>
                  <a:srgbClr val="404040"/>
                </a:solidFill>
                <a:latin typeface="Carlito"/>
                <a:cs typeface="Carlito"/>
              </a:rPr>
              <a:t> </a:t>
            </a:r>
            <a:r>
              <a:rPr sz="2000" dirty="0">
                <a:solidFill>
                  <a:srgbClr val="404040"/>
                </a:solidFill>
                <a:latin typeface="Carlito"/>
                <a:cs typeface="Carlito"/>
              </a:rPr>
              <a:t>SpaceX</a:t>
            </a:r>
            <a:endParaRPr sz="2000">
              <a:latin typeface="Carlito"/>
              <a:cs typeface="Carlito"/>
            </a:endParaRPr>
          </a:p>
          <a:p>
            <a:pPr marL="195580" indent="-183515">
              <a:lnSpc>
                <a:spcPct val="100000"/>
              </a:lnSpc>
              <a:spcBef>
                <a:spcPts val="395"/>
              </a:spcBef>
              <a:buClr>
                <a:srgbClr val="E28312"/>
              </a:buClr>
              <a:buChar char="◦"/>
              <a:tabLst>
                <a:tab pos="196215" algn="l"/>
              </a:tabLst>
            </a:pPr>
            <a:r>
              <a:rPr sz="2000" spc="-5" dirty="0">
                <a:solidFill>
                  <a:srgbClr val="404040"/>
                </a:solidFill>
                <a:latin typeface="Carlito"/>
                <a:cs typeface="Carlito"/>
              </a:rPr>
              <a:t>The goal </a:t>
            </a:r>
            <a:r>
              <a:rPr sz="2000" dirty="0">
                <a:solidFill>
                  <a:srgbClr val="404040"/>
                </a:solidFill>
                <a:latin typeface="Carlito"/>
                <a:cs typeface="Carlito"/>
              </a:rPr>
              <a:t>of </a:t>
            </a:r>
            <a:r>
              <a:rPr sz="2000" spc="-5" dirty="0">
                <a:solidFill>
                  <a:srgbClr val="404040"/>
                </a:solidFill>
                <a:latin typeface="Carlito"/>
                <a:cs typeface="Carlito"/>
              </a:rPr>
              <a:t>model is </a:t>
            </a:r>
            <a:r>
              <a:rPr sz="2000" spc="-20" dirty="0">
                <a:solidFill>
                  <a:srgbClr val="404040"/>
                </a:solidFill>
                <a:latin typeface="Carlito"/>
                <a:cs typeface="Carlito"/>
              </a:rPr>
              <a:t>to </a:t>
            </a:r>
            <a:r>
              <a:rPr sz="2000" spc="-5" dirty="0">
                <a:solidFill>
                  <a:srgbClr val="404040"/>
                </a:solidFill>
                <a:latin typeface="Carlito"/>
                <a:cs typeface="Carlito"/>
              </a:rPr>
              <a:t>predict when </a:t>
            </a:r>
            <a:r>
              <a:rPr sz="2000" spc="-15" dirty="0">
                <a:solidFill>
                  <a:srgbClr val="404040"/>
                </a:solidFill>
                <a:latin typeface="Carlito"/>
                <a:cs typeface="Carlito"/>
              </a:rPr>
              <a:t>Stage </a:t>
            </a:r>
            <a:r>
              <a:rPr sz="2000" dirty="0">
                <a:solidFill>
                  <a:srgbClr val="404040"/>
                </a:solidFill>
                <a:latin typeface="Carlito"/>
                <a:cs typeface="Carlito"/>
              </a:rPr>
              <a:t>1 </a:t>
            </a:r>
            <a:r>
              <a:rPr sz="2000" spc="-5" dirty="0">
                <a:solidFill>
                  <a:srgbClr val="404040"/>
                </a:solidFill>
                <a:latin typeface="Carlito"/>
                <a:cs typeface="Carlito"/>
              </a:rPr>
              <a:t>will successfully </a:t>
            </a:r>
            <a:r>
              <a:rPr sz="2000" dirty="0">
                <a:solidFill>
                  <a:srgbClr val="404040"/>
                </a:solidFill>
                <a:latin typeface="Carlito"/>
                <a:cs typeface="Carlito"/>
              </a:rPr>
              <a:t>land </a:t>
            </a:r>
            <a:r>
              <a:rPr sz="2000" spc="-20" dirty="0">
                <a:solidFill>
                  <a:srgbClr val="404040"/>
                </a:solidFill>
                <a:latin typeface="Carlito"/>
                <a:cs typeface="Carlito"/>
              </a:rPr>
              <a:t>to </a:t>
            </a:r>
            <a:r>
              <a:rPr sz="2000" spc="-35" dirty="0">
                <a:solidFill>
                  <a:srgbClr val="404040"/>
                </a:solidFill>
                <a:latin typeface="Carlito"/>
                <a:cs typeface="Carlito"/>
              </a:rPr>
              <a:t>save </a:t>
            </a:r>
            <a:r>
              <a:rPr sz="2000" spc="-5" dirty="0">
                <a:solidFill>
                  <a:srgbClr val="404040"/>
                </a:solidFill>
                <a:latin typeface="Carlito"/>
                <a:cs typeface="Carlito"/>
              </a:rPr>
              <a:t>~$100 million</a:t>
            </a:r>
            <a:r>
              <a:rPr sz="2000" spc="-110" dirty="0">
                <a:solidFill>
                  <a:srgbClr val="404040"/>
                </a:solidFill>
                <a:latin typeface="Carlito"/>
                <a:cs typeface="Carlito"/>
              </a:rPr>
              <a:t> </a:t>
            </a:r>
            <a:r>
              <a:rPr sz="2000" dirty="0">
                <a:solidFill>
                  <a:srgbClr val="404040"/>
                </a:solidFill>
                <a:latin typeface="Carlito"/>
                <a:cs typeface="Carlito"/>
              </a:rPr>
              <a:t>USD</a:t>
            </a:r>
            <a:endParaRPr sz="2000">
              <a:latin typeface="Carlito"/>
              <a:cs typeface="Carlito"/>
            </a:endParaRPr>
          </a:p>
          <a:p>
            <a:pPr marL="195580" indent="-183515">
              <a:lnSpc>
                <a:spcPct val="100000"/>
              </a:lnSpc>
              <a:spcBef>
                <a:spcPts val="409"/>
              </a:spcBef>
              <a:buClr>
                <a:srgbClr val="E28312"/>
              </a:buClr>
              <a:buChar char="◦"/>
              <a:tabLst>
                <a:tab pos="196215" algn="l"/>
              </a:tabLst>
            </a:pPr>
            <a:r>
              <a:rPr sz="2000" spc="-5" dirty="0">
                <a:solidFill>
                  <a:srgbClr val="404040"/>
                </a:solidFill>
                <a:latin typeface="Carlito"/>
                <a:cs typeface="Carlito"/>
              </a:rPr>
              <a:t>Used </a:t>
            </a:r>
            <a:r>
              <a:rPr sz="2000" spc="-25" dirty="0">
                <a:solidFill>
                  <a:srgbClr val="404040"/>
                </a:solidFill>
                <a:latin typeface="Carlito"/>
                <a:cs typeface="Carlito"/>
              </a:rPr>
              <a:t>data </a:t>
            </a:r>
            <a:r>
              <a:rPr sz="2000" spc="-20" dirty="0">
                <a:solidFill>
                  <a:srgbClr val="404040"/>
                </a:solidFill>
                <a:latin typeface="Carlito"/>
                <a:cs typeface="Carlito"/>
              </a:rPr>
              <a:t>from </a:t>
            </a:r>
            <a:r>
              <a:rPr sz="2000" dirty="0">
                <a:solidFill>
                  <a:srgbClr val="404040"/>
                </a:solidFill>
                <a:latin typeface="Carlito"/>
                <a:cs typeface="Carlito"/>
              </a:rPr>
              <a:t>a </a:t>
            </a:r>
            <a:r>
              <a:rPr sz="2000" spc="-5" dirty="0">
                <a:solidFill>
                  <a:srgbClr val="404040"/>
                </a:solidFill>
                <a:latin typeface="Carlito"/>
                <a:cs typeface="Carlito"/>
              </a:rPr>
              <a:t>public </a:t>
            </a:r>
            <a:r>
              <a:rPr sz="2000" dirty="0">
                <a:solidFill>
                  <a:srgbClr val="404040"/>
                </a:solidFill>
                <a:latin typeface="Carlito"/>
                <a:cs typeface="Carlito"/>
              </a:rPr>
              <a:t>SpaceX API and </a:t>
            </a:r>
            <a:r>
              <a:rPr sz="2000" spc="-5" dirty="0">
                <a:solidFill>
                  <a:srgbClr val="404040"/>
                </a:solidFill>
                <a:latin typeface="Carlito"/>
                <a:cs typeface="Carlito"/>
              </a:rPr>
              <a:t>web scraping </a:t>
            </a:r>
            <a:r>
              <a:rPr sz="2000" dirty="0">
                <a:solidFill>
                  <a:srgbClr val="404040"/>
                </a:solidFill>
                <a:latin typeface="Carlito"/>
                <a:cs typeface="Carlito"/>
              </a:rPr>
              <a:t>SpaceX Wikipedia</a:t>
            </a:r>
            <a:r>
              <a:rPr sz="2000" spc="-195" dirty="0">
                <a:solidFill>
                  <a:srgbClr val="404040"/>
                </a:solidFill>
                <a:latin typeface="Carlito"/>
                <a:cs typeface="Carlito"/>
              </a:rPr>
              <a:t> </a:t>
            </a:r>
            <a:r>
              <a:rPr sz="2000" spc="-5" dirty="0">
                <a:solidFill>
                  <a:srgbClr val="404040"/>
                </a:solidFill>
                <a:latin typeface="Carlito"/>
                <a:cs typeface="Carlito"/>
              </a:rPr>
              <a:t>page</a:t>
            </a:r>
            <a:endParaRPr sz="2000">
              <a:latin typeface="Carlito"/>
              <a:cs typeface="Carlito"/>
            </a:endParaRPr>
          </a:p>
          <a:p>
            <a:pPr marL="195580" indent="-183515">
              <a:lnSpc>
                <a:spcPct val="100000"/>
              </a:lnSpc>
              <a:spcBef>
                <a:spcPts val="400"/>
              </a:spcBef>
              <a:buClr>
                <a:srgbClr val="E28312"/>
              </a:buClr>
              <a:buChar char="◦"/>
              <a:tabLst>
                <a:tab pos="196215" algn="l"/>
              </a:tabLst>
            </a:pPr>
            <a:r>
              <a:rPr sz="2000" spc="-25" dirty="0">
                <a:solidFill>
                  <a:srgbClr val="404040"/>
                </a:solidFill>
                <a:latin typeface="Carlito"/>
                <a:cs typeface="Carlito"/>
              </a:rPr>
              <a:t>Created data </a:t>
            </a:r>
            <a:r>
              <a:rPr sz="2000" spc="-5" dirty="0">
                <a:solidFill>
                  <a:srgbClr val="404040"/>
                </a:solidFill>
                <a:latin typeface="Carlito"/>
                <a:cs typeface="Carlito"/>
              </a:rPr>
              <a:t>labels </a:t>
            </a:r>
            <a:r>
              <a:rPr sz="2000" dirty="0">
                <a:solidFill>
                  <a:srgbClr val="404040"/>
                </a:solidFill>
                <a:latin typeface="Carlito"/>
                <a:cs typeface="Carlito"/>
              </a:rPr>
              <a:t>and </a:t>
            </a:r>
            <a:r>
              <a:rPr sz="2000" spc="-25" dirty="0">
                <a:solidFill>
                  <a:srgbClr val="404040"/>
                </a:solidFill>
                <a:latin typeface="Carlito"/>
                <a:cs typeface="Carlito"/>
              </a:rPr>
              <a:t>stored data into </a:t>
            </a:r>
            <a:r>
              <a:rPr sz="2000" dirty="0">
                <a:solidFill>
                  <a:srgbClr val="404040"/>
                </a:solidFill>
                <a:latin typeface="Carlito"/>
                <a:cs typeface="Carlito"/>
              </a:rPr>
              <a:t>a </a:t>
            </a:r>
            <a:r>
              <a:rPr sz="2000" spc="-5" dirty="0">
                <a:solidFill>
                  <a:srgbClr val="404040"/>
                </a:solidFill>
                <a:latin typeface="Carlito"/>
                <a:cs typeface="Carlito"/>
              </a:rPr>
              <a:t>DB2 SQL</a:t>
            </a:r>
            <a:r>
              <a:rPr sz="2000" spc="-15" dirty="0">
                <a:solidFill>
                  <a:srgbClr val="404040"/>
                </a:solidFill>
                <a:latin typeface="Carlito"/>
                <a:cs typeface="Carlito"/>
              </a:rPr>
              <a:t> </a:t>
            </a:r>
            <a:r>
              <a:rPr sz="2000" spc="-5" dirty="0">
                <a:solidFill>
                  <a:srgbClr val="404040"/>
                </a:solidFill>
                <a:latin typeface="Carlito"/>
                <a:cs typeface="Carlito"/>
              </a:rPr>
              <a:t>database</a:t>
            </a:r>
            <a:endParaRPr sz="2000">
              <a:latin typeface="Carlito"/>
              <a:cs typeface="Carlito"/>
            </a:endParaRPr>
          </a:p>
          <a:p>
            <a:pPr marL="195580" indent="-183515">
              <a:lnSpc>
                <a:spcPct val="100000"/>
              </a:lnSpc>
              <a:spcBef>
                <a:spcPts val="395"/>
              </a:spcBef>
              <a:buClr>
                <a:srgbClr val="E28312"/>
              </a:buClr>
              <a:buChar char="◦"/>
              <a:tabLst>
                <a:tab pos="196215" algn="l"/>
              </a:tabLst>
            </a:pPr>
            <a:r>
              <a:rPr sz="2000" spc="-25" dirty="0">
                <a:solidFill>
                  <a:srgbClr val="404040"/>
                </a:solidFill>
                <a:latin typeface="Carlito"/>
                <a:cs typeface="Carlito"/>
              </a:rPr>
              <a:t>Created </a:t>
            </a:r>
            <a:r>
              <a:rPr sz="2000" dirty="0">
                <a:solidFill>
                  <a:srgbClr val="404040"/>
                </a:solidFill>
                <a:latin typeface="Carlito"/>
                <a:cs typeface="Carlito"/>
              </a:rPr>
              <a:t>a </a:t>
            </a:r>
            <a:r>
              <a:rPr sz="2000" spc="-5" dirty="0">
                <a:solidFill>
                  <a:srgbClr val="404040"/>
                </a:solidFill>
                <a:latin typeface="Carlito"/>
                <a:cs typeface="Carlito"/>
              </a:rPr>
              <a:t>dashboard </a:t>
            </a:r>
            <a:r>
              <a:rPr sz="2000" spc="-25" dirty="0">
                <a:solidFill>
                  <a:srgbClr val="404040"/>
                </a:solidFill>
                <a:latin typeface="Carlito"/>
                <a:cs typeface="Carlito"/>
              </a:rPr>
              <a:t>for</a:t>
            </a:r>
            <a:r>
              <a:rPr sz="2000" spc="-125" dirty="0">
                <a:solidFill>
                  <a:srgbClr val="404040"/>
                </a:solidFill>
                <a:latin typeface="Carlito"/>
                <a:cs typeface="Carlito"/>
              </a:rPr>
              <a:t> </a:t>
            </a:r>
            <a:r>
              <a:rPr sz="2000" spc="-20" dirty="0">
                <a:solidFill>
                  <a:srgbClr val="404040"/>
                </a:solidFill>
                <a:latin typeface="Carlito"/>
                <a:cs typeface="Carlito"/>
              </a:rPr>
              <a:t>visualization</a:t>
            </a:r>
            <a:endParaRPr sz="2000">
              <a:latin typeface="Carlito"/>
              <a:cs typeface="Carlito"/>
            </a:endParaRPr>
          </a:p>
          <a:p>
            <a:pPr marL="195580" indent="-183515">
              <a:lnSpc>
                <a:spcPct val="100000"/>
              </a:lnSpc>
              <a:spcBef>
                <a:spcPts val="405"/>
              </a:spcBef>
              <a:buClr>
                <a:srgbClr val="E28312"/>
              </a:buClr>
              <a:buChar char="◦"/>
              <a:tabLst>
                <a:tab pos="196215" algn="l"/>
              </a:tabLst>
            </a:pPr>
            <a:r>
              <a:rPr sz="2000" spc="-50" dirty="0">
                <a:solidFill>
                  <a:srgbClr val="404040"/>
                </a:solidFill>
                <a:latin typeface="Carlito"/>
                <a:cs typeface="Carlito"/>
              </a:rPr>
              <a:t>We </a:t>
            </a:r>
            <a:r>
              <a:rPr sz="2000" spc="-25" dirty="0">
                <a:solidFill>
                  <a:srgbClr val="404040"/>
                </a:solidFill>
                <a:latin typeface="Carlito"/>
                <a:cs typeface="Carlito"/>
              </a:rPr>
              <a:t>created </a:t>
            </a:r>
            <a:r>
              <a:rPr sz="2000" dirty="0">
                <a:solidFill>
                  <a:srgbClr val="404040"/>
                </a:solidFill>
                <a:latin typeface="Carlito"/>
                <a:cs typeface="Carlito"/>
              </a:rPr>
              <a:t>a machine learning model </a:t>
            </a:r>
            <a:r>
              <a:rPr sz="2000" spc="-5" dirty="0">
                <a:solidFill>
                  <a:srgbClr val="404040"/>
                </a:solidFill>
                <a:latin typeface="Carlito"/>
                <a:cs typeface="Carlito"/>
              </a:rPr>
              <a:t>with </a:t>
            </a:r>
            <a:r>
              <a:rPr sz="2000" dirty="0">
                <a:solidFill>
                  <a:srgbClr val="404040"/>
                </a:solidFill>
                <a:latin typeface="Carlito"/>
                <a:cs typeface="Carlito"/>
              </a:rPr>
              <a:t>an </a:t>
            </a:r>
            <a:r>
              <a:rPr sz="2000" spc="-5" dirty="0">
                <a:solidFill>
                  <a:srgbClr val="404040"/>
                </a:solidFill>
                <a:latin typeface="Carlito"/>
                <a:cs typeface="Carlito"/>
              </a:rPr>
              <a:t>accuracy of</a:t>
            </a:r>
            <a:r>
              <a:rPr sz="2000" spc="-105" dirty="0">
                <a:solidFill>
                  <a:srgbClr val="404040"/>
                </a:solidFill>
                <a:latin typeface="Carlito"/>
                <a:cs typeface="Carlito"/>
              </a:rPr>
              <a:t> </a:t>
            </a:r>
            <a:r>
              <a:rPr sz="2000" dirty="0">
                <a:solidFill>
                  <a:srgbClr val="404040"/>
                </a:solidFill>
                <a:latin typeface="Carlito"/>
                <a:cs typeface="Carlito"/>
              </a:rPr>
              <a:t>83%</a:t>
            </a:r>
            <a:endParaRPr sz="2000">
              <a:latin typeface="Carlito"/>
              <a:cs typeface="Carlito"/>
            </a:endParaRPr>
          </a:p>
          <a:p>
            <a:pPr marL="195580" marR="276860" indent="-183515">
              <a:lnSpc>
                <a:spcPts val="2160"/>
              </a:lnSpc>
              <a:spcBef>
                <a:spcPts val="635"/>
              </a:spcBef>
              <a:buClr>
                <a:srgbClr val="E28312"/>
              </a:buClr>
              <a:buChar char="◦"/>
              <a:tabLst>
                <a:tab pos="196215" algn="l"/>
              </a:tabLst>
            </a:pPr>
            <a:r>
              <a:rPr sz="2000" spc="-5" dirty="0">
                <a:solidFill>
                  <a:srgbClr val="404040"/>
                </a:solidFill>
                <a:latin typeface="Carlito"/>
                <a:cs typeface="Carlito"/>
              </a:rPr>
              <a:t>Allon </a:t>
            </a:r>
            <a:r>
              <a:rPr sz="2000" dirty="0">
                <a:solidFill>
                  <a:srgbClr val="404040"/>
                </a:solidFill>
                <a:latin typeface="Carlito"/>
                <a:cs typeface="Carlito"/>
              </a:rPr>
              <a:t>Mask </a:t>
            </a:r>
            <a:r>
              <a:rPr sz="2000" spc="-5" dirty="0">
                <a:solidFill>
                  <a:srgbClr val="404040"/>
                </a:solidFill>
                <a:latin typeface="Carlito"/>
                <a:cs typeface="Carlito"/>
              </a:rPr>
              <a:t>of </a:t>
            </a:r>
            <a:r>
              <a:rPr sz="2000" dirty="0">
                <a:solidFill>
                  <a:srgbClr val="404040"/>
                </a:solidFill>
                <a:latin typeface="Carlito"/>
                <a:cs typeface="Carlito"/>
              </a:rPr>
              <a:t>SpaceY </a:t>
            </a:r>
            <a:r>
              <a:rPr sz="2000" spc="-5" dirty="0">
                <a:solidFill>
                  <a:srgbClr val="404040"/>
                </a:solidFill>
                <a:latin typeface="Carlito"/>
                <a:cs typeface="Carlito"/>
              </a:rPr>
              <a:t>can use </a:t>
            </a:r>
            <a:r>
              <a:rPr sz="2000" dirty="0">
                <a:solidFill>
                  <a:srgbClr val="404040"/>
                </a:solidFill>
                <a:latin typeface="Carlito"/>
                <a:cs typeface="Carlito"/>
              </a:rPr>
              <a:t>this model </a:t>
            </a:r>
            <a:r>
              <a:rPr sz="2000" spc="-20" dirty="0">
                <a:solidFill>
                  <a:srgbClr val="404040"/>
                </a:solidFill>
                <a:latin typeface="Carlito"/>
                <a:cs typeface="Carlito"/>
              </a:rPr>
              <a:t>to </a:t>
            </a:r>
            <a:r>
              <a:rPr sz="2000" spc="-5" dirty="0">
                <a:solidFill>
                  <a:srgbClr val="404040"/>
                </a:solidFill>
                <a:latin typeface="Carlito"/>
                <a:cs typeface="Carlito"/>
              </a:rPr>
              <a:t>predict with </a:t>
            </a:r>
            <a:r>
              <a:rPr sz="2000" spc="-20" dirty="0">
                <a:solidFill>
                  <a:srgbClr val="404040"/>
                </a:solidFill>
                <a:latin typeface="Carlito"/>
                <a:cs typeface="Carlito"/>
              </a:rPr>
              <a:t>relatively </a:t>
            </a:r>
            <a:r>
              <a:rPr sz="2000" spc="-5" dirty="0">
                <a:solidFill>
                  <a:srgbClr val="404040"/>
                </a:solidFill>
                <a:latin typeface="Carlito"/>
                <a:cs typeface="Carlito"/>
              </a:rPr>
              <a:t>high accuracy whether </a:t>
            </a:r>
            <a:r>
              <a:rPr sz="2000" dirty="0">
                <a:solidFill>
                  <a:srgbClr val="404040"/>
                </a:solidFill>
                <a:latin typeface="Carlito"/>
                <a:cs typeface="Carlito"/>
              </a:rPr>
              <a:t>a  launch </a:t>
            </a:r>
            <a:r>
              <a:rPr sz="2000" spc="-5" dirty="0">
                <a:solidFill>
                  <a:srgbClr val="404040"/>
                </a:solidFill>
                <a:latin typeface="Carlito"/>
                <a:cs typeface="Carlito"/>
              </a:rPr>
              <a:t>will </a:t>
            </a:r>
            <a:r>
              <a:rPr sz="2000" spc="-35" dirty="0">
                <a:solidFill>
                  <a:srgbClr val="404040"/>
                </a:solidFill>
                <a:latin typeface="Carlito"/>
                <a:cs typeface="Carlito"/>
              </a:rPr>
              <a:t>have </a:t>
            </a:r>
            <a:r>
              <a:rPr sz="2000" dirty="0">
                <a:solidFill>
                  <a:srgbClr val="404040"/>
                </a:solidFill>
                <a:latin typeface="Carlito"/>
                <a:cs typeface="Carlito"/>
              </a:rPr>
              <a:t>a </a:t>
            </a:r>
            <a:r>
              <a:rPr sz="2000" spc="-5" dirty="0">
                <a:solidFill>
                  <a:srgbClr val="404040"/>
                </a:solidFill>
                <a:latin typeface="Carlito"/>
                <a:cs typeface="Carlito"/>
              </a:rPr>
              <a:t>successful </a:t>
            </a:r>
            <a:r>
              <a:rPr sz="2000" spc="-20" dirty="0">
                <a:solidFill>
                  <a:srgbClr val="404040"/>
                </a:solidFill>
                <a:latin typeface="Carlito"/>
                <a:cs typeface="Carlito"/>
              </a:rPr>
              <a:t>Stage </a:t>
            </a:r>
            <a:r>
              <a:rPr sz="2000" dirty="0">
                <a:solidFill>
                  <a:srgbClr val="404040"/>
                </a:solidFill>
                <a:latin typeface="Carlito"/>
                <a:cs typeface="Carlito"/>
              </a:rPr>
              <a:t>1 landing </a:t>
            </a:r>
            <a:r>
              <a:rPr sz="2000" spc="-25" dirty="0">
                <a:solidFill>
                  <a:srgbClr val="404040"/>
                </a:solidFill>
                <a:latin typeface="Carlito"/>
                <a:cs typeface="Carlito"/>
              </a:rPr>
              <a:t>before </a:t>
            </a:r>
            <a:r>
              <a:rPr sz="2000" dirty="0">
                <a:solidFill>
                  <a:srgbClr val="404040"/>
                </a:solidFill>
                <a:latin typeface="Carlito"/>
                <a:cs typeface="Carlito"/>
              </a:rPr>
              <a:t>launch </a:t>
            </a:r>
            <a:r>
              <a:rPr sz="2000" spc="-20" dirty="0">
                <a:solidFill>
                  <a:srgbClr val="404040"/>
                </a:solidFill>
                <a:latin typeface="Carlito"/>
                <a:cs typeface="Carlito"/>
              </a:rPr>
              <a:t>to </a:t>
            </a:r>
            <a:r>
              <a:rPr sz="2000" spc="-5" dirty="0">
                <a:solidFill>
                  <a:srgbClr val="404040"/>
                </a:solidFill>
                <a:latin typeface="Carlito"/>
                <a:cs typeface="Carlito"/>
              </a:rPr>
              <a:t>determine whether </a:t>
            </a:r>
            <a:r>
              <a:rPr sz="2000" dirty="0">
                <a:solidFill>
                  <a:srgbClr val="404040"/>
                </a:solidFill>
                <a:latin typeface="Carlito"/>
                <a:cs typeface="Carlito"/>
              </a:rPr>
              <a:t>the launch  </a:t>
            </a:r>
            <a:r>
              <a:rPr sz="2000" spc="-5" dirty="0">
                <a:solidFill>
                  <a:srgbClr val="404040"/>
                </a:solidFill>
                <a:latin typeface="Carlito"/>
                <a:cs typeface="Carlito"/>
              </a:rPr>
              <a:t>should be </a:t>
            </a:r>
            <a:r>
              <a:rPr sz="2000" dirty="0">
                <a:solidFill>
                  <a:srgbClr val="404040"/>
                </a:solidFill>
                <a:latin typeface="Carlito"/>
                <a:cs typeface="Carlito"/>
              </a:rPr>
              <a:t>made </a:t>
            </a:r>
            <a:r>
              <a:rPr sz="2000" spc="-5" dirty="0">
                <a:solidFill>
                  <a:srgbClr val="404040"/>
                </a:solidFill>
                <a:latin typeface="Carlito"/>
                <a:cs typeface="Carlito"/>
              </a:rPr>
              <a:t>or</a:t>
            </a:r>
            <a:r>
              <a:rPr sz="2000" spc="-105" dirty="0">
                <a:solidFill>
                  <a:srgbClr val="404040"/>
                </a:solidFill>
                <a:latin typeface="Carlito"/>
                <a:cs typeface="Carlito"/>
              </a:rPr>
              <a:t> </a:t>
            </a:r>
            <a:r>
              <a:rPr sz="2000" spc="-5" dirty="0">
                <a:solidFill>
                  <a:srgbClr val="404040"/>
                </a:solidFill>
                <a:latin typeface="Carlito"/>
                <a:cs typeface="Carlito"/>
              </a:rPr>
              <a:t>not</a:t>
            </a:r>
            <a:endParaRPr sz="2000">
              <a:latin typeface="Carlito"/>
              <a:cs typeface="Carlito"/>
            </a:endParaRPr>
          </a:p>
          <a:p>
            <a:pPr marL="195580" marR="5080" indent="-183515">
              <a:lnSpc>
                <a:spcPts val="2200"/>
              </a:lnSpc>
              <a:spcBef>
                <a:spcPts val="605"/>
              </a:spcBef>
              <a:buClr>
                <a:srgbClr val="E28312"/>
              </a:buClr>
              <a:buChar char="◦"/>
              <a:tabLst>
                <a:tab pos="196215" algn="l"/>
              </a:tabLst>
            </a:pPr>
            <a:r>
              <a:rPr sz="2000" spc="-5" dirty="0">
                <a:solidFill>
                  <a:srgbClr val="404040"/>
                </a:solidFill>
                <a:latin typeface="Carlito"/>
                <a:cs typeface="Carlito"/>
              </a:rPr>
              <a:t>If possible </a:t>
            </a:r>
            <a:r>
              <a:rPr sz="2000" spc="-20" dirty="0">
                <a:solidFill>
                  <a:srgbClr val="404040"/>
                </a:solidFill>
                <a:latin typeface="Carlito"/>
                <a:cs typeface="Carlito"/>
              </a:rPr>
              <a:t>more </a:t>
            </a:r>
            <a:r>
              <a:rPr sz="2000" spc="-25" dirty="0">
                <a:solidFill>
                  <a:srgbClr val="404040"/>
                </a:solidFill>
                <a:latin typeface="Carlito"/>
                <a:cs typeface="Carlito"/>
              </a:rPr>
              <a:t>data </a:t>
            </a:r>
            <a:r>
              <a:rPr sz="2000" spc="-5" dirty="0">
                <a:solidFill>
                  <a:srgbClr val="404040"/>
                </a:solidFill>
                <a:latin typeface="Carlito"/>
                <a:cs typeface="Carlito"/>
              </a:rPr>
              <a:t>should </a:t>
            </a:r>
            <a:r>
              <a:rPr sz="2000" dirty="0">
                <a:solidFill>
                  <a:srgbClr val="404040"/>
                </a:solidFill>
                <a:latin typeface="Carlito"/>
                <a:cs typeface="Carlito"/>
              </a:rPr>
              <a:t>be </a:t>
            </a:r>
            <a:r>
              <a:rPr sz="2000" spc="-5" dirty="0">
                <a:solidFill>
                  <a:srgbClr val="404040"/>
                </a:solidFill>
                <a:latin typeface="Carlito"/>
                <a:cs typeface="Carlito"/>
              </a:rPr>
              <a:t>collected </a:t>
            </a:r>
            <a:r>
              <a:rPr sz="2000" spc="-20" dirty="0">
                <a:solidFill>
                  <a:srgbClr val="404040"/>
                </a:solidFill>
                <a:latin typeface="Carlito"/>
                <a:cs typeface="Carlito"/>
              </a:rPr>
              <a:t>to </a:t>
            </a:r>
            <a:r>
              <a:rPr sz="2000" spc="-25" dirty="0">
                <a:solidFill>
                  <a:srgbClr val="404040"/>
                </a:solidFill>
                <a:latin typeface="Carlito"/>
                <a:cs typeface="Carlito"/>
              </a:rPr>
              <a:t>better </a:t>
            </a:r>
            <a:r>
              <a:rPr sz="2000" spc="-5" dirty="0">
                <a:solidFill>
                  <a:srgbClr val="404040"/>
                </a:solidFill>
                <a:latin typeface="Carlito"/>
                <a:cs typeface="Carlito"/>
              </a:rPr>
              <a:t>determine </a:t>
            </a:r>
            <a:r>
              <a:rPr sz="2000" dirty="0">
                <a:solidFill>
                  <a:srgbClr val="404040"/>
                </a:solidFill>
                <a:latin typeface="Carlito"/>
                <a:cs typeface="Carlito"/>
              </a:rPr>
              <a:t>the </a:t>
            </a:r>
            <a:r>
              <a:rPr sz="2000" spc="-10" dirty="0">
                <a:solidFill>
                  <a:srgbClr val="404040"/>
                </a:solidFill>
                <a:latin typeface="Carlito"/>
                <a:cs typeface="Carlito"/>
              </a:rPr>
              <a:t>best </a:t>
            </a:r>
            <a:r>
              <a:rPr sz="2000" dirty="0">
                <a:solidFill>
                  <a:srgbClr val="404040"/>
                </a:solidFill>
                <a:latin typeface="Carlito"/>
                <a:cs typeface="Carlito"/>
              </a:rPr>
              <a:t>machine learning model  and </a:t>
            </a:r>
            <a:r>
              <a:rPr sz="2000" spc="-25" dirty="0">
                <a:solidFill>
                  <a:srgbClr val="404040"/>
                </a:solidFill>
                <a:latin typeface="Carlito"/>
                <a:cs typeface="Carlito"/>
              </a:rPr>
              <a:t>improve</a:t>
            </a:r>
            <a:r>
              <a:rPr sz="2000" spc="-30" dirty="0">
                <a:solidFill>
                  <a:srgbClr val="404040"/>
                </a:solidFill>
                <a:latin typeface="Carlito"/>
                <a:cs typeface="Carlito"/>
              </a:rPr>
              <a:t> </a:t>
            </a:r>
            <a:r>
              <a:rPr sz="2000" spc="-5" dirty="0">
                <a:solidFill>
                  <a:srgbClr val="404040"/>
                </a:solidFill>
                <a:latin typeface="Carlito"/>
                <a:cs typeface="Carlito"/>
              </a:rPr>
              <a:t>accuracy</a:t>
            </a:r>
            <a:endParaRPr sz="2000">
              <a:latin typeface="Carlito"/>
              <a:cs typeface="Carlito"/>
            </a:endParaRPr>
          </a:p>
        </p:txBody>
      </p:sp>
      <p:sp>
        <p:nvSpPr>
          <p:cNvPr id="7" name="object 5">
            <a:extLst>
              <a:ext uri="{FF2B5EF4-FFF2-40B4-BE49-F238E27FC236}">
                <a16:creationId xmlns:a16="http://schemas.microsoft.com/office/drawing/2014/main" id="{668B94D2-9877-5F70-C561-3EA72747DE1D}"/>
              </a:ext>
            </a:extLst>
          </p:cNvPr>
          <p:cNvSpPr txBox="1">
            <a:spLocks noGrp="1"/>
          </p:cNvSpPr>
          <p:nvPr>
            <p:ph type="title"/>
          </p:nvPr>
        </p:nvSpPr>
        <p:spPr>
          <a:xfrm>
            <a:off x="1184249" y="716815"/>
            <a:ext cx="4008754" cy="574675"/>
          </a:xfrm>
          <a:prstGeom prst="rect">
            <a:avLst/>
          </a:prstGeom>
        </p:spPr>
        <p:txBody>
          <a:bodyPr vert="horz" wrap="square" lIns="0" tIns="12700" rIns="0" bIns="0" rtlCol="0">
            <a:spAutoFit/>
          </a:bodyPr>
          <a:lstStyle/>
          <a:p>
            <a:pPr marL="12700">
              <a:lnSpc>
                <a:spcPct val="100000"/>
              </a:lnSpc>
              <a:spcBef>
                <a:spcPts val="100"/>
              </a:spcBef>
            </a:pPr>
            <a:r>
              <a:rPr lang="en-AU" sz="3600" spc="-229" dirty="0">
                <a:solidFill>
                  <a:schemeClr val="tx1"/>
                </a:solidFill>
              </a:rPr>
              <a:t>Conclusion</a:t>
            </a:r>
            <a:endParaRPr sz="3600" dirty="0">
              <a:solidFill>
                <a:schemeClr val="tx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47</a:t>
            </a:fld>
            <a:endParaRPr dirty="0"/>
          </a:p>
        </p:txBody>
      </p:sp>
      <p:sp>
        <p:nvSpPr>
          <p:cNvPr id="4" name="object 4"/>
          <p:cNvSpPr txBox="1"/>
          <p:nvPr/>
        </p:nvSpPr>
        <p:spPr>
          <a:xfrm>
            <a:off x="1176018" y="1496901"/>
            <a:ext cx="9034781" cy="3936334"/>
          </a:xfrm>
          <a:prstGeom prst="rect">
            <a:avLst/>
          </a:prstGeom>
        </p:spPr>
        <p:txBody>
          <a:bodyPr vert="horz" wrap="square" lIns="0" tIns="164465" rIns="0" bIns="0" rtlCol="0">
            <a:spAutoFit/>
          </a:bodyPr>
          <a:lstStyle/>
          <a:p>
            <a:pPr marL="12700">
              <a:lnSpc>
                <a:spcPct val="100000"/>
              </a:lnSpc>
              <a:spcBef>
                <a:spcPts val="1295"/>
              </a:spcBef>
            </a:pPr>
            <a:r>
              <a:rPr sz="2000" u="heavy" dirty="0">
                <a:solidFill>
                  <a:srgbClr val="404040"/>
                </a:solidFill>
                <a:uFill>
                  <a:solidFill>
                    <a:srgbClr val="404040"/>
                  </a:solidFill>
                </a:uFill>
                <a:latin typeface="Carlito"/>
                <a:cs typeface="Carlito"/>
              </a:rPr>
              <a:t>GitHub </a:t>
            </a:r>
            <a:r>
              <a:rPr sz="2000" u="heavy" spc="-10" dirty="0">
                <a:solidFill>
                  <a:srgbClr val="404040"/>
                </a:solidFill>
                <a:uFill>
                  <a:solidFill>
                    <a:srgbClr val="404040"/>
                  </a:solidFill>
                </a:uFill>
                <a:latin typeface="Carlito"/>
                <a:cs typeface="Carlito"/>
              </a:rPr>
              <a:t>repository</a:t>
            </a:r>
            <a:r>
              <a:rPr sz="2000" u="heavy" spc="-40" dirty="0">
                <a:solidFill>
                  <a:srgbClr val="404040"/>
                </a:solidFill>
                <a:uFill>
                  <a:solidFill>
                    <a:srgbClr val="404040"/>
                  </a:solidFill>
                </a:uFill>
                <a:latin typeface="Carlito"/>
                <a:cs typeface="Carlito"/>
              </a:rPr>
              <a:t> </a:t>
            </a:r>
            <a:r>
              <a:rPr sz="2000" u="heavy" spc="-5" dirty="0">
                <a:solidFill>
                  <a:srgbClr val="404040"/>
                </a:solidFill>
                <a:uFill>
                  <a:solidFill>
                    <a:srgbClr val="404040"/>
                  </a:solidFill>
                </a:uFill>
                <a:latin typeface="Carlito"/>
                <a:cs typeface="Carlito"/>
              </a:rPr>
              <a:t>url:</a:t>
            </a:r>
            <a:endParaRPr sz="2000" dirty="0">
              <a:latin typeface="Carlito"/>
              <a:cs typeface="Carlito"/>
            </a:endParaRPr>
          </a:p>
          <a:p>
            <a:pPr marL="12700">
              <a:lnSpc>
                <a:spcPct val="100000"/>
              </a:lnSpc>
              <a:spcBef>
                <a:spcPts val="1200"/>
              </a:spcBef>
            </a:pPr>
            <a:r>
              <a:rPr lang="en-IN" sz="2000" u="heavy" spc="-10" dirty="0">
                <a:solidFill>
                  <a:srgbClr val="800080"/>
                </a:solidFill>
                <a:uFill>
                  <a:solidFill>
                    <a:srgbClr val="800080"/>
                  </a:solidFill>
                </a:uFill>
                <a:latin typeface="Carlito"/>
                <a:cs typeface="Carlito"/>
                <a:hlinkClick r:id="rId2"/>
              </a:rPr>
              <a:t>https://github.com/RyanWCoghlan/IBM-Data-Science-Capstone-Repository/tree/main</a:t>
            </a:r>
            <a:endParaRPr lang="en-IN" sz="2000" u="heavy" spc="-10" dirty="0">
              <a:solidFill>
                <a:srgbClr val="800080"/>
              </a:solidFill>
              <a:uFill>
                <a:solidFill>
                  <a:srgbClr val="800080"/>
                </a:solidFill>
              </a:uFill>
              <a:latin typeface="Carlito"/>
              <a:cs typeface="Carlito"/>
            </a:endParaRPr>
          </a:p>
          <a:p>
            <a:pPr marL="12700">
              <a:lnSpc>
                <a:spcPct val="100000"/>
              </a:lnSpc>
              <a:spcBef>
                <a:spcPts val="1200"/>
              </a:spcBef>
            </a:pPr>
            <a:endParaRPr sz="1750" dirty="0">
              <a:latin typeface="Carlito"/>
              <a:cs typeface="Carlito"/>
            </a:endParaRPr>
          </a:p>
          <a:p>
            <a:pPr marL="12700">
              <a:lnSpc>
                <a:spcPct val="100000"/>
              </a:lnSpc>
              <a:spcBef>
                <a:spcPts val="5"/>
              </a:spcBef>
            </a:pPr>
            <a:r>
              <a:rPr sz="2000" u="heavy" spc="-5" dirty="0">
                <a:solidFill>
                  <a:srgbClr val="404040"/>
                </a:solidFill>
                <a:uFill>
                  <a:solidFill>
                    <a:srgbClr val="404040"/>
                  </a:solidFill>
                </a:uFill>
                <a:latin typeface="Carlito"/>
                <a:cs typeface="Carlito"/>
              </a:rPr>
              <a:t>Instructor</a:t>
            </a:r>
            <a:r>
              <a:rPr lang="en-IN" sz="2000" u="heavy" spc="-5" dirty="0">
                <a:solidFill>
                  <a:srgbClr val="404040"/>
                </a:solidFill>
                <a:uFill>
                  <a:solidFill>
                    <a:srgbClr val="404040"/>
                  </a:solidFill>
                </a:uFill>
                <a:latin typeface="Carlito"/>
                <a:cs typeface="Carlito"/>
              </a:rPr>
              <a:t>s</a:t>
            </a:r>
            <a:r>
              <a:rPr sz="2000" u="heavy" spc="-5" dirty="0">
                <a:solidFill>
                  <a:srgbClr val="404040"/>
                </a:solidFill>
                <a:uFill>
                  <a:solidFill>
                    <a:srgbClr val="404040"/>
                  </a:solidFill>
                </a:uFill>
                <a:latin typeface="Carlito"/>
                <a:cs typeface="Carlito"/>
              </a:rPr>
              <a:t>:</a:t>
            </a:r>
            <a:endParaRPr sz="2000" dirty="0">
              <a:latin typeface="Carlito"/>
              <a:cs typeface="Carlito"/>
            </a:endParaRPr>
          </a:p>
          <a:p>
            <a:pPr algn="l"/>
            <a:r>
              <a:rPr lang="en-IN" sz="2000" b="1" i="0" dirty="0">
                <a:solidFill>
                  <a:srgbClr val="24292F"/>
                </a:solidFill>
                <a:effectLst/>
                <a:latin typeface="-apple-system"/>
              </a:rPr>
              <a:t>Instructors: </a:t>
            </a:r>
            <a:r>
              <a:rPr lang="en-IN" sz="2000" b="1" i="0" dirty="0" err="1">
                <a:solidFill>
                  <a:srgbClr val="24292F"/>
                </a:solidFill>
                <a:effectLst/>
                <a:latin typeface="-apple-system"/>
              </a:rPr>
              <a:t>Rav</a:t>
            </a:r>
            <a:r>
              <a:rPr lang="en-IN" sz="2000" b="1" i="0" dirty="0">
                <a:solidFill>
                  <a:srgbClr val="24292F"/>
                </a:solidFill>
                <a:effectLst/>
                <a:latin typeface="-apple-system"/>
              </a:rPr>
              <a:t> Ahuja, Alex </a:t>
            </a:r>
            <a:r>
              <a:rPr lang="en-IN" sz="2000" b="1" i="0" dirty="0" err="1">
                <a:solidFill>
                  <a:srgbClr val="24292F"/>
                </a:solidFill>
                <a:effectLst/>
                <a:latin typeface="-apple-system"/>
              </a:rPr>
              <a:t>Aklson</a:t>
            </a:r>
            <a:r>
              <a:rPr lang="en-IN" sz="2000" b="1" i="0" dirty="0">
                <a:solidFill>
                  <a:srgbClr val="24292F"/>
                </a:solidFill>
                <a:effectLst/>
                <a:latin typeface="-apple-system"/>
              </a:rPr>
              <a:t>, </a:t>
            </a:r>
            <a:r>
              <a:rPr lang="en-IN" sz="2000" b="1" i="0" dirty="0" err="1">
                <a:solidFill>
                  <a:srgbClr val="24292F"/>
                </a:solidFill>
                <a:effectLst/>
                <a:latin typeface="-apple-system"/>
              </a:rPr>
              <a:t>Aije</a:t>
            </a:r>
            <a:r>
              <a:rPr lang="en-IN" sz="2000" b="1" i="0" dirty="0">
                <a:solidFill>
                  <a:srgbClr val="24292F"/>
                </a:solidFill>
                <a:effectLst/>
                <a:latin typeface="-apple-system"/>
              </a:rPr>
              <a:t> </a:t>
            </a:r>
            <a:r>
              <a:rPr lang="en-IN" sz="2000" b="1" i="0" dirty="0" err="1">
                <a:solidFill>
                  <a:srgbClr val="24292F"/>
                </a:solidFill>
                <a:effectLst/>
                <a:latin typeface="-apple-system"/>
              </a:rPr>
              <a:t>Egwaikhide</a:t>
            </a:r>
            <a:r>
              <a:rPr lang="en-IN" sz="2000" b="1" i="0" dirty="0">
                <a:solidFill>
                  <a:srgbClr val="24292F"/>
                </a:solidFill>
                <a:effectLst/>
                <a:latin typeface="-apple-system"/>
              </a:rPr>
              <a:t>, Svetlana Levitan, Romeo </a:t>
            </a:r>
            <a:r>
              <a:rPr lang="en-IN" sz="2000" b="1" i="0" dirty="0" err="1">
                <a:solidFill>
                  <a:srgbClr val="24292F"/>
                </a:solidFill>
                <a:effectLst/>
                <a:latin typeface="-apple-system"/>
              </a:rPr>
              <a:t>Kienzler</a:t>
            </a:r>
            <a:r>
              <a:rPr lang="en-IN" sz="2000" b="1" i="0" dirty="0">
                <a:solidFill>
                  <a:srgbClr val="24292F"/>
                </a:solidFill>
                <a:effectLst/>
                <a:latin typeface="-apple-system"/>
              </a:rPr>
              <a:t>, </a:t>
            </a:r>
            <a:r>
              <a:rPr lang="en-IN" sz="2000" b="1" i="0" dirty="0" err="1">
                <a:solidFill>
                  <a:srgbClr val="24292F"/>
                </a:solidFill>
                <a:effectLst/>
                <a:latin typeface="-apple-system"/>
              </a:rPr>
              <a:t>Polong</a:t>
            </a:r>
            <a:r>
              <a:rPr lang="en-IN" sz="2000" b="1" i="0" dirty="0">
                <a:solidFill>
                  <a:srgbClr val="24292F"/>
                </a:solidFill>
                <a:effectLst/>
                <a:latin typeface="-apple-system"/>
              </a:rPr>
              <a:t> Lin, Joseph </a:t>
            </a:r>
            <a:r>
              <a:rPr lang="en-IN" sz="2000" b="1" i="0" dirty="0" err="1">
                <a:solidFill>
                  <a:srgbClr val="24292F"/>
                </a:solidFill>
                <a:effectLst/>
                <a:latin typeface="-apple-system"/>
              </a:rPr>
              <a:t>Santarcangelo</a:t>
            </a:r>
            <a:r>
              <a:rPr lang="en-IN" sz="2000" b="1" i="0" dirty="0">
                <a:solidFill>
                  <a:srgbClr val="24292F"/>
                </a:solidFill>
                <a:effectLst/>
                <a:latin typeface="-apple-system"/>
              </a:rPr>
              <a:t>, Azim </a:t>
            </a:r>
            <a:r>
              <a:rPr lang="en-IN" sz="2000" b="1" i="0" dirty="0" err="1">
                <a:solidFill>
                  <a:srgbClr val="24292F"/>
                </a:solidFill>
                <a:effectLst/>
                <a:latin typeface="-apple-system"/>
              </a:rPr>
              <a:t>Hirjani</a:t>
            </a:r>
            <a:r>
              <a:rPr lang="en-IN" sz="2000" b="1" i="0" dirty="0">
                <a:solidFill>
                  <a:srgbClr val="24292F"/>
                </a:solidFill>
                <a:effectLst/>
                <a:latin typeface="-apple-system"/>
              </a:rPr>
              <a:t>, </a:t>
            </a:r>
            <a:r>
              <a:rPr lang="en-IN" sz="2000" b="1" i="0" dirty="0" err="1">
                <a:solidFill>
                  <a:srgbClr val="24292F"/>
                </a:solidFill>
                <a:effectLst/>
                <a:latin typeface="-apple-system"/>
              </a:rPr>
              <a:t>Hima</a:t>
            </a:r>
            <a:r>
              <a:rPr lang="en-IN" sz="2000" b="1" i="0" dirty="0">
                <a:solidFill>
                  <a:srgbClr val="24292F"/>
                </a:solidFill>
                <a:effectLst/>
                <a:latin typeface="-apple-system"/>
              </a:rPr>
              <a:t> Vasudevan, </a:t>
            </a:r>
            <a:r>
              <a:rPr lang="en-IN" sz="2000" b="1" i="0" dirty="0" err="1">
                <a:solidFill>
                  <a:srgbClr val="24292F"/>
                </a:solidFill>
                <a:effectLst/>
                <a:latin typeface="-apple-system"/>
              </a:rPr>
              <a:t>Saishruthi</a:t>
            </a:r>
            <a:r>
              <a:rPr lang="en-IN" sz="2000" b="1" i="0" dirty="0">
                <a:solidFill>
                  <a:srgbClr val="24292F"/>
                </a:solidFill>
                <a:effectLst/>
                <a:latin typeface="-apple-system"/>
              </a:rPr>
              <a:t> Swaminathan, Saeed </a:t>
            </a:r>
            <a:r>
              <a:rPr lang="en-IN" sz="2000" b="1" i="0" dirty="0" err="1">
                <a:solidFill>
                  <a:srgbClr val="24292F"/>
                </a:solidFill>
                <a:effectLst/>
                <a:latin typeface="-apple-system"/>
              </a:rPr>
              <a:t>Aghabozorgi</a:t>
            </a:r>
            <a:r>
              <a:rPr lang="en-IN" sz="2000" b="1" i="0" dirty="0">
                <a:solidFill>
                  <a:srgbClr val="24292F"/>
                </a:solidFill>
                <a:effectLst/>
                <a:latin typeface="-apple-system"/>
              </a:rPr>
              <a:t>, Yan Luo</a:t>
            </a:r>
          </a:p>
          <a:p>
            <a:pPr>
              <a:lnSpc>
                <a:spcPct val="100000"/>
              </a:lnSpc>
            </a:pPr>
            <a:endParaRPr sz="2000" dirty="0">
              <a:latin typeface="Carlito"/>
              <a:cs typeface="Carlito"/>
            </a:endParaRPr>
          </a:p>
          <a:p>
            <a:pPr>
              <a:lnSpc>
                <a:spcPct val="100000"/>
              </a:lnSpc>
              <a:spcBef>
                <a:spcPts val="40"/>
              </a:spcBef>
            </a:pPr>
            <a:endParaRPr sz="1750" dirty="0">
              <a:latin typeface="Carlito"/>
              <a:cs typeface="Carlito"/>
            </a:endParaRPr>
          </a:p>
          <a:p>
            <a:pPr marL="12700">
              <a:lnSpc>
                <a:spcPct val="100000"/>
              </a:lnSpc>
              <a:spcBef>
                <a:spcPts val="5"/>
              </a:spcBef>
            </a:pPr>
            <a:r>
              <a:rPr sz="2000" u="heavy" dirty="0">
                <a:solidFill>
                  <a:srgbClr val="404040"/>
                </a:solidFill>
                <a:uFill>
                  <a:solidFill>
                    <a:srgbClr val="404040"/>
                  </a:solidFill>
                </a:uFill>
                <a:latin typeface="Carlito"/>
                <a:cs typeface="Carlito"/>
              </a:rPr>
              <a:t>Special </a:t>
            </a:r>
            <a:r>
              <a:rPr sz="2000" u="heavy" spc="-15" dirty="0">
                <a:solidFill>
                  <a:srgbClr val="404040"/>
                </a:solidFill>
                <a:uFill>
                  <a:solidFill>
                    <a:srgbClr val="404040"/>
                  </a:solidFill>
                </a:uFill>
                <a:latin typeface="Carlito"/>
                <a:cs typeface="Carlito"/>
              </a:rPr>
              <a:t>Thanks </a:t>
            </a:r>
            <a:r>
              <a:rPr sz="2000" u="heavy" spc="-20" dirty="0">
                <a:solidFill>
                  <a:srgbClr val="404040"/>
                </a:solidFill>
                <a:uFill>
                  <a:solidFill>
                    <a:srgbClr val="404040"/>
                  </a:solidFill>
                </a:uFill>
                <a:latin typeface="Carlito"/>
                <a:cs typeface="Carlito"/>
              </a:rPr>
              <a:t>to </a:t>
            </a:r>
            <a:r>
              <a:rPr sz="2000" u="heavy" dirty="0">
                <a:solidFill>
                  <a:srgbClr val="404040"/>
                </a:solidFill>
                <a:uFill>
                  <a:solidFill>
                    <a:srgbClr val="404040"/>
                  </a:solidFill>
                </a:uFill>
                <a:latin typeface="Carlito"/>
                <a:cs typeface="Carlito"/>
              </a:rPr>
              <a:t>All </a:t>
            </a:r>
            <a:r>
              <a:rPr sz="2000" u="heavy" spc="-20" dirty="0">
                <a:solidFill>
                  <a:srgbClr val="404040"/>
                </a:solidFill>
                <a:uFill>
                  <a:solidFill>
                    <a:srgbClr val="404040"/>
                  </a:solidFill>
                </a:uFill>
                <a:latin typeface="Carlito"/>
                <a:cs typeface="Carlito"/>
              </a:rPr>
              <a:t>Instructors:</a:t>
            </a:r>
            <a:endParaRPr sz="2000" dirty="0">
              <a:latin typeface="Carlito"/>
              <a:cs typeface="Carlito"/>
            </a:endParaRPr>
          </a:p>
          <a:p>
            <a:pPr marL="12700">
              <a:lnSpc>
                <a:spcPct val="100000"/>
              </a:lnSpc>
              <a:spcBef>
                <a:spcPts val="1200"/>
              </a:spcBef>
            </a:pPr>
            <a:r>
              <a:rPr sz="2000" u="heavy" spc="-20" dirty="0">
                <a:solidFill>
                  <a:srgbClr val="800080"/>
                </a:solidFill>
                <a:uFill>
                  <a:solidFill>
                    <a:srgbClr val="2996E1"/>
                  </a:solidFill>
                </a:uFill>
                <a:latin typeface="Carlito"/>
                <a:cs typeface="Carlito"/>
                <a:hlinkClick r:id="rId3"/>
              </a:rPr>
              <a:t>https://www.coursera.org/professional-certificates/ibm-data-science?#instructors</a:t>
            </a:r>
            <a:endParaRPr sz="2000" dirty="0">
              <a:latin typeface="Carlito"/>
              <a:cs typeface="Carlito"/>
            </a:endParaRPr>
          </a:p>
        </p:txBody>
      </p:sp>
      <p:sp>
        <p:nvSpPr>
          <p:cNvPr id="6" name="object 5">
            <a:extLst>
              <a:ext uri="{FF2B5EF4-FFF2-40B4-BE49-F238E27FC236}">
                <a16:creationId xmlns:a16="http://schemas.microsoft.com/office/drawing/2014/main" id="{5D640A9B-69FC-29C0-5AA1-9AF9E696B192}"/>
              </a:ext>
            </a:extLst>
          </p:cNvPr>
          <p:cNvSpPr txBox="1">
            <a:spLocks/>
          </p:cNvSpPr>
          <p:nvPr/>
        </p:nvSpPr>
        <p:spPr>
          <a:xfrm>
            <a:off x="1176018" y="922226"/>
            <a:ext cx="4008754" cy="574675"/>
          </a:xfrm>
          <a:prstGeom prst="rect">
            <a:avLst/>
          </a:prstGeom>
        </p:spPr>
        <p:txBody>
          <a:bodyPr vert="horz" wrap="square" lIns="0" tIns="12700" rIns="0" bIns="0" rtlCol="0" anchor="b">
            <a:sp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12700">
              <a:lnSpc>
                <a:spcPct val="100000"/>
              </a:lnSpc>
              <a:spcBef>
                <a:spcPts val="100"/>
              </a:spcBef>
            </a:pPr>
            <a:r>
              <a:rPr lang="en-AU" sz="3600" spc="-229" dirty="0">
                <a:solidFill>
                  <a:schemeClr val="tx1"/>
                </a:solidFill>
              </a:rPr>
              <a:t>Appendix</a:t>
            </a:r>
            <a:endParaRPr lang="en-AU" sz="360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4796" y="228600"/>
            <a:ext cx="10058400" cy="1371401"/>
          </a:xfrm>
          <a:prstGeom prst="rect">
            <a:avLst/>
          </a:prstGeom>
        </p:spPr>
        <p:txBody>
          <a:bodyPr vert="horz" wrap="square" lIns="0" tIns="626618" rIns="0" bIns="0" rtlCol="0">
            <a:spAutoFit/>
          </a:bodyPr>
          <a:lstStyle/>
          <a:p>
            <a:pPr marL="168910">
              <a:lnSpc>
                <a:spcPct val="100000"/>
              </a:lnSpc>
              <a:spcBef>
                <a:spcPts val="100"/>
              </a:spcBef>
              <a:tabLst>
                <a:tab pos="10140315" algn="l"/>
              </a:tabLst>
            </a:pPr>
            <a:r>
              <a:rPr u="heavy" spc="-190" dirty="0">
                <a:uFill>
                  <a:solidFill>
                    <a:srgbClr val="7D7D7D"/>
                  </a:solidFill>
                </a:uFill>
              </a:rPr>
              <a:t>Methodology</a:t>
            </a:r>
          </a:p>
        </p:txBody>
      </p:sp>
      <p:sp>
        <p:nvSpPr>
          <p:cNvPr id="4" name="object 4"/>
          <p:cNvSpPr txBox="1"/>
          <p:nvPr/>
        </p:nvSpPr>
        <p:spPr>
          <a:xfrm>
            <a:off x="10948416" y="6568541"/>
            <a:ext cx="144780" cy="160020"/>
          </a:xfrm>
          <a:prstGeom prst="rect">
            <a:avLst/>
          </a:prstGeom>
        </p:spPr>
        <p:txBody>
          <a:bodyPr vert="horz" wrap="square" lIns="0" tIns="0" rIns="0" bIns="0" rtlCol="0">
            <a:spAutoFit/>
          </a:bodyPr>
          <a:lstStyle/>
          <a:p>
            <a:pPr marL="38100">
              <a:lnSpc>
                <a:spcPts val="1100"/>
              </a:lnSpc>
            </a:pPr>
            <a:fld id="{81D60167-4931-47E6-BA6A-407CBD079E47}" type="slidenum">
              <a:rPr sz="1050" dirty="0">
                <a:solidFill>
                  <a:srgbClr val="FFFFFF"/>
                </a:solidFill>
                <a:latin typeface="Carlito"/>
                <a:cs typeface="Carlito"/>
              </a:rPr>
              <a:t>5</a:t>
            </a:fld>
            <a:endParaRPr sz="1050">
              <a:latin typeface="Carlito"/>
              <a:cs typeface="Carlito"/>
            </a:endParaRPr>
          </a:p>
        </p:txBody>
      </p:sp>
      <p:sp>
        <p:nvSpPr>
          <p:cNvPr id="3" name="object 3"/>
          <p:cNvSpPr txBox="1"/>
          <p:nvPr/>
        </p:nvSpPr>
        <p:spPr>
          <a:xfrm>
            <a:off x="1083665" y="1742066"/>
            <a:ext cx="7760970" cy="3154045"/>
          </a:xfrm>
          <a:prstGeom prst="rect">
            <a:avLst/>
          </a:prstGeom>
        </p:spPr>
        <p:txBody>
          <a:bodyPr vert="horz" wrap="square" lIns="0" tIns="61594" rIns="0" bIns="0" rtlCol="0">
            <a:spAutoFit/>
          </a:bodyPr>
          <a:lstStyle/>
          <a:p>
            <a:pPr marL="241300" indent="-229235">
              <a:lnSpc>
                <a:spcPct val="100000"/>
              </a:lnSpc>
              <a:spcBef>
                <a:spcPts val="484"/>
              </a:spcBef>
              <a:buFont typeface="Arial"/>
              <a:buChar char="•"/>
              <a:tabLst>
                <a:tab pos="240665" algn="l"/>
                <a:tab pos="241935" algn="l"/>
              </a:tabLst>
            </a:pPr>
            <a:r>
              <a:rPr sz="2200" spc="-35" dirty="0">
                <a:latin typeface="Carlito"/>
                <a:cs typeface="Carlito"/>
              </a:rPr>
              <a:t>Data </a:t>
            </a:r>
            <a:r>
              <a:rPr sz="2200" spc="-20" dirty="0">
                <a:latin typeface="Carlito"/>
                <a:cs typeface="Carlito"/>
              </a:rPr>
              <a:t>collection</a:t>
            </a:r>
            <a:r>
              <a:rPr sz="2200" spc="15" dirty="0">
                <a:latin typeface="Carlito"/>
                <a:cs typeface="Carlito"/>
              </a:rPr>
              <a:t> </a:t>
            </a:r>
            <a:r>
              <a:rPr sz="2200" spc="-5" dirty="0">
                <a:latin typeface="Carlito"/>
                <a:cs typeface="Carlito"/>
              </a:rPr>
              <a:t>methodology:</a:t>
            </a:r>
            <a:endParaRPr sz="2200" dirty="0">
              <a:latin typeface="Carlito"/>
              <a:cs typeface="Carlito"/>
            </a:endParaRPr>
          </a:p>
          <a:p>
            <a:pPr marL="698500" lvl="1" indent="-229235">
              <a:lnSpc>
                <a:spcPct val="100000"/>
              </a:lnSpc>
              <a:spcBef>
                <a:spcPts val="315"/>
              </a:spcBef>
              <a:buFont typeface="Arial"/>
              <a:buChar char="•"/>
              <a:tabLst>
                <a:tab pos="697865" algn="l"/>
                <a:tab pos="699135" algn="l"/>
              </a:tabLst>
            </a:pPr>
            <a:r>
              <a:rPr sz="1800" spc="-5" dirty="0">
                <a:latin typeface="Carlito"/>
                <a:cs typeface="Carlito"/>
              </a:rPr>
              <a:t>Combined </a:t>
            </a:r>
            <a:r>
              <a:rPr sz="1800" spc="-20" dirty="0">
                <a:latin typeface="Carlito"/>
                <a:cs typeface="Carlito"/>
              </a:rPr>
              <a:t>data from </a:t>
            </a:r>
            <a:r>
              <a:rPr sz="1800" spc="-5" dirty="0">
                <a:latin typeface="Carlito"/>
                <a:cs typeface="Carlito"/>
              </a:rPr>
              <a:t>SpaceX public </a:t>
            </a:r>
            <a:r>
              <a:rPr sz="1800" dirty="0">
                <a:latin typeface="Carlito"/>
                <a:cs typeface="Carlito"/>
              </a:rPr>
              <a:t>API and </a:t>
            </a:r>
            <a:r>
              <a:rPr sz="1800" spc="-5" dirty="0">
                <a:latin typeface="Carlito"/>
                <a:cs typeface="Carlito"/>
              </a:rPr>
              <a:t>SpaceX Wikipedia</a:t>
            </a:r>
            <a:r>
              <a:rPr sz="1800" spc="15" dirty="0">
                <a:latin typeface="Carlito"/>
                <a:cs typeface="Carlito"/>
              </a:rPr>
              <a:t> </a:t>
            </a:r>
            <a:r>
              <a:rPr sz="1800" spc="-5" dirty="0">
                <a:latin typeface="Carlito"/>
                <a:cs typeface="Carlito"/>
              </a:rPr>
              <a:t>page</a:t>
            </a:r>
            <a:endParaRPr sz="1800" dirty="0">
              <a:latin typeface="Carlito"/>
              <a:cs typeface="Carlito"/>
            </a:endParaRPr>
          </a:p>
          <a:p>
            <a:pPr marL="241300" indent="-229235">
              <a:lnSpc>
                <a:spcPct val="100000"/>
              </a:lnSpc>
              <a:spcBef>
                <a:spcPts val="1485"/>
              </a:spcBef>
              <a:buFont typeface="Arial"/>
              <a:buChar char="•"/>
              <a:tabLst>
                <a:tab pos="240665" algn="l"/>
                <a:tab pos="241935" algn="l"/>
              </a:tabLst>
            </a:pPr>
            <a:r>
              <a:rPr sz="2200" spc="-40" dirty="0">
                <a:latin typeface="Carlito"/>
                <a:cs typeface="Carlito"/>
              </a:rPr>
              <a:t>Perform </a:t>
            </a:r>
            <a:r>
              <a:rPr sz="2200" spc="-35" dirty="0">
                <a:latin typeface="Carlito"/>
                <a:cs typeface="Carlito"/>
              </a:rPr>
              <a:t>data</a:t>
            </a:r>
            <a:r>
              <a:rPr sz="2200" spc="35" dirty="0">
                <a:latin typeface="Carlito"/>
                <a:cs typeface="Carlito"/>
              </a:rPr>
              <a:t> </a:t>
            </a:r>
            <a:r>
              <a:rPr sz="2200" spc="-20" dirty="0">
                <a:latin typeface="Carlito"/>
                <a:cs typeface="Carlito"/>
              </a:rPr>
              <a:t>wrangling</a:t>
            </a:r>
            <a:endParaRPr sz="2200" dirty="0">
              <a:latin typeface="Carlito"/>
              <a:cs typeface="Carlito"/>
            </a:endParaRPr>
          </a:p>
          <a:p>
            <a:pPr marL="698500" lvl="1" indent="-229235">
              <a:lnSpc>
                <a:spcPct val="100000"/>
              </a:lnSpc>
              <a:spcBef>
                <a:spcPts val="315"/>
              </a:spcBef>
              <a:buFont typeface="Arial"/>
              <a:buChar char="•"/>
              <a:tabLst>
                <a:tab pos="697865" algn="l"/>
                <a:tab pos="699135" algn="l"/>
              </a:tabLst>
            </a:pPr>
            <a:r>
              <a:rPr sz="1800" spc="-5" dirty="0">
                <a:latin typeface="Carlito"/>
                <a:cs typeface="Carlito"/>
              </a:rPr>
              <a:t>Classifying true landings </a:t>
            </a:r>
            <a:r>
              <a:rPr sz="1800" dirty="0">
                <a:latin typeface="Carlito"/>
                <a:cs typeface="Carlito"/>
              </a:rPr>
              <a:t>as </a:t>
            </a:r>
            <a:r>
              <a:rPr sz="1800" spc="-5" dirty="0">
                <a:latin typeface="Carlito"/>
                <a:cs typeface="Carlito"/>
              </a:rPr>
              <a:t>successful </a:t>
            </a:r>
            <a:r>
              <a:rPr sz="1800" dirty="0">
                <a:latin typeface="Carlito"/>
                <a:cs typeface="Carlito"/>
              </a:rPr>
              <a:t>and </a:t>
            </a:r>
            <a:r>
              <a:rPr sz="1800" spc="-10" dirty="0">
                <a:latin typeface="Carlito"/>
                <a:cs typeface="Carlito"/>
              </a:rPr>
              <a:t>unsuccessful</a:t>
            </a:r>
            <a:r>
              <a:rPr sz="1800" spc="-50" dirty="0">
                <a:latin typeface="Carlito"/>
                <a:cs typeface="Carlito"/>
              </a:rPr>
              <a:t> </a:t>
            </a:r>
            <a:r>
              <a:rPr sz="1800" spc="-5" dirty="0">
                <a:latin typeface="Carlito"/>
                <a:cs typeface="Carlito"/>
              </a:rPr>
              <a:t>otherwise</a:t>
            </a:r>
            <a:endParaRPr sz="1800" dirty="0">
              <a:latin typeface="Carlito"/>
              <a:cs typeface="Carlito"/>
            </a:endParaRPr>
          </a:p>
          <a:p>
            <a:pPr marL="241300" indent="-229235">
              <a:lnSpc>
                <a:spcPct val="100000"/>
              </a:lnSpc>
              <a:spcBef>
                <a:spcPts val="680"/>
              </a:spcBef>
              <a:buFont typeface="Arial"/>
              <a:buChar char="•"/>
              <a:tabLst>
                <a:tab pos="240665" algn="l"/>
                <a:tab pos="241935" algn="l"/>
              </a:tabLst>
            </a:pPr>
            <a:r>
              <a:rPr sz="2200" spc="-40" dirty="0">
                <a:latin typeface="Carlito"/>
                <a:cs typeface="Carlito"/>
              </a:rPr>
              <a:t>Perform </a:t>
            </a:r>
            <a:r>
              <a:rPr sz="2200" spc="-25" dirty="0">
                <a:latin typeface="Carlito"/>
                <a:cs typeface="Carlito"/>
              </a:rPr>
              <a:t>exploratory </a:t>
            </a:r>
            <a:r>
              <a:rPr sz="2200" spc="-35" dirty="0">
                <a:latin typeface="Carlito"/>
                <a:cs typeface="Carlito"/>
              </a:rPr>
              <a:t>data </a:t>
            </a:r>
            <a:r>
              <a:rPr sz="2200" spc="-20" dirty="0">
                <a:latin typeface="Carlito"/>
                <a:cs typeface="Carlito"/>
              </a:rPr>
              <a:t>analysis </a:t>
            </a:r>
            <a:r>
              <a:rPr sz="2200" spc="-25" dirty="0">
                <a:latin typeface="Carlito"/>
                <a:cs typeface="Carlito"/>
              </a:rPr>
              <a:t>(EDA) </a:t>
            </a:r>
            <a:r>
              <a:rPr sz="2200" spc="-15" dirty="0">
                <a:latin typeface="Carlito"/>
                <a:cs typeface="Carlito"/>
              </a:rPr>
              <a:t>using </a:t>
            </a:r>
            <a:r>
              <a:rPr sz="2200" spc="-20" dirty="0">
                <a:latin typeface="Carlito"/>
                <a:cs typeface="Carlito"/>
              </a:rPr>
              <a:t>visualization </a:t>
            </a:r>
            <a:r>
              <a:rPr sz="2200" spc="-5" dirty="0">
                <a:latin typeface="Carlito"/>
                <a:cs typeface="Carlito"/>
              </a:rPr>
              <a:t>and</a:t>
            </a:r>
            <a:r>
              <a:rPr sz="2200" spc="155" dirty="0">
                <a:latin typeface="Carlito"/>
                <a:cs typeface="Carlito"/>
              </a:rPr>
              <a:t> </a:t>
            </a:r>
            <a:r>
              <a:rPr sz="2200" spc="-15" dirty="0">
                <a:latin typeface="Carlito"/>
                <a:cs typeface="Carlito"/>
              </a:rPr>
              <a:t>SQL</a:t>
            </a:r>
            <a:endParaRPr sz="2200" dirty="0">
              <a:latin typeface="Carlito"/>
              <a:cs typeface="Carlito"/>
            </a:endParaRPr>
          </a:p>
          <a:p>
            <a:pPr marL="241300" indent="-229235">
              <a:lnSpc>
                <a:spcPct val="100000"/>
              </a:lnSpc>
              <a:spcBef>
                <a:spcPts val="5"/>
              </a:spcBef>
              <a:buFont typeface="Arial"/>
              <a:buChar char="•"/>
              <a:tabLst>
                <a:tab pos="240665" algn="l"/>
                <a:tab pos="241935" algn="l"/>
              </a:tabLst>
            </a:pPr>
            <a:r>
              <a:rPr sz="2200" spc="-40" dirty="0">
                <a:latin typeface="Carlito"/>
                <a:cs typeface="Carlito"/>
              </a:rPr>
              <a:t>Perform </a:t>
            </a:r>
            <a:r>
              <a:rPr sz="2200" spc="-30" dirty="0">
                <a:latin typeface="Carlito"/>
                <a:cs typeface="Carlito"/>
              </a:rPr>
              <a:t>interactive </a:t>
            </a:r>
            <a:r>
              <a:rPr sz="2200" spc="-5" dirty="0">
                <a:latin typeface="Carlito"/>
                <a:cs typeface="Carlito"/>
              </a:rPr>
              <a:t>visual analytics </a:t>
            </a:r>
            <a:r>
              <a:rPr sz="2200" spc="-15" dirty="0">
                <a:latin typeface="Carlito"/>
                <a:cs typeface="Carlito"/>
              </a:rPr>
              <a:t>using </a:t>
            </a:r>
            <a:r>
              <a:rPr sz="2200" spc="-20" dirty="0">
                <a:latin typeface="Carlito"/>
                <a:cs typeface="Carlito"/>
              </a:rPr>
              <a:t>Folium </a:t>
            </a:r>
            <a:r>
              <a:rPr sz="2200" spc="-5" dirty="0">
                <a:latin typeface="Carlito"/>
                <a:cs typeface="Carlito"/>
              </a:rPr>
              <a:t>and Plotly</a:t>
            </a:r>
            <a:r>
              <a:rPr sz="2200" spc="10" dirty="0">
                <a:latin typeface="Carlito"/>
                <a:cs typeface="Carlito"/>
              </a:rPr>
              <a:t> </a:t>
            </a:r>
            <a:r>
              <a:rPr sz="2200" spc="-5" dirty="0">
                <a:latin typeface="Carlito"/>
                <a:cs typeface="Carlito"/>
              </a:rPr>
              <a:t>Dash</a:t>
            </a:r>
            <a:endParaRPr sz="2200" dirty="0">
              <a:latin typeface="Carlito"/>
              <a:cs typeface="Carlito"/>
            </a:endParaRPr>
          </a:p>
          <a:p>
            <a:pPr marL="241300" indent="-229235">
              <a:lnSpc>
                <a:spcPct val="100000"/>
              </a:lnSpc>
              <a:spcBef>
                <a:spcPts val="1440"/>
              </a:spcBef>
              <a:buFont typeface="Arial"/>
              <a:buChar char="•"/>
              <a:tabLst>
                <a:tab pos="240665" algn="l"/>
                <a:tab pos="241935" algn="l"/>
              </a:tabLst>
            </a:pPr>
            <a:r>
              <a:rPr sz="2200" spc="-40" dirty="0">
                <a:latin typeface="Carlito"/>
                <a:cs typeface="Carlito"/>
              </a:rPr>
              <a:t>Perform </a:t>
            </a:r>
            <a:r>
              <a:rPr sz="2200" spc="-25" dirty="0">
                <a:latin typeface="Carlito"/>
                <a:cs typeface="Carlito"/>
              </a:rPr>
              <a:t>predictive </a:t>
            </a:r>
            <a:r>
              <a:rPr sz="2200" spc="-20" dirty="0">
                <a:latin typeface="Carlito"/>
                <a:cs typeface="Carlito"/>
              </a:rPr>
              <a:t>analysis </a:t>
            </a:r>
            <a:r>
              <a:rPr sz="2200" spc="-15" dirty="0">
                <a:latin typeface="Carlito"/>
                <a:cs typeface="Carlito"/>
              </a:rPr>
              <a:t>using </a:t>
            </a:r>
            <a:r>
              <a:rPr sz="2200" spc="-20" dirty="0">
                <a:latin typeface="Carlito"/>
                <a:cs typeface="Carlito"/>
              </a:rPr>
              <a:t>classification</a:t>
            </a:r>
            <a:r>
              <a:rPr sz="2200" spc="170" dirty="0">
                <a:latin typeface="Carlito"/>
                <a:cs typeface="Carlito"/>
              </a:rPr>
              <a:t> </a:t>
            </a:r>
            <a:r>
              <a:rPr sz="2200" spc="-5" dirty="0">
                <a:latin typeface="Carlito"/>
                <a:cs typeface="Carlito"/>
              </a:rPr>
              <a:t>models</a:t>
            </a:r>
            <a:endParaRPr sz="2200" dirty="0">
              <a:latin typeface="Carlito"/>
              <a:cs typeface="Carlito"/>
            </a:endParaRPr>
          </a:p>
          <a:p>
            <a:pPr marL="698500" lvl="1" indent="-229235">
              <a:lnSpc>
                <a:spcPct val="100000"/>
              </a:lnSpc>
              <a:spcBef>
                <a:spcPts val="325"/>
              </a:spcBef>
              <a:buFont typeface="Arial"/>
              <a:buChar char="•"/>
              <a:tabLst>
                <a:tab pos="697865" algn="l"/>
                <a:tab pos="699135" algn="l"/>
              </a:tabLst>
            </a:pPr>
            <a:r>
              <a:rPr sz="1800" spc="-45" dirty="0">
                <a:latin typeface="Carlito"/>
                <a:cs typeface="Carlito"/>
              </a:rPr>
              <a:t>Tuned </a:t>
            </a:r>
            <a:r>
              <a:rPr sz="1800" dirty="0">
                <a:latin typeface="Carlito"/>
                <a:cs typeface="Carlito"/>
              </a:rPr>
              <a:t>models </a:t>
            </a:r>
            <a:r>
              <a:rPr sz="1800" spc="-5" dirty="0">
                <a:latin typeface="Carlito"/>
                <a:cs typeface="Carlito"/>
              </a:rPr>
              <a:t>using</a:t>
            </a:r>
            <a:r>
              <a:rPr sz="1800" spc="10" dirty="0">
                <a:latin typeface="Carlito"/>
                <a:cs typeface="Carlito"/>
              </a:rPr>
              <a:t> </a:t>
            </a:r>
            <a:r>
              <a:rPr sz="1800" spc="-20" dirty="0">
                <a:latin typeface="Carlito"/>
                <a:cs typeface="Carlito"/>
              </a:rPr>
              <a:t>GridSearchCV</a:t>
            </a:r>
            <a:endParaRPr sz="1800" dirty="0">
              <a:latin typeface="Carlito"/>
              <a:cs typeface="Carli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76019" y="2927985"/>
            <a:ext cx="5450840" cy="1245235"/>
          </a:xfrm>
          <a:prstGeom prst="rect">
            <a:avLst/>
          </a:prstGeom>
        </p:spPr>
        <p:txBody>
          <a:bodyPr vert="horz" wrap="square" lIns="0" tIns="13335" rIns="0" bIns="0" rtlCol="0">
            <a:spAutoFit/>
          </a:bodyPr>
          <a:lstStyle/>
          <a:p>
            <a:pPr marL="12700">
              <a:lnSpc>
                <a:spcPct val="100000"/>
              </a:lnSpc>
              <a:spcBef>
                <a:spcPts val="105"/>
              </a:spcBef>
            </a:pPr>
            <a:r>
              <a:rPr sz="8000" spc="-285" dirty="0">
                <a:solidFill>
                  <a:srgbClr val="242424"/>
                </a:solidFill>
                <a:latin typeface="Arial"/>
                <a:cs typeface="Arial"/>
              </a:rPr>
              <a:t>Methodology</a:t>
            </a:r>
            <a:endParaRPr sz="8000">
              <a:latin typeface="Arial"/>
              <a:cs typeface="Arial"/>
            </a:endParaRPr>
          </a:p>
        </p:txBody>
      </p:sp>
      <p:sp>
        <p:nvSpPr>
          <p:cNvPr id="4" name="object 4"/>
          <p:cNvSpPr txBox="1"/>
          <p:nvPr/>
        </p:nvSpPr>
        <p:spPr>
          <a:xfrm>
            <a:off x="10948416" y="6568541"/>
            <a:ext cx="144780" cy="160020"/>
          </a:xfrm>
          <a:prstGeom prst="rect">
            <a:avLst/>
          </a:prstGeom>
        </p:spPr>
        <p:txBody>
          <a:bodyPr vert="horz" wrap="square" lIns="0" tIns="0" rIns="0" bIns="0" rtlCol="0">
            <a:spAutoFit/>
          </a:bodyPr>
          <a:lstStyle/>
          <a:p>
            <a:pPr marL="38100">
              <a:lnSpc>
                <a:spcPts val="1100"/>
              </a:lnSpc>
            </a:pPr>
            <a:fld id="{81D60167-4931-47E6-BA6A-407CBD079E47}" type="slidenum">
              <a:rPr sz="1050" dirty="0">
                <a:solidFill>
                  <a:srgbClr val="FFFFFF"/>
                </a:solidFill>
                <a:latin typeface="Carlito"/>
                <a:cs typeface="Carlito"/>
              </a:rPr>
              <a:t>6</a:t>
            </a:fld>
            <a:endParaRPr sz="1050">
              <a:latin typeface="Carlito"/>
              <a:cs typeface="Carlito"/>
            </a:endParaRPr>
          </a:p>
        </p:txBody>
      </p:sp>
      <p:sp>
        <p:nvSpPr>
          <p:cNvPr id="3" name="object 3"/>
          <p:cNvSpPr txBox="1"/>
          <p:nvPr/>
        </p:nvSpPr>
        <p:spPr>
          <a:xfrm>
            <a:off x="1176019" y="4417517"/>
            <a:ext cx="8895080" cy="722630"/>
          </a:xfrm>
          <a:prstGeom prst="rect">
            <a:avLst/>
          </a:prstGeom>
        </p:spPr>
        <p:txBody>
          <a:bodyPr vert="horz" wrap="square" lIns="0" tIns="12700" rIns="0" bIns="0" rtlCol="0">
            <a:spAutoFit/>
          </a:bodyPr>
          <a:lstStyle/>
          <a:p>
            <a:pPr marL="12700">
              <a:lnSpc>
                <a:spcPts val="2745"/>
              </a:lnSpc>
              <a:spcBef>
                <a:spcPts val="100"/>
              </a:spcBef>
            </a:pPr>
            <a:r>
              <a:rPr sz="2400" spc="-165" dirty="0">
                <a:latin typeface="Arial"/>
                <a:cs typeface="Arial"/>
              </a:rPr>
              <a:t>OVERVIEW </a:t>
            </a:r>
            <a:r>
              <a:rPr sz="2400" spc="-285" dirty="0">
                <a:latin typeface="Arial"/>
                <a:cs typeface="Arial"/>
              </a:rPr>
              <a:t>OF </a:t>
            </a:r>
            <a:r>
              <a:rPr sz="2400" spc="-340" dirty="0">
                <a:latin typeface="Arial"/>
                <a:cs typeface="Arial"/>
              </a:rPr>
              <a:t>DATA </a:t>
            </a:r>
            <a:r>
              <a:rPr sz="2400" spc="-140" dirty="0">
                <a:latin typeface="Arial"/>
                <a:cs typeface="Arial"/>
              </a:rPr>
              <a:t>COLLECTION, </a:t>
            </a:r>
            <a:r>
              <a:rPr sz="2400" spc="-95" dirty="0">
                <a:latin typeface="Arial"/>
                <a:cs typeface="Arial"/>
              </a:rPr>
              <a:t>WRANGLING,</a:t>
            </a:r>
            <a:r>
              <a:rPr sz="2400" spc="-120" dirty="0">
                <a:latin typeface="Arial"/>
                <a:cs typeface="Arial"/>
              </a:rPr>
              <a:t> </a:t>
            </a:r>
            <a:r>
              <a:rPr sz="2400" spc="-105" dirty="0">
                <a:latin typeface="Arial"/>
                <a:cs typeface="Arial"/>
              </a:rPr>
              <a:t>VISUALIZATION,</a:t>
            </a:r>
            <a:endParaRPr sz="2400" dirty="0">
              <a:latin typeface="Arial"/>
              <a:cs typeface="Arial"/>
            </a:endParaRPr>
          </a:p>
          <a:p>
            <a:pPr marL="12700">
              <a:lnSpc>
                <a:spcPts val="2745"/>
              </a:lnSpc>
              <a:tabLst>
                <a:tab pos="1963420" algn="l"/>
                <a:tab pos="2682875" algn="l"/>
                <a:tab pos="3816350" algn="l"/>
              </a:tabLst>
            </a:pPr>
            <a:r>
              <a:rPr sz="2400" spc="-165" dirty="0">
                <a:latin typeface="Arial"/>
                <a:cs typeface="Arial"/>
              </a:rPr>
              <a:t>DASHBOARD,	</a:t>
            </a:r>
            <a:r>
              <a:rPr sz="2400" spc="-155" dirty="0">
                <a:latin typeface="Arial"/>
                <a:cs typeface="Arial"/>
              </a:rPr>
              <a:t>AND	</a:t>
            </a:r>
            <a:r>
              <a:rPr sz="2400" spc="-140" dirty="0">
                <a:latin typeface="Arial"/>
                <a:cs typeface="Arial"/>
              </a:rPr>
              <a:t>MODEL	</a:t>
            </a:r>
            <a:r>
              <a:rPr sz="2400" spc="-150" dirty="0">
                <a:latin typeface="Arial"/>
                <a:cs typeface="Arial"/>
              </a:rPr>
              <a:t>METHODS</a:t>
            </a:r>
            <a:endParaRPr sz="2400" dirty="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47115" y="860805"/>
            <a:ext cx="6031230" cy="756920"/>
          </a:xfrm>
          <a:prstGeom prst="rect">
            <a:avLst/>
          </a:prstGeom>
        </p:spPr>
        <p:txBody>
          <a:bodyPr vert="horz" wrap="square" lIns="0" tIns="12700" rIns="0" bIns="0" rtlCol="0">
            <a:spAutoFit/>
          </a:bodyPr>
          <a:lstStyle/>
          <a:p>
            <a:pPr marL="12700">
              <a:lnSpc>
                <a:spcPct val="100000"/>
              </a:lnSpc>
              <a:spcBef>
                <a:spcPts val="100"/>
              </a:spcBef>
            </a:pPr>
            <a:r>
              <a:rPr spc="-340" dirty="0"/>
              <a:t>Data </a:t>
            </a:r>
            <a:r>
              <a:rPr spc="-235" dirty="0"/>
              <a:t>Collection</a:t>
            </a:r>
            <a:r>
              <a:rPr spc="-505" dirty="0"/>
              <a:t> </a:t>
            </a:r>
            <a:r>
              <a:rPr spc="-275" dirty="0"/>
              <a:t>Overview</a:t>
            </a:r>
          </a:p>
        </p:txBody>
      </p:sp>
      <p:sp>
        <p:nvSpPr>
          <p:cNvPr id="5" name="object 5"/>
          <p:cNvSpPr txBox="1"/>
          <p:nvPr/>
        </p:nvSpPr>
        <p:spPr>
          <a:xfrm>
            <a:off x="10948416" y="6568541"/>
            <a:ext cx="144780" cy="160020"/>
          </a:xfrm>
          <a:prstGeom prst="rect">
            <a:avLst/>
          </a:prstGeom>
        </p:spPr>
        <p:txBody>
          <a:bodyPr vert="horz" wrap="square" lIns="0" tIns="0" rIns="0" bIns="0" rtlCol="0">
            <a:spAutoFit/>
          </a:bodyPr>
          <a:lstStyle/>
          <a:p>
            <a:pPr marL="38100">
              <a:lnSpc>
                <a:spcPts val="1100"/>
              </a:lnSpc>
            </a:pPr>
            <a:fld id="{81D60167-4931-47E6-BA6A-407CBD079E47}" type="slidenum">
              <a:rPr sz="1050" dirty="0">
                <a:solidFill>
                  <a:srgbClr val="FFFFFF"/>
                </a:solidFill>
                <a:latin typeface="Carlito"/>
                <a:cs typeface="Carlito"/>
              </a:rPr>
              <a:t>7</a:t>
            </a:fld>
            <a:endParaRPr sz="1050">
              <a:latin typeface="Carlito"/>
              <a:cs typeface="Carlito"/>
            </a:endParaRPr>
          </a:p>
        </p:txBody>
      </p:sp>
      <p:sp>
        <p:nvSpPr>
          <p:cNvPr id="4" name="object 4"/>
          <p:cNvSpPr txBox="1"/>
          <p:nvPr/>
        </p:nvSpPr>
        <p:spPr>
          <a:xfrm>
            <a:off x="1176019" y="1824608"/>
            <a:ext cx="9899650" cy="3749103"/>
          </a:xfrm>
          <a:prstGeom prst="rect">
            <a:avLst/>
          </a:prstGeom>
        </p:spPr>
        <p:txBody>
          <a:bodyPr vert="horz" wrap="square" lIns="0" tIns="42545" rIns="0" bIns="0" rtlCol="0">
            <a:spAutoFit/>
          </a:bodyPr>
          <a:lstStyle/>
          <a:p>
            <a:pPr marL="12700" marR="42545">
              <a:lnSpc>
                <a:spcPts val="2210"/>
              </a:lnSpc>
              <a:spcBef>
                <a:spcPts val="335"/>
              </a:spcBef>
            </a:pPr>
            <a:r>
              <a:rPr lang="en-GB" sz="2000" spc="-25" dirty="0">
                <a:latin typeface="Carlito"/>
                <a:cs typeface="Carlito"/>
              </a:rPr>
              <a:t>The Data collection process involved a combination of API requests from Space X's public API and web scraping data from a table in Space X's Wikipedia entry. The next slide will display the flowchart outlining the data collection process from the API, while the subsequent slide will illustrate the flowchart for data collection through web scraping.</a:t>
            </a:r>
          </a:p>
          <a:p>
            <a:pPr marL="12700" marR="42545">
              <a:lnSpc>
                <a:spcPts val="2210"/>
              </a:lnSpc>
              <a:spcBef>
                <a:spcPts val="335"/>
              </a:spcBef>
            </a:pPr>
            <a:endParaRPr lang="en-GB" sz="2000" u="heavy" spc="-25" dirty="0">
              <a:uFill>
                <a:solidFill>
                  <a:srgbClr val="404040"/>
                </a:solidFill>
              </a:uFill>
              <a:latin typeface="Carlito"/>
              <a:cs typeface="Carlito"/>
            </a:endParaRPr>
          </a:p>
          <a:p>
            <a:pPr marL="12700" marR="42545">
              <a:lnSpc>
                <a:spcPts val="2210"/>
              </a:lnSpc>
              <a:spcBef>
                <a:spcPts val="335"/>
              </a:spcBef>
            </a:pPr>
            <a:r>
              <a:rPr sz="2000" dirty="0">
                <a:uFill>
                  <a:solidFill>
                    <a:srgbClr val="404040"/>
                  </a:solidFill>
                </a:uFill>
                <a:latin typeface="Carlito"/>
                <a:cs typeface="Carlito"/>
              </a:rPr>
              <a:t>Space X API </a:t>
            </a:r>
            <a:r>
              <a:rPr sz="2000" spc="-25" dirty="0">
                <a:uFill>
                  <a:solidFill>
                    <a:srgbClr val="404040"/>
                  </a:solidFill>
                </a:uFill>
                <a:latin typeface="Carlito"/>
                <a:cs typeface="Carlito"/>
              </a:rPr>
              <a:t>Data</a:t>
            </a:r>
            <a:r>
              <a:rPr sz="2000" spc="-95" dirty="0">
                <a:uFill>
                  <a:solidFill>
                    <a:srgbClr val="404040"/>
                  </a:solidFill>
                </a:uFill>
                <a:latin typeface="Carlito"/>
                <a:cs typeface="Carlito"/>
              </a:rPr>
              <a:t> </a:t>
            </a:r>
            <a:r>
              <a:rPr sz="2000" spc="-5" dirty="0">
                <a:uFill>
                  <a:solidFill>
                    <a:srgbClr val="404040"/>
                  </a:solidFill>
                </a:uFill>
                <a:latin typeface="Carlito"/>
                <a:cs typeface="Carlito"/>
              </a:rPr>
              <a:t>Columns:</a:t>
            </a:r>
            <a:endParaRPr sz="2000" dirty="0">
              <a:latin typeface="Carlito"/>
              <a:cs typeface="Carlito"/>
            </a:endParaRPr>
          </a:p>
          <a:p>
            <a:pPr marL="12700">
              <a:lnSpc>
                <a:spcPts val="2300"/>
              </a:lnSpc>
              <a:spcBef>
                <a:spcPts val="1200"/>
              </a:spcBef>
            </a:pPr>
            <a:r>
              <a:rPr sz="2000" spc="-30" dirty="0">
                <a:latin typeface="Carlito"/>
                <a:cs typeface="Carlito"/>
              </a:rPr>
              <a:t>FlightNumber, </a:t>
            </a:r>
            <a:r>
              <a:rPr sz="2000" spc="-20" dirty="0">
                <a:latin typeface="Carlito"/>
                <a:cs typeface="Carlito"/>
              </a:rPr>
              <a:t>Date, </a:t>
            </a:r>
            <a:r>
              <a:rPr sz="2000" spc="-25" dirty="0">
                <a:latin typeface="Carlito"/>
                <a:cs typeface="Carlito"/>
              </a:rPr>
              <a:t>BoosterVersion, </a:t>
            </a:r>
            <a:r>
              <a:rPr sz="2000" spc="-20" dirty="0">
                <a:latin typeface="Carlito"/>
                <a:cs typeface="Carlito"/>
              </a:rPr>
              <a:t>PayloadMass, </a:t>
            </a:r>
            <a:r>
              <a:rPr sz="2000" spc="-5" dirty="0">
                <a:latin typeface="Carlito"/>
                <a:cs typeface="Carlito"/>
              </a:rPr>
              <a:t>Orbit, LaunchSite, </a:t>
            </a:r>
            <a:r>
              <a:rPr sz="2000" spc="-15" dirty="0">
                <a:latin typeface="Carlito"/>
                <a:cs typeface="Carlito"/>
              </a:rPr>
              <a:t>Outcome, </a:t>
            </a:r>
            <a:r>
              <a:rPr sz="2000" spc="-5" dirty="0">
                <a:latin typeface="Carlito"/>
                <a:cs typeface="Carlito"/>
              </a:rPr>
              <a:t>Flights,</a:t>
            </a:r>
            <a:r>
              <a:rPr sz="2000" spc="55" dirty="0">
                <a:latin typeface="Carlito"/>
                <a:cs typeface="Carlito"/>
              </a:rPr>
              <a:t> </a:t>
            </a:r>
            <a:r>
              <a:rPr sz="2000" dirty="0">
                <a:latin typeface="Carlito"/>
                <a:cs typeface="Carlito"/>
              </a:rPr>
              <a:t>GridFins,</a:t>
            </a:r>
          </a:p>
          <a:p>
            <a:pPr marL="12700">
              <a:lnSpc>
                <a:spcPts val="2300"/>
              </a:lnSpc>
            </a:pPr>
            <a:r>
              <a:rPr sz="2000" spc="-5" dirty="0">
                <a:latin typeface="Carlito"/>
                <a:cs typeface="Carlito"/>
              </a:rPr>
              <a:t>Reused, Legs, </a:t>
            </a:r>
            <a:r>
              <a:rPr sz="2000" spc="-10" dirty="0">
                <a:latin typeface="Carlito"/>
                <a:cs typeface="Carlito"/>
              </a:rPr>
              <a:t>LandingPad, </a:t>
            </a:r>
            <a:r>
              <a:rPr sz="2000" dirty="0">
                <a:latin typeface="Carlito"/>
                <a:cs typeface="Carlito"/>
              </a:rPr>
              <a:t>Block, </a:t>
            </a:r>
            <a:r>
              <a:rPr sz="2000" spc="-10" dirty="0">
                <a:latin typeface="Carlito"/>
                <a:cs typeface="Carlito"/>
              </a:rPr>
              <a:t>ReusedCount, </a:t>
            </a:r>
            <a:r>
              <a:rPr sz="2000" spc="-5" dirty="0">
                <a:latin typeface="Carlito"/>
                <a:cs typeface="Carlito"/>
              </a:rPr>
              <a:t>Serial, Longitude,</a:t>
            </a:r>
            <a:r>
              <a:rPr sz="2000" spc="-229" dirty="0">
                <a:latin typeface="Carlito"/>
                <a:cs typeface="Carlito"/>
              </a:rPr>
              <a:t> </a:t>
            </a:r>
            <a:r>
              <a:rPr sz="2000" spc="-5" dirty="0">
                <a:latin typeface="Carlito"/>
                <a:cs typeface="Carlito"/>
              </a:rPr>
              <a:t>Latitude</a:t>
            </a:r>
            <a:endParaRPr sz="2000" dirty="0">
              <a:latin typeface="Carlito"/>
              <a:cs typeface="Carlito"/>
            </a:endParaRPr>
          </a:p>
          <a:p>
            <a:pPr marL="12700">
              <a:lnSpc>
                <a:spcPct val="100000"/>
              </a:lnSpc>
              <a:spcBef>
                <a:spcPts val="1105"/>
              </a:spcBef>
            </a:pPr>
            <a:r>
              <a:rPr sz="2000" dirty="0">
                <a:uFill>
                  <a:solidFill>
                    <a:srgbClr val="404040"/>
                  </a:solidFill>
                </a:uFill>
                <a:latin typeface="Carlito"/>
                <a:cs typeface="Carlito"/>
              </a:rPr>
              <a:t>Wikipedia </a:t>
            </a:r>
            <a:r>
              <a:rPr sz="2000" spc="-25" dirty="0">
                <a:uFill>
                  <a:solidFill>
                    <a:srgbClr val="404040"/>
                  </a:solidFill>
                </a:uFill>
                <a:latin typeface="Carlito"/>
                <a:cs typeface="Carlito"/>
              </a:rPr>
              <a:t>Webscrape Data</a:t>
            </a:r>
            <a:r>
              <a:rPr sz="2000" spc="-125" dirty="0">
                <a:uFill>
                  <a:solidFill>
                    <a:srgbClr val="404040"/>
                  </a:solidFill>
                </a:uFill>
                <a:latin typeface="Carlito"/>
                <a:cs typeface="Carlito"/>
              </a:rPr>
              <a:t> </a:t>
            </a:r>
            <a:r>
              <a:rPr sz="2000" spc="-5" dirty="0">
                <a:uFill>
                  <a:solidFill>
                    <a:srgbClr val="404040"/>
                  </a:solidFill>
                </a:uFill>
                <a:latin typeface="Carlito"/>
                <a:cs typeface="Carlito"/>
              </a:rPr>
              <a:t>Columns:</a:t>
            </a:r>
            <a:endParaRPr sz="2000" dirty="0">
              <a:latin typeface="Carlito"/>
              <a:cs typeface="Carlito"/>
            </a:endParaRPr>
          </a:p>
          <a:p>
            <a:pPr marL="12700" marR="837565">
              <a:lnSpc>
                <a:spcPts val="2200"/>
              </a:lnSpc>
              <a:spcBef>
                <a:spcPts val="1440"/>
              </a:spcBef>
            </a:pPr>
            <a:r>
              <a:rPr sz="2000" spc="-15" dirty="0">
                <a:latin typeface="Carlito"/>
                <a:cs typeface="Carlito"/>
              </a:rPr>
              <a:t>Flight </a:t>
            </a:r>
            <a:r>
              <a:rPr sz="2000" dirty="0">
                <a:latin typeface="Carlito"/>
                <a:cs typeface="Carlito"/>
              </a:rPr>
              <a:t>No., </a:t>
            </a:r>
            <a:r>
              <a:rPr sz="2000" spc="-5" dirty="0">
                <a:latin typeface="Carlito"/>
                <a:cs typeface="Carlito"/>
              </a:rPr>
              <a:t>Launch </a:t>
            </a:r>
            <a:r>
              <a:rPr sz="2000" spc="-20" dirty="0">
                <a:latin typeface="Carlito"/>
                <a:cs typeface="Carlito"/>
              </a:rPr>
              <a:t>site, </a:t>
            </a:r>
            <a:r>
              <a:rPr sz="2000" spc="-25" dirty="0">
                <a:latin typeface="Carlito"/>
                <a:cs typeface="Carlito"/>
              </a:rPr>
              <a:t>Payload, </a:t>
            </a:r>
            <a:r>
              <a:rPr sz="2000" spc="-20" dirty="0">
                <a:latin typeface="Carlito"/>
                <a:cs typeface="Carlito"/>
              </a:rPr>
              <a:t>PayloadMass, </a:t>
            </a:r>
            <a:r>
              <a:rPr sz="2000" spc="-5" dirty="0">
                <a:latin typeface="Carlito"/>
                <a:cs typeface="Carlito"/>
              </a:rPr>
              <a:t>Orbit, </a:t>
            </a:r>
            <a:r>
              <a:rPr sz="2000" spc="-60" dirty="0">
                <a:latin typeface="Carlito"/>
                <a:cs typeface="Carlito"/>
              </a:rPr>
              <a:t>Customer, </a:t>
            </a:r>
            <a:r>
              <a:rPr sz="2000" spc="-5" dirty="0">
                <a:latin typeface="Carlito"/>
                <a:cs typeface="Carlito"/>
              </a:rPr>
              <a:t>Launch </a:t>
            </a:r>
            <a:r>
              <a:rPr sz="2000" spc="-15" dirty="0">
                <a:latin typeface="Carlito"/>
                <a:cs typeface="Carlito"/>
              </a:rPr>
              <a:t>outcome, </a:t>
            </a:r>
            <a:r>
              <a:rPr sz="2000" spc="-45" dirty="0">
                <a:latin typeface="Carlito"/>
                <a:cs typeface="Carlito"/>
              </a:rPr>
              <a:t>Version  </a:t>
            </a:r>
            <a:r>
              <a:rPr sz="2000" spc="-60" dirty="0">
                <a:latin typeface="Carlito"/>
                <a:cs typeface="Carlito"/>
              </a:rPr>
              <a:t>Booster, </a:t>
            </a:r>
            <a:r>
              <a:rPr sz="2000" spc="-20" dirty="0">
                <a:latin typeface="Carlito"/>
                <a:cs typeface="Carlito"/>
              </a:rPr>
              <a:t>Booster </a:t>
            </a:r>
            <a:r>
              <a:rPr sz="2000" dirty="0">
                <a:latin typeface="Carlito"/>
                <a:cs typeface="Carlito"/>
              </a:rPr>
              <a:t>landing, </a:t>
            </a:r>
            <a:r>
              <a:rPr sz="2000" spc="-20" dirty="0">
                <a:latin typeface="Carlito"/>
                <a:cs typeface="Carlito"/>
              </a:rPr>
              <a:t>Date,</a:t>
            </a:r>
            <a:r>
              <a:rPr sz="2000" spc="40" dirty="0">
                <a:latin typeface="Carlito"/>
                <a:cs typeface="Carlito"/>
              </a:rPr>
              <a:t> </a:t>
            </a:r>
            <a:r>
              <a:rPr sz="2000" spc="-5" dirty="0">
                <a:latin typeface="Carlito"/>
                <a:cs typeface="Carlito"/>
              </a:rPr>
              <a:t>Time</a:t>
            </a:r>
            <a:endParaRPr sz="2000" dirty="0">
              <a:latin typeface="Carlito"/>
              <a:cs typeface="Carli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D332-770C-CD76-EDFD-7C5D2E8EB9B7}"/>
              </a:ext>
            </a:extLst>
          </p:cNvPr>
          <p:cNvSpPr>
            <a:spLocks noGrp="1"/>
          </p:cNvSpPr>
          <p:nvPr>
            <p:ph type="title"/>
          </p:nvPr>
        </p:nvSpPr>
        <p:spPr>
          <a:xfrm>
            <a:off x="447577" y="1356993"/>
            <a:ext cx="3200400" cy="2286000"/>
          </a:xfrm>
        </p:spPr>
        <p:txBody>
          <a:bodyPr/>
          <a:lstStyle/>
          <a:p>
            <a:pPr marL="12700">
              <a:lnSpc>
                <a:spcPts val="4015"/>
              </a:lnSpc>
              <a:spcBef>
                <a:spcPts val="100"/>
              </a:spcBef>
            </a:pPr>
            <a:r>
              <a:rPr lang="en-AU" sz="3600" spc="-280" dirty="0">
                <a:solidFill>
                  <a:srgbClr val="FFFFFF"/>
                </a:solidFill>
                <a:latin typeface="Arial"/>
                <a:cs typeface="Arial"/>
              </a:rPr>
              <a:t>Data </a:t>
            </a:r>
            <a:r>
              <a:rPr lang="en-AU" sz="3600" spc="-185" dirty="0">
                <a:solidFill>
                  <a:srgbClr val="FFFFFF"/>
                </a:solidFill>
                <a:latin typeface="Arial"/>
                <a:cs typeface="Arial"/>
              </a:rPr>
              <a:t>Collection</a:t>
            </a:r>
            <a:r>
              <a:rPr lang="en-AU" sz="3600" spc="-525" dirty="0">
                <a:solidFill>
                  <a:srgbClr val="FFFFFF"/>
                </a:solidFill>
                <a:latin typeface="Arial"/>
                <a:cs typeface="Arial"/>
              </a:rPr>
              <a:t> </a:t>
            </a:r>
            <a:r>
              <a:rPr lang="en-AU" sz="3600" spc="-210" dirty="0">
                <a:solidFill>
                  <a:srgbClr val="FFFFFF"/>
                </a:solidFill>
                <a:latin typeface="Arial"/>
                <a:cs typeface="Arial"/>
              </a:rPr>
              <a:t>–</a:t>
            </a:r>
            <a:br>
              <a:rPr lang="en-AU" sz="3600" dirty="0">
                <a:latin typeface="Arial"/>
                <a:cs typeface="Arial"/>
              </a:rPr>
            </a:br>
            <a:r>
              <a:rPr lang="en-AU" sz="3600" spc="-425" dirty="0">
                <a:solidFill>
                  <a:srgbClr val="FFFFFF"/>
                </a:solidFill>
                <a:latin typeface="Arial"/>
                <a:cs typeface="Arial"/>
              </a:rPr>
              <a:t>SpaceX</a:t>
            </a:r>
            <a:r>
              <a:rPr lang="en-AU" sz="3600" spc="-385" dirty="0">
                <a:solidFill>
                  <a:srgbClr val="FFFFFF"/>
                </a:solidFill>
                <a:latin typeface="Arial"/>
                <a:cs typeface="Arial"/>
              </a:rPr>
              <a:t> API</a:t>
            </a:r>
            <a:br>
              <a:rPr lang="en-AU" sz="3600" dirty="0">
                <a:latin typeface="Arial"/>
                <a:cs typeface="Arial"/>
              </a:rPr>
            </a:br>
            <a:endParaRPr lang="en-AU" dirty="0"/>
          </a:p>
        </p:txBody>
      </p:sp>
      <p:sp>
        <p:nvSpPr>
          <p:cNvPr id="4" name="Text Placeholder 3">
            <a:extLst>
              <a:ext uri="{FF2B5EF4-FFF2-40B4-BE49-F238E27FC236}">
                <a16:creationId xmlns:a16="http://schemas.microsoft.com/office/drawing/2014/main" id="{B45E342E-A540-41A9-38D4-9D6593635599}"/>
              </a:ext>
            </a:extLst>
          </p:cNvPr>
          <p:cNvSpPr>
            <a:spLocks noGrp="1"/>
          </p:cNvSpPr>
          <p:nvPr>
            <p:ph type="body" sz="half" idx="2"/>
          </p:nvPr>
        </p:nvSpPr>
        <p:spPr>
          <a:xfrm>
            <a:off x="447577" y="5174493"/>
            <a:ext cx="3200400" cy="1089148"/>
          </a:xfrm>
        </p:spPr>
        <p:txBody>
          <a:bodyPr>
            <a:normAutofit lnSpcReduction="10000"/>
          </a:bodyPr>
          <a:lstStyle/>
          <a:p>
            <a:r>
              <a:rPr lang="en-IN" sz="1500" u="sng" spc="-10" dirty="0">
                <a:solidFill>
                  <a:schemeClr val="bg1"/>
                </a:solidFill>
                <a:uFill>
                  <a:solidFill>
                    <a:srgbClr val="2996E1"/>
                  </a:solidFill>
                </a:uFill>
                <a:latin typeface="Carlito"/>
                <a:cs typeface="Carlito"/>
              </a:rPr>
              <a:t>https://github.com/RyanWCoghlan/IBM-Data-Science-Capstone-Repository/blob/main/Complete%20the%20Data%20Collection%20API%20Lab.ipynb</a:t>
            </a:r>
            <a:endParaRPr lang="en-IN" sz="1500" dirty="0">
              <a:solidFill>
                <a:schemeClr val="bg1"/>
              </a:solidFill>
              <a:latin typeface="Carlito"/>
              <a:cs typeface="Carlito"/>
            </a:endParaRPr>
          </a:p>
          <a:p>
            <a:endParaRPr lang="en-AU" dirty="0"/>
          </a:p>
        </p:txBody>
      </p:sp>
      <p:sp>
        <p:nvSpPr>
          <p:cNvPr id="6" name="object 53">
            <a:extLst>
              <a:ext uri="{FF2B5EF4-FFF2-40B4-BE49-F238E27FC236}">
                <a16:creationId xmlns:a16="http://schemas.microsoft.com/office/drawing/2014/main" id="{5F624B30-200D-ABF7-4CB3-B21C8EAE19E2}"/>
              </a:ext>
            </a:extLst>
          </p:cNvPr>
          <p:cNvSpPr txBox="1"/>
          <p:nvPr/>
        </p:nvSpPr>
        <p:spPr>
          <a:xfrm>
            <a:off x="535635" y="4830826"/>
            <a:ext cx="865505" cy="254000"/>
          </a:xfrm>
          <a:prstGeom prst="rect">
            <a:avLst/>
          </a:prstGeom>
        </p:spPr>
        <p:txBody>
          <a:bodyPr vert="horz" wrap="square" lIns="0" tIns="12700" rIns="0" bIns="0" rtlCol="0">
            <a:spAutoFit/>
          </a:bodyPr>
          <a:lstStyle/>
          <a:p>
            <a:pPr marL="12700">
              <a:lnSpc>
                <a:spcPct val="100000"/>
              </a:lnSpc>
              <a:spcBef>
                <a:spcPts val="100"/>
              </a:spcBef>
            </a:pPr>
            <a:r>
              <a:rPr sz="1500" u="sng" spc="-5" dirty="0">
                <a:solidFill>
                  <a:srgbClr val="FFFFFF"/>
                </a:solidFill>
                <a:uFill>
                  <a:solidFill>
                    <a:srgbClr val="FFFFFF"/>
                  </a:solidFill>
                </a:uFill>
                <a:latin typeface="Carlito"/>
                <a:cs typeface="Carlito"/>
              </a:rPr>
              <a:t>GitHub</a:t>
            </a:r>
            <a:r>
              <a:rPr sz="1500" u="sng" spc="-155" dirty="0">
                <a:solidFill>
                  <a:srgbClr val="FFFFFF"/>
                </a:solidFill>
                <a:uFill>
                  <a:solidFill>
                    <a:srgbClr val="FFFFFF"/>
                  </a:solidFill>
                </a:uFill>
                <a:latin typeface="Carlito"/>
                <a:cs typeface="Carlito"/>
              </a:rPr>
              <a:t> </a:t>
            </a:r>
            <a:r>
              <a:rPr sz="1500" u="sng" dirty="0">
                <a:solidFill>
                  <a:srgbClr val="FFFFFF"/>
                </a:solidFill>
                <a:uFill>
                  <a:solidFill>
                    <a:srgbClr val="FFFFFF"/>
                  </a:solidFill>
                </a:uFill>
                <a:latin typeface="Carlito"/>
                <a:cs typeface="Carlito"/>
              </a:rPr>
              <a:t>url:</a:t>
            </a:r>
            <a:endParaRPr sz="1500">
              <a:latin typeface="Carlito"/>
              <a:cs typeface="Carlito"/>
            </a:endParaRPr>
          </a:p>
        </p:txBody>
      </p:sp>
      <p:sp>
        <p:nvSpPr>
          <p:cNvPr id="7" name="object 6">
            <a:extLst>
              <a:ext uri="{FF2B5EF4-FFF2-40B4-BE49-F238E27FC236}">
                <a16:creationId xmlns:a16="http://schemas.microsoft.com/office/drawing/2014/main" id="{168F3926-7B28-21BD-6910-04AAF2B527F6}"/>
              </a:ext>
            </a:extLst>
          </p:cNvPr>
          <p:cNvSpPr/>
          <p:nvPr/>
        </p:nvSpPr>
        <p:spPr>
          <a:xfrm>
            <a:off x="5029200" y="2078493"/>
            <a:ext cx="237744" cy="1389888"/>
          </a:xfrm>
          <a:prstGeom prst="rect">
            <a:avLst/>
          </a:prstGeom>
          <a:blipFill>
            <a:blip r:embed="rId2" cstate="print"/>
            <a:stretch>
              <a:fillRect/>
            </a:stretch>
          </a:blipFill>
        </p:spPr>
        <p:txBody>
          <a:bodyPr wrap="square" lIns="0" tIns="0" rIns="0" bIns="0" rtlCol="0"/>
          <a:lstStyle/>
          <a:p>
            <a:endParaRPr/>
          </a:p>
        </p:txBody>
      </p:sp>
      <p:grpSp>
        <p:nvGrpSpPr>
          <p:cNvPr id="8" name="object 7">
            <a:extLst>
              <a:ext uri="{FF2B5EF4-FFF2-40B4-BE49-F238E27FC236}">
                <a16:creationId xmlns:a16="http://schemas.microsoft.com/office/drawing/2014/main" id="{2679BE59-3326-2C8F-8C15-0660CACE92BB}"/>
              </a:ext>
            </a:extLst>
          </p:cNvPr>
          <p:cNvGrpSpPr/>
          <p:nvPr/>
        </p:nvGrpSpPr>
        <p:grpSpPr>
          <a:xfrm>
            <a:off x="4770119" y="1739403"/>
            <a:ext cx="1851660" cy="1607820"/>
            <a:chOff x="4782311" y="1478280"/>
            <a:chExt cx="1851660" cy="1607820"/>
          </a:xfrm>
        </p:grpSpPr>
        <p:sp>
          <p:nvSpPr>
            <p:cNvPr id="9" name="object 8">
              <a:extLst>
                <a:ext uri="{FF2B5EF4-FFF2-40B4-BE49-F238E27FC236}">
                  <a16:creationId xmlns:a16="http://schemas.microsoft.com/office/drawing/2014/main" id="{93EF07A8-3991-4C64-0A8C-2DF9464DCE61}"/>
                </a:ext>
              </a:extLst>
            </p:cNvPr>
            <p:cNvSpPr/>
            <p:nvPr/>
          </p:nvSpPr>
          <p:spPr>
            <a:xfrm>
              <a:off x="5084063" y="1766316"/>
              <a:ext cx="158496" cy="1319784"/>
            </a:xfrm>
            <a:prstGeom prst="rect">
              <a:avLst/>
            </a:prstGeom>
            <a:blipFill>
              <a:blip r:embed="rId3" cstate="print"/>
              <a:stretch>
                <a:fillRect/>
              </a:stretch>
            </a:blipFill>
          </p:spPr>
          <p:txBody>
            <a:bodyPr wrap="square" lIns="0" tIns="0" rIns="0" bIns="0" rtlCol="0"/>
            <a:lstStyle/>
            <a:p>
              <a:endParaRPr/>
            </a:p>
          </p:txBody>
        </p:sp>
        <p:sp>
          <p:nvSpPr>
            <p:cNvPr id="10" name="object 9">
              <a:extLst>
                <a:ext uri="{FF2B5EF4-FFF2-40B4-BE49-F238E27FC236}">
                  <a16:creationId xmlns:a16="http://schemas.microsoft.com/office/drawing/2014/main" id="{91CF1CFB-7E5A-17C5-3689-B3E124742813}"/>
                </a:ext>
              </a:extLst>
            </p:cNvPr>
            <p:cNvSpPr/>
            <p:nvPr/>
          </p:nvSpPr>
          <p:spPr>
            <a:xfrm>
              <a:off x="4782311" y="1478280"/>
              <a:ext cx="1851660" cy="1143000"/>
            </a:xfrm>
            <a:prstGeom prst="rect">
              <a:avLst/>
            </a:prstGeom>
            <a:blipFill>
              <a:blip r:embed="rId4" cstate="print"/>
              <a:stretch>
                <a:fillRect/>
              </a:stretch>
            </a:blipFill>
          </p:spPr>
          <p:txBody>
            <a:bodyPr wrap="square" lIns="0" tIns="0" rIns="0" bIns="0" rtlCol="0"/>
            <a:lstStyle/>
            <a:p>
              <a:endParaRPr/>
            </a:p>
          </p:txBody>
        </p:sp>
        <p:sp>
          <p:nvSpPr>
            <p:cNvPr id="11" name="object 10">
              <a:extLst>
                <a:ext uri="{FF2B5EF4-FFF2-40B4-BE49-F238E27FC236}">
                  <a16:creationId xmlns:a16="http://schemas.microsoft.com/office/drawing/2014/main" id="{6197621C-F4A9-0510-01B2-1F5F746A2EC7}"/>
                </a:ext>
              </a:extLst>
            </p:cNvPr>
            <p:cNvSpPr/>
            <p:nvPr/>
          </p:nvSpPr>
          <p:spPr>
            <a:xfrm>
              <a:off x="4888991" y="1719072"/>
              <a:ext cx="1677923" cy="696467"/>
            </a:xfrm>
            <a:prstGeom prst="rect">
              <a:avLst/>
            </a:prstGeom>
            <a:blipFill>
              <a:blip r:embed="rId5" cstate="print"/>
              <a:stretch>
                <a:fillRect/>
              </a:stretch>
            </a:blipFill>
          </p:spPr>
          <p:txBody>
            <a:bodyPr wrap="square" lIns="0" tIns="0" rIns="0" bIns="0" rtlCol="0"/>
            <a:lstStyle/>
            <a:p>
              <a:endParaRPr/>
            </a:p>
          </p:txBody>
        </p:sp>
        <p:sp>
          <p:nvSpPr>
            <p:cNvPr id="12" name="object 11">
              <a:extLst>
                <a:ext uri="{FF2B5EF4-FFF2-40B4-BE49-F238E27FC236}">
                  <a16:creationId xmlns:a16="http://schemas.microsoft.com/office/drawing/2014/main" id="{6E8132D9-12F7-347E-CB7C-62405B9832AC}"/>
                </a:ext>
              </a:extLst>
            </p:cNvPr>
            <p:cNvSpPr/>
            <p:nvPr/>
          </p:nvSpPr>
          <p:spPr>
            <a:xfrm>
              <a:off x="4803647" y="1499616"/>
              <a:ext cx="1772411" cy="1063752"/>
            </a:xfrm>
            <a:prstGeom prst="rect">
              <a:avLst/>
            </a:prstGeom>
            <a:blipFill>
              <a:blip r:embed="rId6" cstate="print"/>
              <a:stretch>
                <a:fillRect/>
              </a:stretch>
            </a:blipFill>
          </p:spPr>
          <p:txBody>
            <a:bodyPr wrap="square" lIns="0" tIns="0" rIns="0" bIns="0" rtlCol="0"/>
            <a:lstStyle/>
            <a:p>
              <a:endParaRPr/>
            </a:p>
          </p:txBody>
        </p:sp>
      </p:grpSp>
      <p:sp>
        <p:nvSpPr>
          <p:cNvPr id="13" name="object 12">
            <a:extLst>
              <a:ext uri="{FF2B5EF4-FFF2-40B4-BE49-F238E27FC236}">
                <a16:creationId xmlns:a16="http://schemas.microsoft.com/office/drawing/2014/main" id="{45F13E22-B711-9C64-D2DE-8AD333D89AFD}"/>
              </a:ext>
            </a:extLst>
          </p:cNvPr>
          <p:cNvSpPr txBox="1"/>
          <p:nvPr/>
        </p:nvSpPr>
        <p:spPr>
          <a:xfrm>
            <a:off x="4982337" y="2090431"/>
            <a:ext cx="1327150" cy="462915"/>
          </a:xfrm>
          <a:prstGeom prst="rect">
            <a:avLst/>
          </a:prstGeom>
        </p:spPr>
        <p:txBody>
          <a:bodyPr vert="horz" wrap="square" lIns="0" tIns="36195" rIns="0" bIns="0" rtlCol="0">
            <a:spAutoFit/>
          </a:bodyPr>
          <a:lstStyle/>
          <a:p>
            <a:pPr marL="479425" marR="5080" indent="-466725">
              <a:lnSpc>
                <a:spcPts val="1639"/>
              </a:lnSpc>
              <a:spcBef>
                <a:spcPts val="285"/>
              </a:spcBef>
            </a:pPr>
            <a:r>
              <a:rPr sz="1500" spc="-5" dirty="0">
                <a:solidFill>
                  <a:srgbClr val="FFFFFF"/>
                </a:solidFill>
                <a:latin typeface="Carlito"/>
                <a:cs typeface="Carlito"/>
              </a:rPr>
              <a:t>Request </a:t>
            </a:r>
            <a:r>
              <a:rPr sz="1500" spc="-10" dirty="0">
                <a:solidFill>
                  <a:srgbClr val="FFFFFF"/>
                </a:solidFill>
                <a:latin typeface="Carlito"/>
                <a:cs typeface="Carlito"/>
              </a:rPr>
              <a:t>(Space</a:t>
            </a:r>
            <a:r>
              <a:rPr sz="1500" spc="-240" dirty="0">
                <a:solidFill>
                  <a:srgbClr val="FFFFFF"/>
                </a:solidFill>
                <a:latin typeface="Carlito"/>
                <a:cs typeface="Carlito"/>
              </a:rPr>
              <a:t> </a:t>
            </a:r>
            <a:r>
              <a:rPr sz="1500" dirty="0">
                <a:solidFill>
                  <a:srgbClr val="FFFFFF"/>
                </a:solidFill>
                <a:latin typeface="Carlito"/>
                <a:cs typeface="Carlito"/>
              </a:rPr>
              <a:t>X  APIs)</a:t>
            </a:r>
            <a:endParaRPr sz="1500" dirty="0">
              <a:latin typeface="Carlito"/>
              <a:cs typeface="Carlito"/>
            </a:endParaRPr>
          </a:p>
        </p:txBody>
      </p:sp>
      <p:grpSp>
        <p:nvGrpSpPr>
          <p:cNvPr id="14" name="object 13">
            <a:extLst>
              <a:ext uri="{FF2B5EF4-FFF2-40B4-BE49-F238E27FC236}">
                <a16:creationId xmlns:a16="http://schemas.microsoft.com/office/drawing/2014/main" id="{BF407692-8CDB-B579-5DBF-0715D150FCE8}"/>
              </a:ext>
            </a:extLst>
          </p:cNvPr>
          <p:cNvGrpSpPr/>
          <p:nvPr/>
        </p:nvGrpSpPr>
        <p:grpSpPr>
          <a:xfrm>
            <a:off x="4748783" y="3131577"/>
            <a:ext cx="1851660" cy="1665732"/>
            <a:chOff x="4782311" y="2807207"/>
            <a:chExt cx="1851660" cy="1665732"/>
          </a:xfrm>
        </p:grpSpPr>
        <p:sp>
          <p:nvSpPr>
            <p:cNvPr id="15" name="object 14">
              <a:extLst>
                <a:ext uri="{FF2B5EF4-FFF2-40B4-BE49-F238E27FC236}">
                  <a16:creationId xmlns:a16="http://schemas.microsoft.com/office/drawing/2014/main" id="{AAE39826-0DB9-E96C-86A7-7B3AA24ECA46}"/>
                </a:ext>
              </a:extLst>
            </p:cNvPr>
            <p:cNvSpPr/>
            <p:nvPr/>
          </p:nvSpPr>
          <p:spPr>
            <a:xfrm>
              <a:off x="5062727" y="3073907"/>
              <a:ext cx="237744" cy="1399032"/>
            </a:xfrm>
            <a:prstGeom prst="rect">
              <a:avLst/>
            </a:prstGeom>
            <a:blipFill>
              <a:blip r:embed="rId7" cstate="print"/>
              <a:stretch>
                <a:fillRect/>
              </a:stretch>
            </a:blipFill>
          </p:spPr>
          <p:txBody>
            <a:bodyPr wrap="square" lIns="0" tIns="0" rIns="0" bIns="0" rtlCol="0"/>
            <a:lstStyle/>
            <a:p>
              <a:endParaRPr/>
            </a:p>
          </p:txBody>
        </p:sp>
        <p:sp>
          <p:nvSpPr>
            <p:cNvPr id="16" name="object 15">
              <a:extLst>
                <a:ext uri="{FF2B5EF4-FFF2-40B4-BE49-F238E27FC236}">
                  <a16:creationId xmlns:a16="http://schemas.microsoft.com/office/drawing/2014/main" id="{D46B1345-B0EC-B52D-6F14-A2410B076626}"/>
                </a:ext>
              </a:extLst>
            </p:cNvPr>
            <p:cNvSpPr/>
            <p:nvPr/>
          </p:nvSpPr>
          <p:spPr>
            <a:xfrm>
              <a:off x="5084063" y="3095243"/>
              <a:ext cx="158496" cy="1319784"/>
            </a:xfrm>
            <a:prstGeom prst="rect">
              <a:avLst/>
            </a:prstGeom>
            <a:blipFill>
              <a:blip r:embed="rId3" cstate="print"/>
              <a:stretch>
                <a:fillRect/>
              </a:stretch>
            </a:blipFill>
          </p:spPr>
          <p:txBody>
            <a:bodyPr wrap="square" lIns="0" tIns="0" rIns="0" bIns="0" rtlCol="0"/>
            <a:lstStyle/>
            <a:p>
              <a:endParaRPr/>
            </a:p>
          </p:txBody>
        </p:sp>
        <p:sp>
          <p:nvSpPr>
            <p:cNvPr id="17" name="object 16">
              <a:extLst>
                <a:ext uri="{FF2B5EF4-FFF2-40B4-BE49-F238E27FC236}">
                  <a16:creationId xmlns:a16="http://schemas.microsoft.com/office/drawing/2014/main" id="{C3ADF014-F60A-0D84-5A68-3E66EC6A1AD3}"/>
                </a:ext>
              </a:extLst>
            </p:cNvPr>
            <p:cNvSpPr/>
            <p:nvPr/>
          </p:nvSpPr>
          <p:spPr>
            <a:xfrm>
              <a:off x="4782311" y="2807207"/>
              <a:ext cx="1851660" cy="1143000"/>
            </a:xfrm>
            <a:prstGeom prst="rect">
              <a:avLst/>
            </a:prstGeom>
            <a:blipFill>
              <a:blip r:embed="rId4" cstate="print"/>
              <a:stretch>
                <a:fillRect/>
              </a:stretch>
            </a:blipFill>
          </p:spPr>
          <p:txBody>
            <a:bodyPr wrap="square" lIns="0" tIns="0" rIns="0" bIns="0" rtlCol="0"/>
            <a:lstStyle/>
            <a:p>
              <a:endParaRPr/>
            </a:p>
          </p:txBody>
        </p:sp>
        <p:sp>
          <p:nvSpPr>
            <p:cNvPr id="18" name="object 17">
              <a:extLst>
                <a:ext uri="{FF2B5EF4-FFF2-40B4-BE49-F238E27FC236}">
                  <a16:creationId xmlns:a16="http://schemas.microsoft.com/office/drawing/2014/main" id="{3D8DBB40-79F3-E2EC-A5F3-25F7647DEAA0}"/>
                </a:ext>
              </a:extLst>
            </p:cNvPr>
            <p:cNvSpPr/>
            <p:nvPr/>
          </p:nvSpPr>
          <p:spPr>
            <a:xfrm>
              <a:off x="4888991" y="2839211"/>
              <a:ext cx="1677923" cy="1115568"/>
            </a:xfrm>
            <a:prstGeom prst="rect">
              <a:avLst/>
            </a:prstGeom>
            <a:blipFill>
              <a:blip r:embed="rId8" cstate="print"/>
              <a:stretch>
                <a:fillRect/>
              </a:stretch>
            </a:blipFill>
          </p:spPr>
          <p:txBody>
            <a:bodyPr wrap="square" lIns="0" tIns="0" rIns="0" bIns="0" rtlCol="0"/>
            <a:lstStyle/>
            <a:p>
              <a:endParaRPr/>
            </a:p>
          </p:txBody>
        </p:sp>
        <p:sp>
          <p:nvSpPr>
            <p:cNvPr id="19" name="object 18">
              <a:extLst>
                <a:ext uri="{FF2B5EF4-FFF2-40B4-BE49-F238E27FC236}">
                  <a16:creationId xmlns:a16="http://schemas.microsoft.com/office/drawing/2014/main" id="{3F74A0A2-37F4-41C3-994E-B85805686F90}"/>
                </a:ext>
              </a:extLst>
            </p:cNvPr>
            <p:cNvSpPr/>
            <p:nvPr/>
          </p:nvSpPr>
          <p:spPr>
            <a:xfrm>
              <a:off x="4803647" y="2828543"/>
              <a:ext cx="1772411" cy="1063752"/>
            </a:xfrm>
            <a:prstGeom prst="rect">
              <a:avLst/>
            </a:prstGeom>
            <a:blipFill>
              <a:blip r:embed="rId6" cstate="print"/>
              <a:stretch>
                <a:fillRect/>
              </a:stretch>
            </a:blipFill>
          </p:spPr>
          <p:txBody>
            <a:bodyPr wrap="square" lIns="0" tIns="0" rIns="0" bIns="0" rtlCol="0"/>
            <a:lstStyle/>
            <a:p>
              <a:endParaRPr/>
            </a:p>
          </p:txBody>
        </p:sp>
      </p:grpSp>
      <p:sp>
        <p:nvSpPr>
          <p:cNvPr id="20" name="object 19">
            <a:extLst>
              <a:ext uri="{FF2B5EF4-FFF2-40B4-BE49-F238E27FC236}">
                <a16:creationId xmlns:a16="http://schemas.microsoft.com/office/drawing/2014/main" id="{C8CD1296-DF94-A8A9-E231-C57E5A58328A}"/>
              </a:ext>
            </a:extLst>
          </p:cNvPr>
          <p:cNvSpPr txBox="1"/>
          <p:nvPr/>
        </p:nvSpPr>
        <p:spPr>
          <a:xfrm>
            <a:off x="4982337" y="3210953"/>
            <a:ext cx="1332865" cy="882015"/>
          </a:xfrm>
          <a:prstGeom prst="rect">
            <a:avLst/>
          </a:prstGeom>
        </p:spPr>
        <p:txBody>
          <a:bodyPr vert="horz" wrap="square" lIns="0" tIns="31750" rIns="0" bIns="0" rtlCol="0">
            <a:spAutoFit/>
          </a:bodyPr>
          <a:lstStyle/>
          <a:p>
            <a:pPr marL="12700" marR="5080" indent="4445" algn="ctr">
              <a:lnSpc>
                <a:spcPct val="91600"/>
              </a:lnSpc>
              <a:spcBef>
                <a:spcPts val="250"/>
              </a:spcBef>
            </a:pPr>
            <a:r>
              <a:rPr sz="1500" dirty="0">
                <a:solidFill>
                  <a:srgbClr val="FFFFFF"/>
                </a:solidFill>
                <a:latin typeface="Carlito"/>
                <a:cs typeface="Carlito"/>
              </a:rPr>
              <a:t>.JSON </a:t>
            </a:r>
            <a:r>
              <a:rPr sz="1500" spc="-5" dirty="0">
                <a:solidFill>
                  <a:srgbClr val="FFFFFF"/>
                </a:solidFill>
                <a:latin typeface="Carlito"/>
                <a:cs typeface="Carlito"/>
              </a:rPr>
              <a:t>file </a:t>
            </a:r>
            <a:r>
              <a:rPr sz="1500" dirty="0">
                <a:solidFill>
                  <a:srgbClr val="FFFFFF"/>
                </a:solidFill>
                <a:latin typeface="Carlito"/>
                <a:cs typeface="Carlito"/>
              </a:rPr>
              <a:t>+  </a:t>
            </a:r>
            <a:r>
              <a:rPr sz="1500" spc="-10" dirty="0">
                <a:solidFill>
                  <a:srgbClr val="FFFFFF"/>
                </a:solidFill>
                <a:latin typeface="Carlito"/>
                <a:cs typeface="Carlito"/>
              </a:rPr>
              <a:t>Lists(Launch</a:t>
            </a:r>
            <a:r>
              <a:rPr sz="1500" spc="-125" dirty="0">
                <a:solidFill>
                  <a:srgbClr val="FFFFFF"/>
                </a:solidFill>
                <a:latin typeface="Carlito"/>
                <a:cs typeface="Carlito"/>
              </a:rPr>
              <a:t> </a:t>
            </a:r>
            <a:r>
              <a:rPr sz="1500" spc="-10" dirty="0">
                <a:solidFill>
                  <a:srgbClr val="FFFFFF"/>
                </a:solidFill>
                <a:latin typeface="Carlito"/>
                <a:cs typeface="Carlito"/>
              </a:rPr>
              <a:t>Site,  </a:t>
            </a:r>
            <a:r>
              <a:rPr sz="1500" spc="-5" dirty="0">
                <a:solidFill>
                  <a:srgbClr val="FFFFFF"/>
                </a:solidFill>
                <a:latin typeface="Carlito"/>
                <a:cs typeface="Carlito"/>
              </a:rPr>
              <a:t>Booster </a:t>
            </a:r>
            <a:r>
              <a:rPr sz="1500" spc="-25" dirty="0">
                <a:solidFill>
                  <a:srgbClr val="FFFFFF"/>
                </a:solidFill>
                <a:latin typeface="Carlito"/>
                <a:cs typeface="Carlito"/>
              </a:rPr>
              <a:t>Version,  </a:t>
            </a:r>
            <a:r>
              <a:rPr sz="1500" spc="-20" dirty="0">
                <a:solidFill>
                  <a:srgbClr val="FFFFFF"/>
                </a:solidFill>
                <a:latin typeface="Carlito"/>
                <a:cs typeface="Carlito"/>
              </a:rPr>
              <a:t>Payload</a:t>
            </a:r>
            <a:r>
              <a:rPr sz="1500" spc="-75" dirty="0">
                <a:solidFill>
                  <a:srgbClr val="FFFFFF"/>
                </a:solidFill>
                <a:latin typeface="Carlito"/>
                <a:cs typeface="Carlito"/>
              </a:rPr>
              <a:t> </a:t>
            </a:r>
            <a:r>
              <a:rPr sz="1500" spc="-15" dirty="0">
                <a:solidFill>
                  <a:srgbClr val="FFFFFF"/>
                </a:solidFill>
                <a:latin typeface="Carlito"/>
                <a:cs typeface="Carlito"/>
              </a:rPr>
              <a:t>Data)</a:t>
            </a:r>
            <a:endParaRPr sz="1500">
              <a:latin typeface="Carlito"/>
              <a:cs typeface="Carlito"/>
            </a:endParaRPr>
          </a:p>
        </p:txBody>
      </p:sp>
      <p:grpSp>
        <p:nvGrpSpPr>
          <p:cNvPr id="21" name="object 20">
            <a:extLst>
              <a:ext uri="{FF2B5EF4-FFF2-40B4-BE49-F238E27FC236}">
                <a16:creationId xmlns:a16="http://schemas.microsoft.com/office/drawing/2014/main" id="{DC9B799C-5413-11BA-A2A4-CD431F53ECDB}"/>
              </a:ext>
            </a:extLst>
          </p:cNvPr>
          <p:cNvGrpSpPr/>
          <p:nvPr/>
        </p:nvGrpSpPr>
        <p:grpSpPr>
          <a:xfrm>
            <a:off x="4748783" y="4462029"/>
            <a:ext cx="2790443" cy="1141476"/>
            <a:chOff x="4782311" y="4137659"/>
            <a:chExt cx="2790443" cy="1141476"/>
          </a:xfrm>
        </p:grpSpPr>
        <p:sp>
          <p:nvSpPr>
            <p:cNvPr id="22" name="object 21">
              <a:extLst>
                <a:ext uri="{FF2B5EF4-FFF2-40B4-BE49-F238E27FC236}">
                  <a16:creationId xmlns:a16="http://schemas.microsoft.com/office/drawing/2014/main" id="{3EB5AEBB-49F6-5338-A072-D6EC34B478C6}"/>
                </a:ext>
              </a:extLst>
            </p:cNvPr>
            <p:cNvSpPr/>
            <p:nvPr/>
          </p:nvSpPr>
          <p:spPr>
            <a:xfrm>
              <a:off x="5146547" y="4319015"/>
              <a:ext cx="2426207" cy="239268"/>
            </a:xfrm>
            <a:prstGeom prst="rect">
              <a:avLst/>
            </a:prstGeom>
            <a:blipFill>
              <a:blip r:embed="rId9" cstate="print"/>
              <a:stretch>
                <a:fillRect/>
              </a:stretch>
            </a:blipFill>
          </p:spPr>
          <p:txBody>
            <a:bodyPr wrap="square" lIns="0" tIns="0" rIns="0" bIns="0" rtlCol="0"/>
            <a:lstStyle/>
            <a:p>
              <a:endParaRPr/>
            </a:p>
          </p:txBody>
        </p:sp>
        <p:sp>
          <p:nvSpPr>
            <p:cNvPr id="23" name="object 22">
              <a:extLst>
                <a:ext uri="{FF2B5EF4-FFF2-40B4-BE49-F238E27FC236}">
                  <a16:creationId xmlns:a16="http://schemas.microsoft.com/office/drawing/2014/main" id="{82BED2C7-331C-EADD-1984-39FEBDAF95C6}"/>
                </a:ext>
              </a:extLst>
            </p:cNvPr>
            <p:cNvSpPr/>
            <p:nvPr/>
          </p:nvSpPr>
          <p:spPr>
            <a:xfrm>
              <a:off x="5167883" y="4340351"/>
              <a:ext cx="2346960" cy="160019"/>
            </a:xfrm>
            <a:prstGeom prst="rect">
              <a:avLst/>
            </a:prstGeom>
            <a:blipFill>
              <a:blip r:embed="rId10" cstate="print"/>
              <a:stretch>
                <a:fillRect/>
              </a:stretch>
            </a:blipFill>
          </p:spPr>
          <p:txBody>
            <a:bodyPr wrap="square" lIns="0" tIns="0" rIns="0" bIns="0" rtlCol="0"/>
            <a:lstStyle/>
            <a:p>
              <a:endParaRPr/>
            </a:p>
          </p:txBody>
        </p:sp>
        <p:sp>
          <p:nvSpPr>
            <p:cNvPr id="24" name="object 23">
              <a:extLst>
                <a:ext uri="{FF2B5EF4-FFF2-40B4-BE49-F238E27FC236}">
                  <a16:creationId xmlns:a16="http://schemas.microsoft.com/office/drawing/2014/main" id="{B33140DB-526B-8EBD-825D-B60E70C9248F}"/>
                </a:ext>
              </a:extLst>
            </p:cNvPr>
            <p:cNvSpPr/>
            <p:nvPr/>
          </p:nvSpPr>
          <p:spPr>
            <a:xfrm>
              <a:off x="4782311" y="4137659"/>
              <a:ext cx="1851660" cy="1141476"/>
            </a:xfrm>
            <a:prstGeom prst="rect">
              <a:avLst/>
            </a:prstGeom>
            <a:blipFill>
              <a:blip r:embed="rId11" cstate="print"/>
              <a:stretch>
                <a:fillRect/>
              </a:stretch>
            </a:blipFill>
          </p:spPr>
          <p:txBody>
            <a:bodyPr wrap="square" lIns="0" tIns="0" rIns="0" bIns="0" rtlCol="0"/>
            <a:lstStyle/>
            <a:p>
              <a:endParaRPr/>
            </a:p>
          </p:txBody>
        </p:sp>
        <p:sp>
          <p:nvSpPr>
            <p:cNvPr id="25" name="object 24">
              <a:extLst>
                <a:ext uri="{FF2B5EF4-FFF2-40B4-BE49-F238E27FC236}">
                  <a16:creationId xmlns:a16="http://schemas.microsoft.com/office/drawing/2014/main" id="{2E84A16C-8A4F-38E1-ED1F-30FE7A2F7DD6}"/>
                </a:ext>
              </a:extLst>
            </p:cNvPr>
            <p:cNvSpPr/>
            <p:nvPr/>
          </p:nvSpPr>
          <p:spPr>
            <a:xfrm>
              <a:off x="4850891" y="4273295"/>
              <a:ext cx="1755648" cy="905256"/>
            </a:xfrm>
            <a:prstGeom prst="rect">
              <a:avLst/>
            </a:prstGeom>
            <a:blipFill>
              <a:blip r:embed="rId12" cstate="print"/>
              <a:stretch>
                <a:fillRect/>
              </a:stretch>
            </a:blipFill>
          </p:spPr>
          <p:txBody>
            <a:bodyPr wrap="square" lIns="0" tIns="0" rIns="0" bIns="0" rtlCol="0"/>
            <a:lstStyle/>
            <a:p>
              <a:endParaRPr/>
            </a:p>
          </p:txBody>
        </p:sp>
        <p:sp>
          <p:nvSpPr>
            <p:cNvPr id="26" name="object 25">
              <a:extLst>
                <a:ext uri="{FF2B5EF4-FFF2-40B4-BE49-F238E27FC236}">
                  <a16:creationId xmlns:a16="http://schemas.microsoft.com/office/drawing/2014/main" id="{D2C741E5-5A1C-B5D8-7392-4835387E0189}"/>
                </a:ext>
              </a:extLst>
            </p:cNvPr>
            <p:cNvSpPr/>
            <p:nvPr/>
          </p:nvSpPr>
          <p:spPr>
            <a:xfrm>
              <a:off x="4803647" y="4158995"/>
              <a:ext cx="1772411" cy="1062227"/>
            </a:xfrm>
            <a:prstGeom prst="rect">
              <a:avLst/>
            </a:prstGeom>
            <a:blipFill>
              <a:blip r:embed="rId13" cstate="print"/>
              <a:stretch>
                <a:fillRect/>
              </a:stretch>
            </a:blipFill>
          </p:spPr>
          <p:txBody>
            <a:bodyPr wrap="square" lIns="0" tIns="0" rIns="0" bIns="0" rtlCol="0"/>
            <a:lstStyle/>
            <a:p>
              <a:endParaRPr/>
            </a:p>
          </p:txBody>
        </p:sp>
      </p:grpSp>
      <p:sp>
        <p:nvSpPr>
          <p:cNvPr id="27" name="object 26">
            <a:extLst>
              <a:ext uri="{FF2B5EF4-FFF2-40B4-BE49-F238E27FC236}">
                <a16:creationId xmlns:a16="http://schemas.microsoft.com/office/drawing/2014/main" id="{B78A3F2B-9DA5-61A0-73E1-F7307BC57116}"/>
              </a:ext>
            </a:extLst>
          </p:cNvPr>
          <p:cNvSpPr txBox="1"/>
          <p:nvPr/>
        </p:nvSpPr>
        <p:spPr>
          <a:xfrm>
            <a:off x="4944237" y="4645290"/>
            <a:ext cx="1403985" cy="664845"/>
          </a:xfrm>
          <a:prstGeom prst="rect">
            <a:avLst/>
          </a:prstGeom>
        </p:spPr>
        <p:txBody>
          <a:bodyPr vert="horz" wrap="square" lIns="0" tIns="35560" rIns="0" bIns="0" rtlCol="0">
            <a:spAutoFit/>
          </a:bodyPr>
          <a:lstStyle/>
          <a:p>
            <a:pPr marL="12700" marR="5080" algn="ctr">
              <a:lnSpc>
                <a:spcPct val="89800"/>
              </a:lnSpc>
              <a:spcBef>
                <a:spcPts val="280"/>
              </a:spcBef>
            </a:pPr>
            <a:r>
              <a:rPr sz="1500" spc="-10" dirty="0">
                <a:solidFill>
                  <a:srgbClr val="FFFFFF"/>
                </a:solidFill>
                <a:latin typeface="Carlito"/>
                <a:cs typeface="Carlito"/>
              </a:rPr>
              <a:t>Json_normalize</a:t>
            </a:r>
            <a:r>
              <a:rPr sz="1500" spc="-170" dirty="0">
                <a:solidFill>
                  <a:srgbClr val="FFFFFF"/>
                </a:solidFill>
                <a:latin typeface="Carlito"/>
                <a:cs typeface="Carlito"/>
              </a:rPr>
              <a:t> </a:t>
            </a:r>
            <a:r>
              <a:rPr sz="1500" spc="-25" dirty="0">
                <a:solidFill>
                  <a:srgbClr val="FFFFFF"/>
                </a:solidFill>
                <a:latin typeface="Carlito"/>
                <a:cs typeface="Carlito"/>
              </a:rPr>
              <a:t>to  </a:t>
            </a:r>
            <a:r>
              <a:rPr sz="1500" spc="-20" dirty="0">
                <a:solidFill>
                  <a:srgbClr val="FFFFFF"/>
                </a:solidFill>
                <a:latin typeface="Carlito"/>
                <a:cs typeface="Carlito"/>
              </a:rPr>
              <a:t>DataFrame data  from</a:t>
            </a:r>
            <a:r>
              <a:rPr sz="1500" spc="-45" dirty="0">
                <a:solidFill>
                  <a:srgbClr val="FFFFFF"/>
                </a:solidFill>
                <a:latin typeface="Carlito"/>
                <a:cs typeface="Carlito"/>
              </a:rPr>
              <a:t> </a:t>
            </a:r>
            <a:r>
              <a:rPr sz="1500" dirty="0">
                <a:solidFill>
                  <a:srgbClr val="FFFFFF"/>
                </a:solidFill>
                <a:latin typeface="Carlito"/>
                <a:cs typeface="Carlito"/>
              </a:rPr>
              <a:t>JSON</a:t>
            </a:r>
            <a:endParaRPr sz="1500">
              <a:latin typeface="Carlito"/>
              <a:cs typeface="Carlito"/>
            </a:endParaRPr>
          </a:p>
        </p:txBody>
      </p:sp>
      <p:grpSp>
        <p:nvGrpSpPr>
          <p:cNvPr id="28" name="object 27">
            <a:extLst>
              <a:ext uri="{FF2B5EF4-FFF2-40B4-BE49-F238E27FC236}">
                <a16:creationId xmlns:a16="http://schemas.microsoft.com/office/drawing/2014/main" id="{A46ED1EB-139D-781D-7C1B-47600540DDFF}"/>
              </a:ext>
            </a:extLst>
          </p:cNvPr>
          <p:cNvGrpSpPr/>
          <p:nvPr/>
        </p:nvGrpSpPr>
        <p:grpSpPr>
          <a:xfrm>
            <a:off x="7106412" y="3398277"/>
            <a:ext cx="1859280" cy="2205228"/>
            <a:chOff x="7139940" y="3073907"/>
            <a:chExt cx="1859280" cy="2205228"/>
          </a:xfrm>
        </p:grpSpPr>
        <p:sp>
          <p:nvSpPr>
            <p:cNvPr id="29" name="object 28">
              <a:extLst>
                <a:ext uri="{FF2B5EF4-FFF2-40B4-BE49-F238E27FC236}">
                  <a16:creationId xmlns:a16="http://schemas.microsoft.com/office/drawing/2014/main" id="{DF771C92-B351-3016-43D9-E58B169B437F}"/>
                </a:ext>
              </a:extLst>
            </p:cNvPr>
            <p:cNvSpPr/>
            <p:nvPr/>
          </p:nvSpPr>
          <p:spPr>
            <a:xfrm>
              <a:off x="7418832" y="3073907"/>
              <a:ext cx="239268" cy="1399032"/>
            </a:xfrm>
            <a:prstGeom prst="rect">
              <a:avLst/>
            </a:prstGeom>
            <a:blipFill>
              <a:blip r:embed="rId14" cstate="print"/>
              <a:stretch>
                <a:fillRect/>
              </a:stretch>
            </a:blipFill>
          </p:spPr>
          <p:txBody>
            <a:bodyPr wrap="square" lIns="0" tIns="0" rIns="0" bIns="0" rtlCol="0"/>
            <a:lstStyle/>
            <a:p>
              <a:endParaRPr/>
            </a:p>
          </p:txBody>
        </p:sp>
        <p:sp>
          <p:nvSpPr>
            <p:cNvPr id="30" name="object 29">
              <a:extLst>
                <a:ext uri="{FF2B5EF4-FFF2-40B4-BE49-F238E27FC236}">
                  <a16:creationId xmlns:a16="http://schemas.microsoft.com/office/drawing/2014/main" id="{445A8C87-A082-E4C5-E77D-35B2F8C6C685}"/>
                </a:ext>
              </a:extLst>
            </p:cNvPr>
            <p:cNvSpPr/>
            <p:nvPr/>
          </p:nvSpPr>
          <p:spPr>
            <a:xfrm>
              <a:off x="7440168" y="3095243"/>
              <a:ext cx="160020" cy="1319784"/>
            </a:xfrm>
            <a:prstGeom prst="rect">
              <a:avLst/>
            </a:prstGeom>
            <a:blipFill>
              <a:blip r:embed="rId15" cstate="print"/>
              <a:stretch>
                <a:fillRect/>
              </a:stretch>
            </a:blipFill>
          </p:spPr>
          <p:txBody>
            <a:bodyPr wrap="square" lIns="0" tIns="0" rIns="0" bIns="0" rtlCol="0"/>
            <a:lstStyle/>
            <a:p>
              <a:endParaRPr/>
            </a:p>
          </p:txBody>
        </p:sp>
        <p:sp>
          <p:nvSpPr>
            <p:cNvPr id="31" name="object 30">
              <a:extLst>
                <a:ext uri="{FF2B5EF4-FFF2-40B4-BE49-F238E27FC236}">
                  <a16:creationId xmlns:a16="http://schemas.microsoft.com/office/drawing/2014/main" id="{1ED44A46-682F-1D1E-8F13-905D32349B07}"/>
                </a:ext>
              </a:extLst>
            </p:cNvPr>
            <p:cNvSpPr/>
            <p:nvPr/>
          </p:nvSpPr>
          <p:spPr>
            <a:xfrm>
              <a:off x="7139940" y="4137659"/>
              <a:ext cx="1851659" cy="1141476"/>
            </a:xfrm>
            <a:prstGeom prst="rect">
              <a:avLst/>
            </a:prstGeom>
            <a:blipFill>
              <a:blip r:embed="rId11" cstate="print"/>
              <a:stretch>
                <a:fillRect/>
              </a:stretch>
            </a:blipFill>
          </p:spPr>
          <p:txBody>
            <a:bodyPr wrap="square" lIns="0" tIns="0" rIns="0" bIns="0" rtlCol="0"/>
            <a:lstStyle/>
            <a:p>
              <a:endParaRPr/>
            </a:p>
          </p:txBody>
        </p:sp>
        <p:sp>
          <p:nvSpPr>
            <p:cNvPr id="32" name="object 31">
              <a:extLst>
                <a:ext uri="{FF2B5EF4-FFF2-40B4-BE49-F238E27FC236}">
                  <a16:creationId xmlns:a16="http://schemas.microsoft.com/office/drawing/2014/main" id="{B86526A6-C557-943F-2FC4-F2D118C60646}"/>
                </a:ext>
              </a:extLst>
            </p:cNvPr>
            <p:cNvSpPr/>
            <p:nvPr/>
          </p:nvSpPr>
          <p:spPr>
            <a:xfrm>
              <a:off x="7173468" y="4378451"/>
              <a:ext cx="1825752" cy="694944"/>
            </a:xfrm>
            <a:prstGeom prst="rect">
              <a:avLst/>
            </a:prstGeom>
            <a:blipFill>
              <a:blip r:embed="rId16" cstate="print"/>
              <a:stretch>
                <a:fillRect/>
              </a:stretch>
            </a:blipFill>
          </p:spPr>
          <p:txBody>
            <a:bodyPr wrap="square" lIns="0" tIns="0" rIns="0" bIns="0" rtlCol="0"/>
            <a:lstStyle/>
            <a:p>
              <a:endParaRPr/>
            </a:p>
          </p:txBody>
        </p:sp>
        <p:sp>
          <p:nvSpPr>
            <p:cNvPr id="33" name="object 32">
              <a:extLst>
                <a:ext uri="{FF2B5EF4-FFF2-40B4-BE49-F238E27FC236}">
                  <a16:creationId xmlns:a16="http://schemas.microsoft.com/office/drawing/2014/main" id="{800795C6-AD9B-E176-3938-831058C5E6AB}"/>
                </a:ext>
              </a:extLst>
            </p:cNvPr>
            <p:cNvSpPr/>
            <p:nvPr/>
          </p:nvSpPr>
          <p:spPr>
            <a:xfrm>
              <a:off x="7161276" y="4158995"/>
              <a:ext cx="1772412" cy="1062227"/>
            </a:xfrm>
            <a:prstGeom prst="rect">
              <a:avLst/>
            </a:prstGeom>
            <a:blipFill>
              <a:blip r:embed="rId13" cstate="print"/>
              <a:stretch>
                <a:fillRect/>
              </a:stretch>
            </a:blipFill>
          </p:spPr>
          <p:txBody>
            <a:bodyPr wrap="square" lIns="0" tIns="0" rIns="0" bIns="0" rtlCol="0"/>
            <a:lstStyle/>
            <a:p>
              <a:endParaRPr/>
            </a:p>
          </p:txBody>
        </p:sp>
      </p:grpSp>
      <p:sp>
        <p:nvSpPr>
          <p:cNvPr id="34" name="object 33">
            <a:extLst>
              <a:ext uri="{FF2B5EF4-FFF2-40B4-BE49-F238E27FC236}">
                <a16:creationId xmlns:a16="http://schemas.microsoft.com/office/drawing/2014/main" id="{7A1BA028-C6CE-04E5-076B-9390E896465A}"/>
              </a:ext>
            </a:extLst>
          </p:cNvPr>
          <p:cNvSpPr txBox="1"/>
          <p:nvPr/>
        </p:nvSpPr>
        <p:spPr>
          <a:xfrm>
            <a:off x="7267193" y="4749812"/>
            <a:ext cx="1483995" cy="462915"/>
          </a:xfrm>
          <a:prstGeom prst="rect">
            <a:avLst/>
          </a:prstGeom>
        </p:spPr>
        <p:txBody>
          <a:bodyPr vert="horz" wrap="square" lIns="0" tIns="36195" rIns="0" bIns="0" rtlCol="0">
            <a:spAutoFit/>
          </a:bodyPr>
          <a:lstStyle/>
          <a:p>
            <a:pPr marL="575945" marR="5080" indent="-563880">
              <a:lnSpc>
                <a:spcPts val="1639"/>
              </a:lnSpc>
              <a:spcBef>
                <a:spcPts val="285"/>
              </a:spcBef>
            </a:pPr>
            <a:r>
              <a:rPr sz="1500" dirty="0">
                <a:solidFill>
                  <a:srgbClr val="FFFFFF"/>
                </a:solidFill>
                <a:latin typeface="Carlito"/>
                <a:cs typeface="Carlito"/>
              </a:rPr>
              <a:t>Dictionary</a:t>
            </a:r>
            <a:r>
              <a:rPr sz="1500" spc="-95" dirty="0">
                <a:solidFill>
                  <a:srgbClr val="FFFFFF"/>
                </a:solidFill>
                <a:latin typeface="Carlito"/>
                <a:cs typeface="Carlito"/>
              </a:rPr>
              <a:t> </a:t>
            </a:r>
            <a:r>
              <a:rPr sz="1500" spc="-25" dirty="0">
                <a:solidFill>
                  <a:srgbClr val="FFFFFF"/>
                </a:solidFill>
                <a:latin typeface="Carlito"/>
                <a:cs typeface="Carlito"/>
              </a:rPr>
              <a:t>relevant  </a:t>
            </a:r>
            <a:r>
              <a:rPr sz="1500" spc="-20" dirty="0">
                <a:solidFill>
                  <a:srgbClr val="FFFFFF"/>
                </a:solidFill>
                <a:latin typeface="Carlito"/>
                <a:cs typeface="Carlito"/>
              </a:rPr>
              <a:t>data</a:t>
            </a:r>
            <a:endParaRPr sz="1500">
              <a:latin typeface="Carlito"/>
              <a:cs typeface="Carlito"/>
            </a:endParaRPr>
          </a:p>
        </p:txBody>
      </p:sp>
      <p:grpSp>
        <p:nvGrpSpPr>
          <p:cNvPr id="35" name="object 34">
            <a:extLst>
              <a:ext uri="{FF2B5EF4-FFF2-40B4-BE49-F238E27FC236}">
                <a16:creationId xmlns:a16="http://schemas.microsoft.com/office/drawing/2014/main" id="{04C98394-6D96-712A-D94C-03E7619C7028}"/>
              </a:ext>
            </a:extLst>
          </p:cNvPr>
          <p:cNvGrpSpPr/>
          <p:nvPr/>
        </p:nvGrpSpPr>
        <p:grpSpPr>
          <a:xfrm>
            <a:off x="7106412" y="2069349"/>
            <a:ext cx="1868423" cy="2205228"/>
            <a:chOff x="7139940" y="1744979"/>
            <a:chExt cx="1868423" cy="2205228"/>
          </a:xfrm>
        </p:grpSpPr>
        <p:sp>
          <p:nvSpPr>
            <p:cNvPr id="36" name="object 35">
              <a:extLst>
                <a:ext uri="{FF2B5EF4-FFF2-40B4-BE49-F238E27FC236}">
                  <a16:creationId xmlns:a16="http://schemas.microsoft.com/office/drawing/2014/main" id="{C440B044-A539-2B72-95A4-934D4C88801B}"/>
                </a:ext>
              </a:extLst>
            </p:cNvPr>
            <p:cNvSpPr/>
            <p:nvPr/>
          </p:nvSpPr>
          <p:spPr>
            <a:xfrm>
              <a:off x="7418832" y="1744979"/>
              <a:ext cx="239268" cy="1399032"/>
            </a:xfrm>
            <a:prstGeom prst="rect">
              <a:avLst/>
            </a:prstGeom>
            <a:blipFill>
              <a:blip r:embed="rId14" cstate="print"/>
              <a:stretch>
                <a:fillRect/>
              </a:stretch>
            </a:blipFill>
          </p:spPr>
          <p:txBody>
            <a:bodyPr wrap="square" lIns="0" tIns="0" rIns="0" bIns="0" rtlCol="0"/>
            <a:lstStyle/>
            <a:p>
              <a:endParaRPr/>
            </a:p>
          </p:txBody>
        </p:sp>
        <p:sp>
          <p:nvSpPr>
            <p:cNvPr id="37" name="object 36">
              <a:extLst>
                <a:ext uri="{FF2B5EF4-FFF2-40B4-BE49-F238E27FC236}">
                  <a16:creationId xmlns:a16="http://schemas.microsoft.com/office/drawing/2014/main" id="{14658215-32EC-40C0-8867-B6F4DFFC9EBD}"/>
                </a:ext>
              </a:extLst>
            </p:cNvPr>
            <p:cNvSpPr/>
            <p:nvPr/>
          </p:nvSpPr>
          <p:spPr>
            <a:xfrm>
              <a:off x="7440168" y="1766315"/>
              <a:ext cx="160020" cy="1319784"/>
            </a:xfrm>
            <a:prstGeom prst="rect">
              <a:avLst/>
            </a:prstGeom>
            <a:blipFill>
              <a:blip r:embed="rId15" cstate="print"/>
              <a:stretch>
                <a:fillRect/>
              </a:stretch>
            </a:blipFill>
          </p:spPr>
          <p:txBody>
            <a:bodyPr wrap="square" lIns="0" tIns="0" rIns="0" bIns="0" rtlCol="0"/>
            <a:lstStyle/>
            <a:p>
              <a:endParaRPr/>
            </a:p>
          </p:txBody>
        </p:sp>
        <p:sp>
          <p:nvSpPr>
            <p:cNvPr id="38" name="object 37">
              <a:extLst>
                <a:ext uri="{FF2B5EF4-FFF2-40B4-BE49-F238E27FC236}">
                  <a16:creationId xmlns:a16="http://schemas.microsoft.com/office/drawing/2014/main" id="{280EF59D-AABA-B67C-9885-25FEBCDC1E5A}"/>
                </a:ext>
              </a:extLst>
            </p:cNvPr>
            <p:cNvSpPr/>
            <p:nvPr/>
          </p:nvSpPr>
          <p:spPr>
            <a:xfrm>
              <a:off x="7139940" y="2807207"/>
              <a:ext cx="1851659" cy="1143000"/>
            </a:xfrm>
            <a:prstGeom prst="rect">
              <a:avLst/>
            </a:prstGeom>
            <a:blipFill>
              <a:blip r:embed="rId4" cstate="print"/>
              <a:stretch>
                <a:fillRect/>
              </a:stretch>
            </a:blipFill>
          </p:spPr>
          <p:txBody>
            <a:bodyPr wrap="square" lIns="0" tIns="0" rIns="0" bIns="0" rtlCol="0"/>
            <a:lstStyle/>
            <a:p>
              <a:endParaRPr/>
            </a:p>
          </p:txBody>
        </p:sp>
        <p:sp>
          <p:nvSpPr>
            <p:cNvPr id="39" name="object 38">
              <a:extLst>
                <a:ext uri="{FF2B5EF4-FFF2-40B4-BE49-F238E27FC236}">
                  <a16:creationId xmlns:a16="http://schemas.microsoft.com/office/drawing/2014/main" id="{9D6DD17D-DFEB-0B68-4B1B-55B68B502CFD}"/>
                </a:ext>
              </a:extLst>
            </p:cNvPr>
            <p:cNvSpPr/>
            <p:nvPr/>
          </p:nvSpPr>
          <p:spPr>
            <a:xfrm>
              <a:off x="7164324" y="3047999"/>
              <a:ext cx="1844039" cy="696468"/>
            </a:xfrm>
            <a:prstGeom prst="rect">
              <a:avLst/>
            </a:prstGeom>
            <a:blipFill>
              <a:blip r:embed="rId17" cstate="print"/>
              <a:stretch>
                <a:fillRect/>
              </a:stretch>
            </a:blipFill>
          </p:spPr>
          <p:txBody>
            <a:bodyPr wrap="square" lIns="0" tIns="0" rIns="0" bIns="0" rtlCol="0"/>
            <a:lstStyle/>
            <a:p>
              <a:endParaRPr/>
            </a:p>
          </p:txBody>
        </p:sp>
        <p:sp>
          <p:nvSpPr>
            <p:cNvPr id="40" name="object 39">
              <a:extLst>
                <a:ext uri="{FF2B5EF4-FFF2-40B4-BE49-F238E27FC236}">
                  <a16:creationId xmlns:a16="http://schemas.microsoft.com/office/drawing/2014/main" id="{2D3C405F-F067-E722-5DF4-0794FD91662A}"/>
                </a:ext>
              </a:extLst>
            </p:cNvPr>
            <p:cNvSpPr/>
            <p:nvPr/>
          </p:nvSpPr>
          <p:spPr>
            <a:xfrm>
              <a:off x="7161276" y="2828543"/>
              <a:ext cx="1772412" cy="1063752"/>
            </a:xfrm>
            <a:prstGeom prst="rect">
              <a:avLst/>
            </a:prstGeom>
            <a:blipFill>
              <a:blip r:embed="rId6" cstate="print"/>
              <a:stretch>
                <a:fillRect/>
              </a:stretch>
            </a:blipFill>
          </p:spPr>
          <p:txBody>
            <a:bodyPr wrap="square" lIns="0" tIns="0" rIns="0" bIns="0" rtlCol="0"/>
            <a:lstStyle/>
            <a:p>
              <a:endParaRPr/>
            </a:p>
          </p:txBody>
        </p:sp>
      </p:grpSp>
      <p:sp>
        <p:nvSpPr>
          <p:cNvPr id="41" name="object 40">
            <a:extLst>
              <a:ext uri="{FF2B5EF4-FFF2-40B4-BE49-F238E27FC236}">
                <a16:creationId xmlns:a16="http://schemas.microsoft.com/office/drawing/2014/main" id="{EF1DFE0B-38C3-2F22-0C6E-47645191AEC4}"/>
              </a:ext>
            </a:extLst>
          </p:cNvPr>
          <p:cNvSpPr txBox="1"/>
          <p:nvPr/>
        </p:nvSpPr>
        <p:spPr>
          <a:xfrm>
            <a:off x="7258050" y="3420375"/>
            <a:ext cx="1492885" cy="462915"/>
          </a:xfrm>
          <a:prstGeom prst="rect">
            <a:avLst/>
          </a:prstGeom>
        </p:spPr>
        <p:txBody>
          <a:bodyPr vert="horz" wrap="square" lIns="0" tIns="36195" rIns="0" bIns="0" rtlCol="0">
            <a:spAutoFit/>
          </a:bodyPr>
          <a:lstStyle/>
          <a:p>
            <a:pPr marL="332740" marR="5080" indent="-320040">
              <a:lnSpc>
                <a:spcPts val="1639"/>
              </a:lnSpc>
              <a:spcBef>
                <a:spcPts val="285"/>
              </a:spcBef>
            </a:pPr>
            <a:r>
              <a:rPr sz="1500" spc="-5" dirty="0">
                <a:solidFill>
                  <a:srgbClr val="FFFFFF"/>
                </a:solidFill>
                <a:latin typeface="Carlito"/>
                <a:cs typeface="Carlito"/>
              </a:rPr>
              <a:t>Cast </a:t>
            </a:r>
            <a:r>
              <a:rPr sz="1500" dirty="0">
                <a:solidFill>
                  <a:srgbClr val="FFFFFF"/>
                </a:solidFill>
                <a:latin typeface="Carlito"/>
                <a:cs typeface="Carlito"/>
              </a:rPr>
              <a:t>dictionary</a:t>
            </a:r>
            <a:r>
              <a:rPr sz="1500" spc="-250" dirty="0">
                <a:solidFill>
                  <a:srgbClr val="FFFFFF"/>
                </a:solidFill>
                <a:latin typeface="Carlito"/>
                <a:cs typeface="Carlito"/>
              </a:rPr>
              <a:t> </a:t>
            </a:r>
            <a:r>
              <a:rPr sz="1500" spc="-15" dirty="0">
                <a:solidFill>
                  <a:srgbClr val="FFFFFF"/>
                </a:solidFill>
                <a:latin typeface="Carlito"/>
                <a:cs typeface="Carlito"/>
              </a:rPr>
              <a:t>to </a:t>
            </a:r>
            <a:r>
              <a:rPr sz="1500" dirty="0">
                <a:solidFill>
                  <a:srgbClr val="FFFFFF"/>
                </a:solidFill>
                <a:latin typeface="Carlito"/>
                <a:cs typeface="Carlito"/>
              </a:rPr>
              <a:t>a  </a:t>
            </a:r>
            <a:r>
              <a:rPr sz="1500" spc="-20" dirty="0">
                <a:solidFill>
                  <a:srgbClr val="FFFFFF"/>
                </a:solidFill>
                <a:latin typeface="Carlito"/>
                <a:cs typeface="Carlito"/>
              </a:rPr>
              <a:t>DataFrame</a:t>
            </a:r>
            <a:endParaRPr sz="1500">
              <a:latin typeface="Carlito"/>
              <a:cs typeface="Carlito"/>
            </a:endParaRPr>
          </a:p>
        </p:txBody>
      </p:sp>
      <p:grpSp>
        <p:nvGrpSpPr>
          <p:cNvPr id="42" name="object 41">
            <a:extLst>
              <a:ext uri="{FF2B5EF4-FFF2-40B4-BE49-F238E27FC236}">
                <a16:creationId xmlns:a16="http://schemas.microsoft.com/office/drawing/2014/main" id="{9269E575-D3B1-A0CB-EDE5-C2779783BE29}"/>
              </a:ext>
            </a:extLst>
          </p:cNvPr>
          <p:cNvGrpSpPr/>
          <p:nvPr/>
        </p:nvGrpSpPr>
        <p:grpSpPr>
          <a:xfrm>
            <a:off x="7106412" y="1802650"/>
            <a:ext cx="2790443" cy="1143000"/>
            <a:chOff x="7139940" y="1478280"/>
            <a:chExt cx="2790443" cy="1143000"/>
          </a:xfrm>
        </p:grpSpPr>
        <p:sp>
          <p:nvSpPr>
            <p:cNvPr id="43" name="object 42">
              <a:extLst>
                <a:ext uri="{FF2B5EF4-FFF2-40B4-BE49-F238E27FC236}">
                  <a16:creationId xmlns:a16="http://schemas.microsoft.com/office/drawing/2014/main" id="{78508ECA-06DC-88C6-B8EC-37A5A29546CE}"/>
                </a:ext>
              </a:extLst>
            </p:cNvPr>
            <p:cNvSpPr/>
            <p:nvPr/>
          </p:nvSpPr>
          <p:spPr>
            <a:xfrm>
              <a:off x="7504176" y="1661160"/>
              <a:ext cx="2426207" cy="237744"/>
            </a:xfrm>
            <a:prstGeom prst="rect">
              <a:avLst/>
            </a:prstGeom>
            <a:blipFill>
              <a:blip r:embed="rId18" cstate="print"/>
              <a:stretch>
                <a:fillRect/>
              </a:stretch>
            </a:blipFill>
          </p:spPr>
          <p:txBody>
            <a:bodyPr wrap="square" lIns="0" tIns="0" rIns="0" bIns="0" rtlCol="0"/>
            <a:lstStyle/>
            <a:p>
              <a:endParaRPr/>
            </a:p>
          </p:txBody>
        </p:sp>
        <p:sp>
          <p:nvSpPr>
            <p:cNvPr id="44" name="object 43">
              <a:extLst>
                <a:ext uri="{FF2B5EF4-FFF2-40B4-BE49-F238E27FC236}">
                  <a16:creationId xmlns:a16="http://schemas.microsoft.com/office/drawing/2014/main" id="{D248BB54-3B9F-79C9-11CA-74BC1C1DD908}"/>
                </a:ext>
              </a:extLst>
            </p:cNvPr>
            <p:cNvSpPr/>
            <p:nvPr/>
          </p:nvSpPr>
          <p:spPr>
            <a:xfrm>
              <a:off x="7525512" y="1682496"/>
              <a:ext cx="2346959" cy="158496"/>
            </a:xfrm>
            <a:prstGeom prst="rect">
              <a:avLst/>
            </a:prstGeom>
            <a:blipFill>
              <a:blip r:embed="rId19" cstate="print"/>
              <a:stretch>
                <a:fillRect/>
              </a:stretch>
            </a:blipFill>
          </p:spPr>
          <p:txBody>
            <a:bodyPr wrap="square" lIns="0" tIns="0" rIns="0" bIns="0" rtlCol="0"/>
            <a:lstStyle/>
            <a:p>
              <a:endParaRPr/>
            </a:p>
          </p:txBody>
        </p:sp>
        <p:sp>
          <p:nvSpPr>
            <p:cNvPr id="45" name="object 44">
              <a:extLst>
                <a:ext uri="{FF2B5EF4-FFF2-40B4-BE49-F238E27FC236}">
                  <a16:creationId xmlns:a16="http://schemas.microsoft.com/office/drawing/2014/main" id="{63EEA19C-472C-43B5-3390-10C75B8A3FE7}"/>
                </a:ext>
              </a:extLst>
            </p:cNvPr>
            <p:cNvSpPr/>
            <p:nvPr/>
          </p:nvSpPr>
          <p:spPr>
            <a:xfrm>
              <a:off x="7139940" y="1478280"/>
              <a:ext cx="1851659" cy="1143000"/>
            </a:xfrm>
            <a:prstGeom prst="rect">
              <a:avLst/>
            </a:prstGeom>
            <a:blipFill>
              <a:blip r:embed="rId4" cstate="print"/>
              <a:stretch>
                <a:fillRect/>
              </a:stretch>
            </a:blipFill>
          </p:spPr>
          <p:txBody>
            <a:bodyPr wrap="square" lIns="0" tIns="0" rIns="0" bIns="0" rtlCol="0"/>
            <a:lstStyle/>
            <a:p>
              <a:endParaRPr/>
            </a:p>
          </p:txBody>
        </p:sp>
        <p:sp>
          <p:nvSpPr>
            <p:cNvPr id="46" name="object 45">
              <a:extLst>
                <a:ext uri="{FF2B5EF4-FFF2-40B4-BE49-F238E27FC236}">
                  <a16:creationId xmlns:a16="http://schemas.microsoft.com/office/drawing/2014/main" id="{1EC0CE58-1A65-3AFB-6BF1-5300604A8178}"/>
                </a:ext>
              </a:extLst>
            </p:cNvPr>
            <p:cNvSpPr/>
            <p:nvPr/>
          </p:nvSpPr>
          <p:spPr>
            <a:xfrm>
              <a:off x="7226808" y="1615440"/>
              <a:ext cx="1717548" cy="903731"/>
            </a:xfrm>
            <a:prstGeom prst="rect">
              <a:avLst/>
            </a:prstGeom>
            <a:blipFill>
              <a:blip r:embed="rId20" cstate="print"/>
              <a:stretch>
                <a:fillRect/>
              </a:stretch>
            </a:blipFill>
          </p:spPr>
          <p:txBody>
            <a:bodyPr wrap="square" lIns="0" tIns="0" rIns="0" bIns="0" rtlCol="0"/>
            <a:lstStyle/>
            <a:p>
              <a:endParaRPr/>
            </a:p>
          </p:txBody>
        </p:sp>
        <p:sp>
          <p:nvSpPr>
            <p:cNvPr id="47" name="object 46">
              <a:extLst>
                <a:ext uri="{FF2B5EF4-FFF2-40B4-BE49-F238E27FC236}">
                  <a16:creationId xmlns:a16="http://schemas.microsoft.com/office/drawing/2014/main" id="{8F81A0AD-5EA0-0AF9-E7E8-C2C50BE8D29A}"/>
                </a:ext>
              </a:extLst>
            </p:cNvPr>
            <p:cNvSpPr/>
            <p:nvPr/>
          </p:nvSpPr>
          <p:spPr>
            <a:xfrm>
              <a:off x="7161276" y="1499616"/>
              <a:ext cx="1772412" cy="1063752"/>
            </a:xfrm>
            <a:prstGeom prst="rect">
              <a:avLst/>
            </a:prstGeom>
            <a:blipFill>
              <a:blip r:embed="rId6" cstate="print"/>
              <a:stretch>
                <a:fillRect/>
              </a:stretch>
            </a:blipFill>
          </p:spPr>
          <p:txBody>
            <a:bodyPr wrap="square" lIns="0" tIns="0" rIns="0" bIns="0" rtlCol="0"/>
            <a:lstStyle/>
            <a:p>
              <a:endParaRPr/>
            </a:p>
          </p:txBody>
        </p:sp>
      </p:grpSp>
      <p:sp>
        <p:nvSpPr>
          <p:cNvPr id="48" name="object 47">
            <a:extLst>
              <a:ext uri="{FF2B5EF4-FFF2-40B4-BE49-F238E27FC236}">
                <a16:creationId xmlns:a16="http://schemas.microsoft.com/office/drawing/2014/main" id="{42DB5B6D-34AD-A675-6511-B826822BB9A6}"/>
              </a:ext>
            </a:extLst>
          </p:cNvPr>
          <p:cNvSpPr txBox="1">
            <a:spLocks/>
          </p:cNvSpPr>
          <p:nvPr/>
        </p:nvSpPr>
        <p:spPr>
          <a:xfrm>
            <a:off x="7320533" y="1985275"/>
            <a:ext cx="1373505" cy="673100"/>
          </a:xfrm>
          <a:prstGeom prst="rect">
            <a:avLst/>
          </a:prstGeom>
        </p:spPr>
        <p:txBody>
          <a:bodyPr vert="horz" wrap="square" lIns="0" tIns="35560" rIns="0" bIns="0" rtlCol="0" anchor="b">
            <a:spAutoFit/>
          </a:bodyPr>
          <a:lstStyle>
            <a:lvl1pPr algn="l" defTabSz="914400" rtl="0" eaLnBrk="1" latinLnBrk="0" hangingPunct="1">
              <a:lnSpc>
                <a:spcPct val="85000"/>
              </a:lnSpc>
              <a:spcBef>
                <a:spcPct val="0"/>
              </a:spcBef>
              <a:buNone/>
              <a:defRPr sz="3600" b="0" kern="1200" spc="-50" baseline="0">
                <a:solidFill>
                  <a:srgbClr val="FFFFFF"/>
                </a:solidFill>
                <a:latin typeface="+mj-lt"/>
                <a:ea typeface="+mj-ea"/>
                <a:cs typeface="+mj-cs"/>
              </a:defRPr>
            </a:lvl1pPr>
          </a:lstStyle>
          <a:p>
            <a:pPr marL="12700" marR="5080" algn="ctr">
              <a:lnSpc>
                <a:spcPts val="1650"/>
              </a:lnSpc>
              <a:spcBef>
                <a:spcPts val="280"/>
              </a:spcBef>
            </a:pPr>
            <a:r>
              <a:rPr lang="en-GB" sz="1500" spc="-5">
                <a:latin typeface="Carlito"/>
                <a:cs typeface="Carlito"/>
              </a:rPr>
              <a:t>Filter </a:t>
            </a:r>
            <a:r>
              <a:rPr lang="en-GB" sz="1500" spc="-10">
                <a:latin typeface="Carlito"/>
                <a:cs typeface="Carlito"/>
              </a:rPr>
              <a:t>data to</a:t>
            </a:r>
            <a:r>
              <a:rPr lang="en-GB" sz="1500" spc="-204">
                <a:latin typeface="Carlito"/>
                <a:cs typeface="Carlito"/>
              </a:rPr>
              <a:t> </a:t>
            </a:r>
            <a:r>
              <a:rPr lang="en-GB" sz="1500" spc="-5">
                <a:latin typeface="Carlito"/>
                <a:cs typeface="Carlito"/>
              </a:rPr>
              <a:t>only  </a:t>
            </a:r>
            <a:r>
              <a:rPr lang="en-GB" sz="1500">
                <a:latin typeface="Carlito"/>
                <a:cs typeface="Carlito"/>
              </a:rPr>
              <a:t>include </a:t>
            </a:r>
            <a:r>
              <a:rPr lang="en-GB" sz="1500" spc="-20">
                <a:latin typeface="Carlito"/>
                <a:cs typeface="Carlito"/>
              </a:rPr>
              <a:t>Falcon </a:t>
            </a:r>
            <a:r>
              <a:rPr lang="en-GB" sz="1500">
                <a:latin typeface="Carlito"/>
                <a:cs typeface="Carlito"/>
              </a:rPr>
              <a:t>9  launches</a:t>
            </a:r>
          </a:p>
        </p:txBody>
      </p:sp>
      <p:grpSp>
        <p:nvGrpSpPr>
          <p:cNvPr id="49" name="object 48">
            <a:extLst>
              <a:ext uri="{FF2B5EF4-FFF2-40B4-BE49-F238E27FC236}">
                <a16:creationId xmlns:a16="http://schemas.microsoft.com/office/drawing/2014/main" id="{EE5CF6B2-22C8-33D8-EC29-E4B5458BB4AE}"/>
              </a:ext>
            </a:extLst>
          </p:cNvPr>
          <p:cNvGrpSpPr/>
          <p:nvPr/>
        </p:nvGrpSpPr>
        <p:grpSpPr>
          <a:xfrm>
            <a:off x="9462515" y="1802650"/>
            <a:ext cx="1894331" cy="1143000"/>
            <a:chOff x="9496043" y="1478280"/>
            <a:chExt cx="1894331" cy="1143000"/>
          </a:xfrm>
        </p:grpSpPr>
        <p:sp>
          <p:nvSpPr>
            <p:cNvPr id="50" name="object 49">
              <a:extLst>
                <a:ext uri="{FF2B5EF4-FFF2-40B4-BE49-F238E27FC236}">
                  <a16:creationId xmlns:a16="http://schemas.microsoft.com/office/drawing/2014/main" id="{78A241B5-EDFD-F360-4B44-E9E89AC503B2}"/>
                </a:ext>
              </a:extLst>
            </p:cNvPr>
            <p:cNvSpPr/>
            <p:nvPr/>
          </p:nvSpPr>
          <p:spPr>
            <a:xfrm>
              <a:off x="9496043" y="1478280"/>
              <a:ext cx="1851659" cy="1143000"/>
            </a:xfrm>
            <a:prstGeom prst="rect">
              <a:avLst/>
            </a:prstGeom>
            <a:blipFill>
              <a:blip r:embed="rId4" cstate="print"/>
              <a:stretch>
                <a:fillRect/>
              </a:stretch>
            </a:blipFill>
          </p:spPr>
          <p:txBody>
            <a:bodyPr wrap="square" lIns="0" tIns="0" rIns="0" bIns="0" rtlCol="0"/>
            <a:lstStyle/>
            <a:p>
              <a:endParaRPr/>
            </a:p>
          </p:txBody>
        </p:sp>
        <p:sp>
          <p:nvSpPr>
            <p:cNvPr id="51" name="object 50">
              <a:extLst>
                <a:ext uri="{FF2B5EF4-FFF2-40B4-BE49-F238E27FC236}">
                  <a16:creationId xmlns:a16="http://schemas.microsoft.com/office/drawing/2014/main" id="{7E222067-9B9C-9A9E-E860-B1258A81D304}"/>
                </a:ext>
              </a:extLst>
            </p:cNvPr>
            <p:cNvSpPr/>
            <p:nvPr/>
          </p:nvSpPr>
          <p:spPr>
            <a:xfrm>
              <a:off x="9497567" y="1615440"/>
              <a:ext cx="1892807" cy="903731"/>
            </a:xfrm>
            <a:prstGeom prst="rect">
              <a:avLst/>
            </a:prstGeom>
            <a:blipFill>
              <a:blip r:embed="rId21" cstate="print"/>
              <a:stretch>
                <a:fillRect/>
              </a:stretch>
            </a:blipFill>
          </p:spPr>
          <p:txBody>
            <a:bodyPr wrap="square" lIns="0" tIns="0" rIns="0" bIns="0" rtlCol="0"/>
            <a:lstStyle/>
            <a:p>
              <a:endParaRPr/>
            </a:p>
          </p:txBody>
        </p:sp>
        <p:sp>
          <p:nvSpPr>
            <p:cNvPr id="52" name="object 51">
              <a:extLst>
                <a:ext uri="{FF2B5EF4-FFF2-40B4-BE49-F238E27FC236}">
                  <a16:creationId xmlns:a16="http://schemas.microsoft.com/office/drawing/2014/main" id="{635FA8EE-B756-12AA-7FDC-F2BEC0C6A4A1}"/>
                </a:ext>
              </a:extLst>
            </p:cNvPr>
            <p:cNvSpPr/>
            <p:nvPr/>
          </p:nvSpPr>
          <p:spPr>
            <a:xfrm>
              <a:off x="9517379" y="1499616"/>
              <a:ext cx="1772412" cy="1063752"/>
            </a:xfrm>
            <a:prstGeom prst="rect">
              <a:avLst/>
            </a:prstGeom>
            <a:blipFill>
              <a:blip r:embed="rId22" cstate="print"/>
              <a:stretch>
                <a:fillRect/>
              </a:stretch>
            </a:blipFill>
          </p:spPr>
          <p:txBody>
            <a:bodyPr wrap="square" lIns="0" tIns="0" rIns="0" bIns="0" rtlCol="0"/>
            <a:lstStyle/>
            <a:p>
              <a:endParaRPr/>
            </a:p>
          </p:txBody>
        </p:sp>
      </p:grpSp>
      <p:sp>
        <p:nvSpPr>
          <p:cNvPr id="53" name="object 52">
            <a:extLst>
              <a:ext uri="{FF2B5EF4-FFF2-40B4-BE49-F238E27FC236}">
                <a16:creationId xmlns:a16="http://schemas.microsoft.com/office/drawing/2014/main" id="{2F43AC03-995E-6A82-E8A9-1B1600619AC2}"/>
              </a:ext>
            </a:extLst>
          </p:cNvPr>
          <p:cNvSpPr txBox="1"/>
          <p:nvPr/>
        </p:nvSpPr>
        <p:spPr>
          <a:xfrm>
            <a:off x="9606788" y="1985275"/>
            <a:ext cx="1539240" cy="670560"/>
          </a:xfrm>
          <a:prstGeom prst="rect">
            <a:avLst/>
          </a:prstGeom>
        </p:spPr>
        <p:txBody>
          <a:bodyPr vert="horz" wrap="square" lIns="0" tIns="33020" rIns="0" bIns="0" rtlCol="0">
            <a:spAutoFit/>
          </a:bodyPr>
          <a:lstStyle/>
          <a:p>
            <a:pPr marL="12700" marR="5080" indent="-1270" algn="ctr">
              <a:lnSpc>
                <a:spcPct val="91000"/>
              </a:lnSpc>
              <a:spcBef>
                <a:spcPts val="260"/>
              </a:spcBef>
            </a:pPr>
            <a:r>
              <a:rPr sz="1500" spc="-20" dirty="0">
                <a:solidFill>
                  <a:srgbClr val="FFFFFF"/>
                </a:solidFill>
                <a:latin typeface="Carlito"/>
                <a:cs typeface="Carlito"/>
              </a:rPr>
              <a:t>Imputate </a:t>
            </a:r>
            <a:r>
              <a:rPr sz="1500" spc="-5" dirty="0">
                <a:solidFill>
                  <a:srgbClr val="FFFFFF"/>
                </a:solidFill>
                <a:latin typeface="Carlito"/>
                <a:cs typeface="Carlito"/>
              </a:rPr>
              <a:t>missing  </a:t>
            </a:r>
            <a:r>
              <a:rPr sz="1500" spc="-20" dirty="0">
                <a:solidFill>
                  <a:srgbClr val="FFFFFF"/>
                </a:solidFill>
                <a:latin typeface="Carlito"/>
                <a:cs typeface="Carlito"/>
              </a:rPr>
              <a:t>PayloadMass</a:t>
            </a:r>
            <a:r>
              <a:rPr sz="1500" spc="-160" dirty="0">
                <a:solidFill>
                  <a:srgbClr val="FFFFFF"/>
                </a:solidFill>
                <a:latin typeface="Carlito"/>
                <a:cs typeface="Carlito"/>
              </a:rPr>
              <a:t> </a:t>
            </a:r>
            <a:r>
              <a:rPr sz="1500" spc="-5" dirty="0">
                <a:solidFill>
                  <a:srgbClr val="FFFFFF"/>
                </a:solidFill>
                <a:latin typeface="Carlito"/>
                <a:cs typeface="Carlito"/>
              </a:rPr>
              <a:t>values  with</a:t>
            </a:r>
            <a:r>
              <a:rPr sz="1500" spc="-35" dirty="0">
                <a:solidFill>
                  <a:srgbClr val="FFFFFF"/>
                </a:solidFill>
                <a:latin typeface="Carlito"/>
                <a:cs typeface="Carlito"/>
              </a:rPr>
              <a:t> </a:t>
            </a:r>
            <a:r>
              <a:rPr sz="1500" dirty="0">
                <a:solidFill>
                  <a:srgbClr val="FFFFFF"/>
                </a:solidFill>
                <a:latin typeface="Carlito"/>
                <a:cs typeface="Carlito"/>
              </a:rPr>
              <a:t>mean</a:t>
            </a:r>
            <a:endParaRPr sz="1500" dirty="0">
              <a:latin typeface="Carlito"/>
              <a:cs typeface="Carlito"/>
            </a:endParaRPr>
          </a:p>
        </p:txBody>
      </p:sp>
    </p:spTree>
    <p:extLst>
      <p:ext uri="{BB962C8B-B14F-4D97-AF65-F5344CB8AC3E}">
        <p14:creationId xmlns:p14="http://schemas.microsoft.com/office/powerpoint/2010/main" val="2484906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BB606-41CB-DB6B-CBC9-6928ACD7E74F}"/>
              </a:ext>
            </a:extLst>
          </p:cNvPr>
          <p:cNvSpPr>
            <a:spLocks noGrp="1"/>
          </p:cNvSpPr>
          <p:nvPr>
            <p:ph type="title"/>
          </p:nvPr>
        </p:nvSpPr>
        <p:spPr>
          <a:xfrm>
            <a:off x="457200" y="952168"/>
            <a:ext cx="3200400" cy="2286000"/>
          </a:xfrm>
        </p:spPr>
        <p:txBody>
          <a:bodyPr/>
          <a:lstStyle/>
          <a:p>
            <a:pPr marL="12700">
              <a:lnSpc>
                <a:spcPts val="4015"/>
              </a:lnSpc>
              <a:spcBef>
                <a:spcPts val="100"/>
              </a:spcBef>
            </a:pPr>
            <a:r>
              <a:rPr lang="en-AU" sz="3600" spc="-280" dirty="0">
                <a:solidFill>
                  <a:srgbClr val="FFFFFF"/>
                </a:solidFill>
                <a:latin typeface="Arial"/>
                <a:cs typeface="Arial"/>
              </a:rPr>
              <a:t>Data </a:t>
            </a:r>
            <a:r>
              <a:rPr lang="en-AU" sz="3600" spc="-185" dirty="0">
                <a:solidFill>
                  <a:srgbClr val="FFFFFF"/>
                </a:solidFill>
                <a:latin typeface="Arial"/>
                <a:cs typeface="Arial"/>
              </a:rPr>
              <a:t>Collection</a:t>
            </a:r>
            <a:r>
              <a:rPr lang="en-AU" sz="3600" spc="-525" dirty="0">
                <a:solidFill>
                  <a:srgbClr val="FFFFFF"/>
                </a:solidFill>
                <a:latin typeface="Arial"/>
                <a:cs typeface="Arial"/>
              </a:rPr>
              <a:t> </a:t>
            </a:r>
            <a:r>
              <a:rPr lang="en-AU" sz="3600" spc="-210" dirty="0">
                <a:solidFill>
                  <a:srgbClr val="FFFFFF"/>
                </a:solidFill>
                <a:latin typeface="Arial"/>
                <a:cs typeface="Arial"/>
              </a:rPr>
              <a:t>–</a:t>
            </a:r>
            <a:br>
              <a:rPr lang="en-AU" sz="3600" dirty="0">
                <a:latin typeface="Arial"/>
                <a:cs typeface="Arial"/>
              </a:rPr>
            </a:br>
            <a:r>
              <a:rPr lang="en-AU" sz="3600" spc="-300" dirty="0">
                <a:solidFill>
                  <a:srgbClr val="FFFFFF"/>
                </a:solidFill>
                <a:latin typeface="Arial"/>
                <a:cs typeface="Arial"/>
              </a:rPr>
              <a:t>Web</a:t>
            </a:r>
            <a:r>
              <a:rPr lang="en-AU" sz="3600" spc="-380" dirty="0">
                <a:solidFill>
                  <a:srgbClr val="FFFFFF"/>
                </a:solidFill>
                <a:latin typeface="Arial"/>
                <a:cs typeface="Arial"/>
              </a:rPr>
              <a:t> </a:t>
            </a:r>
            <a:r>
              <a:rPr lang="en-AU" sz="3600" spc="-300" dirty="0">
                <a:solidFill>
                  <a:srgbClr val="FFFFFF"/>
                </a:solidFill>
                <a:latin typeface="Arial"/>
                <a:cs typeface="Arial"/>
              </a:rPr>
              <a:t>Scraping</a:t>
            </a:r>
            <a:endParaRPr lang="en-AU" sz="3600" dirty="0">
              <a:latin typeface="Arial"/>
              <a:cs typeface="Arial"/>
            </a:endParaRPr>
          </a:p>
        </p:txBody>
      </p:sp>
      <p:sp>
        <p:nvSpPr>
          <p:cNvPr id="4" name="Text Placeholder 3">
            <a:extLst>
              <a:ext uri="{FF2B5EF4-FFF2-40B4-BE49-F238E27FC236}">
                <a16:creationId xmlns:a16="http://schemas.microsoft.com/office/drawing/2014/main" id="{E87623F7-320A-52D3-0480-09F75F736534}"/>
              </a:ext>
            </a:extLst>
          </p:cNvPr>
          <p:cNvSpPr>
            <a:spLocks noGrp="1"/>
          </p:cNvSpPr>
          <p:nvPr>
            <p:ph type="body" sz="half" idx="2"/>
          </p:nvPr>
        </p:nvSpPr>
        <p:spPr>
          <a:xfrm>
            <a:off x="457200" y="4702302"/>
            <a:ext cx="3200400" cy="1602902"/>
          </a:xfrm>
        </p:spPr>
        <p:txBody>
          <a:bodyPr/>
          <a:lstStyle/>
          <a:p>
            <a:r>
              <a:rPr lang="en-IN" sz="1500" u="sng" spc="-10" dirty="0">
                <a:solidFill>
                  <a:schemeClr val="bg1"/>
                </a:solidFill>
                <a:uFill>
                  <a:solidFill>
                    <a:srgbClr val="2996E1"/>
                  </a:solidFill>
                </a:uFill>
                <a:latin typeface="Carlito"/>
                <a:cs typeface="Carlito"/>
              </a:rPr>
              <a:t>https://github.com/RyanWCoghlan/IBM-Data-Science-Capstone-Repository/blob/main/Complete%20the%20Data%20Collection%20with%20Web%20Scraping%20lab.ipynb</a:t>
            </a:r>
            <a:endParaRPr lang="en-IN" sz="1500" dirty="0">
              <a:solidFill>
                <a:schemeClr val="bg1"/>
              </a:solidFill>
              <a:latin typeface="Carlito"/>
              <a:cs typeface="Carlito"/>
            </a:endParaRPr>
          </a:p>
          <a:p>
            <a:endParaRPr lang="en-AU" dirty="0"/>
          </a:p>
        </p:txBody>
      </p:sp>
      <p:sp>
        <p:nvSpPr>
          <p:cNvPr id="5" name="object 46">
            <a:extLst>
              <a:ext uri="{FF2B5EF4-FFF2-40B4-BE49-F238E27FC236}">
                <a16:creationId xmlns:a16="http://schemas.microsoft.com/office/drawing/2014/main" id="{C6CC3254-6CFF-31DB-CDEF-4E78B7A6AFD1}"/>
              </a:ext>
            </a:extLst>
          </p:cNvPr>
          <p:cNvSpPr txBox="1"/>
          <p:nvPr/>
        </p:nvSpPr>
        <p:spPr>
          <a:xfrm>
            <a:off x="535635" y="4448302"/>
            <a:ext cx="865505" cy="254000"/>
          </a:xfrm>
          <a:prstGeom prst="rect">
            <a:avLst/>
          </a:prstGeom>
        </p:spPr>
        <p:txBody>
          <a:bodyPr vert="horz" wrap="square" lIns="0" tIns="12700" rIns="0" bIns="0" rtlCol="0">
            <a:spAutoFit/>
          </a:bodyPr>
          <a:lstStyle/>
          <a:p>
            <a:pPr marL="12700">
              <a:lnSpc>
                <a:spcPct val="100000"/>
              </a:lnSpc>
              <a:spcBef>
                <a:spcPts val="100"/>
              </a:spcBef>
            </a:pPr>
            <a:r>
              <a:rPr sz="1500" u="sng" spc="-5" dirty="0">
                <a:solidFill>
                  <a:srgbClr val="FFFFFF"/>
                </a:solidFill>
                <a:uFill>
                  <a:solidFill>
                    <a:srgbClr val="FFFFFF"/>
                  </a:solidFill>
                </a:uFill>
                <a:latin typeface="Carlito"/>
                <a:cs typeface="Carlito"/>
              </a:rPr>
              <a:t>GitHub</a:t>
            </a:r>
            <a:r>
              <a:rPr sz="1500" u="sng" spc="-155" dirty="0">
                <a:solidFill>
                  <a:srgbClr val="FFFFFF"/>
                </a:solidFill>
                <a:uFill>
                  <a:solidFill>
                    <a:srgbClr val="FFFFFF"/>
                  </a:solidFill>
                </a:uFill>
                <a:latin typeface="Carlito"/>
                <a:cs typeface="Carlito"/>
              </a:rPr>
              <a:t> </a:t>
            </a:r>
            <a:r>
              <a:rPr sz="1500" u="sng" dirty="0">
                <a:solidFill>
                  <a:srgbClr val="FFFFFF"/>
                </a:solidFill>
                <a:uFill>
                  <a:solidFill>
                    <a:srgbClr val="FFFFFF"/>
                  </a:solidFill>
                </a:uFill>
                <a:latin typeface="Carlito"/>
                <a:cs typeface="Carlito"/>
              </a:rPr>
              <a:t>url:</a:t>
            </a:r>
            <a:endParaRPr sz="1500" dirty="0">
              <a:latin typeface="Carlito"/>
              <a:cs typeface="Carlito"/>
            </a:endParaRPr>
          </a:p>
        </p:txBody>
      </p:sp>
      <p:grpSp>
        <p:nvGrpSpPr>
          <p:cNvPr id="6" name="object 6">
            <a:extLst>
              <a:ext uri="{FF2B5EF4-FFF2-40B4-BE49-F238E27FC236}">
                <a16:creationId xmlns:a16="http://schemas.microsoft.com/office/drawing/2014/main" id="{DCABBC49-C20F-5ED8-9F8B-197D53FDC52D}"/>
              </a:ext>
            </a:extLst>
          </p:cNvPr>
          <p:cNvGrpSpPr/>
          <p:nvPr/>
        </p:nvGrpSpPr>
        <p:grpSpPr>
          <a:xfrm>
            <a:off x="5111496" y="713231"/>
            <a:ext cx="2621280" cy="2318385"/>
            <a:chOff x="5111496" y="713231"/>
            <a:chExt cx="2621280" cy="2318385"/>
          </a:xfrm>
        </p:grpSpPr>
        <p:sp>
          <p:nvSpPr>
            <p:cNvPr id="7" name="object 7">
              <a:extLst>
                <a:ext uri="{FF2B5EF4-FFF2-40B4-BE49-F238E27FC236}">
                  <a16:creationId xmlns:a16="http://schemas.microsoft.com/office/drawing/2014/main" id="{3C27D6FD-3FFB-ED40-85EE-770AF3D5332B}"/>
                </a:ext>
              </a:extLst>
            </p:cNvPr>
            <p:cNvSpPr/>
            <p:nvPr/>
          </p:nvSpPr>
          <p:spPr>
            <a:xfrm>
              <a:off x="5506212" y="1098804"/>
              <a:ext cx="304800" cy="1932432"/>
            </a:xfrm>
            <a:prstGeom prst="rect">
              <a:avLst/>
            </a:prstGeom>
            <a:blipFill>
              <a:blip r:embed="rId2" cstate="print"/>
              <a:stretch>
                <a:fillRect/>
              </a:stretch>
            </a:blipFill>
          </p:spPr>
          <p:txBody>
            <a:bodyPr wrap="square" lIns="0" tIns="0" rIns="0" bIns="0" rtlCol="0"/>
            <a:lstStyle/>
            <a:p>
              <a:endParaRPr/>
            </a:p>
          </p:txBody>
        </p:sp>
        <p:sp>
          <p:nvSpPr>
            <p:cNvPr id="8" name="object 8">
              <a:extLst>
                <a:ext uri="{FF2B5EF4-FFF2-40B4-BE49-F238E27FC236}">
                  <a16:creationId xmlns:a16="http://schemas.microsoft.com/office/drawing/2014/main" id="{43009811-7B06-0987-598B-AEE81818D70C}"/>
                </a:ext>
              </a:extLst>
            </p:cNvPr>
            <p:cNvSpPr/>
            <p:nvPr/>
          </p:nvSpPr>
          <p:spPr>
            <a:xfrm>
              <a:off x="5527548" y="1110995"/>
              <a:ext cx="225551" cy="1862327"/>
            </a:xfrm>
            <a:prstGeom prst="rect">
              <a:avLst/>
            </a:prstGeom>
            <a:blipFill>
              <a:blip r:embed="rId3" cstate="print"/>
              <a:stretch>
                <a:fillRect/>
              </a:stretch>
            </a:blipFill>
          </p:spPr>
          <p:txBody>
            <a:bodyPr wrap="square" lIns="0" tIns="0" rIns="0" bIns="0" rtlCol="0"/>
            <a:lstStyle/>
            <a:p>
              <a:endParaRPr/>
            </a:p>
          </p:txBody>
        </p:sp>
        <p:sp>
          <p:nvSpPr>
            <p:cNvPr id="9" name="object 9">
              <a:extLst>
                <a:ext uri="{FF2B5EF4-FFF2-40B4-BE49-F238E27FC236}">
                  <a16:creationId xmlns:a16="http://schemas.microsoft.com/office/drawing/2014/main" id="{35CF8AE9-B820-4B72-C07C-69499D0B02D8}"/>
                </a:ext>
              </a:extLst>
            </p:cNvPr>
            <p:cNvSpPr/>
            <p:nvPr/>
          </p:nvSpPr>
          <p:spPr>
            <a:xfrm>
              <a:off x="5111496" y="713231"/>
              <a:ext cx="2580131" cy="1580388"/>
            </a:xfrm>
            <a:prstGeom prst="rect">
              <a:avLst/>
            </a:prstGeom>
            <a:blipFill>
              <a:blip r:embed="rId4" cstate="print"/>
              <a:stretch>
                <a:fillRect/>
              </a:stretch>
            </a:blipFill>
          </p:spPr>
          <p:txBody>
            <a:bodyPr wrap="square" lIns="0" tIns="0" rIns="0" bIns="0" rtlCol="0"/>
            <a:lstStyle/>
            <a:p>
              <a:endParaRPr/>
            </a:p>
          </p:txBody>
        </p:sp>
        <p:sp>
          <p:nvSpPr>
            <p:cNvPr id="10" name="object 10">
              <a:extLst>
                <a:ext uri="{FF2B5EF4-FFF2-40B4-BE49-F238E27FC236}">
                  <a16:creationId xmlns:a16="http://schemas.microsoft.com/office/drawing/2014/main" id="{85430A89-ED66-98B1-8CB4-D528266C419D}"/>
                </a:ext>
              </a:extLst>
            </p:cNvPr>
            <p:cNvSpPr/>
            <p:nvPr/>
          </p:nvSpPr>
          <p:spPr>
            <a:xfrm>
              <a:off x="5134356" y="1037843"/>
              <a:ext cx="2598420" cy="981455"/>
            </a:xfrm>
            <a:prstGeom prst="rect">
              <a:avLst/>
            </a:prstGeom>
            <a:blipFill>
              <a:blip r:embed="rId5" cstate="print"/>
              <a:stretch>
                <a:fillRect/>
              </a:stretch>
            </a:blipFill>
          </p:spPr>
          <p:txBody>
            <a:bodyPr wrap="square" lIns="0" tIns="0" rIns="0" bIns="0" rtlCol="0"/>
            <a:lstStyle/>
            <a:p>
              <a:endParaRPr/>
            </a:p>
          </p:txBody>
        </p:sp>
        <p:sp>
          <p:nvSpPr>
            <p:cNvPr id="11" name="object 11">
              <a:extLst>
                <a:ext uri="{FF2B5EF4-FFF2-40B4-BE49-F238E27FC236}">
                  <a16:creationId xmlns:a16="http://schemas.microsoft.com/office/drawing/2014/main" id="{BBFA9EAF-44FB-2190-5DCE-3219A8F10D59}"/>
                </a:ext>
              </a:extLst>
            </p:cNvPr>
            <p:cNvSpPr/>
            <p:nvPr/>
          </p:nvSpPr>
          <p:spPr>
            <a:xfrm>
              <a:off x="5132832" y="734567"/>
              <a:ext cx="2500884" cy="1501139"/>
            </a:xfrm>
            <a:prstGeom prst="rect">
              <a:avLst/>
            </a:prstGeom>
            <a:blipFill>
              <a:blip r:embed="rId6" cstate="print"/>
              <a:stretch>
                <a:fillRect/>
              </a:stretch>
            </a:blipFill>
          </p:spPr>
          <p:txBody>
            <a:bodyPr wrap="square" lIns="0" tIns="0" rIns="0" bIns="0" rtlCol="0"/>
            <a:lstStyle/>
            <a:p>
              <a:endParaRPr/>
            </a:p>
          </p:txBody>
        </p:sp>
      </p:grpSp>
      <p:sp>
        <p:nvSpPr>
          <p:cNvPr id="12" name="object 12">
            <a:extLst>
              <a:ext uri="{FF2B5EF4-FFF2-40B4-BE49-F238E27FC236}">
                <a16:creationId xmlns:a16="http://schemas.microsoft.com/office/drawing/2014/main" id="{5BA08C3A-2D44-7B39-531A-824E6C4F0C77}"/>
              </a:ext>
            </a:extLst>
          </p:cNvPr>
          <p:cNvSpPr txBox="1"/>
          <p:nvPr/>
        </p:nvSpPr>
        <p:spPr>
          <a:xfrm>
            <a:off x="5314569" y="1104137"/>
            <a:ext cx="2121535" cy="665480"/>
          </a:xfrm>
          <a:prstGeom prst="rect">
            <a:avLst/>
          </a:prstGeom>
        </p:spPr>
        <p:txBody>
          <a:bodyPr vert="horz" wrap="square" lIns="0" tIns="12065" rIns="0" bIns="0" rtlCol="0">
            <a:spAutoFit/>
          </a:bodyPr>
          <a:lstStyle/>
          <a:p>
            <a:pPr algn="ctr">
              <a:lnSpc>
                <a:spcPts val="2520"/>
              </a:lnSpc>
              <a:spcBef>
                <a:spcPts val="95"/>
              </a:spcBef>
            </a:pPr>
            <a:r>
              <a:rPr sz="2200" spc="-25" dirty="0">
                <a:solidFill>
                  <a:srgbClr val="FFFFFF"/>
                </a:solidFill>
                <a:latin typeface="Carlito"/>
                <a:cs typeface="Carlito"/>
              </a:rPr>
              <a:t>Request</a:t>
            </a:r>
            <a:r>
              <a:rPr sz="2200" spc="-114" dirty="0">
                <a:solidFill>
                  <a:srgbClr val="FFFFFF"/>
                </a:solidFill>
                <a:latin typeface="Carlito"/>
                <a:cs typeface="Carlito"/>
              </a:rPr>
              <a:t> </a:t>
            </a:r>
            <a:r>
              <a:rPr sz="2200" spc="-5" dirty="0">
                <a:solidFill>
                  <a:srgbClr val="FFFFFF"/>
                </a:solidFill>
                <a:latin typeface="Carlito"/>
                <a:cs typeface="Carlito"/>
              </a:rPr>
              <a:t>Wikipedia</a:t>
            </a:r>
            <a:endParaRPr sz="2200">
              <a:latin typeface="Carlito"/>
              <a:cs typeface="Carlito"/>
            </a:endParaRPr>
          </a:p>
          <a:p>
            <a:pPr marL="13335" algn="ctr">
              <a:lnSpc>
                <a:spcPts val="2520"/>
              </a:lnSpc>
            </a:pPr>
            <a:r>
              <a:rPr sz="2200" spc="-25" dirty="0">
                <a:solidFill>
                  <a:srgbClr val="FFFFFF"/>
                </a:solidFill>
                <a:latin typeface="Carlito"/>
                <a:cs typeface="Carlito"/>
              </a:rPr>
              <a:t>html</a:t>
            </a:r>
            <a:endParaRPr sz="2200">
              <a:latin typeface="Carlito"/>
              <a:cs typeface="Carlito"/>
            </a:endParaRPr>
          </a:p>
        </p:txBody>
      </p:sp>
      <p:grpSp>
        <p:nvGrpSpPr>
          <p:cNvPr id="13" name="object 13">
            <a:extLst>
              <a:ext uri="{FF2B5EF4-FFF2-40B4-BE49-F238E27FC236}">
                <a16:creationId xmlns:a16="http://schemas.microsoft.com/office/drawing/2014/main" id="{3A01ADFE-DE5F-BAC5-26F4-3C812E3E639D}"/>
              </a:ext>
            </a:extLst>
          </p:cNvPr>
          <p:cNvGrpSpPr/>
          <p:nvPr/>
        </p:nvGrpSpPr>
        <p:grpSpPr>
          <a:xfrm>
            <a:off x="5111496" y="2589276"/>
            <a:ext cx="2580640" cy="2318385"/>
            <a:chOff x="5111496" y="2589276"/>
            <a:chExt cx="2580640" cy="2318385"/>
          </a:xfrm>
        </p:grpSpPr>
        <p:sp>
          <p:nvSpPr>
            <p:cNvPr id="14" name="object 14">
              <a:extLst>
                <a:ext uri="{FF2B5EF4-FFF2-40B4-BE49-F238E27FC236}">
                  <a16:creationId xmlns:a16="http://schemas.microsoft.com/office/drawing/2014/main" id="{509E2EC4-621A-B364-26F5-7797B0347AC4}"/>
                </a:ext>
              </a:extLst>
            </p:cNvPr>
            <p:cNvSpPr/>
            <p:nvPr/>
          </p:nvSpPr>
          <p:spPr>
            <a:xfrm>
              <a:off x="5506212" y="2965704"/>
              <a:ext cx="304800" cy="1941576"/>
            </a:xfrm>
            <a:prstGeom prst="rect">
              <a:avLst/>
            </a:prstGeom>
            <a:blipFill>
              <a:blip r:embed="rId7" cstate="print"/>
              <a:stretch>
                <a:fillRect/>
              </a:stretch>
            </a:blipFill>
          </p:spPr>
          <p:txBody>
            <a:bodyPr wrap="square" lIns="0" tIns="0" rIns="0" bIns="0" rtlCol="0"/>
            <a:lstStyle/>
            <a:p>
              <a:endParaRPr/>
            </a:p>
          </p:txBody>
        </p:sp>
        <p:sp>
          <p:nvSpPr>
            <p:cNvPr id="15" name="object 15">
              <a:extLst>
                <a:ext uri="{FF2B5EF4-FFF2-40B4-BE49-F238E27FC236}">
                  <a16:creationId xmlns:a16="http://schemas.microsoft.com/office/drawing/2014/main" id="{EF8949D2-60CA-FF9F-FFAA-7169ED635FDE}"/>
                </a:ext>
              </a:extLst>
            </p:cNvPr>
            <p:cNvSpPr/>
            <p:nvPr/>
          </p:nvSpPr>
          <p:spPr>
            <a:xfrm>
              <a:off x="5527548" y="2987040"/>
              <a:ext cx="225551" cy="1862327"/>
            </a:xfrm>
            <a:prstGeom prst="rect">
              <a:avLst/>
            </a:prstGeom>
            <a:blipFill>
              <a:blip r:embed="rId3" cstate="print"/>
              <a:stretch>
                <a:fillRect/>
              </a:stretch>
            </a:blipFill>
          </p:spPr>
          <p:txBody>
            <a:bodyPr wrap="square" lIns="0" tIns="0" rIns="0" bIns="0" rtlCol="0"/>
            <a:lstStyle/>
            <a:p>
              <a:endParaRPr/>
            </a:p>
          </p:txBody>
        </p:sp>
        <p:sp>
          <p:nvSpPr>
            <p:cNvPr id="16" name="object 16">
              <a:extLst>
                <a:ext uri="{FF2B5EF4-FFF2-40B4-BE49-F238E27FC236}">
                  <a16:creationId xmlns:a16="http://schemas.microsoft.com/office/drawing/2014/main" id="{35BF0FD6-9AE2-A017-60AA-17FBA0E289F7}"/>
                </a:ext>
              </a:extLst>
            </p:cNvPr>
            <p:cNvSpPr/>
            <p:nvPr/>
          </p:nvSpPr>
          <p:spPr>
            <a:xfrm>
              <a:off x="5111496" y="2589276"/>
              <a:ext cx="2580131" cy="1580388"/>
            </a:xfrm>
            <a:prstGeom prst="rect">
              <a:avLst/>
            </a:prstGeom>
            <a:blipFill>
              <a:blip r:embed="rId4" cstate="print"/>
              <a:stretch>
                <a:fillRect/>
              </a:stretch>
            </a:blipFill>
          </p:spPr>
          <p:txBody>
            <a:bodyPr wrap="square" lIns="0" tIns="0" rIns="0" bIns="0" rtlCol="0"/>
            <a:lstStyle/>
            <a:p>
              <a:endParaRPr/>
            </a:p>
          </p:txBody>
        </p:sp>
        <p:sp>
          <p:nvSpPr>
            <p:cNvPr id="17" name="object 17">
              <a:extLst>
                <a:ext uri="{FF2B5EF4-FFF2-40B4-BE49-F238E27FC236}">
                  <a16:creationId xmlns:a16="http://schemas.microsoft.com/office/drawing/2014/main" id="{B04460BE-D760-AAFC-8BA7-084C7C56396C}"/>
                </a:ext>
              </a:extLst>
            </p:cNvPr>
            <p:cNvSpPr/>
            <p:nvPr/>
          </p:nvSpPr>
          <p:spPr>
            <a:xfrm>
              <a:off x="5334000" y="2913888"/>
              <a:ext cx="2135124" cy="981456"/>
            </a:xfrm>
            <a:prstGeom prst="rect">
              <a:avLst/>
            </a:prstGeom>
            <a:blipFill>
              <a:blip r:embed="rId8" cstate="print"/>
              <a:stretch>
                <a:fillRect/>
              </a:stretch>
            </a:blipFill>
          </p:spPr>
          <p:txBody>
            <a:bodyPr wrap="square" lIns="0" tIns="0" rIns="0" bIns="0" rtlCol="0"/>
            <a:lstStyle/>
            <a:p>
              <a:endParaRPr/>
            </a:p>
          </p:txBody>
        </p:sp>
        <p:sp>
          <p:nvSpPr>
            <p:cNvPr id="18" name="object 18">
              <a:extLst>
                <a:ext uri="{FF2B5EF4-FFF2-40B4-BE49-F238E27FC236}">
                  <a16:creationId xmlns:a16="http://schemas.microsoft.com/office/drawing/2014/main" id="{832DB4E0-16E9-7C4A-62E1-DA164F82E742}"/>
                </a:ext>
              </a:extLst>
            </p:cNvPr>
            <p:cNvSpPr/>
            <p:nvPr/>
          </p:nvSpPr>
          <p:spPr>
            <a:xfrm>
              <a:off x="5132832" y="2610612"/>
              <a:ext cx="2500884" cy="1501139"/>
            </a:xfrm>
            <a:prstGeom prst="rect">
              <a:avLst/>
            </a:prstGeom>
            <a:blipFill>
              <a:blip r:embed="rId6" cstate="print"/>
              <a:stretch>
                <a:fillRect/>
              </a:stretch>
            </a:blipFill>
          </p:spPr>
          <p:txBody>
            <a:bodyPr wrap="square" lIns="0" tIns="0" rIns="0" bIns="0" rtlCol="0"/>
            <a:lstStyle/>
            <a:p>
              <a:endParaRPr/>
            </a:p>
          </p:txBody>
        </p:sp>
      </p:grpSp>
      <p:sp>
        <p:nvSpPr>
          <p:cNvPr id="19" name="object 19">
            <a:extLst>
              <a:ext uri="{FF2B5EF4-FFF2-40B4-BE49-F238E27FC236}">
                <a16:creationId xmlns:a16="http://schemas.microsoft.com/office/drawing/2014/main" id="{09B57789-F212-0B49-D51C-DD2CC0338CAC}"/>
              </a:ext>
            </a:extLst>
          </p:cNvPr>
          <p:cNvSpPr txBox="1"/>
          <p:nvPr/>
        </p:nvSpPr>
        <p:spPr>
          <a:xfrm>
            <a:off x="5514594" y="2980689"/>
            <a:ext cx="1709420" cy="665480"/>
          </a:xfrm>
          <a:prstGeom prst="rect">
            <a:avLst/>
          </a:prstGeom>
        </p:spPr>
        <p:txBody>
          <a:bodyPr vert="horz" wrap="square" lIns="0" tIns="12065" rIns="0" bIns="0" rtlCol="0">
            <a:spAutoFit/>
          </a:bodyPr>
          <a:lstStyle/>
          <a:p>
            <a:pPr marL="73025">
              <a:lnSpc>
                <a:spcPts val="2520"/>
              </a:lnSpc>
              <a:spcBef>
                <a:spcPts val="95"/>
              </a:spcBef>
            </a:pPr>
            <a:r>
              <a:rPr sz="2200" spc="-15" dirty="0">
                <a:solidFill>
                  <a:srgbClr val="FFFFFF"/>
                </a:solidFill>
                <a:latin typeface="Carlito"/>
                <a:cs typeface="Carlito"/>
              </a:rPr>
              <a:t>BeautifulSoup</a:t>
            </a:r>
            <a:endParaRPr sz="2200">
              <a:latin typeface="Carlito"/>
              <a:cs typeface="Carlito"/>
            </a:endParaRPr>
          </a:p>
          <a:p>
            <a:pPr marL="12700">
              <a:lnSpc>
                <a:spcPts val="2520"/>
              </a:lnSpc>
            </a:pPr>
            <a:r>
              <a:rPr sz="2200" spc="-20" dirty="0">
                <a:solidFill>
                  <a:srgbClr val="FFFFFF"/>
                </a:solidFill>
                <a:latin typeface="Carlito"/>
                <a:cs typeface="Carlito"/>
              </a:rPr>
              <a:t>html5lib</a:t>
            </a:r>
            <a:r>
              <a:rPr sz="2200" spc="-105" dirty="0">
                <a:solidFill>
                  <a:srgbClr val="FFFFFF"/>
                </a:solidFill>
                <a:latin typeface="Carlito"/>
                <a:cs typeface="Carlito"/>
              </a:rPr>
              <a:t> </a:t>
            </a:r>
            <a:r>
              <a:rPr sz="2200" spc="-35" dirty="0">
                <a:solidFill>
                  <a:srgbClr val="FFFFFF"/>
                </a:solidFill>
                <a:latin typeface="Carlito"/>
                <a:cs typeface="Carlito"/>
              </a:rPr>
              <a:t>Parser</a:t>
            </a:r>
            <a:endParaRPr sz="2200">
              <a:latin typeface="Carlito"/>
              <a:cs typeface="Carlito"/>
            </a:endParaRPr>
          </a:p>
        </p:txBody>
      </p:sp>
      <p:grpSp>
        <p:nvGrpSpPr>
          <p:cNvPr id="20" name="object 20">
            <a:extLst>
              <a:ext uri="{FF2B5EF4-FFF2-40B4-BE49-F238E27FC236}">
                <a16:creationId xmlns:a16="http://schemas.microsoft.com/office/drawing/2014/main" id="{81C6A364-4FA7-8C4E-997D-3389EEA67FD1}"/>
              </a:ext>
            </a:extLst>
          </p:cNvPr>
          <p:cNvGrpSpPr/>
          <p:nvPr/>
        </p:nvGrpSpPr>
        <p:grpSpPr>
          <a:xfrm>
            <a:off x="5111496" y="4465320"/>
            <a:ext cx="3906520" cy="1580515"/>
            <a:chOff x="5111496" y="4465320"/>
            <a:chExt cx="3906520" cy="1580515"/>
          </a:xfrm>
        </p:grpSpPr>
        <p:sp>
          <p:nvSpPr>
            <p:cNvPr id="21" name="object 21">
              <a:extLst>
                <a:ext uri="{FF2B5EF4-FFF2-40B4-BE49-F238E27FC236}">
                  <a16:creationId xmlns:a16="http://schemas.microsoft.com/office/drawing/2014/main" id="{45DBF1AB-7857-9DFF-5F56-F621CB9881F6}"/>
                </a:ext>
              </a:extLst>
            </p:cNvPr>
            <p:cNvSpPr/>
            <p:nvPr/>
          </p:nvSpPr>
          <p:spPr>
            <a:xfrm>
              <a:off x="5625084" y="4721352"/>
              <a:ext cx="3392423" cy="304800"/>
            </a:xfrm>
            <a:prstGeom prst="rect">
              <a:avLst/>
            </a:prstGeom>
            <a:blipFill>
              <a:blip r:embed="rId9" cstate="print"/>
              <a:stretch>
                <a:fillRect/>
              </a:stretch>
            </a:blipFill>
          </p:spPr>
          <p:txBody>
            <a:bodyPr wrap="square" lIns="0" tIns="0" rIns="0" bIns="0" rtlCol="0"/>
            <a:lstStyle/>
            <a:p>
              <a:endParaRPr/>
            </a:p>
          </p:txBody>
        </p:sp>
        <p:sp>
          <p:nvSpPr>
            <p:cNvPr id="22" name="object 22">
              <a:extLst>
                <a:ext uri="{FF2B5EF4-FFF2-40B4-BE49-F238E27FC236}">
                  <a16:creationId xmlns:a16="http://schemas.microsoft.com/office/drawing/2014/main" id="{C179D848-6AB7-EC1E-1E9E-184DE5721A32}"/>
                </a:ext>
              </a:extLst>
            </p:cNvPr>
            <p:cNvSpPr/>
            <p:nvPr/>
          </p:nvSpPr>
          <p:spPr>
            <a:xfrm>
              <a:off x="5646420" y="4742688"/>
              <a:ext cx="3313176" cy="225551"/>
            </a:xfrm>
            <a:prstGeom prst="rect">
              <a:avLst/>
            </a:prstGeom>
            <a:blipFill>
              <a:blip r:embed="rId10" cstate="print"/>
              <a:stretch>
                <a:fillRect/>
              </a:stretch>
            </a:blipFill>
          </p:spPr>
          <p:txBody>
            <a:bodyPr wrap="square" lIns="0" tIns="0" rIns="0" bIns="0" rtlCol="0"/>
            <a:lstStyle/>
            <a:p>
              <a:endParaRPr/>
            </a:p>
          </p:txBody>
        </p:sp>
        <p:sp>
          <p:nvSpPr>
            <p:cNvPr id="23" name="object 23">
              <a:extLst>
                <a:ext uri="{FF2B5EF4-FFF2-40B4-BE49-F238E27FC236}">
                  <a16:creationId xmlns:a16="http://schemas.microsoft.com/office/drawing/2014/main" id="{A72663D6-DC90-8AB1-2A79-B2CDEFE931A9}"/>
                </a:ext>
              </a:extLst>
            </p:cNvPr>
            <p:cNvSpPr/>
            <p:nvPr/>
          </p:nvSpPr>
          <p:spPr>
            <a:xfrm>
              <a:off x="5111496" y="4465320"/>
              <a:ext cx="2580131" cy="1580388"/>
            </a:xfrm>
            <a:prstGeom prst="rect">
              <a:avLst/>
            </a:prstGeom>
            <a:blipFill>
              <a:blip r:embed="rId4" cstate="print"/>
              <a:stretch>
                <a:fillRect/>
              </a:stretch>
            </a:blipFill>
          </p:spPr>
          <p:txBody>
            <a:bodyPr wrap="square" lIns="0" tIns="0" rIns="0" bIns="0" rtlCol="0"/>
            <a:lstStyle/>
            <a:p>
              <a:endParaRPr/>
            </a:p>
          </p:txBody>
        </p:sp>
        <p:sp>
          <p:nvSpPr>
            <p:cNvPr id="24" name="object 24">
              <a:extLst>
                <a:ext uri="{FF2B5EF4-FFF2-40B4-BE49-F238E27FC236}">
                  <a16:creationId xmlns:a16="http://schemas.microsoft.com/office/drawing/2014/main" id="{222E8F08-CE48-BD81-E550-397A281B392A}"/>
                </a:ext>
              </a:extLst>
            </p:cNvPr>
            <p:cNvSpPr/>
            <p:nvPr/>
          </p:nvSpPr>
          <p:spPr>
            <a:xfrm>
              <a:off x="5289804" y="4789932"/>
              <a:ext cx="2287524" cy="981456"/>
            </a:xfrm>
            <a:prstGeom prst="rect">
              <a:avLst/>
            </a:prstGeom>
            <a:blipFill>
              <a:blip r:embed="rId11" cstate="print"/>
              <a:stretch>
                <a:fillRect/>
              </a:stretch>
            </a:blipFill>
          </p:spPr>
          <p:txBody>
            <a:bodyPr wrap="square" lIns="0" tIns="0" rIns="0" bIns="0" rtlCol="0"/>
            <a:lstStyle/>
            <a:p>
              <a:endParaRPr/>
            </a:p>
          </p:txBody>
        </p:sp>
        <p:sp>
          <p:nvSpPr>
            <p:cNvPr id="25" name="object 25">
              <a:extLst>
                <a:ext uri="{FF2B5EF4-FFF2-40B4-BE49-F238E27FC236}">
                  <a16:creationId xmlns:a16="http://schemas.microsoft.com/office/drawing/2014/main" id="{6AA93525-893F-9650-5E50-BD6AF9C55C24}"/>
                </a:ext>
              </a:extLst>
            </p:cNvPr>
            <p:cNvSpPr/>
            <p:nvPr/>
          </p:nvSpPr>
          <p:spPr>
            <a:xfrm>
              <a:off x="5132832" y="4486656"/>
              <a:ext cx="2500884" cy="1501140"/>
            </a:xfrm>
            <a:prstGeom prst="rect">
              <a:avLst/>
            </a:prstGeom>
            <a:blipFill>
              <a:blip r:embed="rId6" cstate="print"/>
              <a:stretch>
                <a:fillRect/>
              </a:stretch>
            </a:blipFill>
          </p:spPr>
          <p:txBody>
            <a:bodyPr wrap="square" lIns="0" tIns="0" rIns="0" bIns="0" rtlCol="0"/>
            <a:lstStyle/>
            <a:p>
              <a:endParaRPr/>
            </a:p>
          </p:txBody>
        </p:sp>
      </p:grpSp>
      <p:sp>
        <p:nvSpPr>
          <p:cNvPr id="26" name="object 26">
            <a:extLst>
              <a:ext uri="{FF2B5EF4-FFF2-40B4-BE49-F238E27FC236}">
                <a16:creationId xmlns:a16="http://schemas.microsoft.com/office/drawing/2014/main" id="{E5F02FB9-5F06-8DCE-C482-5F3233BEB654}"/>
              </a:ext>
            </a:extLst>
          </p:cNvPr>
          <p:cNvSpPr txBox="1"/>
          <p:nvPr/>
        </p:nvSpPr>
        <p:spPr>
          <a:xfrm>
            <a:off x="5470016" y="4854321"/>
            <a:ext cx="1802130" cy="668655"/>
          </a:xfrm>
          <a:prstGeom prst="rect">
            <a:avLst/>
          </a:prstGeom>
        </p:spPr>
        <p:txBody>
          <a:bodyPr vert="horz" wrap="square" lIns="0" tIns="44450" rIns="0" bIns="0" rtlCol="0">
            <a:spAutoFit/>
          </a:bodyPr>
          <a:lstStyle/>
          <a:p>
            <a:pPr marL="334010" marR="5080" indent="-321945">
              <a:lnSpc>
                <a:spcPts val="2430"/>
              </a:lnSpc>
              <a:spcBef>
                <a:spcPts val="350"/>
              </a:spcBef>
            </a:pPr>
            <a:r>
              <a:rPr sz="2200" spc="-15" dirty="0">
                <a:solidFill>
                  <a:srgbClr val="FFFFFF"/>
                </a:solidFill>
                <a:latin typeface="Carlito"/>
                <a:cs typeface="Carlito"/>
              </a:rPr>
              <a:t>Find </a:t>
            </a:r>
            <a:r>
              <a:rPr sz="2200" spc="-5" dirty="0">
                <a:solidFill>
                  <a:srgbClr val="FFFFFF"/>
                </a:solidFill>
                <a:latin typeface="Carlito"/>
                <a:cs typeface="Carlito"/>
              </a:rPr>
              <a:t>launch</a:t>
            </a:r>
            <a:r>
              <a:rPr sz="2200" spc="-145" dirty="0">
                <a:solidFill>
                  <a:srgbClr val="FFFFFF"/>
                </a:solidFill>
                <a:latin typeface="Carlito"/>
                <a:cs typeface="Carlito"/>
              </a:rPr>
              <a:t> </a:t>
            </a:r>
            <a:r>
              <a:rPr sz="2200" spc="-40" dirty="0">
                <a:solidFill>
                  <a:srgbClr val="FFFFFF"/>
                </a:solidFill>
                <a:latin typeface="Carlito"/>
                <a:cs typeface="Carlito"/>
              </a:rPr>
              <a:t>info  </a:t>
            </a:r>
            <a:r>
              <a:rPr sz="2200" spc="-25" dirty="0">
                <a:solidFill>
                  <a:srgbClr val="FFFFFF"/>
                </a:solidFill>
                <a:latin typeface="Carlito"/>
                <a:cs typeface="Carlito"/>
              </a:rPr>
              <a:t>html</a:t>
            </a:r>
            <a:r>
              <a:rPr sz="2200" spc="-70" dirty="0">
                <a:solidFill>
                  <a:srgbClr val="FFFFFF"/>
                </a:solidFill>
                <a:latin typeface="Carlito"/>
                <a:cs typeface="Carlito"/>
              </a:rPr>
              <a:t> </a:t>
            </a:r>
            <a:r>
              <a:rPr sz="2200" spc="-20" dirty="0">
                <a:solidFill>
                  <a:srgbClr val="FFFFFF"/>
                </a:solidFill>
                <a:latin typeface="Carlito"/>
                <a:cs typeface="Carlito"/>
              </a:rPr>
              <a:t>table</a:t>
            </a:r>
            <a:endParaRPr sz="2200">
              <a:latin typeface="Carlito"/>
              <a:cs typeface="Carlito"/>
            </a:endParaRPr>
          </a:p>
        </p:txBody>
      </p:sp>
      <p:grpSp>
        <p:nvGrpSpPr>
          <p:cNvPr id="27" name="object 27">
            <a:extLst>
              <a:ext uri="{FF2B5EF4-FFF2-40B4-BE49-F238E27FC236}">
                <a16:creationId xmlns:a16="http://schemas.microsoft.com/office/drawing/2014/main" id="{3CE3C54E-09A6-E654-E46A-A66F3CC397C5}"/>
              </a:ext>
            </a:extLst>
          </p:cNvPr>
          <p:cNvGrpSpPr/>
          <p:nvPr/>
        </p:nvGrpSpPr>
        <p:grpSpPr>
          <a:xfrm>
            <a:off x="8438388" y="2965704"/>
            <a:ext cx="2580640" cy="3080385"/>
            <a:chOff x="8438388" y="2965704"/>
            <a:chExt cx="2580640" cy="3080385"/>
          </a:xfrm>
        </p:grpSpPr>
        <p:sp>
          <p:nvSpPr>
            <p:cNvPr id="28" name="object 28">
              <a:extLst>
                <a:ext uri="{FF2B5EF4-FFF2-40B4-BE49-F238E27FC236}">
                  <a16:creationId xmlns:a16="http://schemas.microsoft.com/office/drawing/2014/main" id="{245A4FA5-3886-7B0B-D8C5-658FF2605BCF}"/>
                </a:ext>
              </a:extLst>
            </p:cNvPr>
            <p:cNvSpPr/>
            <p:nvPr/>
          </p:nvSpPr>
          <p:spPr>
            <a:xfrm>
              <a:off x="8833104" y="2965704"/>
              <a:ext cx="304800" cy="1941576"/>
            </a:xfrm>
            <a:prstGeom prst="rect">
              <a:avLst/>
            </a:prstGeom>
            <a:blipFill>
              <a:blip r:embed="rId12" cstate="print"/>
              <a:stretch>
                <a:fillRect/>
              </a:stretch>
            </a:blipFill>
          </p:spPr>
          <p:txBody>
            <a:bodyPr wrap="square" lIns="0" tIns="0" rIns="0" bIns="0" rtlCol="0"/>
            <a:lstStyle/>
            <a:p>
              <a:endParaRPr/>
            </a:p>
          </p:txBody>
        </p:sp>
        <p:sp>
          <p:nvSpPr>
            <p:cNvPr id="29" name="object 29">
              <a:extLst>
                <a:ext uri="{FF2B5EF4-FFF2-40B4-BE49-F238E27FC236}">
                  <a16:creationId xmlns:a16="http://schemas.microsoft.com/office/drawing/2014/main" id="{7FF14B9B-6FD2-26B0-9B50-C54F996E4370}"/>
                </a:ext>
              </a:extLst>
            </p:cNvPr>
            <p:cNvSpPr/>
            <p:nvPr/>
          </p:nvSpPr>
          <p:spPr>
            <a:xfrm>
              <a:off x="8854440" y="2987040"/>
              <a:ext cx="225551" cy="1862327"/>
            </a:xfrm>
            <a:prstGeom prst="rect">
              <a:avLst/>
            </a:prstGeom>
            <a:blipFill>
              <a:blip r:embed="rId13" cstate="print"/>
              <a:stretch>
                <a:fillRect/>
              </a:stretch>
            </a:blipFill>
          </p:spPr>
          <p:txBody>
            <a:bodyPr wrap="square" lIns="0" tIns="0" rIns="0" bIns="0" rtlCol="0"/>
            <a:lstStyle/>
            <a:p>
              <a:endParaRPr/>
            </a:p>
          </p:txBody>
        </p:sp>
        <p:sp>
          <p:nvSpPr>
            <p:cNvPr id="30" name="object 30">
              <a:extLst>
                <a:ext uri="{FF2B5EF4-FFF2-40B4-BE49-F238E27FC236}">
                  <a16:creationId xmlns:a16="http://schemas.microsoft.com/office/drawing/2014/main" id="{8EA15E3C-776B-8FAE-CC3B-92E77EB974B1}"/>
                </a:ext>
              </a:extLst>
            </p:cNvPr>
            <p:cNvSpPr/>
            <p:nvPr/>
          </p:nvSpPr>
          <p:spPr>
            <a:xfrm>
              <a:off x="8438388" y="4465320"/>
              <a:ext cx="2580131" cy="1580388"/>
            </a:xfrm>
            <a:prstGeom prst="rect">
              <a:avLst/>
            </a:prstGeom>
            <a:blipFill>
              <a:blip r:embed="rId4" cstate="print"/>
              <a:stretch>
                <a:fillRect/>
              </a:stretch>
            </a:blipFill>
          </p:spPr>
          <p:txBody>
            <a:bodyPr wrap="square" lIns="0" tIns="0" rIns="0" bIns="0" rtlCol="0"/>
            <a:lstStyle/>
            <a:p>
              <a:endParaRPr/>
            </a:p>
          </p:txBody>
        </p:sp>
        <p:sp>
          <p:nvSpPr>
            <p:cNvPr id="31" name="object 31">
              <a:extLst>
                <a:ext uri="{FF2B5EF4-FFF2-40B4-BE49-F238E27FC236}">
                  <a16:creationId xmlns:a16="http://schemas.microsoft.com/office/drawing/2014/main" id="{DE9D270D-EF5B-7F94-EABE-7B1F51767777}"/>
                </a:ext>
              </a:extLst>
            </p:cNvPr>
            <p:cNvSpPr/>
            <p:nvPr/>
          </p:nvSpPr>
          <p:spPr>
            <a:xfrm>
              <a:off x="8546592" y="4943855"/>
              <a:ext cx="2363724" cy="673607"/>
            </a:xfrm>
            <a:prstGeom prst="rect">
              <a:avLst/>
            </a:prstGeom>
            <a:blipFill>
              <a:blip r:embed="rId14" cstate="print"/>
              <a:stretch>
                <a:fillRect/>
              </a:stretch>
            </a:blipFill>
          </p:spPr>
          <p:txBody>
            <a:bodyPr wrap="square" lIns="0" tIns="0" rIns="0" bIns="0" rtlCol="0"/>
            <a:lstStyle/>
            <a:p>
              <a:endParaRPr/>
            </a:p>
          </p:txBody>
        </p:sp>
        <p:sp>
          <p:nvSpPr>
            <p:cNvPr id="32" name="object 32">
              <a:extLst>
                <a:ext uri="{FF2B5EF4-FFF2-40B4-BE49-F238E27FC236}">
                  <a16:creationId xmlns:a16="http://schemas.microsoft.com/office/drawing/2014/main" id="{9BCC1EF4-7FBB-1F72-BE5F-BAAE5D621F6A}"/>
                </a:ext>
              </a:extLst>
            </p:cNvPr>
            <p:cNvSpPr/>
            <p:nvPr/>
          </p:nvSpPr>
          <p:spPr>
            <a:xfrm>
              <a:off x="8459724" y="4486656"/>
              <a:ext cx="2500883" cy="1501140"/>
            </a:xfrm>
            <a:prstGeom prst="rect">
              <a:avLst/>
            </a:prstGeom>
            <a:blipFill>
              <a:blip r:embed="rId6" cstate="print"/>
              <a:stretch>
                <a:fillRect/>
              </a:stretch>
            </a:blipFill>
          </p:spPr>
          <p:txBody>
            <a:bodyPr wrap="square" lIns="0" tIns="0" rIns="0" bIns="0" rtlCol="0"/>
            <a:lstStyle/>
            <a:p>
              <a:endParaRPr/>
            </a:p>
          </p:txBody>
        </p:sp>
      </p:grpSp>
      <p:sp>
        <p:nvSpPr>
          <p:cNvPr id="33" name="object 33">
            <a:extLst>
              <a:ext uri="{FF2B5EF4-FFF2-40B4-BE49-F238E27FC236}">
                <a16:creationId xmlns:a16="http://schemas.microsoft.com/office/drawing/2014/main" id="{ABD92E4B-881D-30C2-2311-9EBBF8724E92}"/>
              </a:ext>
            </a:extLst>
          </p:cNvPr>
          <p:cNvSpPr txBox="1"/>
          <p:nvPr/>
        </p:nvSpPr>
        <p:spPr>
          <a:xfrm>
            <a:off x="8727440" y="5007990"/>
            <a:ext cx="1943735" cy="360680"/>
          </a:xfrm>
          <a:prstGeom prst="rect">
            <a:avLst/>
          </a:prstGeom>
        </p:spPr>
        <p:txBody>
          <a:bodyPr vert="horz" wrap="square" lIns="0" tIns="12065" rIns="0" bIns="0" rtlCol="0">
            <a:spAutoFit/>
          </a:bodyPr>
          <a:lstStyle/>
          <a:p>
            <a:pPr marL="12700">
              <a:lnSpc>
                <a:spcPct val="100000"/>
              </a:lnSpc>
              <a:spcBef>
                <a:spcPts val="95"/>
              </a:spcBef>
            </a:pPr>
            <a:r>
              <a:rPr sz="2200" spc="-40" dirty="0">
                <a:solidFill>
                  <a:srgbClr val="FFFFFF"/>
                </a:solidFill>
                <a:latin typeface="Carlito"/>
                <a:cs typeface="Carlito"/>
              </a:rPr>
              <a:t>Create</a:t>
            </a:r>
            <a:r>
              <a:rPr sz="2200" spc="-70" dirty="0">
                <a:solidFill>
                  <a:srgbClr val="FFFFFF"/>
                </a:solidFill>
                <a:latin typeface="Carlito"/>
                <a:cs typeface="Carlito"/>
              </a:rPr>
              <a:t> </a:t>
            </a:r>
            <a:r>
              <a:rPr sz="2200" spc="-10" dirty="0">
                <a:solidFill>
                  <a:srgbClr val="FFFFFF"/>
                </a:solidFill>
                <a:latin typeface="Carlito"/>
                <a:cs typeface="Carlito"/>
              </a:rPr>
              <a:t>dictionary</a:t>
            </a:r>
            <a:endParaRPr sz="2200">
              <a:latin typeface="Carlito"/>
              <a:cs typeface="Carlito"/>
            </a:endParaRPr>
          </a:p>
        </p:txBody>
      </p:sp>
      <p:grpSp>
        <p:nvGrpSpPr>
          <p:cNvPr id="34" name="object 34">
            <a:extLst>
              <a:ext uri="{FF2B5EF4-FFF2-40B4-BE49-F238E27FC236}">
                <a16:creationId xmlns:a16="http://schemas.microsoft.com/office/drawing/2014/main" id="{D976CBB0-B9C1-16B3-F0C9-CA1158663C13}"/>
              </a:ext>
            </a:extLst>
          </p:cNvPr>
          <p:cNvGrpSpPr/>
          <p:nvPr/>
        </p:nvGrpSpPr>
        <p:grpSpPr>
          <a:xfrm>
            <a:off x="8438388" y="1089660"/>
            <a:ext cx="2580640" cy="3112135"/>
            <a:chOff x="8438388" y="1089660"/>
            <a:chExt cx="2580640" cy="3112135"/>
          </a:xfrm>
        </p:grpSpPr>
        <p:sp>
          <p:nvSpPr>
            <p:cNvPr id="35" name="object 35">
              <a:extLst>
                <a:ext uri="{FF2B5EF4-FFF2-40B4-BE49-F238E27FC236}">
                  <a16:creationId xmlns:a16="http://schemas.microsoft.com/office/drawing/2014/main" id="{BDBBB530-D0AB-4930-5B97-817978F8D839}"/>
                </a:ext>
              </a:extLst>
            </p:cNvPr>
            <p:cNvSpPr/>
            <p:nvPr/>
          </p:nvSpPr>
          <p:spPr>
            <a:xfrm>
              <a:off x="8833104" y="1089660"/>
              <a:ext cx="304800" cy="1941576"/>
            </a:xfrm>
            <a:prstGeom prst="rect">
              <a:avLst/>
            </a:prstGeom>
            <a:blipFill>
              <a:blip r:embed="rId12" cstate="print"/>
              <a:stretch>
                <a:fillRect/>
              </a:stretch>
            </a:blipFill>
          </p:spPr>
          <p:txBody>
            <a:bodyPr wrap="square" lIns="0" tIns="0" rIns="0" bIns="0" rtlCol="0"/>
            <a:lstStyle/>
            <a:p>
              <a:endParaRPr/>
            </a:p>
          </p:txBody>
        </p:sp>
        <p:sp>
          <p:nvSpPr>
            <p:cNvPr id="36" name="object 36">
              <a:extLst>
                <a:ext uri="{FF2B5EF4-FFF2-40B4-BE49-F238E27FC236}">
                  <a16:creationId xmlns:a16="http://schemas.microsoft.com/office/drawing/2014/main" id="{6757F7C6-133E-7F9F-4331-373E9433E022}"/>
                </a:ext>
              </a:extLst>
            </p:cNvPr>
            <p:cNvSpPr/>
            <p:nvPr/>
          </p:nvSpPr>
          <p:spPr>
            <a:xfrm>
              <a:off x="8854440" y="1110996"/>
              <a:ext cx="225551" cy="1862327"/>
            </a:xfrm>
            <a:prstGeom prst="rect">
              <a:avLst/>
            </a:prstGeom>
            <a:blipFill>
              <a:blip r:embed="rId13" cstate="print"/>
              <a:stretch>
                <a:fillRect/>
              </a:stretch>
            </a:blipFill>
          </p:spPr>
          <p:txBody>
            <a:bodyPr wrap="square" lIns="0" tIns="0" rIns="0" bIns="0" rtlCol="0"/>
            <a:lstStyle/>
            <a:p>
              <a:endParaRPr/>
            </a:p>
          </p:txBody>
        </p:sp>
        <p:sp>
          <p:nvSpPr>
            <p:cNvPr id="37" name="object 37">
              <a:extLst>
                <a:ext uri="{FF2B5EF4-FFF2-40B4-BE49-F238E27FC236}">
                  <a16:creationId xmlns:a16="http://schemas.microsoft.com/office/drawing/2014/main" id="{7058819E-1876-3CF1-07D6-AC79C1509731}"/>
                </a:ext>
              </a:extLst>
            </p:cNvPr>
            <p:cNvSpPr/>
            <p:nvPr/>
          </p:nvSpPr>
          <p:spPr>
            <a:xfrm>
              <a:off x="8438388" y="2589276"/>
              <a:ext cx="2580131" cy="1580388"/>
            </a:xfrm>
            <a:prstGeom prst="rect">
              <a:avLst/>
            </a:prstGeom>
            <a:blipFill>
              <a:blip r:embed="rId4" cstate="print"/>
              <a:stretch>
                <a:fillRect/>
              </a:stretch>
            </a:blipFill>
          </p:spPr>
          <p:txBody>
            <a:bodyPr wrap="square" lIns="0" tIns="0" rIns="0" bIns="0" rtlCol="0"/>
            <a:lstStyle/>
            <a:p>
              <a:endParaRPr/>
            </a:p>
          </p:txBody>
        </p:sp>
        <p:sp>
          <p:nvSpPr>
            <p:cNvPr id="38" name="object 38">
              <a:extLst>
                <a:ext uri="{FF2B5EF4-FFF2-40B4-BE49-F238E27FC236}">
                  <a16:creationId xmlns:a16="http://schemas.microsoft.com/office/drawing/2014/main" id="{2A045EBF-B1F7-E79A-401E-D745557A66F9}"/>
                </a:ext>
              </a:extLst>
            </p:cNvPr>
            <p:cNvSpPr/>
            <p:nvPr/>
          </p:nvSpPr>
          <p:spPr>
            <a:xfrm>
              <a:off x="8659368" y="2606040"/>
              <a:ext cx="2203704" cy="1595628"/>
            </a:xfrm>
            <a:prstGeom prst="rect">
              <a:avLst/>
            </a:prstGeom>
            <a:blipFill>
              <a:blip r:embed="rId15" cstate="print"/>
              <a:stretch>
                <a:fillRect/>
              </a:stretch>
            </a:blipFill>
          </p:spPr>
          <p:txBody>
            <a:bodyPr wrap="square" lIns="0" tIns="0" rIns="0" bIns="0" rtlCol="0"/>
            <a:lstStyle/>
            <a:p>
              <a:endParaRPr/>
            </a:p>
          </p:txBody>
        </p:sp>
        <p:sp>
          <p:nvSpPr>
            <p:cNvPr id="39" name="object 39">
              <a:extLst>
                <a:ext uri="{FF2B5EF4-FFF2-40B4-BE49-F238E27FC236}">
                  <a16:creationId xmlns:a16="http://schemas.microsoft.com/office/drawing/2014/main" id="{0002D199-FDC3-51C8-628E-8AB182D12A82}"/>
                </a:ext>
              </a:extLst>
            </p:cNvPr>
            <p:cNvSpPr/>
            <p:nvPr/>
          </p:nvSpPr>
          <p:spPr>
            <a:xfrm>
              <a:off x="8459724" y="2610612"/>
              <a:ext cx="2500883" cy="1501139"/>
            </a:xfrm>
            <a:prstGeom prst="rect">
              <a:avLst/>
            </a:prstGeom>
            <a:blipFill>
              <a:blip r:embed="rId6" cstate="print"/>
              <a:stretch>
                <a:fillRect/>
              </a:stretch>
            </a:blipFill>
          </p:spPr>
          <p:txBody>
            <a:bodyPr wrap="square" lIns="0" tIns="0" rIns="0" bIns="0" rtlCol="0"/>
            <a:lstStyle/>
            <a:p>
              <a:endParaRPr/>
            </a:p>
          </p:txBody>
        </p:sp>
      </p:grpSp>
      <p:sp>
        <p:nvSpPr>
          <p:cNvPr id="40" name="object 40">
            <a:extLst>
              <a:ext uri="{FF2B5EF4-FFF2-40B4-BE49-F238E27FC236}">
                <a16:creationId xmlns:a16="http://schemas.microsoft.com/office/drawing/2014/main" id="{2CBD5EAD-1454-16DA-702D-519832D337BD}"/>
              </a:ext>
            </a:extLst>
          </p:cNvPr>
          <p:cNvSpPr txBox="1"/>
          <p:nvPr/>
        </p:nvSpPr>
        <p:spPr>
          <a:xfrm>
            <a:off x="8840216" y="2670810"/>
            <a:ext cx="1708150" cy="1282065"/>
          </a:xfrm>
          <a:prstGeom prst="rect">
            <a:avLst/>
          </a:prstGeom>
        </p:spPr>
        <p:txBody>
          <a:bodyPr vert="horz" wrap="square" lIns="0" tIns="40005" rIns="0" bIns="0" rtlCol="0">
            <a:spAutoFit/>
          </a:bodyPr>
          <a:lstStyle/>
          <a:p>
            <a:pPr marL="12700" marR="5080" algn="ctr">
              <a:lnSpc>
                <a:spcPct val="91600"/>
              </a:lnSpc>
              <a:spcBef>
                <a:spcPts val="315"/>
              </a:spcBef>
            </a:pPr>
            <a:r>
              <a:rPr sz="2200" spc="-45" dirty="0">
                <a:solidFill>
                  <a:srgbClr val="FFFFFF"/>
                </a:solidFill>
                <a:latin typeface="Carlito"/>
                <a:cs typeface="Carlito"/>
              </a:rPr>
              <a:t>Iterate</a:t>
            </a:r>
            <a:r>
              <a:rPr sz="2200" spc="-135" dirty="0">
                <a:solidFill>
                  <a:srgbClr val="FFFFFF"/>
                </a:solidFill>
                <a:latin typeface="Carlito"/>
                <a:cs typeface="Carlito"/>
              </a:rPr>
              <a:t> </a:t>
            </a:r>
            <a:r>
              <a:rPr sz="2200" spc="-20" dirty="0">
                <a:solidFill>
                  <a:srgbClr val="FFFFFF"/>
                </a:solidFill>
                <a:latin typeface="Carlito"/>
                <a:cs typeface="Carlito"/>
              </a:rPr>
              <a:t>through  table </a:t>
            </a:r>
            <a:r>
              <a:rPr sz="2200" spc="-5" dirty="0">
                <a:solidFill>
                  <a:srgbClr val="FFFFFF"/>
                </a:solidFill>
                <a:latin typeface="Carlito"/>
                <a:cs typeface="Carlito"/>
              </a:rPr>
              <a:t>cells </a:t>
            </a:r>
            <a:r>
              <a:rPr sz="2200" spc="-30" dirty="0">
                <a:solidFill>
                  <a:srgbClr val="FFFFFF"/>
                </a:solidFill>
                <a:latin typeface="Carlito"/>
                <a:cs typeface="Carlito"/>
              </a:rPr>
              <a:t>to  extract </a:t>
            </a:r>
            <a:r>
              <a:rPr sz="2200" spc="-35" dirty="0">
                <a:solidFill>
                  <a:srgbClr val="FFFFFF"/>
                </a:solidFill>
                <a:latin typeface="Carlito"/>
                <a:cs typeface="Carlito"/>
              </a:rPr>
              <a:t>data </a:t>
            </a:r>
            <a:r>
              <a:rPr sz="2200" spc="-30" dirty="0">
                <a:solidFill>
                  <a:srgbClr val="FFFFFF"/>
                </a:solidFill>
                <a:latin typeface="Carlito"/>
                <a:cs typeface="Carlito"/>
              </a:rPr>
              <a:t>to  </a:t>
            </a:r>
            <a:r>
              <a:rPr sz="2200" spc="-10" dirty="0">
                <a:solidFill>
                  <a:srgbClr val="FFFFFF"/>
                </a:solidFill>
                <a:latin typeface="Carlito"/>
                <a:cs typeface="Carlito"/>
              </a:rPr>
              <a:t>dictionary</a:t>
            </a:r>
            <a:endParaRPr sz="2200" dirty="0">
              <a:latin typeface="Carlito"/>
              <a:cs typeface="Carlito"/>
            </a:endParaRPr>
          </a:p>
        </p:txBody>
      </p:sp>
      <p:grpSp>
        <p:nvGrpSpPr>
          <p:cNvPr id="41" name="object 41">
            <a:extLst>
              <a:ext uri="{FF2B5EF4-FFF2-40B4-BE49-F238E27FC236}">
                <a16:creationId xmlns:a16="http://schemas.microsoft.com/office/drawing/2014/main" id="{9A5E0B17-A0E1-C04C-D0F1-5A2974E46B9F}"/>
              </a:ext>
            </a:extLst>
          </p:cNvPr>
          <p:cNvGrpSpPr/>
          <p:nvPr/>
        </p:nvGrpSpPr>
        <p:grpSpPr>
          <a:xfrm>
            <a:off x="8438388" y="713231"/>
            <a:ext cx="2580640" cy="1580515"/>
            <a:chOff x="8438388" y="713231"/>
            <a:chExt cx="2580640" cy="1580515"/>
          </a:xfrm>
        </p:grpSpPr>
        <p:sp>
          <p:nvSpPr>
            <p:cNvPr id="42" name="object 42">
              <a:extLst>
                <a:ext uri="{FF2B5EF4-FFF2-40B4-BE49-F238E27FC236}">
                  <a16:creationId xmlns:a16="http://schemas.microsoft.com/office/drawing/2014/main" id="{2BAB5D47-0D1A-AD04-8463-FE24F5B49C75}"/>
                </a:ext>
              </a:extLst>
            </p:cNvPr>
            <p:cNvSpPr/>
            <p:nvPr/>
          </p:nvSpPr>
          <p:spPr>
            <a:xfrm>
              <a:off x="8438388" y="713231"/>
              <a:ext cx="2580131" cy="1580388"/>
            </a:xfrm>
            <a:prstGeom prst="rect">
              <a:avLst/>
            </a:prstGeom>
            <a:blipFill>
              <a:blip r:embed="rId4" cstate="print"/>
              <a:stretch>
                <a:fillRect/>
              </a:stretch>
            </a:blipFill>
          </p:spPr>
          <p:txBody>
            <a:bodyPr wrap="square" lIns="0" tIns="0" rIns="0" bIns="0" rtlCol="0"/>
            <a:lstStyle/>
            <a:p>
              <a:endParaRPr/>
            </a:p>
          </p:txBody>
        </p:sp>
        <p:sp>
          <p:nvSpPr>
            <p:cNvPr id="43" name="object 43">
              <a:extLst>
                <a:ext uri="{FF2B5EF4-FFF2-40B4-BE49-F238E27FC236}">
                  <a16:creationId xmlns:a16="http://schemas.microsoft.com/office/drawing/2014/main" id="{86488536-28DD-CF1F-24C2-1AEAB608FA1D}"/>
                </a:ext>
              </a:extLst>
            </p:cNvPr>
            <p:cNvSpPr/>
            <p:nvPr/>
          </p:nvSpPr>
          <p:spPr>
            <a:xfrm>
              <a:off x="8525256" y="1037843"/>
              <a:ext cx="2468879" cy="981455"/>
            </a:xfrm>
            <a:prstGeom prst="rect">
              <a:avLst/>
            </a:prstGeom>
            <a:blipFill>
              <a:blip r:embed="rId16" cstate="print"/>
              <a:stretch>
                <a:fillRect/>
              </a:stretch>
            </a:blipFill>
          </p:spPr>
          <p:txBody>
            <a:bodyPr wrap="square" lIns="0" tIns="0" rIns="0" bIns="0" rtlCol="0"/>
            <a:lstStyle/>
            <a:p>
              <a:endParaRPr/>
            </a:p>
          </p:txBody>
        </p:sp>
        <p:sp>
          <p:nvSpPr>
            <p:cNvPr id="44" name="object 44">
              <a:extLst>
                <a:ext uri="{FF2B5EF4-FFF2-40B4-BE49-F238E27FC236}">
                  <a16:creationId xmlns:a16="http://schemas.microsoft.com/office/drawing/2014/main" id="{EC8B6A54-CB05-6342-28E0-4638E9ACCD31}"/>
                </a:ext>
              </a:extLst>
            </p:cNvPr>
            <p:cNvSpPr/>
            <p:nvPr/>
          </p:nvSpPr>
          <p:spPr>
            <a:xfrm>
              <a:off x="8459724" y="734567"/>
              <a:ext cx="2500883" cy="1501139"/>
            </a:xfrm>
            <a:prstGeom prst="rect">
              <a:avLst/>
            </a:prstGeom>
            <a:blipFill>
              <a:blip r:embed="rId6" cstate="print"/>
              <a:stretch>
                <a:fillRect/>
              </a:stretch>
            </a:blipFill>
          </p:spPr>
          <p:txBody>
            <a:bodyPr wrap="square" lIns="0" tIns="0" rIns="0" bIns="0" rtlCol="0"/>
            <a:lstStyle/>
            <a:p>
              <a:endParaRPr/>
            </a:p>
          </p:txBody>
        </p:sp>
      </p:grpSp>
      <p:sp>
        <p:nvSpPr>
          <p:cNvPr id="45" name="object 45">
            <a:extLst>
              <a:ext uri="{FF2B5EF4-FFF2-40B4-BE49-F238E27FC236}">
                <a16:creationId xmlns:a16="http://schemas.microsoft.com/office/drawing/2014/main" id="{882F3E56-8644-40CB-9631-B55D1F053A4D}"/>
              </a:ext>
            </a:extLst>
          </p:cNvPr>
          <p:cNvSpPr txBox="1"/>
          <p:nvPr/>
        </p:nvSpPr>
        <p:spPr>
          <a:xfrm>
            <a:off x="8706104" y="1101090"/>
            <a:ext cx="1983105" cy="668020"/>
          </a:xfrm>
          <a:prstGeom prst="rect">
            <a:avLst/>
          </a:prstGeom>
        </p:spPr>
        <p:txBody>
          <a:bodyPr vert="horz" wrap="square" lIns="0" tIns="45719" rIns="0" bIns="0" rtlCol="0">
            <a:spAutoFit/>
          </a:bodyPr>
          <a:lstStyle/>
          <a:p>
            <a:pPr marL="384175" marR="5080" indent="-372110">
              <a:lnSpc>
                <a:spcPts val="2420"/>
              </a:lnSpc>
              <a:spcBef>
                <a:spcPts val="359"/>
              </a:spcBef>
            </a:pPr>
            <a:r>
              <a:rPr sz="2200" spc="-20" dirty="0">
                <a:solidFill>
                  <a:srgbClr val="FFFFFF"/>
                </a:solidFill>
                <a:latin typeface="Carlito"/>
                <a:cs typeface="Carlito"/>
              </a:rPr>
              <a:t>Cast </a:t>
            </a:r>
            <a:r>
              <a:rPr sz="2200" spc="-5" dirty="0">
                <a:solidFill>
                  <a:srgbClr val="FFFFFF"/>
                </a:solidFill>
                <a:latin typeface="Carlito"/>
                <a:cs typeface="Carlito"/>
              </a:rPr>
              <a:t>dictionary</a:t>
            </a:r>
            <a:r>
              <a:rPr sz="2200" spc="-135" dirty="0">
                <a:solidFill>
                  <a:srgbClr val="FFFFFF"/>
                </a:solidFill>
                <a:latin typeface="Carlito"/>
                <a:cs typeface="Carlito"/>
              </a:rPr>
              <a:t> </a:t>
            </a:r>
            <a:r>
              <a:rPr sz="2200" spc="-60" dirty="0">
                <a:solidFill>
                  <a:srgbClr val="FFFFFF"/>
                </a:solidFill>
                <a:latin typeface="Carlito"/>
                <a:cs typeface="Carlito"/>
              </a:rPr>
              <a:t>to  </a:t>
            </a:r>
            <a:r>
              <a:rPr sz="2200" spc="-30" dirty="0">
                <a:solidFill>
                  <a:srgbClr val="FFFFFF"/>
                </a:solidFill>
                <a:latin typeface="Carlito"/>
                <a:cs typeface="Carlito"/>
              </a:rPr>
              <a:t>DataFrame</a:t>
            </a:r>
            <a:endParaRPr sz="2200">
              <a:latin typeface="Carlito"/>
              <a:cs typeface="Carlito"/>
            </a:endParaRPr>
          </a:p>
        </p:txBody>
      </p:sp>
    </p:spTree>
    <p:extLst>
      <p:ext uri="{BB962C8B-B14F-4D97-AF65-F5344CB8AC3E}">
        <p14:creationId xmlns:p14="http://schemas.microsoft.com/office/powerpoint/2010/main" val="455348456"/>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378</TotalTime>
  <Words>3027</Words>
  <Application>Microsoft Office PowerPoint</Application>
  <PresentationFormat>Widescreen</PresentationFormat>
  <Paragraphs>280</Paragraphs>
  <Slides>47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-apple-system</vt:lpstr>
      <vt:lpstr>Arial</vt:lpstr>
      <vt:lpstr>Bahnschrift Condensed</vt:lpstr>
      <vt:lpstr>Bahnschrift Light SemiCondensed</vt:lpstr>
      <vt:lpstr>Calibri</vt:lpstr>
      <vt:lpstr>Calibri Light</vt:lpstr>
      <vt:lpstr>Carlito</vt:lpstr>
      <vt:lpstr>Retrospect</vt:lpstr>
      <vt:lpstr>Data Science Capstone  Project </vt:lpstr>
      <vt:lpstr>Outline </vt:lpstr>
      <vt:lpstr>  Executive Summary </vt:lpstr>
      <vt:lpstr>Introduction   </vt:lpstr>
      <vt:lpstr>Methodology</vt:lpstr>
      <vt:lpstr>PowerPoint Presentation</vt:lpstr>
      <vt:lpstr>Data Collection Overview</vt:lpstr>
      <vt:lpstr>Data Collection – SpaceX API </vt:lpstr>
      <vt:lpstr>Data Collection – Web Scraping</vt:lpstr>
      <vt:lpstr>Data Wrangling</vt:lpstr>
      <vt:lpstr>EDA with Data Visualization</vt:lpstr>
      <vt:lpstr>EDA with SQL</vt:lpstr>
      <vt:lpstr>Build an interactive map with Folium</vt:lpstr>
      <vt:lpstr>Build a Dashboard with Plotly Dash</vt:lpstr>
      <vt:lpstr>Predictive analysis (Classification)</vt:lpstr>
      <vt:lpstr>Results</vt:lpstr>
      <vt:lpstr>PowerPoint Presentation</vt:lpstr>
      <vt:lpstr>Flight Number vs. Launch Site</vt:lpstr>
      <vt:lpstr>Payload vs. Launch Site</vt:lpstr>
      <vt:lpstr>Success rate vs. Orbit type</vt:lpstr>
      <vt:lpstr>Flight Number vs. Orbit type</vt:lpstr>
      <vt:lpstr>Payload vs. Orbit type</vt:lpstr>
      <vt:lpstr>Launch Success Yearly Trend</vt:lpstr>
      <vt:lpstr>PowerPoint Presentation</vt:lpstr>
      <vt:lpstr>All Launch Site Names</vt:lpstr>
      <vt:lpstr>Launch Site Names Beginning with `CCA`</vt:lpstr>
      <vt:lpstr>Total Payload Mass from NASA</vt:lpstr>
      <vt:lpstr>Average Payload Mass by F9 v1.1</vt:lpstr>
      <vt:lpstr>First Successful Ground Pad Landing Date</vt:lpstr>
      <vt:lpstr>Successful Drone Ship Landing with Payload  Between 4000 and 6000</vt:lpstr>
      <vt:lpstr>Total Number of Each Mission Outcome</vt:lpstr>
      <vt:lpstr>Boosters that Carried Maximum Payload</vt:lpstr>
      <vt:lpstr>2015 Failed Drone Ship Landing Records</vt:lpstr>
      <vt:lpstr>Ranking Counts of Successful Landings  Between 2010-06-04 and 2017-03-20</vt:lpstr>
      <vt:lpstr>PowerPoint Presentation</vt:lpstr>
      <vt:lpstr>Launch Site Locations</vt:lpstr>
      <vt:lpstr>Color-Coded Launch Markers</vt:lpstr>
      <vt:lpstr>Key Location Proximities</vt:lpstr>
      <vt:lpstr>Build a Dashboard with  Plotly Dash</vt:lpstr>
      <vt:lpstr>Successful Launches Across Launch Sites</vt:lpstr>
      <vt:lpstr>Highest Success Rate Launch Site</vt:lpstr>
      <vt:lpstr>Payload Mass vs. Success vs. Booster  Version Category</vt:lpstr>
      <vt:lpstr>PowerPoint Presentation</vt:lpstr>
      <vt:lpstr>Classification Accuracy</vt:lpstr>
      <vt:lpstr>Confusion Matrix</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&lt;Title&gt;</dc:title>
  <dc:creator>YAN Luo</dc:creator>
  <cp:lastModifiedBy>Ryan Coghlan</cp:lastModifiedBy>
  <cp:revision>10</cp:revision>
  <dcterms:created xsi:type="dcterms:W3CDTF">2021-08-26T16:53:12Z</dcterms:created>
  <dcterms:modified xsi:type="dcterms:W3CDTF">2023-06-30T07:51:41Z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2021-08-26T00:00:00Z</vt:filetime>
  </property>
  <property fmtid="{D5CDD505-2E9C-101B-9397-08002B2CF9AE}" pid="3" name="Creator">
    <vt:lpwstr>Microsoft® PowerPoint® 2016</vt:lpwstr>
  </property>
  <property fmtid="{D5CDD505-2E9C-101B-9397-08002B2CF9AE}" pid="4" name="LastSaved">
    <vt:filetime>2021-08-26T00:00:00Z</vt:filetime>
  </property>
</Properties>
</file>