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1148000" cy="32004000"/>
  <p:notesSz cx="6858000" cy="9144000"/>
  <p:defaultText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080">
          <p15:clr>
            <a:srgbClr val="A4A3A4"/>
          </p15:clr>
        </p15:guide>
        <p15:guide id="2" pos="12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89DA"/>
    <a:srgbClr val="0E1132"/>
    <a:srgbClr val="E3A63A"/>
    <a:srgbClr val="2E5494"/>
    <a:srgbClr val="02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082"/>
    <p:restoredTop sz="94722"/>
  </p:normalViewPr>
  <p:slideViewPr>
    <p:cSldViewPr snapToGrid="0" snapToObjects="1">
      <p:cViewPr varScale="1">
        <p:scale>
          <a:sx n="28" d="100"/>
          <a:sy n="28" d="100"/>
        </p:scale>
        <p:origin x="200" y="464"/>
      </p:cViewPr>
      <p:guideLst>
        <p:guide orient="horz" pos="10080"/>
        <p:guide pos="129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4D7CA3-7008-7349-8B55-6C7D24D241FF}" type="datetimeFigureOut">
              <a:rPr lang="en-US" smtClean="0"/>
              <a:t>7/31/19</a:t>
            </a:fld>
            <a:endParaRPr lang="en-US"/>
          </a:p>
        </p:txBody>
      </p:sp>
      <p:sp>
        <p:nvSpPr>
          <p:cNvPr id="4" name="Slide Image Placeholder 3"/>
          <p:cNvSpPr>
            <a:spLocks noGrp="1" noRot="1" noChangeAspect="1"/>
          </p:cNvSpPr>
          <p:nvPr>
            <p:ph type="sldImg" idx="2"/>
          </p:nvPr>
        </p:nvSpPr>
        <p:spPr>
          <a:xfrm>
            <a:off x="1223963" y="685800"/>
            <a:ext cx="44100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5F00F-E729-F041-A446-F7796B903D27}" type="slidenum">
              <a:rPr lang="en-US" smtClean="0"/>
              <a:t>‹#›</a:t>
            </a:fld>
            <a:endParaRPr lang="en-US"/>
          </a:p>
        </p:txBody>
      </p:sp>
    </p:spTree>
    <p:extLst>
      <p:ext uri="{BB962C8B-B14F-4D97-AF65-F5344CB8AC3E}">
        <p14:creationId xmlns:p14="http://schemas.microsoft.com/office/powerpoint/2010/main" val="1529025436"/>
      </p:ext>
    </p:extLst>
  </p:cSld>
  <p:clrMap bg1="lt1" tx1="dk1" bg2="lt2" tx2="dk2" accent1="accent1" accent2="accent2" accent3="accent3" accent4="accent4" accent5="accent5" accent6="accent6" hlink="hlink" folHlink="folHlink"/>
  <p:notesStyle>
    <a:lvl1pPr marL="0" algn="l" defTabSz="2090044" rtl="0" eaLnBrk="1" latinLnBrk="0" hangingPunct="1">
      <a:defRPr sz="5500" kern="1200">
        <a:solidFill>
          <a:schemeClr val="tx1"/>
        </a:solidFill>
        <a:latin typeface="+mn-lt"/>
        <a:ea typeface="+mn-ea"/>
        <a:cs typeface="+mn-cs"/>
      </a:defRPr>
    </a:lvl1pPr>
    <a:lvl2pPr marL="2090044" algn="l" defTabSz="2090044" rtl="0" eaLnBrk="1" latinLnBrk="0" hangingPunct="1">
      <a:defRPr sz="5500" kern="1200">
        <a:solidFill>
          <a:schemeClr val="tx1"/>
        </a:solidFill>
        <a:latin typeface="+mn-lt"/>
        <a:ea typeface="+mn-ea"/>
        <a:cs typeface="+mn-cs"/>
      </a:defRPr>
    </a:lvl2pPr>
    <a:lvl3pPr marL="4180088" algn="l" defTabSz="2090044" rtl="0" eaLnBrk="1" latinLnBrk="0" hangingPunct="1">
      <a:defRPr sz="5500" kern="1200">
        <a:solidFill>
          <a:schemeClr val="tx1"/>
        </a:solidFill>
        <a:latin typeface="+mn-lt"/>
        <a:ea typeface="+mn-ea"/>
        <a:cs typeface="+mn-cs"/>
      </a:defRPr>
    </a:lvl3pPr>
    <a:lvl4pPr marL="6270132" algn="l" defTabSz="2090044" rtl="0" eaLnBrk="1" latinLnBrk="0" hangingPunct="1">
      <a:defRPr sz="5500" kern="1200">
        <a:solidFill>
          <a:schemeClr val="tx1"/>
        </a:solidFill>
        <a:latin typeface="+mn-lt"/>
        <a:ea typeface="+mn-ea"/>
        <a:cs typeface="+mn-cs"/>
      </a:defRPr>
    </a:lvl4pPr>
    <a:lvl5pPr marL="8360176" algn="l" defTabSz="2090044" rtl="0" eaLnBrk="1" latinLnBrk="0" hangingPunct="1">
      <a:defRPr sz="5500" kern="1200">
        <a:solidFill>
          <a:schemeClr val="tx1"/>
        </a:solidFill>
        <a:latin typeface="+mn-lt"/>
        <a:ea typeface="+mn-ea"/>
        <a:cs typeface="+mn-cs"/>
      </a:defRPr>
    </a:lvl5pPr>
    <a:lvl6pPr marL="10450220" algn="l" defTabSz="2090044" rtl="0" eaLnBrk="1" latinLnBrk="0" hangingPunct="1">
      <a:defRPr sz="5500" kern="1200">
        <a:solidFill>
          <a:schemeClr val="tx1"/>
        </a:solidFill>
        <a:latin typeface="+mn-lt"/>
        <a:ea typeface="+mn-ea"/>
        <a:cs typeface="+mn-cs"/>
      </a:defRPr>
    </a:lvl6pPr>
    <a:lvl7pPr marL="12540264" algn="l" defTabSz="2090044" rtl="0" eaLnBrk="1" latinLnBrk="0" hangingPunct="1">
      <a:defRPr sz="5500" kern="1200">
        <a:solidFill>
          <a:schemeClr val="tx1"/>
        </a:solidFill>
        <a:latin typeface="+mn-lt"/>
        <a:ea typeface="+mn-ea"/>
        <a:cs typeface="+mn-cs"/>
      </a:defRPr>
    </a:lvl7pPr>
    <a:lvl8pPr marL="14630309" algn="l" defTabSz="2090044" rtl="0" eaLnBrk="1" latinLnBrk="0" hangingPunct="1">
      <a:defRPr sz="5500" kern="1200">
        <a:solidFill>
          <a:schemeClr val="tx1"/>
        </a:solidFill>
        <a:latin typeface="+mn-lt"/>
        <a:ea typeface="+mn-ea"/>
        <a:cs typeface="+mn-cs"/>
      </a:defRPr>
    </a:lvl8pPr>
    <a:lvl9pPr marL="16720353" algn="l" defTabSz="2090044" rtl="0" eaLnBrk="1" latinLnBrk="0" hangingPunct="1">
      <a:defRPr sz="55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5F00F-E729-F041-A446-F7796B903D27}" type="slidenum">
              <a:rPr lang="en-US" smtClean="0"/>
              <a:t>1</a:t>
            </a:fld>
            <a:endParaRPr lang="en-US"/>
          </a:p>
        </p:txBody>
      </p:sp>
    </p:spTree>
    <p:extLst>
      <p:ext uri="{BB962C8B-B14F-4D97-AF65-F5344CB8AC3E}">
        <p14:creationId xmlns:p14="http://schemas.microsoft.com/office/powerpoint/2010/main" val="394597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86100" y="9941986"/>
            <a:ext cx="34975800" cy="6860117"/>
          </a:xfrm>
        </p:spPr>
        <p:txBody>
          <a:bodyPr/>
          <a:lstStyle/>
          <a:p>
            <a:r>
              <a:rPr lang="en-US"/>
              <a:t>Click to edit Master title style</a:t>
            </a:r>
          </a:p>
        </p:txBody>
      </p:sp>
      <p:sp>
        <p:nvSpPr>
          <p:cNvPr id="3" name="Subtitle 2"/>
          <p:cNvSpPr>
            <a:spLocks noGrp="1"/>
          </p:cNvSpPr>
          <p:nvPr>
            <p:ph type="subTitle" idx="1"/>
          </p:nvPr>
        </p:nvSpPr>
        <p:spPr>
          <a:xfrm>
            <a:off x="6172200" y="18135600"/>
            <a:ext cx="28803600" cy="8178800"/>
          </a:xfrm>
        </p:spPr>
        <p:txBody>
          <a:bodyPr/>
          <a:lstStyle>
            <a:lvl1pPr marL="0" indent="0" algn="ctr">
              <a:buNone/>
              <a:defRPr>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74501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49674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832300" y="1281646"/>
            <a:ext cx="9258300" cy="273071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057400" y="1281646"/>
            <a:ext cx="27089100" cy="27307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327812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78137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250409" y="20565536"/>
            <a:ext cx="34975800" cy="6356350"/>
          </a:xfrm>
        </p:spPr>
        <p:txBody>
          <a:bodyPr anchor="t"/>
          <a:lstStyle>
            <a:lvl1pPr algn="l">
              <a:defRPr sz="18300" b="1" cap="all"/>
            </a:lvl1pPr>
          </a:lstStyle>
          <a:p>
            <a:r>
              <a:rPr lang="en-US"/>
              <a:t>Click to edit Master title style</a:t>
            </a:r>
          </a:p>
        </p:txBody>
      </p:sp>
      <p:sp>
        <p:nvSpPr>
          <p:cNvPr id="3" name="Text Placeholder 2"/>
          <p:cNvSpPr>
            <a:spLocks noGrp="1"/>
          </p:cNvSpPr>
          <p:nvPr>
            <p:ph type="body" idx="1"/>
          </p:nvPr>
        </p:nvSpPr>
        <p:spPr>
          <a:xfrm>
            <a:off x="3250409" y="13564663"/>
            <a:ext cx="34975800" cy="7000873"/>
          </a:xfrm>
        </p:spPr>
        <p:txBody>
          <a:bodyPr anchor="b"/>
          <a:lstStyle>
            <a:lvl1pPr marL="0" indent="0">
              <a:buNone/>
              <a:defRPr sz="91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D8D12E-95C4-274C-8538-6990C022EAF5}" type="datetimeFigureOut">
              <a:rPr lang="en-US" smtClean="0"/>
              <a:t>7/31/19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458824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574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0916900" y="7467602"/>
            <a:ext cx="18173700" cy="21121161"/>
          </a:xfrm>
        </p:spPr>
        <p:txBody>
          <a:bodyPr/>
          <a:lstStyle>
            <a:lvl1pPr>
              <a:defRPr sz="12800"/>
            </a:lvl1pPr>
            <a:lvl2pPr>
              <a:defRPr sz="110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D8D12E-95C4-274C-8538-6990C022EAF5}" type="datetimeFigureOut">
              <a:rPr lang="en-US" smtClean="0"/>
              <a:t>7/31/19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935236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057400" y="7163861"/>
            <a:ext cx="18180846"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4" name="Content Placeholder 3"/>
          <p:cNvSpPr>
            <a:spLocks noGrp="1"/>
          </p:cNvSpPr>
          <p:nvPr>
            <p:ph sz="half" idx="2"/>
          </p:nvPr>
        </p:nvSpPr>
        <p:spPr>
          <a:xfrm>
            <a:off x="2057400" y="10149417"/>
            <a:ext cx="18180846"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0902615" y="7163861"/>
            <a:ext cx="18187988" cy="2985556"/>
          </a:xfrm>
        </p:spPr>
        <p:txBody>
          <a:bodyPr anchor="b"/>
          <a:lstStyle>
            <a:lvl1pPr marL="0" indent="0">
              <a:buNone/>
              <a:defRPr sz="11000" b="1"/>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US"/>
              <a:t>Click to edit Master text styles</a:t>
            </a:r>
          </a:p>
        </p:txBody>
      </p:sp>
      <p:sp>
        <p:nvSpPr>
          <p:cNvPr id="6" name="Content Placeholder 5"/>
          <p:cNvSpPr>
            <a:spLocks noGrp="1"/>
          </p:cNvSpPr>
          <p:nvPr>
            <p:ph sz="quarter" idx="4"/>
          </p:nvPr>
        </p:nvSpPr>
        <p:spPr>
          <a:xfrm>
            <a:off x="20902615" y="10149417"/>
            <a:ext cx="18187988" cy="18439344"/>
          </a:xfrm>
        </p:spPr>
        <p:txBody>
          <a:bodyPr/>
          <a:lstStyle>
            <a:lvl1pPr>
              <a:defRPr sz="110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D8D12E-95C4-274C-8538-6990C022EAF5}" type="datetimeFigureOut">
              <a:rPr lang="en-US" smtClean="0"/>
              <a:t>7/31/19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26313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D8D12E-95C4-274C-8538-6990C022EAF5}" type="datetimeFigureOut">
              <a:rPr lang="en-US" smtClean="0"/>
              <a:t>7/31/19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3944551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8D12E-95C4-274C-8538-6990C022EAF5}" type="datetimeFigureOut">
              <a:rPr lang="en-US" smtClean="0"/>
              <a:t>7/31/19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149485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57402" y="1274233"/>
            <a:ext cx="13537409" cy="5422900"/>
          </a:xfrm>
        </p:spPr>
        <p:txBody>
          <a:bodyPr anchor="b"/>
          <a:lstStyle>
            <a:lvl1pPr algn="l">
              <a:defRPr sz="9100" b="1"/>
            </a:lvl1pPr>
          </a:lstStyle>
          <a:p>
            <a:r>
              <a:rPr lang="en-US"/>
              <a:t>Click to edit Master title style</a:t>
            </a:r>
          </a:p>
        </p:txBody>
      </p:sp>
      <p:sp>
        <p:nvSpPr>
          <p:cNvPr id="3" name="Content Placeholder 2"/>
          <p:cNvSpPr>
            <a:spLocks noGrp="1"/>
          </p:cNvSpPr>
          <p:nvPr>
            <p:ph idx="1"/>
          </p:nvPr>
        </p:nvSpPr>
        <p:spPr>
          <a:xfrm>
            <a:off x="16087725" y="1274236"/>
            <a:ext cx="23002875" cy="27314527"/>
          </a:xfrm>
        </p:spPr>
        <p:txBody>
          <a:bodyPr/>
          <a:lstStyle>
            <a:lvl1pPr>
              <a:defRPr sz="14600"/>
            </a:lvl1pPr>
            <a:lvl2pPr>
              <a:defRPr sz="12800"/>
            </a:lvl2pPr>
            <a:lvl3pPr>
              <a:defRPr sz="11000"/>
            </a:lvl3pPr>
            <a:lvl4pPr>
              <a:defRPr sz="9100"/>
            </a:lvl4pPr>
            <a:lvl5pPr>
              <a:defRPr sz="9100"/>
            </a:lvl5pPr>
            <a:lvl6pPr>
              <a:defRPr sz="9100"/>
            </a:lvl6pPr>
            <a:lvl7pPr>
              <a:defRPr sz="9100"/>
            </a:lvl7pPr>
            <a:lvl8pPr>
              <a:defRPr sz="9100"/>
            </a:lvl8pPr>
            <a:lvl9pPr>
              <a:defRPr sz="9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057402" y="6697136"/>
            <a:ext cx="13537409" cy="21891627"/>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7/31/19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100985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65296" y="22402800"/>
            <a:ext cx="24688800" cy="2644777"/>
          </a:xfrm>
        </p:spPr>
        <p:txBody>
          <a:bodyPr anchor="b"/>
          <a:lstStyle>
            <a:lvl1pPr algn="l">
              <a:defRPr sz="9100" b="1"/>
            </a:lvl1pPr>
          </a:lstStyle>
          <a:p>
            <a:r>
              <a:rPr lang="en-US"/>
              <a:t>Click to edit Master title style</a:t>
            </a:r>
          </a:p>
        </p:txBody>
      </p:sp>
      <p:sp>
        <p:nvSpPr>
          <p:cNvPr id="3" name="Picture Placeholder 2"/>
          <p:cNvSpPr>
            <a:spLocks noGrp="1"/>
          </p:cNvSpPr>
          <p:nvPr>
            <p:ph type="pic" idx="1"/>
          </p:nvPr>
        </p:nvSpPr>
        <p:spPr>
          <a:xfrm>
            <a:off x="8065296" y="2859617"/>
            <a:ext cx="24688800" cy="19202400"/>
          </a:xfrm>
        </p:spPr>
        <p:txBody>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endParaRPr lang="en-US"/>
          </a:p>
        </p:txBody>
      </p:sp>
      <p:sp>
        <p:nvSpPr>
          <p:cNvPr id="4" name="Text Placeholder 3"/>
          <p:cNvSpPr>
            <a:spLocks noGrp="1"/>
          </p:cNvSpPr>
          <p:nvPr>
            <p:ph type="body" sz="half" idx="2"/>
          </p:nvPr>
        </p:nvSpPr>
        <p:spPr>
          <a:xfrm>
            <a:off x="8065296" y="25047577"/>
            <a:ext cx="24688800" cy="3756023"/>
          </a:xfrm>
        </p:spPr>
        <p:txBody>
          <a:bodyPr/>
          <a:lstStyle>
            <a:lvl1pPr marL="0" indent="0">
              <a:buNone/>
              <a:defRPr sz="6400"/>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US"/>
              <a:t>Click to edit Master text styles</a:t>
            </a:r>
          </a:p>
        </p:txBody>
      </p:sp>
      <p:sp>
        <p:nvSpPr>
          <p:cNvPr id="5" name="Date Placeholder 4"/>
          <p:cNvSpPr>
            <a:spLocks noGrp="1"/>
          </p:cNvSpPr>
          <p:nvPr>
            <p:ph type="dt" sz="half" idx="10"/>
          </p:nvPr>
        </p:nvSpPr>
        <p:spPr/>
        <p:txBody>
          <a:bodyPr/>
          <a:lstStyle/>
          <a:p>
            <a:fld id="{2FD8D12E-95C4-274C-8538-6990C022EAF5}" type="datetimeFigureOut">
              <a:rPr lang="en-US" smtClean="0"/>
              <a:t>7/31/19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12AD88-E058-DF43-96A6-CB00B83CCF0D}" type="slidenum">
              <a:rPr lang="en-US" smtClean="0"/>
              <a:t>‹#›</a:t>
            </a:fld>
            <a:endParaRPr lang="en-US"/>
          </a:p>
        </p:txBody>
      </p:sp>
    </p:spTree>
    <p:extLst>
      <p:ext uri="{BB962C8B-B14F-4D97-AF65-F5344CB8AC3E}">
        <p14:creationId xmlns:p14="http://schemas.microsoft.com/office/powerpoint/2010/main" val="2792890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57400" y="1281644"/>
            <a:ext cx="37033200" cy="5334000"/>
          </a:xfrm>
          <a:prstGeom prst="rect">
            <a:avLst/>
          </a:prstGeom>
        </p:spPr>
        <p:txBody>
          <a:bodyPr vert="horz" lIns="418009" tIns="209004" rIns="418009" bIns="209004" rtlCol="0" anchor="ctr">
            <a:normAutofit/>
          </a:bodyPr>
          <a:lstStyle/>
          <a:p>
            <a:r>
              <a:rPr lang="en-US"/>
              <a:t>Click to edit Master title style</a:t>
            </a:r>
          </a:p>
        </p:txBody>
      </p:sp>
      <p:sp>
        <p:nvSpPr>
          <p:cNvPr id="3" name="Text Placeholder 2"/>
          <p:cNvSpPr>
            <a:spLocks noGrp="1"/>
          </p:cNvSpPr>
          <p:nvPr>
            <p:ph type="body" idx="1"/>
          </p:nvPr>
        </p:nvSpPr>
        <p:spPr>
          <a:xfrm>
            <a:off x="2057400" y="7467602"/>
            <a:ext cx="37033200" cy="21121161"/>
          </a:xfrm>
          <a:prstGeom prst="rect">
            <a:avLst/>
          </a:prstGeom>
        </p:spPr>
        <p:txBody>
          <a:bodyPr vert="horz" lIns="418009" tIns="209004" rIns="418009" bIns="20900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057400" y="29662969"/>
            <a:ext cx="9601200" cy="1703917"/>
          </a:xfrm>
          <a:prstGeom prst="rect">
            <a:avLst/>
          </a:prstGeom>
        </p:spPr>
        <p:txBody>
          <a:bodyPr vert="horz" lIns="418009" tIns="209004" rIns="418009" bIns="209004" rtlCol="0" anchor="ctr"/>
          <a:lstStyle>
            <a:lvl1pPr algn="l">
              <a:defRPr sz="5500">
                <a:solidFill>
                  <a:schemeClr val="tx1">
                    <a:tint val="75000"/>
                  </a:schemeClr>
                </a:solidFill>
              </a:defRPr>
            </a:lvl1pPr>
          </a:lstStyle>
          <a:p>
            <a:fld id="{2FD8D12E-95C4-274C-8538-6990C022EAF5}" type="datetimeFigureOut">
              <a:rPr lang="en-US" smtClean="0"/>
              <a:t>7/31/19</a:t>
            </a:fld>
            <a:endParaRPr lang="en-US"/>
          </a:p>
        </p:txBody>
      </p:sp>
      <p:sp>
        <p:nvSpPr>
          <p:cNvPr id="5" name="Footer Placeholder 4"/>
          <p:cNvSpPr>
            <a:spLocks noGrp="1"/>
          </p:cNvSpPr>
          <p:nvPr>
            <p:ph type="ftr" sz="quarter" idx="3"/>
          </p:nvPr>
        </p:nvSpPr>
        <p:spPr>
          <a:xfrm>
            <a:off x="14058900" y="29662969"/>
            <a:ext cx="13030200" cy="1703917"/>
          </a:xfrm>
          <a:prstGeom prst="rect">
            <a:avLst/>
          </a:prstGeom>
        </p:spPr>
        <p:txBody>
          <a:bodyPr vert="horz" lIns="418009" tIns="209004" rIns="418009" bIns="209004"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9489400" y="29662969"/>
            <a:ext cx="9601200" cy="1703917"/>
          </a:xfrm>
          <a:prstGeom prst="rect">
            <a:avLst/>
          </a:prstGeom>
        </p:spPr>
        <p:txBody>
          <a:bodyPr vert="horz" lIns="418009" tIns="209004" rIns="418009" bIns="209004" rtlCol="0" anchor="ctr"/>
          <a:lstStyle>
            <a:lvl1pPr algn="r">
              <a:defRPr sz="5500">
                <a:solidFill>
                  <a:schemeClr val="tx1">
                    <a:tint val="75000"/>
                  </a:schemeClr>
                </a:solidFill>
              </a:defRPr>
            </a:lvl1pPr>
          </a:lstStyle>
          <a:p>
            <a:fld id="{0B12AD88-E058-DF43-96A6-CB00B83CCF0D}" type="slidenum">
              <a:rPr lang="en-US" smtClean="0"/>
              <a:t>‹#›</a:t>
            </a:fld>
            <a:endParaRPr lang="en-US"/>
          </a:p>
        </p:txBody>
      </p:sp>
    </p:spTree>
    <p:extLst>
      <p:ext uri="{BB962C8B-B14F-4D97-AF65-F5344CB8AC3E}">
        <p14:creationId xmlns:p14="http://schemas.microsoft.com/office/powerpoint/2010/main" val="2836045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90044" rtl="0" eaLnBrk="1" latinLnBrk="0" hangingPunct="1">
        <a:spcBef>
          <a:spcPct val="0"/>
        </a:spcBef>
        <a:buNone/>
        <a:defRPr sz="20100" kern="1200">
          <a:solidFill>
            <a:schemeClr val="tx1"/>
          </a:solidFill>
          <a:latin typeface="+mj-lt"/>
          <a:ea typeface="+mj-ea"/>
          <a:cs typeface="+mj-cs"/>
        </a:defRPr>
      </a:lvl1pPr>
    </p:titleStyle>
    <p:bodyStyle>
      <a:lvl1pPr marL="1567533" indent="-1567533" algn="l" defTabSz="2090044" rtl="0" eaLnBrk="1" latinLnBrk="0" hangingPunct="1">
        <a:spcBef>
          <a:spcPct val="20000"/>
        </a:spcBef>
        <a:buFont typeface="Arial"/>
        <a:buChar char="•"/>
        <a:defRPr sz="14600" kern="1200">
          <a:solidFill>
            <a:schemeClr val="tx1"/>
          </a:solidFill>
          <a:latin typeface="+mn-lt"/>
          <a:ea typeface="+mn-ea"/>
          <a:cs typeface="+mn-cs"/>
        </a:defRPr>
      </a:lvl1pPr>
      <a:lvl2pPr marL="3396322" indent="-1306278" algn="l" defTabSz="2090044" rtl="0" eaLnBrk="1" latinLnBrk="0" hangingPunct="1">
        <a:spcBef>
          <a:spcPct val="20000"/>
        </a:spcBef>
        <a:buFont typeface="Arial"/>
        <a:buChar char="–"/>
        <a:defRPr sz="12800" kern="1200">
          <a:solidFill>
            <a:schemeClr val="tx1"/>
          </a:solidFill>
          <a:latin typeface="+mn-lt"/>
          <a:ea typeface="+mn-ea"/>
          <a:cs typeface="+mn-cs"/>
        </a:defRPr>
      </a:lvl2pPr>
      <a:lvl3pPr marL="5225110" indent="-1045022" algn="l" defTabSz="2090044" rtl="0" eaLnBrk="1" latinLnBrk="0" hangingPunct="1">
        <a:spcBef>
          <a:spcPct val="20000"/>
        </a:spcBef>
        <a:buFont typeface="Arial"/>
        <a:buChar char="•"/>
        <a:defRPr sz="11000" kern="1200">
          <a:solidFill>
            <a:schemeClr val="tx1"/>
          </a:solidFill>
          <a:latin typeface="+mn-lt"/>
          <a:ea typeface="+mn-ea"/>
          <a:cs typeface="+mn-cs"/>
        </a:defRPr>
      </a:lvl3pPr>
      <a:lvl4pPr marL="7315154" indent="-1045022" algn="l" defTabSz="2090044" rtl="0" eaLnBrk="1" latinLnBrk="0" hangingPunct="1">
        <a:spcBef>
          <a:spcPct val="20000"/>
        </a:spcBef>
        <a:buFont typeface="Arial"/>
        <a:buChar char="–"/>
        <a:defRPr sz="9100" kern="1200">
          <a:solidFill>
            <a:schemeClr val="tx1"/>
          </a:solidFill>
          <a:latin typeface="+mn-lt"/>
          <a:ea typeface="+mn-ea"/>
          <a:cs typeface="+mn-cs"/>
        </a:defRPr>
      </a:lvl4pPr>
      <a:lvl5pPr marL="9405198" indent="-1045022" algn="l" defTabSz="2090044" rtl="0" eaLnBrk="1" latinLnBrk="0" hangingPunct="1">
        <a:spcBef>
          <a:spcPct val="20000"/>
        </a:spcBef>
        <a:buFont typeface="Arial"/>
        <a:buChar char="»"/>
        <a:defRPr sz="9100" kern="1200">
          <a:solidFill>
            <a:schemeClr val="tx1"/>
          </a:solidFill>
          <a:latin typeface="+mn-lt"/>
          <a:ea typeface="+mn-ea"/>
          <a:cs typeface="+mn-cs"/>
        </a:defRPr>
      </a:lvl5pPr>
      <a:lvl6pPr marL="11495242" indent="-1045022" algn="l" defTabSz="2090044" rtl="0" eaLnBrk="1" latinLnBrk="0" hangingPunct="1">
        <a:spcBef>
          <a:spcPct val="20000"/>
        </a:spcBef>
        <a:buFont typeface="Arial"/>
        <a:buChar char="•"/>
        <a:defRPr sz="9100" kern="1200">
          <a:solidFill>
            <a:schemeClr val="tx1"/>
          </a:solidFill>
          <a:latin typeface="+mn-lt"/>
          <a:ea typeface="+mn-ea"/>
          <a:cs typeface="+mn-cs"/>
        </a:defRPr>
      </a:lvl6pPr>
      <a:lvl7pPr marL="13585287" indent="-1045022" algn="l" defTabSz="2090044" rtl="0" eaLnBrk="1" latinLnBrk="0" hangingPunct="1">
        <a:spcBef>
          <a:spcPct val="20000"/>
        </a:spcBef>
        <a:buFont typeface="Arial"/>
        <a:buChar char="•"/>
        <a:defRPr sz="9100" kern="1200">
          <a:solidFill>
            <a:schemeClr val="tx1"/>
          </a:solidFill>
          <a:latin typeface="+mn-lt"/>
          <a:ea typeface="+mn-ea"/>
          <a:cs typeface="+mn-cs"/>
        </a:defRPr>
      </a:lvl7pPr>
      <a:lvl8pPr marL="15675331" indent="-1045022" algn="l" defTabSz="2090044" rtl="0" eaLnBrk="1" latinLnBrk="0" hangingPunct="1">
        <a:spcBef>
          <a:spcPct val="20000"/>
        </a:spcBef>
        <a:buFont typeface="Arial"/>
        <a:buChar char="•"/>
        <a:defRPr sz="9100" kern="1200">
          <a:solidFill>
            <a:schemeClr val="tx1"/>
          </a:solidFill>
          <a:latin typeface="+mn-lt"/>
          <a:ea typeface="+mn-ea"/>
          <a:cs typeface="+mn-cs"/>
        </a:defRPr>
      </a:lvl8pPr>
      <a:lvl9pPr marL="17765375" indent="-1045022" algn="l" defTabSz="2090044" rtl="0" eaLnBrk="1" latinLnBrk="0" hangingPunct="1">
        <a:spcBef>
          <a:spcPct val="20000"/>
        </a:spcBef>
        <a:buFont typeface="Arial"/>
        <a:buChar char="•"/>
        <a:defRPr sz="9100" kern="1200">
          <a:solidFill>
            <a:schemeClr val="tx1"/>
          </a:solidFill>
          <a:latin typeface="+mn-lt"/>
          <a:ea typeface="+mn-ea"/>
          <a:cs typeface="+mn-cs"/>
        </a:defRPr>
      </a:lvl9pPr>
    </p:bodyStyle>
    <p:otherStyle>
      <a:defPPr>
        <a:defRPr lang="en-US"/>
      </a:defPPr>
      <a:lvl1pPr marL="0" algn="l" defTabSz="2090044" rtl="0" eaLnBrk="1" latinLnBrk="0" hangingPunct="1">
        <a:defRPr sz="8200" kern="1200">
          <a:solidFill>
            <a:schemeClr val="tx1"/>
          </a:solidFill>
          <a:latin typeface="+mn-lt"/>
          <a:ea typeface="+mn-ea"/>
          <a:cs typeface="+mn-cs"/>
        </a:defRPr>
      </a:lvl1pPr>
      <a:lvl2pPr marL="2090044" algn="l" defTabSz="2090044" rtl="0" eaLnBrk="1" latinLnBrk="0" hangingPunct="1">
        <a:defRPr sz="8200" kern="1200">
          <a:solidFill>
            <a:schemeClr val="tx1"/>
          </a:solidFill>
          <a:latin typeface="+mn-lt"/>
          <a:ea typeface="+mn-ea"/>
          <a:cs typeface="+mn-cs"/>
        </a:defRPr>
      </a:lvl2pPr>
      <a:lvl3pPr marL="4180088" algn="l" defTabSz="2090044" rtl="0" eaLnBrk="1" latinLnBrk="0" hangingPunct="1">
        <a:defRPr sz="8200" kern="1200">
          <a:solidFill>
            <a:schemeClr val="tx1"/>
          </a:solidFill>
          <a:latin typeface="+mn-lt"/>
          <a:ea typeface="+mn-ea"/>
          <a:cs typeface="+mn-cs"/>
        </a:defRPr>
      </a:lvl3pPr>
      <a:lvl4pPr marL="6270132" algn="l" defTabSz="2090044" rtl="0" eaLnBrk="1" latinLnBrk="0" hangingPunct="1">
        <a:defRPr sz="8200" kern="1200">
          <a:solidFill>
            <a:schemeClr val="tx1"/>
          </a:solidFill>
          <a:latin typeface="+mn-lt"/>
          <a:ea typeface="+mn-ea"/>
          <a:cs typeface="+mn-cs"/>
        </a:defRPr>
      </a:lvl4pPr>
      <a:lvl5pPr marL="8360176" algn="l" defTabSz="2090044" rtl="0" eaLnBrk="1" latinLnBrk="0" hangingPunct="1">
        <a:defRPr sz="8200" kern="1200">
          <a:solidFill>
            <a:schemeClr val="tx1"/>
          </a:solidFill>
          <a:latin typeface="+mn-lt"/>
          <a:ea typeface="+mn-ea"/>
          <a:cs typeface="+mn-cs"/>
        </a:defRPr>
      </a:lvl5pPr>
      <a:lvl6pPr marL="10450220" algn="l" defTabSz="2090044" rtl="0" eaLnBrk="1" latinLnBrk="0" hangingPunct="1">
        <a:defRPr sz="8200" kern="1200">
          <a:solidFill>
            <a:schemeClr val="tx1"/>
          </a:solidFill>
          <a:latin typeface="+mn-lt"/>
          <a:ea typeface="+mn-ea"/>
          <a:cs typeface="+mn-cs"/>
        </a:defRPr>
      </a:lvl6pPr>
      <a:lvl7pPr marL="12540264" algn="l" defTabSz="2090044" rtl="0" eaLnBrk="1" latinLnBrk="0" hangingPunct="1">
        <a:defRPr sz="8200" kern="1200">
          <a:solidFill>
            <a:schemeClr val="tx1"/>
          </a:solidFill>
          <a:latin typeface="+mn-lt"/>
          <a:ea typeface="+mn-ea"/>
          <a:cs typeface="+mn-cs"/>
        </a:defRPr>
      </a:lvl7pPr>
      <a:lvl8pPr marL="14630309" algn="l" defTabSz="2090044" rtl="0" eaLnBrk="1" latinLnBrk="0" hangingPunct="1">
        <a:defRPr sz="8200" kern="1200">
          <a:solidFill>
            <a:schemeClr val="tx1"/>
          </a:solidFill>
          <a:latin typeface="+mn-lt"/>
          <a:ea typeface="+mn-ea"/>
          <a:cs typeface="+mn-cs"/>
        </a:defRPr>
      </a:lvl8pPr>
      <a:lvl9pPr marL="16720353" algn="l" defTabSz="2090044"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470066" y="0"/>
            <a:ext cx="780912"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0" y="0"/>
            <a:ext cx="851470" cy="32004000"/>
          </a:xfrm>
          <a:prstGeom prst="rect">
            <a:avLst/>
          </a:prstGeom>
          <a:solidFill>
            <a:srgbClr val="E3A63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0" y="0"/>
            <a:ext cx="41250978" cy="3810102"/>
          </a:xfrm>
          <a:prstGeom prst="rect">
            <a:avLst/>
          </a:prstGeom>
          <a:gradFill flip="none" rotWithShape="1">
            <a:gsLst>
              <a:gs pos="0">
                <a:srgbClr val="0E1132"/>
              </a:gs>
              <a:gs pos="100000">
                <a:srgbClr val="4B89DA"/>
              </a:gs>
            </a:gsLst>
            <a:lin ang="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los-alamos-lab-logo-whit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470" y="874640"/>
            <a:ext cx="4572000" cy="2438400"/>
          </a:xfrm>
          <a:prstGeom prst="rect">
            <a:avLst/>
          </a:prstGeom>
        </p:spPr>
      </p:pic>
      <p:sp>
        <p:nvSpPr>
          <p:cNvPr id="9" name="Rectangle 8"/>
          <p:cNvSpPr/>
          <p:nvPr/>
        </p:nvSpPr>
        <p:spPr>
          <a:xfrm>
            <a:off x="0" y="30855734"/>
            <a:ext cx="41250978" cy="1148266"/>
          </a:xfrm>
          <a:prstGeom prst="rect">
            <a:avLst/>
          </a:prstGeom>
          <a:solidFill>
            <a:srgbClr val="4B89D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TextBox 9"/>
          <p:cNvSpPr txBox="1"/>
          <p:nvPr/>
        </p:nvSpPr>
        <p:spPr>
          <a:xfrm>
            <a:off x="0" y="31027359"/>
            <a:ext cx="41250977" cy="830997"/>
          </a:xfrm>
          <a:prstGeom prst="rect">
            <a:avLst/>
          </a:prstGeom>
          <a:noFill/>
        </p:spPr>
        <p:txBody>
          <a:bodyPr wrap="square" rtlCol="0">
            <a:spAutoFit/>
          </a:bodyPr>
          <a:lstStyle/>
          <a:p>
            <a:pPr algn="ctr"/>
            <a:r>
              <a:rPr lang="en-US" sz="4800" dirty="0">
                <a:solidFill>
                  <a:schemeClr val="bg1"/>
                </a:solidFill>
                <a:latin typeface="Arial"/>
                <a:cs typeface="Arial"/>
              </a:rPr>
              <a:t>Los Alamos National Laboratory </a:t>
            </a:r>
          </a:p>
        </p:txBody>
      </p:sp>
      <p:sp>
        <p:nvSpPr>
          <p:cNvPr id="11" name="Text Box 122"/>
          <p:cNvSpPr txBox="1">
            <a:spLocks noChangeArrowheads="1"/>
          </p:cNvSpPr>
          <p:nvPr/>
        </p:nvSpPr>
        <p:spPr bwMode="auto">
          <a:xfrm>
            <a:off x="6274940" y="228267"/>
            <a:ext cx="28746580" cy="25390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p>
            <a:pPr algn="ctr" eaLnBrk="1" hangingPunct="1"/>
            <a:r>
              <a:rPr lang="en-US" sz="6000" b="1" kern="1200" dirty="0">
                <a:solidFill>
                  <a:srgbClr val="FFFFFF"/>
                </a:solidFill>
                <a:latin typeface="Arial"/>
                <a:cs typeface="Arial"/>
              </a:rPr>
              <a:t>Variance Reduction at Scale: Response </a:t>
            </a:r>
            <a:r>
              <a:rPr lang="en-US" sz="6000" b="1" dirty="0">
                <a:solidFill>
                  <a:srgbClr val="FFFFFF"/>
                </a:solidFill>
                <a:latin typeface="Arial"/>
                <a:cs typeface="Arial"/>
              </a:rPr>
              <a:t>F</a:t>
            </a:r>
            <a:r>
              <a:rPr lang="en-US" sz="6000" b="1" kern="1200" dirty="0">
                <a:solidFill>
                  <a:srgbClr val="FFFFFF"/>
                </a:solidFill>
                <a:latin typeface="Arial"/>
                <a:cs typeface="Arial"/>
              </a:rPr>
              <a:t>unction </a:t>
            </a:r>
            <a:r>
              <a:rPr lang="en-US" sz="6000" b="1" dirty="0">
                <a:solidFill>
                  <a:srgbClr val="FFFFFF"/>
                </a:solidFill>
                <a:latin typeface="Arial"/>
                <a:cs typeface="Arial"/>
              </a:rPr>
              <a:t>M</a:t>
            </a:r>
            <a:r>
              <a:rPr lang="en-US" sz="6000" b="1" kern="1200" dirty="0">
                <a:solidFill>
                  <a:srgbClr val="FFFFFF"/>
                </a:solidFill>
                <a:latin typeface="Arial"/>
                <a:cs typeface="Arial"/>
              </a:rPr>
              <a:t>ethods </a:t>
            </a:r>
          </a:p>
          <a:p>
            <a:pPr algn="ctr" eaLnBrk="1" hangingPunct="1"/>
            <a:r>
              <a:rPr lang="en-US" sz="6000" b="1" kern="1200" dirty="0">
                <a:solidFill>
                  <a:srgbClr val="FFFFFF"/>
                </a:solidFill>
                <a:latin typeface="Arial"/>
                <a:cs typeface="Arial"/>
              </a:rPr>
              <a:t>for IMC</a:t>
            </a:r>
            <a:r>
              <a:rPr lang="en-US" sz="6000" b="1" dirty="0">
                <a:solidFill>
                  <a:srgbClr val="FFFFFF"/>
                </a:solidFill>
                <a:latin typeface="Arial"/>
                <a:cs typeface="Arial"/>
              </a:rPr>
              <a:t> Thermal Transport Problems</a:t>
            </a:r>
            <a:endParaRPr lang="en-US" sz="6000" b="1" kern="1200" dirty="0">
              <a:solidFill>
                <a:srgbClr val="FFFFFF"/>
              </a:solidFill>
              <a:latin typeface="Arial"/>
              <a:cs typeface="Arial"/>
            </a:endParaRPr>
          </a:p>
        </p:txBody>
      </p:sp>
      <p:sp>
        <p:nvSpPr>
          <p:cNvPr id="12" name="Text Box 123"/>
          <p:cNvSpPr txBox="1">
            <a:spLocks noChangeArrowheads="1"/>
          </p:cNvSpPr>
          <p:nvPr/>
        </p:nvSpPr>
        <p:spPr bwMode="auto">
          <a:xfrm>
            <a:off x="0" y="2199459"/>
            <a:ext cx="41250977" cy="1714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p>
            <a:pPr algn="ctr" eaLnBrk="1" hangingPunct="1"/>
            <a:r>
              <a:rPr lang="en-US" sz="4000" kern="1200" dirty="0">
                <a:solidFill>
                  <a:schemeClr val="accent3">
                    <a:lumMod val="20000"/>
                    <a:lumOff val="80000"/>
                  </a:schemeClr>
                </a:solidFill>
                <a:latin typeface="+mn-lt"/>
              </a:rPr>
              <a:t>Scott Campbell</a:t>
            </a:r>
            <a:endParaRPr lang="en-US" sz="4000" kern="1200" baseline="30000" dirty="0">
              <a:solidFill>
                <a:schemeClr val="accent3">
                  <a:lumMod val="20000"/>
                  <a:lumOff val="80000"/>
                </a:schemeClr>
              </a:solidFill>
              <a:latin typeface="+mn-lt"/>
            </a:endParaRPr>
          </a:p>
          <a:p>
            <a:pPr algn="ctr" eaLnBrk="1" hangingPunct="1"/>
            <a:r>
              <a:rPr lang="en-US" sz="4000" dirty="0">
                <a:solidFill>
                  <a:schemeClr val="accent3">
                    <a:lumMod val="20000"/>
                    <a:lumOff val="80000"/>
                  </a:schemeClr>
                </a:solidFill>
              </a:rPr>
              <a:t>XCP Summer Workshop, Gonzaga </a:t>
            </a:r>
            <a:r>
              <a:rPr lang="en-US" sz="4000" kern="1200" dirty="0">
                <a:solidFill>
                  <a:schemeClr val="accent3">
                    <a:lumMod val="20000"/>
                    <a:lumOff val="80000"/>
                  </a:schemeClr>
                </a:solidFill>
                <a:latin typeface="+mn-lt"/>
              </a:rPr>
              <a:t>University</a:t>
            </a:r>
          </a:p>
        </p:txBody>
      </p:sp>
      <p:sp>
        <p:nvSpPr>
          <p:cNvPr id="35" name="Rectangle 34"/>
          <p:cNvSpPr/>
          <p:nvPr/>
        </p:nvSpPr>
        <p:spPr>
          <a:xfrm>
            <a:off x="1098424" y="4154059"/>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Introduction &amp; Background</a:t>
            </a:r>
          </a:p>
        </p:txBody>
      </p:sp>
      <p:sp>
        <p:nvSpPr>
          <p:cNvPr id="39" name="Rectangle 38"/>
          <p:cNvSpPr/>
          <p:nvPr/>
        </p:nvSpPr>
        <p:spPr>
          <a:xfrm>
            <a:off x="14283216" y="4154059"/>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Method</a:t>
            </a:r>
          </a:p>
        </p:txBody>
      </p:sp>
      <p:sp>
        <p:nvSpPr>
          <p:cNvPr id="41" name="Rectangle 40"/>
          <p:cNvSpPr/>
          <p:nvPr/>
        </p:nvSpPr>
        <p:spPr>
          <a:xfrm>
            <a:off x="27408010" y="4154059"/>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Conclusion</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21510BF-CC26-B347-A855-373124962AB6}"/>
                  </a:ext>
                </a:extLst>
              </p:cNvPr>
              <p:cNvSpPr/>
              <p:nvPr/>
            </p:nvSpPr>
            <p:spPr>
              <a:xfrm>
                <a:off x="1115324" y="5016574"/>
                <a:ext cx="12798202" cy="19051626"/>
              </a:xfrm>
              <a:prstGeom prst="rect">
                <a:avLst/>
              </a:prstGeom>
            </p:spPr>
            <p:txBody>
              <a:bodyPr wrap="square">
                <a:spAutoFit/>
              </a:bodyPr>
              <a:lstStyle/>
              <a:p>
                <a:pPr algn="ctr"/>
                <a:r>
                  <a:rPr lang="en-US" sz="3200" b="1" dirty="0">
                    <a:latin typeface="Times"/>
                    <a:cs typeface="Times"/>
                  </a:rPr>
                  <a:t>Thermal Transport and Implicit Monte Carlo Methods</a:t>
                </a:r>
              </a:p>
              <a:p>
                <a:pPr algn="ctr"/>
                <a:endParaRPr lang="en-US" sz="1000" dirty="0">
                  <a:latin typeface="Times"/>
                  <a:cs typeface="Times"/>
                </a:endParaRPr>
              </a:p>
              <a:p>
                <a:pPr algn="just"/>
                <a:r>
                  <a:rPr lang="en-US" sz="3200" dirty="0">
                    <a:latin typeface="Times"/>
                    <a:cs typeface="Times"/>
                  </a:rPr>
                  <a:t>    The scattering and absorption of photon in a material are modeled by the  thermal radiation transport (TRT) equations:</a:t>
                </a:r>
              </a:p>
              <a:p>
                <a:endParaRPr lang="en-US" sz="1000" dirty="0">
                  <a:latin typeface="Times"/>
                  <a:cs typeface="Times"/>
                </a:endParaRP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cs typeface="Times"/>
                            </a:rPr>
                          </m:ctrlPr>
                        </m:eqArrPr>
                        <m:e>
                          <m:eqArr>
                            <m:eqArrPr>
                              <m:ctrlPr>
                                <a:rPr lang="en-US" sz="2800" b="0" i="1" smtClean="0">
                                  <a:latin typeface="Cambria Math" panose="02040503050406030204" pitchFamily="18" charset="0"/>
                                  <a:cs typeface="Times"/>
                                </a:rPr>
                              </m:ctrlPr>
                            </m:eqArrPr>
                            <m:e>
                              <m:r>
                                <a:rPr lang="en-US" sz="2800" b="0" i="1" smtClean="0">
                                  <a:latin typeface="Cambria Math" panose="02040503050406030204" pitchFamily="18" charset="0"/>
                                  <a:cs typeface="Times"/>
                                </a:rPr>
                                <m:t>    </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1</m:t>
                                  </m:r>
                                </m:num>
                                <m:den>
                                  <m:r>
                                    <a:rPr lang="en-US" sz="2800" b="0" i="1" smtClean="0">
                                      <a:latin typeface="Cambria Math" panose="02040503050406030204" pitchFamily="18" charset="0"/>
                                      <a:cs typeface="Times"/>
                                    </a:rPr>
                                    <m:t>𝑐</m:t>
                                  </m:r>
                                </m:den>
                              </m:f>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𝐼</m:t>
                                  </m:r>
                                </m:num>
                                <m:den>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Ω</m:t>
                                  </m:r>
                                </m:e>
                              </m:acc>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m:t>
                                  </m:r>
                                  <m:r>
                                    <a:rPr lang="en-US" sz="2800" b="0" i="1" smtClean="0">
                                      <a:latin typeface="Cambria Math" panose="02040503050406030204" pitchFamily="18" charset="0"/>
                                    </a:rPr>
                                    <m:t>𝐼</m:t>
                                  </m:r>
                                </m:num>
                                <m:den>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𝑟</m:t>
                                      </m:r>
                                    </m:e>
                                  </m:acc>
                                </m:den>
                              </m:f>
                              <m:d>
                                <m:dPr>
                                  <m:ctrlPr>
                                    <a:rPr lang="en-US" sz="2800" i="1">
                                      <a:latin typeface="Cambria Math" panose="02040503050406030204" pitchFamily="18" charset="0"/>
                                      <a:cs typeface="Times"/>
                                    </a:rPr>
                                  </m:ctrlPr>
                                </m:dPr>
                                <m:e>
                                  <m:acc>
                                    <m:accPr>
                                      <m:chr m:val="⃗"/>
                                      <m:ctrlPr>
                                        <a:rPr lang="en-US" sz="2800" i="1">
                                          <a:latin typeface="Cambria Math" panose="02040503050406030204" pitchFamily="18" charset="0"/>
                                          <a:cs typeface="Times"/>
                                        </a:rPr>
                                      </m:ctrlPr>
                                    </m:accPr>
                                    <m:e>
                                      <m:r>
                                        <a:rPr lang="en-US" sz="2800" i="1">
                                          <a:latin typeface="Cambria Math" panose="02040503050406030204" pitchFamily="18" charset="0"/>
                                          <a:cs typeface="Times"/>
                                        </a:rPr>
                                        <m:t>𝑟</m:t>
                                      </m:r>
                                    </m:e>
                                  </m:acc>
                                  <m:r>
                                    <a:rPr lang="en-US" sz="2800" i="1">
                                      <a:latin typeface="Cambria Math" panose="02040503050406030204" pitchFamily="18" charset="0"/>
                                      <a:cs typeface="Times"/>
                                    </a:rPr>
                                    <m:t>, </m:t>
                                  </m:r>
                                  <m:acc>
                                    <m:accPr>
                                      <m:chr m:val="⃗"/>
                                      <m:ctrlPr>
                                        <a:rPr lang="en-US" sz="2800" i="1">
                                          <a:latin typeface="Cambria Math" panose="02040503050406030204" pitchFamily="18" charset="0"/>
                                          <a:cs typeface="Times"/>
                                        </a:rPr>
                                      </m:ctrlPr>
                                    </m:accPr>
                                    <m:e>
                                      <m:r>
                                        <m:rPr>
                                          <m:sty m:val="p"/>
                                        </m:rPr>
                                        <a:rPr lang="en-US" sz="2800">
                                          <a:latin typeface="Cambria Math" panose="02040503050406030204" pitchFamily="18" charset="0"/>
                                          <a:cs typeface="Times"/>
                                        </a:rPr>
                                        <m:t>Ω</m:t>
                                      </m:r>
                                    </m:e>
                                  </m:acc>
                                  <m:r>
                                    <a:rPr lang="en-US" sz="2800" i="1">
                                      <a:latin typeface="Cambria Math" panose="02040503050406030204" pitchFamily="18" charset="0"/>
                                      <a:cs typeface="Times"/>
                                    </a:rPr>
                                    <m:t>, </m:t>
                                  </m:r>
                                  <m:r>
                                    <a:rPr lang="en-US" sz="2800" i="1">
                                      <a:latin typeface="Cambria Math" panose="02040503050406030204" pitchFamily="18" charset="0"/>
                                      <a:cs typeface="Times"/>
                                    </a:rPr>
                                    <m:t>𝜈</m:t>
                                  </m:r>
                                  <m:r>
                                    <a:rPr lang="en-US" sz="2800" i="1">
                                      <a:latin typeface="Cambria Math" panose="02040503050406030204" pitchFamily="18" charset="0"/>
                                      <a:cs typeface="Times"/>
                                    </a:rPr>
                                    <m:t>, </m:t>
                                  </m:r>
                                  <m:r>
                                    <a:rPr lang="en-US" sz="2800" i="1">
                                      <a:latin typeface="Cambria Math" panose="02040503050406030204" pitchFamily="18" charset="0"/>
                                      <a:cs typeface="Times"/>
                                    </a:rPr>
                                    <m:t>𝑡</m:t>
                                  </m:r>
                                </m:e>
                              </m:d>
                              <m:r>
                                <a:rPr lang="en-US" sz="2800" b="0" i="1" smtClean="0">
                                  <a:latin typeface="Cambria Math" panose="02040503050406030204" pitchFamily="18" charset="0"/>
                                  <a:cs typeface="Times"/>
                                </a:rPr>
                                <m:t>+</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𝐼</m:t>
                              </m:r>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acc>
                                    <m:accPr>
                                      <m:chr m:val="⃗"/>
                                      <m:ctrlPr>
                                        <a:rPr lang="en-US" sz="2800" b="0" i="1" smtClean="0">
                                          <a:latin typeface="Cambria Math" panose="02040503050406030204" pitchFamily="18" charset="0"/>
                                          <a:cs typeface="Times"/>
                                        </a:rPr>
                                      </m:ctrlPr>
                                    </m:accPr>
                                    <m:e>
                                      <m:r>
                                        <m:rPr>
                                          <m:sty m:val="p"/>
                                        </m:rPr>
                                        <a:rPr lang="en-US" sz="2800" b="0" i="0" smtClean="0">
                                          <a:latin typeface="Cambria Math" panose="02040503050406030204" pitchFamily="18" charset="0"/>
                                          <a:cs typeface="Times"/>
                                        </a:rPr>
                                        <m:t>Ω</m:t>
                                      </m:r>
                                    </m:e>
                                  </m:acc>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𝑡</m:t>
                                  </m:r>
                                </m:e>
                              </m:d>
                              <m:r>
                                <a:rPr lang="en-US" sz="2800" b="0" i="1" smtClean="0">
                                  <a:latin typeface="Cambria Math" panose="02040503050406030204" pitchFamily="18" charset="0"/>
                                  <a:cs typeface="Times"/>
                                </a:rPr>
                                <m:t>=</m:t>
                              </m:r>
                            </m:e>
                            <m:e>
                              <m:r>
                                <a:rPr lang="en-US" sz="2800" b="0" i="1" smtClean="0">
                                  <a:latin typeface="Cambria Math" panose="02040503050406030204" pitchFamily="18" charset="0"/>
                                  <a:cs typeface="Times"/>
                                </a:rPr>
                                <m:t>2</m:t>
                              </m:r>
                              <m:r>
                                <a:rPr lang="en-US" sz="2800" b="0" i="1" smtClean="0">
                                  <a:latin typeface="Cambria Math" panose="02040503050406030204" pitchFamily="18" charset="0"/>
                                  <a:cs typeface="Times"/>
                                </a:rPr>
                                <m:t>𝜋</m:t>
                              </m:r>
                              <m:sSub>
                                <m:sSubPr>
                                  <m:ctrlPr>
                                    <a:rPr lang="en-US" sz="2800" b="0" i="1" smtClean="0">
                                      <a:latin typeface="Cambria Math" panose="02040503050406030204" pitchFamily="18" charset="0"/>
                                      <a:cs typeface="Times"/>
                                    </a:rPr>
                                  </m:ctrlPr>
                                </m:sSubPr>
                                <m:e>
                                  <m:r>
                                    <a:rPr lang="en-US" sz="2800" b="0" i="1" smtClean="0">
                                      <a:latin typeface="Cambria Math" panose="02040503050406030204" pitchFamily="18" charset="0"/>
                                      <a:cs typeface="Times"/>
                                    </a:rPr>
                                    <m:t>𝜎</m:t>
                                  </m:r>
                                </m:e>
                                <m:sub>
                                  <m:r>
                                    <a:rPr lang="en-US" sz="2800" b="0" i="1" smtClean="0">
                                      <a:latin typeface="Cambria Math" panose="02040503050406030204" pitchFamily="18" charset="0"/>
                                      <a:cs typeface="Times"/>
                                    </a:rPr>
                                    <m:t>𝑎</m:t>
                                  </m:r>
                                </m:sub>
                              </m:sSub>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𝐵</m:t>
                              </m:r>
                              <m:d>
                                <m:dPr>
                                  <m:ctrlPr>
                                    <a:rPr lang="en-US" sz="2800" b="0" i="1" smtClean="0">
                                      <a:latin typeface="Cambria Math" panose="02040503050406030204" pitchFamily="18" charset="0"/>
                                      <a:cs typeface="Times"/>
                                    </a:rPr>
                                  </m:ctrlPr>
                                </m:dPr>
                                <m:e>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𝑇</m:t>
                                  </m:r>
                                </m:e>
                              </m:d>
                              <m:r>
                                <a:rPr lang="en-US" sz="2800" b="0" i="1" smtClean="0">
                                  <a:latin typeface="Cambria Math" panose="02040503050406030204" pitchFamily="18" charset="0"/>
                                  <a:cs typeface="Times"/>
                                </a:rPr>
                                <m:t>+</m:t>
                              </m:r>
                              <m:f>
                                <m:fPr>
                                  <m:ctrlPr>
                                    <a:rPr lang="en-US" sz="2800" b="0" i="1" smtClean="0">
                                      <a:latin typeface="Cambria Math" panose="02040503050406030204" pitchFamily="18" charset="0"/>
                                      <a:cs typeface="Times"/>
                                    </a:rPr>
                                  </m:ctrlPr>
                                </m:fPr>
                                <m:num>
                                  <m:r>
                                    <a:rPr lang="en-US" sz="2800" b="0" i="1" smtClean="0">
                                      <a:latin typeface="Cambria Math" panose="02040503050406030204" pitchFamily="18" charset="0"/>
                                      <a:cs typeface="Times"/>
                                    </a:rPr>
                                    <m:t>𝑄</m:t>
                                  </m:r>
                                </m:num>
                                <m:den>
                                  <m:r>
                                    <a:rPr lang="en-US" sz="2800" b="0" i="1" smtClean="0">
                                      <a:latin typeface="Cambria Math" panose="02040503050406030204" pitchFamily="18" charset="0"/>
                                      <a:cs typeface="Times"/>
                                    </a:rPr>
                                    <m:t>2</m:t>
                                  </m:r>
                                </m:den>
                              </m:f>
                              <m:d>
                                <m:dPr>
                                  <m:ctrlPr>
                                    <a:rPr lang="en-US" sz="2800" b="0" i="1" smtClean="0">
                                      <a:latin typeface="Cambria Math" panose="02040503050406030204" pitchFamily="18" charset="0"/>
                                      <a:cs typeface="Times"/>
                                    </a:rPr>
                                  </m:ctrlPr>
                                </m:dPr>
                                <m:e>
                                  <m:acc>
                                    <m:accPr>
                                      <m:chr m:val="⃗"/>
                                      <m:ctrlPr>
                                        <a:rPr lang="en-US" sz="2800" b="0" i="1" smtClean="0">
                                          <a:latin typeface="Cambria Math" panose="02040503050406030204" pitchFamily="18" charset="0"/>
                                          <a:cs typeface="Times"/>
                                        </a:rPr>
                                      </m:ctrlPr>
                                    </m:accPr>
                                    <m:e>
                                      <m:r>
                                        <a:rPr lang="en-US" sz="2800" b="0" i="1" smtClean="0">
                                          <a:latin typeface="Cambria Math" panose="02040503050406030204" pitchFamily="18" charset="0"/>
                                          <a:cs typeface="Times"/>
                                        </a:rPr>
                                        <m:t>𝑟</m:t>
                                      </m:r>
                                    </m:e>
                                  </m:acc>
                                  <m:r>
                                    <a:rPr lang="en-US" sz="2800" b="0" i="1" smtClean="0">
                                      <a:latin typeface="Cambria Math" panose="02040503050406030204" pitchFamily="18" charset="0"/>
                                      <a:cs typeface="Times"/>
                                    </a:rPr>
                                    <m:t>,</m:t>
                                  </m:r>
                                  <m:r>
                                    <a:rPr lang="en-US" sz="2800" b="0" i="1" smtClean="0">
                                      <a:latin typeface="Cambria Math" panose="02040503050406030204" pitchFamily="18" charset="0"/>
                                      <a:cs typeface="Times"/>
                                    </a:rPr>
                                    <m:t>𝜈</m:t>
                                  </m:r>
                                  <m:r>
                                    <a:rPr lang="en-US" sz="2800" b="0" i="1" smtClean="0">
                                      <a:latin typeface="Cambria Math" panose="02040503050406030204" pitchFamily="18" charset="0"/>
                                      <a:cs typeface="Times"/>
                                    </a:rPr>
                                    <m:t>, </m:t>
                                  </m:r>
                                  <m:r>
                                    <a:rPr lang="en-US" sz="2800" b="0" i="1" smtClean="0">
                                      <a:latin typeface="Cambria Math" panose="02040503050406030204" pitchFamily="18" charset="0"/>
                                      <a:cs typeface="Times"/>
                                    </a:rPr>
                                    <m:t>𝑡</m:t>
                                  </m:r>
                                </m:e>
                              </m:d>
                            </m:e>
                          </m:eqArr>
                          <m:r>
                            <a:rPr lang="en-US" sz="2800" b="0" i="1" dirty="0" smtClean="0">
                              <a:latin typeface="Cambria Math" panose="02040503050406030204" pitchFamily="18" charset="0"/>
                              <a:cs typeface="Times"/>
                            </a:rPr>
                            <m:t>#</m:t>
                          </m:r>
                          <m:d>
                            <m:dPr>
                              <m:ctrlPr>
                                <a:rPr lang="en-US" sz="2800" b="0" i="1" dirty="0" smtClean="0">
                                  <a:latin typeface="Cambria Math" panose="02040503050406030204" pitchFamily="18" charset="0"/>
                                  <a:cs typeface="Times"/>
                                </a:rPr>
                              </m:ctrlPr>
                            </m:dPr>
                            <m:e>
                              <m:r>
                                <a:rPr lang="en-US" sz="2800" b="0" i="1" dirty="0" smtClean="0">
                                  <a:latin typeface="Cambria Math" panose="02040503050406030204" pitchFamily="18" charset="0"/>
                                  <a:cs typeface="Times"/>
                                </a:rPr>
                                <m:t>1</m:t>
                              </m:r>
                            </m:e>
                          </m:d>
                        </m:e>
                      </m:eqArr>
                    </m:oMath>
                  </m:oMathPara>
                </a14:m>
                <a:endParaRPr lang="en-US" sz="3200" dirty="0">
                  <a:latin typeface="Times"/>
                </a:endParaRPr>
              </a:p>
              <a:p>
                <a:r>
                  <a:rPr lang="en-US" sz="2800" b="0" dirty="0">
                    <a:latin typeface="Cambria Math" panose="02040503050406030204" pitchFamily="18" charset="0"/>
                  </a:rPr>
                  <a:t>and</a:t>
                </a:r>
              </a:p>
              <a:p>
                <a:pPr/>
                <a14:m>
                  <m:oMathPara xmlns:m="http://schemas.openxmlformats.org/officeDocument/2006/math">
                    <m:oMathParaPr>
                      <m:jc m:val="centerGroup"/>
                    </m:oMathParaPr>
                    <m:oMath xmlns:m="http://schemas.openxmlformats.org/officeDocument/2006/math">
                      <m:eqArr>
                        <m:eqArrPr>
                          <m:ctrlPr>
                            <a:rPr lang="en-US" sz="2800" b="0" i="1" dirty="0" smtClean="0">
                              <a:latin typeface="Cambria Math" panose="02040503050406030204" pitchFamily="18" charset="0"/>
                            </a:rPr>
                          </m:ctrlPr>
                        </m:eqArrPr>
                        <m:e>
                          <m:eqArr>
                            <m:eqArrPr>
                              <m:ctrlPr>
                                <a:rPr lang="en-US" sz="2800" i="1">
                                  <a:latin typeface="Cambria Math" panose="02040503050406030204" pitchFamily="18" charset="0"/>
                                </a:rPr>
                              </m:ctrlPr>
                            </m:eqArrPr>
                            <m:e>
                              <m:eqArr>
                                <m:eqArrPr>
                                  <m:ctrlPr>
                                    <a:rPr lang="en-US" sz="2800" i="1" smtClean="0">
                                      <a:latin typeface="Cambria Math" panose="02040503050406030204" pitchFamily="18" charset="0"/>
                                    </a:rPr>
                                  </m:ctrlPr>
                                </m:eqArrPr>
                                <m:e>
                                  <m:r>
                                    <a:rPr lang="en-US" sz="2800" i="1">
                                      <a:latin typeface="Cambria Math" panose="02040503050406030204" pitchFamily="18" charset="0"/>
                                    </a:rPr>
                                    <m:t> </m:t>
                                  </m:r>
                                </m:e>
                                <m:e>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𝑣</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𝑇</m:t>
                                      </m:r>
                                    </m:e>
                                  </m:d>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𝑇</m:t>
                                      </m:r>
                                    </m:num>
                                    <m:den>
                                      <m:r>
                                        <a:rPr lang="en-US" sz="2800" i="1">
                                          <a:latin typeface="Cambria Math" panose="02040503050406030204" pitchFamily="18" charset="0"/>
                                        </a:rPr>
                                        <m:t>𝜕</m:t>
                                      </m:r>
                                      <m:r>
                                        <a:rPr lang="en-US" sz="2800" i="1">
                                          <a:latin typeface="Cambria Math" panose="02040503050406030204" pitchFamily="18" charset="0"/>
                                        </a:rPr>
                                        <m:t>𝑡</m:t>
                                      </m:r>
                                    </m:den>
                                  </m:f>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nary>
                                    <m:naryPr>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nary>
                                        <m:naryPr>
                                          <m:ctrlPr>
                                            <a:rPr lang="en-US" sz="2800" i="1">
                                              <a:latin typeface="Cambria Math" panose="02040503050406030204" pitchFamily="18" charset="0"/>
                                            </a:rPr>
                                          </m:ctrlPr>
                                        </m:naryPr>
                                        <m:sub>
                                          <m:r>
                                            <m:rPr>
                                              <m:brk m:alnAt="23"/>
                                            </m:rP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1</m:t>
                                          </m:r>
                                        </m:sup>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𝑎</m:t>
                                              </m:r>
                                            </m:sub>
                                          </m:sSub>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 </m:t>
                                              </m:r>
                                              <m:r>
                                                <a:rPr lang="en-US" sz="2800" i="1">
                                                  <a:latin typeface="Cambria Math" panose="02040503050406030204" pitchFamily="18" charset="0"/>
                                                </a:rPr>
                                                <m:t>𝑇</m:t>
                                              </m:r>
                                            </m:e>
                                          </m:d>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𝐼</m:t>
                                              </m:r>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a:latin typeface="Cambria Math" panose="02040503050406030204" pitchFamily="18" charset="0"/>
                                                        </a:rPr>
                                                        <m:t>′</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𝐵</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𝜈</m:t>
                                                      </m:r>
                                                    </m:e>
                                                    <m:sup>
                                                      <m:r>
                                                        <a:rPr lang="en-US" sz="2800" i="1">
                                                          <a:latin typeface="Cambria Math" panose="02040503050406030204" pitchFamily="18" charset="0"/>
                                                        </a:rPr>
                                                        <m:t>′</m:t>
                                                      </m:r>
                                                    </m:sup>
                                                  </m:sSup>
                                                  <m:r>
                                                    <a:rPr lang="en-US" sz="2800" i="1">
                                                      <a:latin typeface="Cambria Math" panose="02040503050406030204" pitchFamily="18" charset="0"/>
                                                    </a:rPr>
                                                    <m:t>,</m:t>
                                                  </m:r>
                                                  <m:r>
                                                    <a:rPr lang="en-US" sz="2800" i="1">
                                                      <a:latin typeface="Cambria Math" panose="02040503050406030204" pitchFamily="18" charset="0"/>
                                                    </a:rPr>
                                                    <m:t>𝑇</m:t>
                                                  </m:r>
                                                </m:e>
                                              </m:d>
                                            </m:e>
                                          </m:d>
                                          <m:r>
                                            <a:rPr lang="en-US" sz="2800" i="1">
                                              <a:latin typeface="Cambria Math" panose="02040503050406030204" pitchFamily="18" charset="0"/>
                                            </a:rPr>
                                            <m:t>𝑑</m:t>
                                          </m:r>
                                          <m:sSup>
                                            <m:sSupPr>
                                              <m:ctrlPr>
                                                <a:rPr lang="en-US" sz="2800" i="1" dirty="0">
                                                  <a:latin typeface="Cambria Math" panose="02040503050406030204" pitchFamily="18" charset="0"/>
                                                </a:rPr>
                                              </m:ctrlPr>
                                            </m:sSupPr>
                                            <m:e>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Ω</m:t>
                                                  </m:r>
                                                </m:e>
                                              </m:acc>
                                            </m:e>
                                            <m:sup>
                                              <m:r>
                                                <a:rPr lang="en-US" sz="2800" i="1" dirty="0">
                                                  <a:latin typeface="Cambria Math" panose="02040503050406030204" pitchFamily="18" charset="0"/>
                                                </a:rPr>
                                                <m:t>′</m:t>
                                              </m:r>
                                            </m:sup>
                                          </m:sSup>
                                          <m:r>
                                            <a:rPr lang="en-US" sz="2800" i="1" dirty="0">
                                              <a:latin typeface="Cambria Math" panose="02040503050406030204" pitchFamily="18" charset="0"/>
                                            </a:rPr>
                                            <m:t>𝑑</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𝜈</m:t>
                                              </m:r>
                                            </m:e>
                                            <m:sup>
                                              <m:r>
                                                <a:rPr lang="en-US" sz="2800" i="1" dirty="0">
                                                  <a:latin typeface="Cambria Math" panose="02040503050406030204" pitchFamily="18" charset="0"/>
                                                </a:rPr>
                                                <m:t>′</m:t>
                                              </m:r>
                                            </m:sup>
                                          </m:sSup>
                                        </m:e>
                                      </m:nary>
                                    </m:e>
                                  </m:nary>
                                  <m:r>
                                    <a:rPr lang="en-US" sz="2800" i="1">
                                      <a:latin typeface="Cambria Math" panose="02040503050406030204" pitchFamily="18" charset="0"/>
                                    </a:rPr>
                                    <m:t> #</m:t>
                                  </m:r>
                                </m:e>
                              </m:eqArr>
                            </m:e>
                          </m:eqArr>
                          <m:r>
                            <a:rPr lang="en-US" sz="2800" i="1" dirty="0" smtClean="0">
                              <a:latin typeface="Cambria Math" panose="02040503050406030204" pitchFamily="18" charset="0"/>
                            </a:rPr>
                            <m:t>#</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2</m:t>
                              </m:r>
                            </m:e>
                          </m:d>
                        </m:e>
                      </m:eqArr>
                    </m:oMath>
                  </m:oMathPara>
                </a14:m>
                <a:endParaRPr lang="en-US" sz="2800" b="0" dirty="0">
                  <a:latin typeface="Times"/>
                </a:endParaRPr>
              </a:p>
              <a:p>
                <a:endParaRPr lang="en-US" sz="1000" dirty="0">
                  <a:latin typeface="Times"/>
                </a:endParaRPr>
              </a:p>
              <a:p>
                <a:pPr algn="just"/>
                <a:r>
                  <a:rPr lang="en-US" sz="3200" dirty="0">
                    <a:latin typeface="Times"/>
                  </a:rPr>
                  <a:t>where </a:t>
                </a:r>
                <a:r>
                  <a:rPr lang="en-US" sz="3200" i="1" dirty="0">
                    <a:latin typeface="Times"/>
                  </a:rPr>
                  <a:t>I </a:t>
                </a:r>
                <a:r>
                  <a:rPr lang="en-US" sz="3200" dirty="0">
                    <a:latin typeface="Times"/>
                  </a:rPr>
                  <a:t>is specific intensity, </a:t>
                </a:r>
                <a:r>
                  <a:rPr lang="en-US" sz="3200" i="1" dirty="0">
                    <a:latin typeface="Times"/>
                  </a:rPr>
                  <a:t>c</a:t>
                </a:r>
                <a:r>
                  <a:rPr lang="en-US" sz="3200" dirty="0">
                    <a:latin typeface="Times"/>
                  </a:rPr>
                  <a:t> is the speed of light, </a:t>
                </a:r>
                <a:r>
                  <a:rPr lang="en-US" sz="3200" i="1" dirty="0">
                    <a:latin typeface="Times"/>
                  </a:rPr>
                  <a:t>B</a:t>
                </a:r>
                <a:r>
                  <a:rPr lang="en-US" sz="3200" dirty="0">
                    <a:latin typeface="Times"/>
                  </a:rPr>
                  <a:t> is Plank’s radiation function, </a:t>
                </a:r>
                <a:r>
                  <a:rPr lang="en-US" sz="3200" i="1" dirty="0">
                    <a:latin typeface="Times"/>
                  </a:rPr>
                  <a:t>Q</a:t>
                </a:r>
                <a:r>
                  <a:rPr lang="en-US" sz="3200" dirty="0">
                    <a:latin typeface="Times"/>
                  </a:rPr>
                  <a:t> is the inhomogeneous source, T (keV), </a:t>
                </a:r>
                <a:r>
                  <a:rPr lang="en-US" sz="3200" i="1" dirty="0">
                    <a:latin typeface="Times"/>
                  </a:rPr>
                  <a:t>c</a:t>
                </a:r>
                <a:r>
                  <a:rPr lang="en-US" sz="3200" i="1" baseline="-25000" dirty="0">
                    <a:latin typeface="Times"/>
                  </a:rPr>
                  <a:t>v</a:t>
                </a:r>
                <a:r>
                  <a:rPr lang="en-US" sz="3200" i="1" dirty="0">
                    <a:latin typeface="Times"/>
                  </a:rPr>
                  <a:t> </a:t>
                </a:r>
                <a:r>
                  <a:rPr lang="en-US" sz="3200" dirty="0">
                    <a:latin typeface="Times"/>
                  </a:rPr>
                  <a:t>and σ</a:t>
                </a:r>
                <a:r>
                  <a:rPr lang="en-US" sz="3200" baseline="-25000" dirty="0">
                    <a:latin typeface="Times"/>
                  </a:rPr>
                  <a:t>a</a:t>
                </a:r>
                <a:r>
                  <a:rPr lang="en-US" sz="3200" dirty="0">
                    <a:latin typeface="Times"/>
                  </a:rPr>
                  <a:t> are the material temperature, specific heat and absorption opacity respectively. </a:t>
                </a:r>
              </a:p>
              <a:p>
                <a:pPr algn="just"/>
                <a:endParaRPr lang="en-US" sz="1000" dirty="0">
                  <a:latin typeface="Times"/>
                </a:endParaRPr>
              </a:p>
              <a:p>
                <a:pPr algn="just"/>
                <a:r>
                  <a:rPr lang="en-US" sz="3200" dirty="0">
                    <a:latin typeface="Times"/>
                  </a:rPr>
                  <a:t>    Implicit Monte Carlo (IMC) methods are used to model and solve time-dependent, nonlinear, radiative transfer problems with complex geometries. This method is stochastic and uses random sampling to determine how a photon moves and behaves in a material. IMC methods, however, applies two approximations: linearizing the TRT equations, and a semi-implicit discretization of time. </a:t>
                </a:r>
              </a:p>
              <a:p>
                <a:pPr algn="just"/>
                <a:endParaRPr lang="en-US" sz="3200" b="1" dirty="0">
                  <a:latin typeface="Times"/>
                </a:endParaRPr>
              </a:p>
              <a:p>
                <a:pPr algn="ctr"/>
                <a:r>
                  <a:rPr lang="en-US" sz="3200" b="1" dirty="0">
                    <a:latin typeface="Times"/>
                  </a:rPr>
                  <a:t>Variance Reduction Methods (VRMs) and Response Functions</a:t>
                </a:r>
              </a:p>
              <a:p>
                <a:endParaRPr lang="en-US" sz="1000" dirty="0">
                  <a:latin typeface="Times"/>
                </a:endParaRPr>
              </a:p>
              <a:p>
                <a:pPr algn="just"/>
                <a:r>
                  <a:rPr lang="en-US" sz="3200" dirty="0">
                    <a:latin typeface="Times"/>
                  </a:rPr>
                  <a:t>    The discretization and stochastic nature of IMC leads to inherent uncertainty, accompanied by long run times and large computational requirements for sufficient convergence. To address and counteract these issues, various variance reduction methods are implemented to ease the computational complexity while producing equivalent results.</a:t>
                </a:r>
              </a:p>
              <a:p>
                <a:pPr algn="just"/>
                <a:endParaRPr lang="en-US" sz="1000" i="1" dirty="0">
                  <a:latin typeface="Times"/>
                </a:endParaRPr>
              </a:p>
              <a:p>
                <a:pPr algn="just"/>
                <a:r>
                  <a:rPr lang="en-US" sz="3200" i="1" dirty="0">
                    <a:latin typeface="Times"/>
                  </a:rPr>
                  <a:t>    </a:t>
                </a:r>
                <a:r>
                  <a:rPr lang="en-US" sz="3200" dirty="0">
                    <a:latin typeface="Times"/>
                  </a:rPr>
                  <a:t>A response function VRM is designed to reduce the variance of the approximation by increasing the number of particles that contribute to the tally. Standard IMC and implicit capture reduces variance by replacing absorption with the analytic absorption solution. However, this still requires the particle passes through the tally surface, and high scattering opacity situations will mitigate escaping flux. </a:t>
                </a:r>
              </a:p>
              <a:p>
                <a:pPr algn="just"/>
                <a:endParaRPr lang="en-US" sz="1000" dirty="0">
                  <a:latin typeface="Times"/>
                </a:endParaRPr>
              </a:p>
              <a:p>
                <a:pPr algn="just"/>
                <a:r>
                  <a:rPr lang="en-US" sz="3200" dirty="0">
                    <a:latin typeface="Times"/>
                  </a:rPr>
                  <a:t>    Instead, the response function VRM uses a backwards approximation to determine the average opacity a particle travelling to the tally surface will encounter, and then uses a forward approximation which adds a contribution at every scattering event. This ensures that every particle will contribute to the tally at least once.</a:t>
                </a:r>
                <a:endParaRPr lang="en-US" sz="3200" i="1" dirty="0">
                  <a:latin typeface="Times"/>
                </a:endParaRPr>
              </a:p>
            </p:txBody>
          </p:sp>
        </mc:Choice>
        <mc:Fallback xmlns="">
          <p:sp>
            <p:nvSpPr>
              <p:cNvPr id="20" name="Rectangle 19">
                <a:extLst>
                  <a:ext uri="{FF2B5EF4-FFF2-40B4-BE49-F238E27FC236}">
                    <a16:creationId xmlns:a16="http://schemas.microsoft.com/office/drawing/2014/main" id="{521510BF-CC26-B347-A855-373124962AB6}"/>
                  </a:ext>
                </a:extLst>
              </p:cNvPr>
              <p:cNvSpPr>
                <a:spLocks noRot="1" noChangeAspect="1" noMove="1" noResize="1" noEditPoints="1" noAdjustHandles="1" noChangeArrowheads="1" noChangeShapeType="1" noTextEdit="1"/>
              </p:cNvSpPr>
              <p:nvPr/>
            </p:nvSpPr>
            <p:spPr>
              <a:xfrm>
                <a:off x="1115324" y="5016574"/>
                <a:ext cx="12798202" cy="19051626"/>
              </a:xfrm>
              <a:prstGeom prst="rect">
                <a:avLst/>
              </a:prstGeom>
              <a:blipFill>
                <a:blip r:embed="rId4"/>
                <a:stretch>
                  <a:fillRect l="-1189" t="-400" r="-1090" b="-533"/>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ECD3A23E-26B7-2342-BD54-39E685C53D44}"/>
              </a:ext>
            </a:extLst>
          </p:cNvPr>
          <p:cNvSpPr/>
          <p:nvPr/>
        </p:nvSpPr>
        <p:spPr>
          <a:xfrm>
            <a:off x="1185510" y="24325262"/>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Research Objective</a:t>
            </a:r>
          </a:p>
        </p:txBody>
      </p:sp>
      <p:sp>
        <p:nvSpPr>
          <p:cNvPr id="15" name="Rectangle 14">
            <a:extLst>
              <a:ext uri="{FF2B5EF4-FFF2-40B4-BE49-F238E27FC236}">
                <a16:creationId xmlns:a16="http://schemas.microsoft.com/office/drawing/2014/main" id="{B6A513D0-4C50-0943-BA3B-2BB156B6A6CA}"/>
              </a:ext>
            </a:extLst>
          </p:cNvPr>
          <p:cNvSpPr/>
          <p:nvPr/>
        </p:nvSpPr>
        <p:spPr>
          <a:xfrm>
            <a:off x="1191101" y="25166621"/>
            <a:ext cx="12798202" cy="4678204"/>
          </a:xfrm>
          <a:prstGeom prst="rect">
            <a:avLst/>
          </a:prstGeom>
        </p:spPr>
        <p:txBody>
          <a:bodyPr wrap="square">
            <a:spAutoFit/>
          </a:bodyPr>
          <a:lstStyle/>
          <a:p>
            <a:pPr algn="just"/>
            <a:r>
              <a:rPr lang="en-US" sz="3200" dirty="0">
                <a:latin typeface="Times"/>
                <a:cs typeface="Times"/>
              </a:rPr>
              <a:t>    The objective of this research project is to investigate the advantages and drawbacks of a response function VRM for IMC simulations using the open source IMC code </a:t>
            </a:r>
            <a:r>
              <a:rPr lang="en-US" sz="3200" i="1" dirty="0">
                <a:latin typeface="Times"/>
                <a:cs typeface="Times"/>
              </a:rPr>
              <a:t>Branson</a:t>
            </a:r>
            <a:r>
              <a:rPr lang="en-US" sz="3200" dirty="0">
                <a:latin typeface="Times"/>
                <a:cs typeface="Times"/>
              </a:rPr>
              <a:t> developed by Alex Long. The method is then to be applied to events such as multidimensional supernova transients, and comparing the simulation results to physical observations. </a:t>
            </a:r>
          </a:p>
          <a:p>
            <a:pPr algn="just"/>
            <a:endParaRPr lang="en-US" sz="1000" dirty="0">
              <a:latin typeface="Times"/>
              <a:cs typeface="Times"/>
            </a:endParaRPr>
          </a:p>
          <a:p>
            <a:pPr algn="just"/>
            <a:r>
              <a:rPr lang="en-US" sz="3200" dirty="0">
                <a:latin typeface="Times"/>
                <a:cs typeface="Times"/>
              </a:rPr>
              <a:t>    Additionally, the project investigates the figure of merit of the response function VRM as well as the cases in which the method breaks down. This is accomplished by analyzing the method results over a range of problems and looking at the variance of the standard vs response function based methods. </a:t>
            </a:r>
          </a:p>
        </p:txBody>
      </p:sp>
      <p:sp>
        <p:nvSpPr>
          <p:cNvPr id="17" name="Rectangle 16">
            <a:extLst>
              <a:ext uri="{FF2B5EF4-FFF2-40B4-BE49-F238E27FC236}">
                <a16:creationId xmlns:a16="http://schemas.microsoft.com/office/drawing/2014/main" id="{23E523C3-5B88-BC48-9605-2ABB1B7A360B}"/>
              </a:ext>
            </a:extLst>
          </p:cNvPr>
          <p:cNvSpPr/>
          <p:nvPr/>
        </p:nvSpPr>
        <p:spPr>
          <a:xfrm>
            <a:off x="14283216" y="14142148"/>
            <a:ext cx="12798202" cy="666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sz="4400" b="1" kern="1200" dirty="0">
                <a:solidFill>
                  <a:srgbClr val="FFFFFF"/>
                </a:solidFill>
                <a:latin typeface="Arial"/>
                <a:cs typeface="Arial"/>
              </a:rPr>
              <a:t>Results</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AB7C58A-81D4-454A-B609-FA15AED0E3EA}"/>
                  </a:ext>
                </a:extLst>
              </p:cNvPr>
              <p:cNvSpPr/>
              <p:nvPr/>
            </p:nvSpPr>
            <p:spPr>
              <a:xfrm>
                <a:off x="14272989" y="5022839"/>
                <a:ext cx="12798202" cy="8865697"/>
              </a:xfrm>
              <a:prstGeom prst="rect">
                <a:avLst/>
              </a:prstGeom>
            </p:spPr>
            <p:txBody>
              <a:bodyPr wrap="square">
                <a:spAutoFit/>
              </a:bodyPr>
              <a:lstStyle/>
              <a:p>
                <a:pPr algn="just"/>
                <a:r>
                  <a:rPr lang="en-US" sz="3200" dirty="0">
                    <a:latin typeface="Times"/>
                    <a:cs typeface="Times"/>
                  </a:rPr>
                  <a:t> The response function VRM is implemented as follows:</a:t>
                </a:r>
              </a:p>
              <a:p>
                <a:pPr algn="just"/>
                <a:r>
                  <a:rPr lang="en-US" sz="3200" dirty="0">
                    <a:latin typeface="Times"/>
                    <a:cs typeface="Times"/>
                  </a:rPr>
                  <a:t>    1. The backwards approximation is calculated by tracing particles through</a:t>
                </a:r>
              </a:p>
              <a:p>
                <a:pPr algn="just"/>
                <a:r>
                  <a:rPr lang="en-US" sz="3200" dirty="0">
                    <a:latin typeface="Times"/>
                    <a:cs typeface="Times"/>
                  </a:rPr>
                  <a:t>        the mesh starting at the tally surface towards the source </a:t>
                </a:r>
              </a:p>
              <a:p>
                <a:pPr algn="just"/>
                <a:r>
                  <a:rPr lang="en-US" sz="3200" dirty="0">
                    <a:latin typeface="Times"/>
                    <a:cs typeface="Times"/>
                  </a:rPr>
                  <a:t>    2. As the particle passes through each cell in the mesh, accumulate:</a:t>
                </a:r>
              </a:p>
              <a:p>
                <a:pPr algn="just"/>
                <a:r>
                  <a:rPr lang="en-US" sz="3200" dirty="0">
                    <a:latin typeface="Times"/>
                    <a:cs typeface="Times"/>
                  </a:rPr>
                  <a:t>          • The total distance the particle has traveled, </a:t>
                </a:r>
                <a14:m>
                  <m:oMath xmlns:m="http://schemas.openxmlformats.org/officeDocument/2006/math">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𝑡𝑜𝑡𝑎𝑙</m:t>
                        </m:r>
                        <m:r>
                          <a:rPr lang="en-US" sz="3200" b="0" i="1" smtClean="0">
                            <a:latin typeface="Cambria Math" panose="02040503050406030204" pitchFamily="18" charset="0"/>
                            <a:cs typeface="Times"/>
                          </a:rPr>
                          <m:t>,</m:t>
                        </m:r>
                        <m:r>
                          <a:rPr lang="en-US" sz="3200" b="0" i="1" smtClean="0">
                            <a:latin typeface="Cambria Math" panose="02040503050406030204" pitchFamily="18" charset="0"/>
                            <a:cs typeface="Times"/>
                          </a:rPr>
                          <m:t>𝑝𝑎𝑟𝑡𝑖𝑐𝑙𝑒</m:t>
                        </m:r>
                      </m:sub>
                    </m:sSub>
                  </m:oMath>
                </a14:m>
                <a:endParaRPr lang="en-US" sz="3200" dirty="0">
                  <a:latin typeface="Times"/>
                  <a:cs typeface="Times"/>
                </a:endParaRPr>
              </a:p>
              <a:p>
                <a:pPr algn="just"/>
                <a:r>
                  <a:rPr lang="en-US" sz="3200" dirty="0">
                    <a:latin typeface="Times"/>
                    <a:cs typeface="Times"/>
                  </a:rPr>
                  <a:t>          • The product of </a:t>
                </a:r>
                <a14:m>
                  <m:oMath xmlns:m="http://schemas.openxmlformats.org/officeDocument/2006/math">
                    <m:r>
                      <a:rPr lang="en-US" sz="3200" b="0" i="1" smtClean="0">
                        <a:latin typeface="Cambria Math" panose="02040503050406030204" pitchFamily="18" charset="0"/>
                        <a:cs typeface="Times"/>
                      </a:rPr>
                      <m:t>𝜎</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𝑝𝑎𝑟𝑡𝑖𝑐𝑙𝑒</m:t>
                        </m:r>
                        <m:r>
                          <a:rPr lang="en-US" sz="3200" b="0" i="1" smtClean="0">
                            <a:latin typeface="Cambria Math" panose="02040503050406030204" pitchFamily="18" charset="0"/>
                            <a:cs typeface="Times"/>
                          </a:rPr>
                          <m:t>,   </m:t>
                        </m:r>
                        <m:r>
                          <a:rPr lang="en-US" sz="3200" b="0" i="1" smtClean="0">
                            <a:latin typeface="Cambria Math" panose="02040503050406030204" pitchFamily="18" charset="0"/>
                            <a:cs typeface="Times"/>
                          </a:rPr>
                          <m:t>𝑛</m:t>
                        </m:r>
                      </m:sub>
                    </m:sSub>
                  </m:oMath>
                </a14:m>
                <a:r>
                  <a:rPr lang="en-US" sz="3200" dirty="0">
                    <a:latin typeface="Times"/>
                    <a:cs typeface="Times"/>
                  </a:rPr>
                  <a:t> for the distance the particle goes in cell </a:t>
                </a:r>
                <a:r>
                  <a:rPr lang="en-US" sz="3200" i="1" dirty="0">
                    <a:latin typeface="Times"/>
                    <a:cs typeface="Times"/>
                  </a:rPr>
                  <a:t>n</a:t>
                </a:r>
                <a:endParaRPr lang="en-US" sz="3200" dirty="0">
                  <a:latin typeface="Times"/>
                  <a:cs typeface="Times"/>
                </a:endParaRPr>
              </a:p>
              <a:p>
                <a:pPr algn="just"/>
                <a:r>
                  <a:rPr lang="en-US" sz="3200" dirty="0">
                    <a:latin typeface="Times"/>
                    <a:cs typeface="Times"/>
                  </a:rPr>
                  <a:t>          • The total distance of all particle through the cell, </a:t>
                </a:r>
                <a14:m>
                  <m:oMath xmlns:m="http://schemas.openxmlformats.org/officeDocument/2006/math">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𝑡𝑜𝑡𝑎𝑙</m:t>
                        </m:r>
                        <m:r>
                          <a:rPr lang="en-US" sz="3200" b="0" i="1" smtClean="0">
                            <a:latin typeface="Cambria Math" panose="02040503050406030204" pitchFamily="18" charset="0"/>
                            <a:cs typeface="Times"/>
                          </a:rPr>
                          <m:t>,   </m:t>
                        </m:r>
                        <m:r>
                          <a:rPr lang="en-US" sz="3200" b="0" i="1" smtClean="0">
                            <a:latin typeface="Cambria Math" panose="02040503050406030204" pitchFamily="18" charset="0"/>
                            <a:cs typeface="Times"/>
                          </a:rPr>
                          <m:t>𝑐𝑒𝑙𝑙</m:t>
                        </m:r>
                      </m:sub>
                    </m:sSub>
                  </m:oMath>
                </a14:m>
                <a:endParaRPr lang="en-US" sz="3200" dirty="0">
                  <a:latin typeface="Times"/>
                  <a:cs typeface="Times"/>
                </a:endParaRPr>
              </a:p>
              <a:p>
                <a:pPr algn="just"/>
                <a:r>
                  <a:rPr lang="en-US" sz="3200" dirty="0">
                    <a:latin typeface="Times"/>
                    <a:cs typeface="Times"/>
                  </a:rPr>
                  <a:t>          • The total </a:t>
                </a:r>
                <a14:m>
                  <m:oMath xmlns:m="http://schemas.openxmlformats.org/officeDocument/2006/math">
                    <m:r>
                      <a:rPr lang="en-US" sz="3200" b="0" i="1" smtClean="0">
                        <a:latin typeface="Cambria Math" panose="02040503050406030204" pitchFamily="18" charset="0"/>
                        <a:cs typeface="Times"/>
                      </a:rPr>
                      <m:t>𝜎</m:t>
                    </m:r>
                    <m:r>
                      <a:rPr lang="en-US" sz="3200" b="0" i="1" smtClean="0">
                        <a:latin typeface="Cambria Math" panose="02040503050406030204" pitchFamily="18" charset="0"/>
                        <a:cs typeface="Times"/>
                      </a:rPr>
                      <m:t>𝑑</m:t>
                    </m:r>
                  </m:oMath>
                </a14:m>
                <a:r>
                  <a:rPr lang="en-US" sz="3200" dirty="0">
                    <a:latin typeface="Times"/>
                    <a:cs typeface="Times"/>
                  </a:rPr>
                  <a:t> for each cell, </a:t>
                </a:r>
                <a14:m>
                  <m:oMath xmlns:m="http://schemas.openxmlformats.org/officeDocument/2006/math">
                    <m:r>
                      <a:rPr lang="en-US" sz="3200" b="0" i="1" smtClean="0">
                        <a:latin typeface="Cambria Math" panose="02040503050406030204" pitchFamily="18" charset="0"/>
                        <a:cs typeface="Times"/>
                      </a:rPr>
                      <m:t>𝜎</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𝑛</m:t>
                        </m:r>
                      </m:sub>
                    </m:sSub>
                    <m:r>
                      <a:rPr lang="en-US" sz="3200" b="0" i="1" smtClean="0">
                        <a:latin typeface="Cambria Math" panose="02040503050406030204" pitchFamily="18" charset="0"/>
                        <a:cs typeface="Times"/>
                      </a:rPr>
                      <m:t>=</m:t>
                    </m:r>
                    <m:f>
                      <m:fPr>
                        <m:ctrlPr>
                          <a:rPr lang="en-US" sz="3200" b="0" i="1" smtClean="0">
                            <a:latin typeface="Cambria Math" panose="02040503050406030204" pitchFamily="18" charset="0"/>
                            <a:cs typeface="Times"/>
                          </a:rPr>
                        </m:ctrlPr>
                      </m:fPr>
                      <m:num>
                        <m:r>
                          <a:rPr lang="en-US" sz="3200" b="0" i="1" smtClean="0">
                            <a:latin typeface="Cambria Math" panose="02040503050406030204" pitchFamily="18" charset="0"/>
                            <a:cs typeface="Times"/>
                          </a:rPr>
                          <m:t>𝜎</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𝑝𝑎𝑟𝑡𝑖𝑐𝑙𝑒</m:t>
                            </m:r>
                            <m:r>
                              <a:rPr lang="en-US" sz="3200" b="0" i="1" smtClean="0">
                                <a:latin typeface="Cambria Math" panose="02040503050406030204" pitchFamily="18" charset="0"/>
                                <a:cs typeface="Times"/>
                              </a:rPr>
                              <m:t>,   </m:t>
                            </m:r>
                            <m:r>
                              <a:rPr lang="en-US" sz="3200" b="0" i="1" smtClean="0">
                                <a:latin typeface="Cambria Math" panose="02040503050406030204" pitchFamily="18" charset="0"/>
                                <a:cs typeface="Times"/>
                              </a:rPr>
                              <m:t>𝑛</m:t>
                            </m:r>
                          </m:sub>
                        </m:sSub>
                      </m:num>
                      <m:den>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𝑡𝑜𝑡𝑎𝑙</m:t>
                            </m:r>
                            <m:r>
                              <a:rPr lang="en-US" sz="3200" b="0" i="1" smtClean="0">
                                <a:latin typeface="Cambria Math" panose="02040503050406030204" pitchFamily="18" charset="0"/>
                                <a:cs typeface="Times"/>
                              </a:rPr>
                              <m:t>,  </m:t>
                            </m:r>
                            <m:r>
                              <a:rPr lang="en-US" sz="3200" b="0" i="1" smtClean="0">
                                <a:latin typeface="Cambria Math" panose="02040503050406030204" pitchFamily="18" charset="0"/>
                                <a:cs typeface="Times"/>
                              </a:rPr>
                              <m:t>𝑝𝑎𝑟𝑡𝑖𝑐𝑙𝑒</m:t>
                            </m:r>
                          </m:sub>
                        </m:sSub>
                      </m:den>
                    </m:f>
                    <m:r>
                      <a:rPr lang="en-US" sz="3200" b="0" i="1" smtClean="0">
                        <a:latin typeface="Cambria Math" panose="02040503050406030204" pitchFamily="18" charset="0"/>
                        <a:cs typeface="Times"/>
                      </a:rPr>
                      <m:t> </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𝑐𝑒𝑙𝑙</m:t>
                        </m:r>
                      </m:sub>
                    </m:sSub>
                  </m:oMath>
                </a14:m>
                <a:r>
                  <a:rPr lang="en-US" sz="3200" dirty="0">
                    <a:latin typeface="Times"/>
                    <a:cs typeface="Times"/>
                  </a:rPr>
                  <a:t> for the distance, </a:t>
                </a:r>
              </a:p>
              <a:p>
                <a:pPr algn="just"/>
                <a:r>
                  <a:rPr lang="en-US" sz="3200" dirty="0">
                    <a:latin typeface="Times"/>
                    <a:cs typeface="Times"/>
                  </a:rPr>
                  <a:t>             </a:t>
                </a:r>
                <a14:m>
                  <m:oMath xmlns:m="http://schemas.openxmlformats.org/officeDocument/2006/math">
                    <m:sSub>
                      <m:sSubPr>
                        <m:ctrlPr>
                          <a:rPr lang="en-US" sz="3200" i="1">
                            <a:latin typeface="Cambria Math" panose="02040503050406030204" pitchFamily="18" charset="0"/>
                            <a:cs typeface="Times"/>
                          </a:rPr>
                        </m:ctrlPr>
                      </m:sSubPr>
                      <m:e>
                        <m:r>
                          <a:rPr lang="en-US" sz="3200" i="1">
                            <a:latin typeface="Cambria Math" panose="02040503050406030204" pitchFamily="18" charset="0"/>
                            <a:cs typeface="Times"/>
                          </a:rPr>
                          <m:t>𝑑</m:t>
                        </m:r>
                      </m:e>
                      <m:sub>
                        <m:r>
                          <a:rPr lang="en-US" sz="3200" i="1">
                            <a:latin typeface="Cambria Math" panose="02040503050406030204" pitchFamily="18" charset="0"/>
                            <a:cs typeface="Times"/>
                          </a:rPr>
                          <m:t>𝑐𝑒𝑙𝑙</m:t>
                        </m:r>
                      </m:sub>
                    </m:sSub>
                  </m:oMath>
                </a14:m>
                <a:r>
                  <a:rPr lang="en-US" sz="3200" dirty="0">
                    <a:latin typeface="Times"/>
                    <a:cs typeface="Times"/>
                  </a:rPr>
                  <a:t>, the particle goes through the cell</a:t>
                </a:r>
              </a:p>
              <a:p>
                <a:pPr algn="just"/>
                <a:endParaRPr lang="en-US" sz="1000" dirty="0">
                  <a:latin typeface="Times"/>
                  <a:cs typeface="Times"/>
                </a:endParaRPr>
              </a:p>
              <a:p>
                <a:pPr algn="just"/>
                <a:r>
                  <a:rPr lang="en-US" sz="3200" dirty="0">
                    <a:latin typeface="Times"/>
                    <a:cs typeface="Times"/>
                  </a:rPr>
                  <a:t>The forward transport is implemented as follows:</a:t>
                </a:r>
              </a:p>
              <a:p>
                <a:pPr algn="just"/>
                <a:r>
                  <a:rPr lang="en-US" sz="3200" dirty="0">
                    <a:latin typeface="Times"/>
                    <a:cs typeface="Times"/>
                  </a:rPr>
                  <a:t>    1. Upon creation, a contribution is added to the tally accd. To</a:t>
                </a:r>
              </a:p>
              <a:p>
                <a:pPr algn="just"/>
                <a14:m>
                  <m:oMathPara xmlns:m="http://schemas.openxmlformats.org/officeDocument/2006/math">
                    <m:oMathParaPr>
                      <m:jc m:val="centerGroup"/>
                    </m:oMathParaPr>
                    <m:oMath xmlns:m="http://schemas.openxmlformats.org/officeDocument/2006/math">
                      <m:eqArr>
                        <m:eqArrPr>
                          <m:ctrlPr>
                            <a:rPr lang="en-US" sz="3200" b="0" i="1" smtClean="0">
                              <a:latin typeface="Cambria Math" panose="02040503050406030204" pitchFamily="18" charset="0"/>
                              <a:cs typeface="Times"/>
                            </a:rPr>
                          </m:ctrlPr>
                        </m:eqArrPr>
                        <m:e>
                          <m:r>
                            <a:rPr lang="en-US" sz="3200" b="0" i="1" smtClean="0">
                              <a:latin typeface="Cambria Math" panose="02040503050406030204" pitchFamily="18" charset="0"/>
                              <a:cs typeface="Times"/>
                            </a:rPr>
                            <m:t>𝐶𝑜𝑛𝑡𝑟𝑖𝑏𝑢𝑡𝑖𝑜𝑛</m:t>
                          </m:r>
                          <m:r>
                            <a:rPr lang="en-US" sz="3200" b="0" i="1" smtClean="0">
                              <a:latin typeface="Cambria Math" panose="02040503050406030204" pitchFamily="18" charset="0"/>
                              <a:cs typeface="Times"/>
                            </a:rPr>
                            <m:t>=</m:t>
                          </m:r>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𝐸</m:t>
                              </m:r>
                            </m:e>
                            <m:sub>
                              <m:r>
                                <a:rPr lang="en-US" sz="3200" b="0" i="1" smtClean="0">
                                  <a:latin typeface="Cambria Math" panose="02040503050406030204" pitchFamily="18" charset="0"/>
                                  <a:cs typeface="Times"/>
                                </a:rPr>
                                <m:t>𝑝𝑎𝑟𝑡𝑖𝑐𝑙𝑒</m:t>
                              </m:r>
                            </m:sub>
                          </m:sSub>
                          <m:r>
                            <a:rPr lang="en-US" sz="3200" b="0" i="1" smtClean="0">
                              <a:latin typeface="Cambria Math" panose="02040503050406030204" pitchFamily="18" charset="0"/>
                              <a:cs typeface="Times"/>
                            </a:rPr>
                            <m:t>∗</m:t>
                          </m:r>
                          <m:sSup>
                            <m:sSupPr>
                              <m:ctrlPr>
                                <a:rPr lang="en-US" sz="3200" b="0" i="1" smtClean="0">
                                  <a:latin typeface="Cambria Math" panose="02040503050406030204" pitchFamily="18" charset="0"/>
                                  <a:cs typeface="Times"/>
                                </a:rPr>
                              </m:ctrlPr>
                            </m:sSupPr>
                            <m:e>
                              <m:r>
                                <a:rPr lang="en-US" sz="3200" b="0" i="1" smtClean="0">
                                  <a:latin typeface="Cambria Math" panose="02040503050406030204" pitchFamily="18" charset="0"/>
                                  <a:cs typeface="Times"/>
                                </a:rPr>
                                <m:t>𝑒</m:t>
                              </m:r>
                            </m:e>
                            <m:sup>
                              <m:r>
                                <a:rPr lang="en-US" sz="3200" b="0" i="1" smtClean="0">
                                  <a:latin typeface="Cambria Math" panose="02040503050406030204" pitchFamily="18" charset="0"/>
                                  <a:cs typeface="Times"/>
                                </a:rPr>
                                <m:t>−</m:t>
                              </m:r>
                              <m:d>
                                <m:dPr>
                                  <m:ctrlPr>
                                    <a:rPr lang="en-US" sz="3200" b="0" i="1" smtClean="0">
                                      <a:latin typeface="Cambria Math" panose="02040503050406030204" pitchFamily="18" charset="0"/>
                                      <a:cs typeface="Times"/>
                                    </a:rPr>
                                  </m:ctrlPr>
                                </m:dPr>
                                <m:e>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𝜎</m:t>
                                      </m:r>
                                    </m:e>
                                    <m:sub>
                                      <m:r>
                                        <a:rPr lang="en-US" sz="3200" b="0" i="1" smtClean="0">
                                          <a:latin typeface="Cambria Math" panose="02040503050406030204" pitchFamily="18" charset="0"/>
                                          <a:cs typeface="Times"/>
                                        </a:rPr>
                                        <m:t>𝑟</m:t>
                                      </m:r>
                                    </m:sub>
                                  </m:sSub>
                                  <m:r>
                                    <a:rPr lang="en-US" sz="3200" b="0" i="1" smtClean="0">
                                      <a:latin typeface="Cambria Math" panose="02040503050406030204" pitchFamily="18" charset="0"/>
                                      <a:cs typeface="Times"/>
                                    </a:rPr>
                                    <m:t>+</m:t>
                                  </m:r>
                                  <m:f>
                                    <m:fPr>
                                      <m:ctrlPr>
                                        <a:rPr lang="en-US" sz="3200" b="0" i="1" smtClean="0">
                                          <a:latin typeface="Cambria Math" panose="02040503050406030204" pitchFamily="18" charset="0"/>
                                          <a:cs typeface="Times"/>
                                        </a:rPr>
                                      </m:ctrlPr>
                                    </m:fPr>
                                    <m:num>
                                      <m:r>
                                        <a:rPr lang="en-US" sz="3200" b="0" i="1" smtClean="0">
                                          <a:latin typeface="Cambria Math" panose="02040503050406030204" pitchFamily="18" charset="0"/>
                                          <a:cs typeface="Times"/>
                                        </a:rPr>
                                        <m:t>1</m:t>
                                      </m:r>
                                    </m:num>
                                    <m:den>
                                      <m:r>
                                        <a:rPr lang="en-US" sz="3200" b="0" i="1" smtClean="0">
                                          <a:latin typeface="Cambria Math" panose="02040503050406030204" pitchFamily="18" charset="0"/>
                                          <a:cs typeface="Times"/>
                                        </a:rPr>
                                        <m:t>𝑐</m:t>
                                      </m:r>
                                      <m:r>
                                        <m:rPr>
                                          <m:sty m:val="p"/>
                                        </m:rPr>
                                        <a:rPr lang="en-US" sz="3200" b="0" i="0" smtClean="0">
                                          <a:latin typeface="Cambria Math" panose="02040503050406030204" pitchFamily="18" charset="0"/>
                                          <a:cs typeface="Times"/>
                                        </a:rPr>
                                        <m:t>Δ</m:t>
                                      </m:r>
                                      <m:r>
                                        <a:rPr lang="en-US" sz="3200" b="0" i="1" smtClean="0">
                                          <a:latin typeface="Cambria Math" panose="02040503050406030204" pitchFamily="18" charset="0"/>
                                          <a:cs typeface="Times"/>
                                        </a:rPr>
                                        <m:t>𝑡</m:t>
                                      </m:r>
                                    </m:den>
                                  </m:f>
                                </m:e>
                              </m:d>
                              <m:sSub>
                                <m:sSubPr>
                                  <m:ctrlPr>
                                    <a:rPr lang="en-US" sz="3200" b="0" i="1" smtClean="0">
                                      <a:latin typeface="Cambria Math" panose="02040503050406030204" pitchFamily="18" charset="0"/>
                                      <a:cs typeface="Times"/>
                                    </a:rPr>
                                  </m:ctrlPr>
                                </m:sSubPr>
                                <m:e>
                                  <m:r>
                                    <a:rPr lang="en-US" sz="3200" b="0" i="1" smtClean="0">
                                      <a:latin typeface="Cambria Math" panose="02040503050406030204" pitchFamily="18" charset="0"/>
                                      <a:cs typeface="Times"/>
                                    </a:rPr>
                                    <m:t>𝑑</m:t>
                                  </m:r>
                                </m:e>
                                <m:sub>
                                  <m:r>
                                    <a:rPr lang="en-US" sz="3200" b="0" i="1" smtClean="0">
                                      <a:latin typeface="Cambria Math" panose="02040503050406030204" pitchFamily="18" charset="0"/>
                                      <a:cs typeface="Times"/>
                                    </a:rPr>
                                    <m:t>𝑡𝑎𝑙𝑙𝑦</m:t>
                                  </m:r>
                                </m:sub>
                              </m:sSub>
                            </m:sup>
                          </m:sSup>
                          <m:r>
                            <a:rPr lang="en-US" sz="3200" b="0" i="1" smtClean="0">
                              <a:latin typeface="Cambria Math" panose="02040503050406030204" pitchFamily="18" charset="0"/>
                              <a:cs typeface="Times"/>
                            </a:rPr>
                            <m:t> #</m:t>
                          </m:r>
                          <m:d>
                            <m:dPr>
                              <m:ctrlPr>
                                <a:rPr lang="en-US" sz="3200" b="0" i="1" smtClean="0">
                                  <a:latin typeface="Cambria Math" panose="02040503050406030204" pitchFamily="18" charset="0"/>
                                  <a:cs typeface="Times"/>
                                </a:rPr>
                              </m:ctrlPr>
                            </m:dPr>
                            <m:e>
                              <m:r>
                                <a:rPr lang="en-US" sz="3200" b="0" i="1" smtClean="0">
                                  <a:latin typeface="Cambria Math" panose="02040503050406030204" pitchFamily="18" charset="0"/>
                                  <a:cs typeface="Times"/>
                                </a:rPr>
                                <m:t>3</m:t>
                              </m:r>
                            </m:e>
                          </m:d>
                        </m:e>
                      </m:eqArr>
                    </m:oMath>
                  </m:oMathPara>
                </a14:m>
                <a:endParaRPr lang="en-US" sz="3200" dirty="0">
                  <a:latin typeface="Times"/>
                  <a:cs typeface="Times"/>
                </a:endParaRPr>
              </a:p>
              <a:p>
                <a:pPr algn="just"/>
                <a:r>
                  <a:rPr lang="en-US" sz="3200" dirty="0">
                    <a:latin typeface="Times"/>
                    <a:cs typeface="Times"/>
                  </a:rPr>
                  <a:t>    2. The particle is moved to an ‘event’ and energy reduced appropriately</a:t>
                </a:r>
              </a:p>
              <a:p>
                <a:pPr algn="just"/>
                <a:r>
                  <a:rPr lang="en-US" sz="3200" dirty="0">
                    <a:latin typeface="Times"/>
                    <a:cs typeface="Times"/>
                  </a:rPr>
                  <a:t>    3. At every subsequent scattering event, a contribution is added to tally</a:t>
                </a:r>
              </a:p>
              <a:p>
                <a:pPr algn="just"/>
                <a:r>
                  <a:rPr lang="en-US" sz="3200" dirty="0">
                    <a:latin typeface="Times"/>
                    <a:cs typeface="Times"/>
                  </a:rPr>
                  <a:t>        accd. to Eq. (3). </a:t>
                </a:r>
              </a:p>
              <a:p>
                <a:pPr algn="just"/>
                <a:r>
                  <a:rPr lang="en-US" sz="3200" dirty="0">
                    <a:latin typeface="Times"/>
                    <a:cs typeface="Times"/>
                  </a:rPr>
                  <a:t>    4. Steps 2 and 3 are repeated until the particle exits the problem domain</a:t>
                </a:r>
              </a:p>
            </p:txBody>
          </p:sp>
        </mc:Choice>
        <mc:Fallback xmlns="">
          <p:sp>
            <p:nvSpPr>
              <p:cNvPr id="18" name="Rectangle 17">
                <a:extLst>
                  <a:ext uri="{FF2B5EF4-FFF2-40B4-BE49-F238E27FC236}">
                    <a16:creationId xmlns:a16="http://schemas.microsoft.com/office/drawing/2014/main" id="{5AB7C58A-81D4-454A-B609-FA15AED0E3EA}"/>
                  </a:ext>
                </a:extLst>
              </p:cNvPr>
              <p:cNvSpPr>
                <a:spLocks noRot="1" noChangeAspect="1" noMove="1" noResize="1" noEditPoints="1" noAdjustHandles="1" noChangeArrowheads="1" noChangeShapeType="1" noTextEdit="1"/>
              </p:cNvSpPr>
              <p:nvPr/>
            </p:nvSpPr>
            <p:spPr>
              <a:xfrm>
                <a:off x="14272989" y="5022839"/>
                <a:ext cx="12798202" cy="8865697"/>
              </a:xfrm>
              <a:prstGeom prst="rect">
                <a:avLst/>
              </a:prstGeom>
              <a:blipFill>
                <a:blip r:embed="rId5"/>
                <a:stretch>
                  <a:fillRect l="-1189" t="-714" r="-694" b="-1286"/>
                </a:stretch>
              </a:blipFill>
            </p:spPr>
            <p:txBody>
              <a:bodyPr/>
              <a:lstStyle/>
              <a:p>
                <a:r>
                  <a:rPr lang="en-US">
                    <a:noFill/>
                  </a:rPr>
                  <a:t> </a:t>
                </a:r>
              </a:p>
            </p:txBody>
          </p:sp>
        </mc:Fallback>
      </mc:AlternateContent>
    </p:spTree>
    <p:extLst>
      <p:ext uri="{BB962C8B-B14F-4D97-AF65-F5344CB8AC3E}">
        <p14:creationId xmlns:p14="http://schemas.microsoft.com/office/powerpoint/2010/main" val="2756422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768</TotalTime>
  <Words>663</Words>
  <Application>Microsoft Macintosh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vt:lpstr>
      <vt:lpstr>Office Theme</vt:lpstr>
      <vt:lpstr>PowerPoint Presentation</vt:lpstr>
    </vt:vector>
  </TitlesOfParts>
  <Company>LANL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z210424</dc:creator>
  <cp:lastModifiedBy>Scott Campbell</cp:lastModifiedBy>
  <cp:revision>67</cp:revision>
  <dcterms:created xsi:type="dcterms:W3CDTF">2014-07-21T16:08:02Z</dcterms:created>
  <dcterms:modified xsi:type="dcterms:W3CDTF">2019-07-31T15:38:15Z</dcterms:modified>
</cp:coreProperties>
</file>