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33"/>
  </p:notesMasterIdLst>
  <p:handoutMasterIdLst>
    <p:handoutMasterId r:id="rId34"/>
  </p:handoutMasterIdLst>
  <p:sldIdLst>
    <p:sldId id="675" r:id="rId2"/>
    <p:sldId id="676" r:id="rId3"/>
    <p:sldId id="802" r:id="rId4"/>
    <p:sldId id="836" r:id="rId5"/>
    <p:sldId id="837" r:id="rId6"/>
    <p:sldId id="807" r:id="rId7"/>
    <p:sldId id="779" r:id="rId8"/>
    <p:sldId id="832" r:id="rId9"/>
    <p:sldId id="819" r:id="rId10"/>
    <p:sldId id="817" r:id="rId11"/>
    <p:sldId id="818" r:id="rId12"/>
    <p:sldId id="821" r:id="rId13"/>
    <p:sldId id="822" r:id="rId14"/>
    <p:sldId id="828" r:id="rId15"/>
    <p:sldId id="829" r:id="rId16"/>
    <p:sldId id="824" r:id="rId17"/>
    <p:sldId id="825" r:id="rId18"/>
    <p:sldId id="826" r:id="rId19"/>
    <p:sldId id="830" r:id="rId20"/>
    <p:sldId id="827" r:id="rId21"/>
    <p:sldId id="831" r:id="rId22"/>
    <p:sldId id="833" r:id="rId23"/>
    <p:sldId id="809" r:id="rId24"/>
    <p:sldId id="796" r:id="rId25"/>
    <p:sldId id="789" r:id="rId26"/>
    <p:sldId id="834" r:id="rId27"/>
    <p:sldId id="797" r:id="rId28"/>
    <p:sldId id="801" r:id="rId29"/>
    <p:sldId id="800" r:id="rId30"/>
    <p:sldId id="815" r:id="rId31"/>
    <p:sldId id="814" r:id="rId32"/>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Arial" pitchFamily="34" charset="0"/>
        <a:ea typeface="+mn-ea"/>
        <a:cs typeface="+mn-cs"/>
      </a:defRPr>
    </a:lvl1pPr>
    <a:lvl2pPr marL="457200" algn="l" rtl="0" fontAlgn="base">
      <a:spcBef>
        <a:spcPct val="0"/>
      </a:spcBef>
      <a:spcAft>
        <a:spcPct val="0"/>
      </a:spcAft>
      <a:defRPr sz="1000" kern="1200">
        <a:solidFill>
          <a:schemeClr val="tx1"/>
        </a:solidFill>
        <a:latin typeface="Arial" pitchFamily="34" charset="0"/>
        <a:ea typeface="+mn-ea"/>
        <a:cs typeface="+mn-cs"/>
      </a:defRPr>
    </a:lvl2pPr>
    <a:lvl3pPr marL="914400" algn="l" rtl="0" fontAlgn="base">
      <a:spcBef>
        <a:spcPct val="0"/>
      </a:spcBef>
      <a:spcAft>
        <a:spcPct val="0"/>
      </a:spcAft>
      <a:defRPr sz="1000" kern="1200">
        <a:solidFill>
          <a:schemeClr val="tx1"/>
        </a:solidFill>
        <a:latin typeface="Arial" pitchFamily="34" charset="0"/>
        <a:ea typeface="+mn-ea"/>
        <a:cs typeface="+mn-cs"/>
      </a:defRPr>
    </a:lvl3pPr>
    <a:lvl4pPr marL="1371600" algn="l" rtl="0" fontAlgn="base">
      <a:spcBef>
        <a:spcPct val="0"/>
      </a:spcBef>
      <a:spcAft>
        <a:spcPct val="0"/>
      </a:spcAft>
      <a:defRPr sz="1000" kern="1200">
        <a:solidFill>
          <a:schemeClr val="tx1"/>
        </a:solidFill>
        <a:latin typeface="Arial" pitchFamily="34" charset="0"/>
        <a:ea typeface="+mn-ea"/>
        <a:cs typeface="+mn-cs"/>
      </a:defRPr>
    </a:lvl4pPr>
    <a:lvl5pPr marL="1828800" algn="l" rtl="0" fontAlgn="base">
      <a:spcBef>
        <a:spcPct val="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FF9900"/>
    <a:srgbClr val="993200"/>
    <a:srgbClr val="CDDFF3"/>
    <a:srgbClr val="215383"/>
    <a:srgbClr val="265787"/>
    <a:srgbClr val="1E4B7C"/>
    <a:srgbClr val="8DB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93" autoAdjust="0"/>
    <p:restoredTop sz="79697" autoAdjust="0"/>
  </p:normalViewPr>
  <p:slideViewPr>
    <p:cSldViewPr snapToGrid="0">
      <p:cViewPr>
        <p:scale>
          <a:sx n="80" d="100"/>
          <a:sy n="80" d="100"/>
        </p:scale>
        <p:origin x="-1134"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Arial" charset="0"/>
              </a:defRPr>
            </a:lvl1pPr>
          </a:lstStyle>
          <a:p>
            <a:pPr>
              <a:defRPr/>
            </a:pPr>
            <a:endParaRPr lang="en-US"/>
          </a:p>
        </p:txBody>
      </p:sp>
      <p:sp>
        <p:nvSpPr>
          <p:cNvPr id="522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Arial" charset="0"/>
              </a:defRPr>
            </a:lvl1pPr>
          </a:lstStyle>
          <a:p>
            <a:pPr>
              <a:defRPr/>
            </a:pPr>
            <a:endParaRPr lang="en-US"/>
          </a:p>
        </p:txBody>
      </p:sp>
      <p:sp>
        <p:nvSpPr>
          <p:cNvPr id="522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Arial" charset="0"/>
              </a:defRPr>
            </a:lvl1pPr>
          </a:lstStyle>
          <a:p>
            <a:pPr>
              <a:defRPr/>
            </a:pPr>
            <a:endParaRPr lang="en-US"/>
          </a:p>
        </p:txBody>
      </p:sp>
      <p:sp>
        <p:nvSpPr>
          <p:cNvPr id="522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Arial" charset="0"/>
              </a:defRPr>
            </a:lvl1pPr>
          </a:lstStyle>
          <a:p>
            <a:pPr>
              <a:defRPr/>
            </a:pPr>
            <a:fld id="{FEA024FB-D395-42B7-B5D9-98405C306B31}" type="slidenum">
              <a:rPr lang="en-US"/>
              <a:pPr>
                <a:defRPr/>
              </a:pPr>
              <a:t>‹#›</a:t>
            </a:fld>
            <a:endParaRPr lang="en-US"/>
          </a:p>
        </p:txBody>
      </p:sp>
    </p:spTree>
    <p:extLst>
      <p:ext uri="{BB962C8B-B14F-4D97-AF65-F5344CB8AC3E}">
        <p14:creationId xmlns:p14="http://schemas.microsoft.com/office/powerpoint/2010/main" val="721948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Arial" charset="0"/>
              </a:defRPr>
            </a:lvl1pPr>
          </a:lstStyle>
          <a:p>
            <a:pPr>
              <a:defRPr/>
            </a:pPr>
            <a:endParaRPr lang="en-US"/>
          </a:p>
        </p:txBody>
      </p:sp>
      <p:sp>
        <p:nvSpPr>
          <p:cNvPr id="134148" name="Rectangle 4"/>
          <p:cNvSpPr>
            <a:spLocks noGrp="1" noRot="1" noChangeAspect="1" noChangeArrowheads="1" noTextEdit="1"/>
          </p:cNvSpPr>
          <p:nvPr>
            <p:ph type="sldImg" idx="2"/>
          </p:nvPr>
        </p:nvSpPr>
        <p:spPr bwMode="auto">
          <a:xfrm>
            <a:off x="1219200" y="525463"/>
            <a:ext cx="4419600" cy="33147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327025" y="4019550"/>
            <a:ext cx="6275388" cy="46148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Arial" charset="0"/>
              </a:defRPr>
            </a:lvl1pPr>
          </a:lstStyle>
          <a:p>
            <a:pPr>
              <a:defRPr/>
            </a:pPr>
            <a:r>
              <a:rPr lang="en-US"/>
              <a:t>The MathWorks</a:t>
            </a: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Arial" charset="0"/>
              </a:defRPr>
            </a:lvl1pPr>
          </a:lstStyle>
          <a:p>
            <a:pPr>
              <a:defRPr/>
            </a:pPr>
            <a:fld id="{3A6BEA92-94A0-40D3-9F6C-79745CC3DC2A}" type="slidenum">
              <a:rPr lang="en-US"/>
              <a:pPr>
                <a:defRPr/>
              </a:pPr>
              <a:t>‹#›</a:t>
            </a:fld>
            <a:endParaRPr lang="en-US"/>
          </a:p>
        </p:txBody>
      </p:sp>
      <p:sp>
        <p:nvSpPr>
          <p:cNvPr id="6152" name="Line 8"/>
          <p:cNvSpPr>
            <a:spLocks noChangeShapeType="1"/>
          </p:cNvSpPr>
          <p:nvPr/>
        </p:nvSpPr>
        <p:spPr bwMode="auto">
          <a:xfrm>
            <a:off x="0" y="8788400"/>
            <a:ext cx="6858000" cy="0"/>
          </a:xfrm>
          <a:prstGeom prst="line">
            <a:avLst/>
          </a:prstGeom>
          <a:noFill/>
          <a:ln w="9525">
            <a:solidFill>
              <a:schemeClr val="tx1"/>
            </a:solidFill>
            <a:round/>
            <a:headEnd/>
            <a:tailEnd/>
          </a:ln>
          <a:effectLst/>
        </p:spPr>
        <p:txBody>
          <a:bodyPr/>
          <a:lstStyle/>
          <a:p>
            <a:pPr eaLnBrk="0" hangingPunct="0">
              <a:spcBef>
                <a:spcPct val="20000"/>
              </a:spcBef>
              <a:buClr>
                <a:srgbClr val="215383"/>
              </a:buClr>
              <a:buFont typeface="Wingdings" pitchFamily="2" charset="2"/>
              <a:buChar char="§"/>
              <a:defRPr/>
            </a:pPr>
            <a:endParaRPr lang="en-US">
              <a:latin typeface="Arial" charset="0"/>
            </a:endParaRPr>
          </a:p>
        </p:txBody>
      </p:sp>
    </p:spTree>
    <p:extLst>
      <p:ext uri="{BB962C8B-B14F-4D97-AF65-F5344CB8AC3E}">
        <p14:creationId xmlns:p14="http://schemas.microsoft.com/office/powerpoint/2010/main" val="401390383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mathworks.com/company/pressroom/articles/article17335.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pPr eaLnBrk="1" hangingPunct="1"/>
            <a:r>
              <a:rPr lang="en-US" smtClean="0">
                <a:latin typeface="Times"/>
              </a:rPr>
              <a:t>Original definition: </a:t>
            </a:r>
          </a:p>
          <a:p>
            <a:pPr eaLnBrk="1" hangingPunct="1"/>
            <a:r>
              <a:rPr lang="en-US" smtClean="0">
                <a:latin typeface="Times"/>
              </a:rPr>
              <a:t>High integrity systems </a:t>
            </a:r>
          </a:p>
          <a:p>
            <a:pPr eaLnBrk="1" hangingPunct="1"/>
            <a:r>
              <a:rPr lang="en-US" smtClean="0">
                <a:latin typeface="Times"/>
              </a:rPr>
              <a:t>Systems that are designed and maintained so that they have a high probability of carrying out their intended function. Safety instrumented systems having safety integrity levels in the range SIL1 to SIL4 are regarded as high integrity systems </a:t>
            </a:r>
          </a:p>
          <a:p>
            <a:pPr eaLnBrk="1" hangingPunct="1"/>
            <a:endParaRPr lang="de-DE" smtClean="0">
              <a:latin typeface="Times"/>
            </a:endParaRPr>
          </a:p>
          <a:p>
            <a:pPr eaLnBrk="1" hangingPunct="1"/>
            <a:endParaRPr lang="en-US" smtClean="0">
              <a:latin typeface="Times"/>
            </a:endParaRPr>
          </a:p>
        </p:txBody>
      </p:sp>
      <p:sp>
        <p:nvSpPr>
          <p:cNvPr id="139268" name="Slide Number Placeholder 3"/>
          <p:cNvSpPr>
            <a:spLocks noGrp="1"/>
          </p:cNvSpPr>
          <p:nvPr>
            <p:ph type="sldNum" sz="quarter" idx="5"/>
          </p:nvPr>
        </p:nvSpPr>
        <p:spPr>
          <a:noFill/>
        </p:spPr>
        <p:txBody>
          <a:bodyPr/>
          <a:lstStyle/>
          <a:p>
            <a:fld id="{F8D21AEC-7243-4FB5-A667-55A67859348A}" type="slidenum">
              <a:rPr lang="en-US" smtClean="0">
                <a:latin typeface="Arial" pitchFamily="34" charset="0"/>
              </a:rPr>
              <a:pPr/>
              <a:t>2</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xfrm>
            <a:off x="3884614" y="8685212"/>
            <a:ext cx="2971799" cy="457200"/>
          </a:xfrm>
          <a:prstGeom prst="rect">
            <a:avLst/>
          </a:prstGeom>
          <a:noFill/>
        </p:spPr>
        <p:txBody>
          <a:bodyPr/>
          <a:lstStyle/>
          <a:p>
            <a:fld id="{FA2C36F9-9F7A-4F74-BC87-17FCFDB58F94}" type="slidenum">
              <a:rPr lang="en-US" smtClean="0">
                <a:latin typeface="Arial" pitchFamily="34" charset="0"/>
              </a:rPr>
              <a:pPr/>
              <a:t>11</a:t>
            </a:fld>
            <a:endParaRPr lang="en-US" smtClean="0">
              <a:latin typeface="Arial"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lIns="86481" tIns="43241" rIns="86481" bIns="43241"/>
          <a:lstStyle/>
          <a:p>
            <a:pPr eaLnBrk="1" hangingPunct="1"/>
            <a:endParaRPr lang="de-DE" smtClean="0">
              <a:latin typeface="Time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xfrm>
            <a:off x="3884614" y="8685212"/>
            <a:ext cx="2971799" cy="457200"/>
          </a:xfrm>
          <a:prstGeom prst="rect">
            <a:avLst/>
          </a:prstGeom>
          <a:noFill/>
        </p:spPr>
        <p:txBody>
          <a:bodyPr/>
          <a:lstStyle/>
          <a:p>
            <a:fld id="{FA2C36F9-9F7A-4F74-BC87-17FCFDB58F94}" type="slidenum">
              <a:rPr lang="en-US" smtClean="0">
                <a:latin typeface="Arial" pitchFamily="34" charset="0"/>
              </a:rPr>
              <a:pPr/>
              <a:t>12</a:t>
            </a:fld>
            <a:endParaRPr lang="en-US" smtClean="0">
              <a:latin typeface="Arial"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lIns="86481" tIns="43241" rIns="86481" bIns="43241"/>
          <a:lstStyle/>
          <a:p>
            <a:pPr eaLnBrk="1" hangingPunct="1"/>
            <a:endParaRPr lang="de-DE" smtClean="0">
              <a:latin typeface="Time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xfrm>
            <a:off x="3884614" y="8685212"/>
            <a:ext cx="2971799" cy="457200"/>
          </a:xfrm>
          <a:prstGeom prst="rect">
            <a:avLst/>
          </a:prstGeom>
          <a:noFill/>
        </p:spPr>
        <p:txBody>
          <a:bodyPr/>
          <a:lstStyle/>
          <a:p>
            <a:fld id="{FA2C36F9-9F7A-4F74-BC87-17FCFDB58F94}" type="slidenum">
              <a:rPr lang="en-US" smtClean="0">
                <a:latin typeface="Arial" pitchFamily="34" charset="0"/>
              </a:rPr>
              <a:pPr/>
              <a:t>13</a:t>
            </a:fld>
            <a:endParaRPr lang="en-US" smtClean="0">
              <a:latin typeface="Arial"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lIns="86481" tIns="43241" rIns="86481" bIns="43241"/>
          <a:lstStyle/>
          <a:p>
            <a:pPr eaLnBrk="1" hangingPunct="1"/>
            <a:endParaRPr lang="de-DE" smtClean="0">
              <a:latin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6"/>
          <p:cNvSpPr>
            <a:spLocks noGrp="1" noChangeArrowheads="1"/>
          </p:cNvSpPr>
          <p:nvPr>
            <p:ph type="ftr" sz="quarter" idx="4"/>
          </p:nvPr>
        </p:nvSpPr>
        <p:spPr>
          <a:noFill/>
        </p:spPr>
        <p:txBody>
          <a:bodyPr/>
          <a:lstStyle/>
          <a:p>
            <a:pPr>
              <a:spcBef>
                <a:spcPct val="20000"/>
              </a:spcBef>
              <a:buClr>
                <a:srgbClr val="215383"/>
              </a:buClr>
              <a:buFont typeface="Wingdings" pitchFamily="2" charset="2"/>
              <a:buChar char="§"/>
            </a:pPr>
            <a:r>
              <a:rPr lang="en-US" smtClean="0">
                <a:solidFill>
                  <a:srgbClr val="000000"/>
                </a:solidFill>
                <a:latin typeface="Arial" pitchFamily="34" charset="0"/>
              </a:rPr>
              <a:t>The MathWorks</a:t>
            </a:r>
          </a:p>
        </p:txBody>
      </p:sp>
      <p:sp>
        <p:nvSpPr>
          <p:cNvPr id="207875" name="Rectangle 7"/>
          <p:cNvSpPr>
            <a:spLocks noGrp="1" noChangeArrowheads="1"/>
          </p:cNvSpPr>
          <p:nvPr>
            <p:ph type="sldNum" sz="quarter" idx="5"/>
          </p:nvPr>
        </p:nvSpPr>
        <p:spPr>
          <a:noFill/>
        </p:spPr>
        <p:txBody>
          <a:bodyPr/>
          <a:lstStyle/>
          <a:p>
            <a:pPr>
              <a:spcBef>
                <a:spcPct val="20000"/>
              </a:spcBef>
              <a:buClr>
                <a:srgbClr val="215383"/>
              </a:buClr>
              <a:buFont typeface="Wingdings" pitchFamily="2" charset="2"/>
              <a:buChar char="§"/>
            </a:pPr>
            <a:fld id="{D89E4277-E1A9-4A15-9A14-F4818AE2EB8D}" type="slidenum">
              <a:rPr lang="en-US" smtClean="0">
                <a:solidFill>
                  <a:srgbClr val="000000"/>
                </a:solidFill>
                <a:latin typeface="Arial" pitchFamily="34" charset="0"/>
              </a:rPr>
              <a:pPr>
                <a:spcBef>
                  <a:spcPct val="20000"/>
                </a:spcBef>
                <a:buClr>
                  <a:srgbClr val="215383"/>
                </a:buClr>
                <a:buFont typeface="Wingdings" pitchFamily="2" charset="2"/>
                <a:buChar char="§"/>
              </a:pPr>
              <a:t>14</a:t>
            </a:fld>
            <a:endParaRPr lang="en-US" smtClean="0">
              <a:solidFill>
                <a:srgbClr val="000000"/>
              </a:solidFill>
              <a:latin typeface="Arial" pitchFamily="34" charset="0"/>
            </a:endParaRPr>
          </a:p>
        </p:txBody>
      </p:sp>
      <p:sp>
        <p:nvSpPr>
          <p:cNvPr id="207876" name="Rectangle 2"/>
          <p:cNvSpPr>
            <a:spLocks noGrp="1" noRot="1" noChangeAspect="1" noChangeArrowheads="1" noTextEdit="1"/>
          </p:cNvSpPr>
          <p:nvPr>
            <p:ph type="sldImg"/>
          </p:nvPr>
        </p:nvSpPr>
        <p:spPr>
          <a:ln/>
        </p:spPr>
      </p:sp>
      <p:sp>
        <p:nvSpPr>
          <p:cNvPr id="207877" name="Rectangle 3"/>
          <p:cNvSpPr>
            <a:spLocks noGrp="1" noChangeArrowheads="1"/>
          </p:cNvSpPr>
          <p:nvPr>
            <p:ph type="body" idx="1"/>
          </p:nvPr>
        </p:nvSpPr>
        <p:spPr>
          <a:noFill/>
          <a:ln/>
        </p:spPr>
        <p:txBody>
          <a:bodyPr/>
          <a:lstStyle/>
          <a:p>
            <a:pPr eaLnBrk="1" hangingPunct="1">
              <a:lnSpc>
                <a:spcPct val="80000"/>
              </a:lnSpc>
            </a:pPr>
            <a:endParaRPr lang="en-US" sz="900" smtClean="0">
              <a:latin typeface="Times"/>
            </a:endParaRPr>
          </a:p>
          <a:p>
            <a:pPr eaLnBrk="1" hangingPunct="1">
              <a:lnSpc>
                <a:spcPct val="80000"/>
              </a:lnSpc>
            </a:pPr>
            <a:endParaRPr lang="en-US" sz="900"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p:spPr>
        <p:txBody>
          <a:bodyPr/>
          <a:lstStyle/>
          <a:p>
            <a:pPr eaLnBrk="1" hangingPunct="1"/>
            <a:r>
              <a:rPr lang="en-US" b="1" dirty="0" smtClean="0">
                <a:latin typeface="Times"/>
              </a:rPr>
              <a:t>Motivations</a:t>
            </a:r>
          </a:p>
          <a:p>
            <a:pPr eaLnBrk="1" hangingPunct="1"/>
            <a:r>
              <a:rPr lang="en-US" dirty="0" smtClean="0">
                <a:latin typeface="Times"/>
              </a:rPr>
              <a:t>A variety of requirements imposed by safety standards such as IEC 61508 (automotive, IAM, …) and DO-178B (aerospace) can be checked statically at the model level. </a:t>
            </a:r>
            <a:r>
              <a:rPr lang="en-US" dirty="0" err="1" smtClean="0">
                <a:latin typeface="Times"/>
              </a:rPr>
              <a:t>Simulink</a:t>
            </a:r>
            <a:r>
              <a:rPr lang="en-US" dirty="0" smtClean="0">
                <a:latin typeface="Times"/>
              </a:rPr>
              <a:t> Verification and Validation comes with a set of Model Advisor checks that facilitate compliance with these standards.  </a:t>
            </a:r>
          </a:p>
          <a:p>
            <a:pPr eaLnBrk="1" hangingPunct="1"/>
            <a:endParaRPr lang="en-US" dirty="0" smtClean="0">
              <a:latin typeface="Times"/>
            </a:endParaRPr>
          </a:p>
          <a:p>
            <a:pPr eaLnBrk="1" hangingPunct="1"/>
            <a:r>
              <a:rPr lang="en-US" dirty="0" smtClean="0">
                <a:latin typeface="Times"/>
              </a:rPr>
              <a:t>See press release </a:t>
            </a:r>
            <a:r>
              <a:rPr lang="en-US" dirty="0" smtClean="0">
                <a:latin typeface="Times"/>
                <a:hlinkClick r:id="rId3"/>
              </a:rPr>
              <a:t>http://www.mathworks.com/company/pressroom/articles/article17335.html</a:t>
            </a:r>
            <a:endParaRPr lang="en-US" dirty="0" smtClean="0">
              <a:latin typeface="Times"/>
            </a:endParaRPr>
          </a:p>
          <a:p>
            <a:pPr eaLnBrk="1" hangingPunct="1"/>
            <a:endParaRPr lang="en-US" dirty="0" smtClean="0">
              <a:latin typeface="Times"/>
            </a:endParaRPr>
          </a:p>
          <a:p>
            <a:pPr eaLnBrk="1" hangingPunct="1"/>
            <a:r>
              <a:rPr lang="en-US" b="1" dirty="0" smtClean="0">
                <a:latin typeface="Times"/>
              </a:rPr>
              <a:t>Doc Reference</a:t>
            </a:r>
          </a:p>
          <a:p>
            <a:pPr eaLnBrk="1" hangingPunct="1"/>
            <a:r>
              <a:rPr lang="en-US" dirty="0" smtClean="0">
                <a:latin typeface="Times"/>
              </a:rPr>
              <a:t>See “IEC 61508 Checks Overview” and  “DO-178B Checks Overview” sections in the </a:t>
            </a:r>
            <a:r>
              <a:rPr lang="en-US" dirty="0" err="1" smtClean="0">
                <a:latin typeface="Times"/>
              </a:rPr>
              <a:t>Simulink</a:t>
            </a:r>
            <a:r>
              <a:rPr lang="en-US" dirty="0" smtClean="0">
                <a:latin typeface="Times"/>
              </a:rPr>
              <a:t> Verification and Validation documentation</a:t>
            </a:r>
          </a:p>
          <a:p>
            <a:pPr eaLnBrk="1" hangingPunct="1"/>
            <a:r>
              <a:rPr lang="en-US" dirty="0" smtClean="0">
                <a:latin typeface="Times"/>
              </a:rPr>
              <a:t>&lt;New checks are not yet added to the product doc&gt;</a:t>
            </a:r>
            <a:endParaRPr lang="en-US" dirty="0" smtClean="0">
              <a:latin typeface="Times"/>
              <a:sym typeface="Wingdings" pitchFamily="2" charset="2"/>
            </a:endParaRPr>
          </a:p>
          <a:p>
            <a:pPr eaLnBrk="1" hangingPunct="1"/>
            <a:endParaRPr lang="en-US" dirty="0" smtClean="0">
              <a:latin typeface="Times"/>
            </a:endParaRPr>
          </a:p>
          <a:p>
            <a:pPr eaLnBrk="1" hangingPunct="1"/>
            <a:r>
              <a:rPr lang="en-US" b="1" dirty="0" smtClean="0">
                <a:latin typeface="Times"/>
              </a:rPr>
              <a:t>Demo</a:t>
            </a:r>
          </a:p>
          <a:p>
            <a:pPr eaLnBrk="1" hangingPunct="1"/>
            <a:r>
              <a:rPr lang="en-US" dirty="0" smtClean="0">
                <a:latin typeface="Times"/>
              </a:rPr>
              <a:t>rtwdemo_iec61508.mdl; rtwdemo_iec61508_script.m</a:t>
            </a:r>
          </a:p>
          <a:p>
            <a:pPr eaLnBrk="1" hangingPunct="1"/>
            <a:endParaRPr lang="en-US" dirty="0" smtClean="0">
              <a:latin typeface="Times"/>
            </a:endParaRPr>
          </a:p>
          <a:p>
            <a:pPr eaLnBrk="1" hangingPunct="1"/>
            <a:r>
              <a:rPr lang="en-US" b="1" dirty="0" smtClean="0">
                <a:latin typeface="Times"/>
              </a:rPr>
              <a:t>Limitations</a:t>
            </a:r>
          </a:p>
          <a:p>
            <a:pPr eaLnBrk="1" hangingPunct="1"/>
            <a:r>
              <a:rPr lang="en-US" dirty="0" smtClean="0">
                <a:latin typeface="Times"/>
              </a:rPr>
              <a:t>Checks can only ensure </a:t>
            </a:r>
            <a:r>
              <a:rPr lang="en-US" u="sng" dirty="0" smtClean="0">
                <a:latin typeface="Times"/>
              </a:rPr>
              <a:t>partial</a:t>
            </a:r>
            <a:r>
              <a:rPr lang="en-US" dirty="0" smtClean="0">
                <a:latin typeface="Times"/>
              </a:rPr>
              <a:t> compliance with the safety standards (some properties cannot be checked automatically, some checks don't cover all edge cases). </a:t>
            </a:r>
            <a:br>
              <a:rPr lang="en-US" dirty="0" smtClean="0">
                <a:latin typeface="Times"/>
              </a:rPr>
            </a:br>
            <a:r>
              <a:rPr lang="en-US" dirty="0" smtClean="0">
                <a:latin typeface="Times"/>
              </a:rPr>
              <a:t>Some language subsets such as Embedded MATLAB are uncovered.</a:t>
            </a:r>
          </a:p>
          <a:p>
            <a:pPr eaLnBrk="1" hangingPunct="1"/>
            <a:endParaRPr lang="en-US" dirty="0" smtClean="0">
              <a:latin typeface="Times"/>
            </a:endParaRPr>
          </a:p>
          <a:p>
            <a:pPr eaLnBrk="1" hangingPunct="1"/>
            <a:r>
              <a:rPr lang="en-US" u="sng" dirty="0" smtClean="0">
                <a:latin typeface="Times"/>
              </a:rPr>
              <a:t>Usage Restriction fields definitions</a:t>
            </a:r>
          </a:p>
          <a:p>
            <a:pPr eaLnBrk="1" hangingPunct="1"/>
            <a:r>
              <a:rPr lang="en-US" dirty="0" smtClean="0">
                <a:latin typeface="Times"/>
              </a:rPr>
              <a:t>“ " remove restriction once release shipping</a:t>
            </a:r>
          </a:p>
          <a:p>
            <a:pPr eaLnBrk="1" hangingPunct="1"/>
            <a:r>
              <a:rPr lang="en-US" dirty="0" smtClean="0">
                <a:latin typeface="Times"/>
              </a:rPr>
              <a:t>“only for prerelease end users" at prerelease</a:t>
            </a:r>
          </a:p>
          <a:p>
            <a:pPr eaLnBrk="1" hangingPunct="1"/>
            <a:r>
              <a:rPr lang="en-US" dirty="0" smtClean="0">
                <a:latin typeface="Times"/>
              </a:rPr>
              <a:t>"confidential per NDA" - for any use prior to pre-release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xfrm>
            <a:off x="3884614" y="8685212"/>
            <a:ext cx="2971799" cy="457200"/>
          </a:xfrm>
          <a:prstGeom prst="rect">
            <a:avLst/>
          </a:prstGeom>
          <a:noFill/>
        </p:spPr>
        <p:txBody>
          <a:bodyPr/>
          <a:lstStyle/>
          <a:p>
            <a:fld id="{FA2C36F9-9F7A-4F74-BC87-17FCFDB58F94}" type="slidenum">
              <a:rPr lang="en-US" smtClean="0">
                <a:latin typeface="Arial" pitchFamily="34" charset="0"/>
              </a:rPr>
              <a:pPr/>
              <a:t>16</a:t>
            </a:fld>
            <a:endParaRPr lang="en-US" smtClean="0">
              <a:latin typeface="Arial"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lIns="86481" tIns="43241" rIns="86481" bIns="43241"/>
          <a:lstStyle/>
          <a:p>
            <a:pPr eaLnBrk="1" hangingPunct="1"/>
            <a:endParaRPr lang="de-DE" smtClean="0">
              <a:latin typeface="Time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xfrm>
            <a:off x="3884614" y="8685212"/>
            <a:ext cx="2971799" cy="457200"/>
          </a:xfrm>
          <a:prstGeom prst="rect">
            <a:avLst/>
          </a:prstGeom>
          <a:noFill/>
        </p:spPr>
        <p:txBody>
          <a:bodyPr/>
          <a:lstStyle/>
          <a:p>
            <a:fld id="{FA2C36F9-9F7A-4F74-BC87-17FCFDB58F94}" type="slidenum">
              <a:rPr lang="en-US" smtClean="0">
                <a:latin typeface="Arial" pitchFamily="34" charset="0"/>
              </a:rPr>
              <a:pPr/>
              <a:t>17</a:t>
            </a:fld>
            <a:endParaRPr lang="en-US" smtClean="0">
              <a:latin typeface="Arial"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lIns="86481" tIns="43241" rIns="86481" bIns="43241"/>
          <a:lstStyle/>
          <a:p>
            <a:pPr eaLnBrk="1" hangingPunct="1"/>
            <a:endParaRPr lang="de-DE" smtClean="0">
              <a:latin typeface="Time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xfrm>
            <a:off x="3884614" y="8685212"/>
            <a:ext cx="2971799" cy="457200"/>
          </a:xfrm>
          <a:prstGeom prst="rect">
            <a:avLst/>
          </a:prstGeom>
          <a:noFill/>
        </p:spPr>
        <p:txBody>
          <a:bodyPr/>
          <a:lstStyle/>
          <a:p>
            <a:fld id="{FA2C36F9-9F7A-4F74-BC87-17FCFDB58F94}" type="slidenum">
              <a:rPr lang="en-US" smtClean="0">
                <a:latin typeface="Arial" pitchFamily="34" charset="0"/>
              </a:rPr>
              <a:pPr/>
              <a:t>18</a:t>
            </a:fld>
            <a:endParaRPr lang="en-US" smtClean="0">
              <a:latin typeface="Arial"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lIns="86481" tIns="43241" rIns="86481" bIns="43241"/>
          <a:lstStyle/>
          <a:p>
            <a:pPr eaLnBrk="1" hangingPunct="1"/>
            <a:endParaRPr lang="de-DE" smtClean="0">
              <a:latin typeface="Time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xfrm>
            <a:off x="3884614" y="8685212"/>
            <a:ext cx="2971799" cy="457200"/>
          </a:xfrm>
          <a:prstGeom prst="rect">
            <a:avLst/>
          </a:prstGeom>
          <a:noFill/>
        </p:spPr>
        <p:txBody>
          <a:bodyPr/>
          <a:lstStyle/>
          <a:p>
            <a:fld id="{FA2C36F9-9F7A-4F74-BC87-17FCFDB58F94}" type="slidenum">
              <a:rPr lang="en-US" smtClean="0">
                <a:latin typeface="Arial" pitchFamily="34" charset="0"/>
              </a:rPr>
              <a:pPr/>
              <a:t>19</a:t>
            </a:fld>
            <a:endParaRPr lang="en-US" smtClean="0">
              <a:latin typeface="Arial"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lIns="86481" tIns="43241" rIns="86481" bIns="43241"/>
          <a:lstStyle/>
          <a:p>
            <a:pPr eaLnBrk="1" hangingPunct="1"/>
            <a:endParaRPr lang="de-DE" smtClean="0">
              <a:latin typeface="Time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xfrm>
            <a:off x="3884614" y="8685212"/>
            <a:ext cx="2971799" cy="457200"/>
          </a:xfrm>
          <a:prstGeom prst="rect">
            <a:avLst/>
          </a:prstGeom>
          <a:noFill/>
        </p:spPr>
        <p:txBody>
          <a:bodyPr/>
          <a:lstStyle/>
          <a:p>
            <a:fld id="{FA2C36F9-9F7A-4F74-BC87-17FCFDB58F94}" type="slidenum">
              <a:rPr lang="en-US" smtClean="0">
                <a:latin typeface="Arial" pitchFamily="34" charset="0"/>
              </a:rPr>
              <a:pPr/>
              <a:t>20</a:t>
            </a:fld>
            <a:endParaRPr lang="en-US" smtClean="0">
              <a:latin typeface="Arial"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lIns="86481" tIns="43241" rIns="86481" bIns="43241"/>
          <a:lstStyle/>
          <a:p>
            <a:pPr eaLnBrk="1" hangingPunct="1"/>
            <a:endParaRPr lang="de-DE" smtClean="0">
              <a:latin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Here</a:t>
            </a:r>
            <a:r>
              <a:rPr lang="sv-SE" dirty="0" smtClean="0"/>
              <a:t> </a:t>
            </a:r>
            <a:r>
              <a:rPr lang="sv-SE" dirty="0" err="1" smtClean="0"/>
              <a:t>are</a:t>
            </a:r>
            <a:r>
              <a:rPr lang="sv-SE" dirty="0" smtClean="0"/>
              <a:t> </a:t>
            </a:r>
            <a:r>
              <a:rPr lang="sv-SE" dirty="0" err="1" smtClean="0"/>
              <a:t>some</a:t>
            </a:r>
            <a:r>
              <a:rPr lang="sv-SE" dirty="0" smtClean="0"/>
              <a:t> </a:t>
            </a:r>
            <a:r>
              <a:rPr lang="sv-SE" dirty="0" err="1" smtClean="0"/>
              <a:t>of</a:t>
            </a:r>
            <a:r>
              <a:rPr lang="sv-SE" dirty="0" smtClean="0"/>
              <a:t> the standards</a:t>
            </a:r>
            <a:r>
              <a:rPr lang="sv-SE" baseline="0" dirty="0" smtClean="0"/>
              <a:t> MathWorks support </a:t>
            </a:r>
            <a:r>
              <a:rPr lang="sv-SE" baseline="0" dirty="0" err="1" smtClean="0"/>
              <a:t>directly</a:t>
            </a:r>
            <a:r>
              <a:rPr lang="sv-SE" baseline="0" dirty="0" smtClean="0"/>
              <a:t> for software </a:t>
            </a:r>
            <a:r>
              <a:rPr lang="sv-SE" baseline="0" dirty="0" err="1" smtClean="0"/>
              <a:t>development</a:t>
            </a:r>
            <a:r>
              <a:rPr lang="sv-SE" baseline="0" dirty="0" smtClean="0"/>
              <a:t> and has </a:t>
            </a:r>
            <a:r>
              <a:rPr lang="sv-SE" baseline="0" dirty="0" err="1" smtClean="0"/>
              <a:t>certification</a:t>
            </a:r>
            <a:r>
              <a:rPr lang="sv-SE" baseline="0" dirty="0" smtClean="0"/>
              <a:t> kits for. </a:t>
            </a:r>
            <a:r>
              <a:rPr lang="sv-SE" baseline="0" dirty="0" err="1" smtClean="0"/>
              <a:t>This</a:t>
            </a:r>
            <a:r>
              <a:rPr lang="sv-SE" baseline="0" dirty="0" smtClean="0"/>
              <a:t> </a:t>
            </a:r>
            <a:r>
              <a:rPr lang="sv-SE" baseline="0" dirty="0" err="1" smtClean="0"/>
              <a:t>does</a:t>
            </a:r>
            <a:r>
              <a:rPr lang="sv-SE" baseline="0" dirty="0" smtClean="0"/>
              <a:t> not </a:t>
            </a:r>
            <a:r>
              <a:rPr lang="sv-SE" baseline="0" dirty="0" err="1" smtClean="0"/>
              <a:t>include</a:t>
            </a:r>
            <a:r>
              <a:rPr lang="sv-SE" baseline="0" dirty="0" smtClean="0"/>
              <a:t> </a:t>
            </a:r>
            <a:r>
              <a:rPr lang="sv-SE" baseline="0" dirty="0" err="1" smtClean="0"/>
              <a:t>other</a:t>
            </a:r>
            <a:r>
              <a:rPr lang="sv-SE" baseline="0" dirty="0" smtClean="0"/>
              <a:t> and </a:t>
            </a:r>
            <a:r>
              <a:rPr lang="sv-SE" baseline="0" dirty="0" err="1" smtClean="0"/>
              <a:t>indeed</a:t>
            </a:r>
            <a:r>
              <a:rPr lang="sv-SE" baseline="0" dirty="0" smtClean="0"/>
              <a:t> as </a:t>
            </a:r>
            <a:r>
              <a:rPr lang="sv-SE" baseline="0" dirty="0" err="1" smtClean="0"/>
              <a:t>we</a:t>
            </a:r>
            <a:r>
              <a:rPr lang="sv-SE" baseline="0" dirty="0" smtClean="0"/>
              <a:t> </a:t>
            </a:r>
            <a:r>
              <a:rPr lang="sv-SE" baseline="0" dirty="0" err="1" smtClean="0"/>
              <a:t>will</a:t>
            </a:r>
            <a:r>
              <a:rPr lang="sv-SE" baseline="0" dirty="0" smtClean="0"/>
              <a:t> </a:t>
            </a:r>
            <a:r>
              <a:rPr lang="sv-SE" baseline="0" dirty="0" err="1" smtClean="0"/>
              <a:t>see</a:t>
            </a:r>
            <a:r>
              <a:rPr lang="sv-SE" baseline="0" dirty="0" smtClean="0"/>
              <a:t> </a:t>
            </a:r>
            <a:r>
              <a:rPr lang="sv-SE" baseline="0" dirty="0" err="1" smtClean="0"/>
              <a:t>there</a:t>
            </a:r>
            <a:r>
              <a:rPr lang="sv-SE" baseline="0" dirty="0" smtClean="0"/>
              <a:t> </a:t>
            </a:r>
            <a:r>
              <a:rPr lang="sv-SE" baseline="0" dirty="0" err="1" smtClean="0"/>
              <a:t>are</a:t>
            </a:r>
            <a:r>
              <a:rPr lang="sv-SE" baseline="0" dirty="0" smtClean="0"/>
              <a:t> </a:t>
            </a:r>
            <a:r>
              <a:rPr lang="sv-SE" baseline="0" dirty="0" err="1" smtClean="0"/>
              <a:t>many</a:t>
            </a:r>
            <a:r>
              <a:rPr lang="sv-SE" baseline="0" dirty="0" smtClean="0"/>
              <a:t> </a:t>
            </a:r>
            <a:r>
              <a:rPr lang="sv-SE" baseline="0" dirty="0" err="1" smtClean="0"/>
              <a:t>other</a:t>
            </a:r>
            <a:r>
              <a:rPr lang="sv-SE" baseline="0" dirty="0" smtClean="0"/>
              <a:t> standards </a:t>
            </a:r>
            <a:r>
              <a:rPr lang="sv-SE" baseline="0" dirty="0" err="1" smtClean="0"/>
              <a:t>building</a:t>
            </a:r>
            <a:r>
              <a:rPr lang="sv-SE" baseline="0" dirty="0" smtClean="0"/>
              <a:t> on top </a:t>
            </a:r>
            <a:endParaRPr lang="sv-SE" dirty="0" smtClean="0"/>
          </a:p>
          <a:p>
            <a:endParaRPr lang="sv-SE" dirty="0" smtClean="0"/>
          </a:p>
          <a:p>
            <a:r>
              <a:rPr lang="sv-SE" dirty="0" err="1" smtClean="0"/>
              <a:t>We</a:t>
            </a:r>
            <a:r>
              <a:rPr lang="sv-SE" dirty="0" smtClean="0"/>
              <a:t> support IEC 62304 </a:t>
            </a:r>
            <a:r>
              <a:rPr lang="sv-SE" dirty="0" err="1" smtClean="0"/>
              <a:t>since</a:t>
            </a:r>
            <a:r>
              <a:rPr lang="sv-SE" dirty="0" smtClean="0"/>
              <a:t> </a:t>
            </a:r>
            <a:r>
              <a:rPr lang="sv-SE" dirty="0" err="1" smtClean="0"/>
              <a:t>this</a:t>
            </a:r>
            <a:r>
              <a:rPr lang="sv-SE" dirty="0" smtClean="0"/>
              <a:t> </a:t>
            </a:r>
            <a:r>
              <a:rPr lang="sv-SE" dirty="0" err="1" smtClean="0"/>
              <a:t>refer</a:t>
            </a:r>
            <a:r>
              <a:rPr lang="sv-SE" dirty="0" smtClean="0"/>
              <a:t> </a:t>
            </a:r>
            <a:r>
              <a:rPr lang="sv-SE" dirty="0" err="1" smtClean="0"/>
              <a:t>to</a:t>
            </a:r>
            <a:r>
              <a:rPr lang="sv-SE" dirty="0" smtClean="0"/>
              <a:t> 61508 as a relevant</a:t>
            </a:r>
            <a:r>
              <a:rPr lang="sv-SE" baseline="0" dirty="0" smtClean="0"/>
              <a:t> </a:t>
            </a:r>
            <a:r>
              <a:rPr lang="sv-SE" baseline="0" dirty="0" err="1" smtClean="0"/>
              <a:t>functional</a:t>
            </a:r>
            <a:r>
              <a:rPr lang="sv-SE" baseline="0" dirty="0" smtClean="0"/>
              <a:t> </a:t>
            </a:r>
            <a:r>
              <a:rPr lang="sv-SE" baseline="0" dirty="0" err="1" smtClean="0"/>
              <a:t>safety</a:t>
            </a:r>
            <a:r>
              <a:rPr lang="sv-SE" baseline="0" dirty="0" smtClean="0"/>
              <a:t> standard.</a:t>
            </a:r>
          </a:p>
          <a:p>
            <a:endParaRPr lang="sv-SE" dirty="0"/>
          </a:p>
        </p:txBody>
      </p:sp>
      <p:sp>
        <p:nvSpPr>
          <p:cNvPr id="4" name="Platshållare för sidfot 3"/>
          <p:cNvSpPr>
            <a:spLocks noGrp="1"/>
          </p:cNvSpPr>
          <p:nvPr>
            <p:ph type="ftr" sz="quarter" idx="10"/>
          </p:nvPr>
        </p:nvSpPr>
        <p:spPr/>
        <p:txBody>
          <a:bodyPr/>
          <a:lstStyle/>
          <a:p>
            <a:pPr>
              <a:defRPr/>
            </a:pPr>
            <a:r>
              <a:rPr lang="en-US" smtClean="0"/>
              <a:t>The MathWorks</a:t>
            </a:r>
            <a:endParaRPr lang="en-US"/>
          </a:p>
        </p:txBody>
      </p:sp>
      <p:sp>
        <p:nvSpPr>
          <p:cNvPr id="5" name="Platshållare för bildnummer 4"/>
          <p:cNvSpPr>
            <a:spLocks noGrp="1"/>
          </p:cNvSpPr>
          <p:nvPr>
            <p:ph type="sldNum" sz="quarter" idx="11"/>
          </p:nvPr>
        </p:nvSpPr>
        <p:spPr/>
        <p:txBody>
          <a:bodyPr/>
          <a:lstStyle/>
          <a:p>
            <a:pPr>
              <a:defRPr/>
            </a:pPr>
            <a:fld id="{3A6BEA92-94A0-40D3-9F6C-79745CC3DC2A}" type="slidenum">
              <a:rPr lang="en-US" smtClean="0"/>
              <a:pPr>
                <a:defRPr/>
              </a:pPr>
              <a:t>3</a:t>
            </a:fld>
            <a:endParaRPr lang="en-US"/>
          </a:p>
        </p:txBody>
      </p:sp>
    </p:spTree>
    <p:extLst>
      <p:ext uri="{BB962C8B-B14F-4D97-AF65-F5344CB8AC3E}">
        <p14:creationId xmlns:p14="http://schemas.microsoft.com/office/powerpoint/2010/main" val="3263136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pPr>
              <a:spcBef>
                <a:spcPct val="20000"/>
              </a:spcBef>
              <a:buClr>
                <a:srgbClr val="215383"/>
              </a:buClr>
              <a:buFont typeface="Wingdings" pitchFamily="2" charset="2"/>
              <a:buChar char="§"/>
            </a:pPr>
            <a:fld id="{D000A6C5-880B-464B-B8EE-8484E2966B10}" type="slidenum">
              <a:rPr lang="en-US" smtClean="0">
                <a:solidFill>
                  <a:srgbClr val="000000"/>
                </a:solidFill>
                <a:latin typeface="Arial" pitchFamily="34" charset="0"/>
              </a:rPr>
              <a:pPr>
                <a:spcBef>
                  <a:spcPct val="20000"/>
                </a:spcBef>
                <a:buClr>
                  <a:srgbClr val="215383"/>
                </a:buClr>
                <a:buFont typeface="Wingdings" pitchFamily="2" charset="2"/>
                <a:buChar char="§"/>
              </a:pPr>
              <a:t>21</a:t>
            </a:fld>
            <a:endParaRPr lang="en-US" dirty="0" smtClean="0">
              <a:solidFill>
                <a:srgbClr val="000000"/>
              </a:solidFill>
              <a:latin typeface="Arial" pitchFamily="34"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lIns="91427" tIns="45714" rIns="91427" bIns="45714"/>
          <a:lstStyle/>
          <a:p>
            <a:pPr eaLnBrk="1" hangingPunct="1"/>
            <a:endParaRPr lang="de-DE" smtClean="0">
              <a:latin typeface="Time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pPr eaLnBrk="1" hangingPunct="1"/>
            <a:r>
              <a:rPr lang="en-US" smtClean="0">
                <a:latin typeface="Times"/>
              </a:rPr>
              <a:t>Original definition: </a:t>
            </a:r>
          </a:p>
          <a:p>
            <a:pPr eaLnBrk="1" hangingPunct="1"/>
            <a:r>
              <a:rPr lang="en-US" smtClean="0">
                <a:latin typeface="Times"/>
              </a:rPr>
              <a:t>High integrity systems </a:t>
            </a:r>
          </a:p>
          <a:p>
            <a:pPr eaLnBrk="1" hangingPunct="1"/>
            <a:r>
              <a:rPr lang="en-US" smtClean="0">
                <a:latin typeface="Times"/>
              </a:rPr>
              <a:t>Systems that are designed and maintained so that they have a high probability of carrying out their intended function. Safety instrumented systems having safety integrity levels in the range SIL1 to SIL4 are regarded as high integrity systems </a:t>
            </a:r>
          </a:p>
          <a:p>
            <a:pPr eaLnBrk="1" hangingPunct="1"/>
            <a:endParaRPr lang="de-DE" smtClean="0">
              <a:latin typeface="Times"/>
            </a:endParaRPr>
          </a:p>
          <a:p>
            <a:pPr eaLnBrk="1" hangingPunct="1"/>
            <a:endParaRPr lang="en-US" smtClean="0">
              <a:latin typeface="Times"/>
            </a:endParaRPr>
          </a:p>
        </p:txBody>
      </p:sp>
      <p:sp>
        <p:nvSpPr>
          <p:cNvPr id="139268" name="Slide Number Placeholder 3"/>
          <p:cNvSpPr>
            <a:spLocks noGrp="1"/>
          </p:cNvSpPr>
          <p:nvPr>
            <p:ph type="sldNum" sz="quarter" idx="5"/>
          </p:nvPr>
        </p:nvSpPr>
        <p:spPr>
          <a:noFill/>
        </p:spPr>
        <p:txBody>
          <a:bodyPr/>
          <a:lstStyle/>
          <a:p>
            <a:fld id="{F8D21AEC-7243-4FB5-A667-55A67859348A}" type="slidenum">
              <a:rPr lang="en-US" smtClean="0">
                <a:solidFill>
                  <a:prstClr val="black"/>
                </a:solidFill>
              </a:rPr>
              <a:pPr/>
              <a:t>22</a:t>
            </a:fld>
            <a:endParaRPr lang="en-US" smtClean="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Refer</a:t>
            </a:r>
            <a:r>
              <a:rPr lang="sv-SE" dirty="0" smtClean="0"/>
              <a:t> </a:t>
            </a:r>
            <a:r>
              <a:rPr lang="sv-SE" dirty="0" err="1" smtClean="0"/>
              <a:t>to</a:t>
            </a:r>
            <a:r>
              <a:rPr lang="sv-SE" dirty="0" smtClean="0"/>
              <a:t> 61508-3 and/or</a:t>
            </a:r>
            <a:r>
              <a:rPr lang="sv-SE" baseline="0" dirty="0" smtClean="0"/>
              <a:t> the </a:t>
            </a:r>
            <a:r>
              <a:rPr lang="sv-SE" baseline="0" dirty="0" smtClean="0"/>
              <a:t>QSR </a:t>
            </a:r>
            <a:r>
              <a:rPr lang="sv-SE" baseline="0" dirty="0" smtClean="0"/>
              <a:t>– </a:t>
            </a:r>
            <a:r>
              <a:rPr lang="sv-SE" baseline="0" dirty="0" err="1" smtClean="0"/>
              <a:t>Quality</a:t>
            </a:r>
            <a:r>
              <a:rPr lang="sv-SE" baseline="0" dirty="0" smtClean="0"/>
              <a:t> System </a:t>
            </a:r>
            <a:r>
              <a:rPr lang="sv-SE" baseline="0" dirty="0" err="1" smtClean="0"/>
              <a:t>Regulations</a:t>
            </a:r>
            <a:r>
              <a:rPr lang="sv-SE" baseline="0" dirty="0" smtClean="0"/>
              <a:t>, part </a:t>
            </a:r>
            <a:r>
              <a:rPr lang="sv-SE" baseline="0" dirty="0" err="1" smtClean="0"/>
              <a:t>of</a:t>
            </a:r>
            <a:r>
              <a:rPr lang="sv-SE" baseline="0" dirty="0" smtClean="0"/>
              <a:t> the </a:t>
            </a:r>
            <a:r>
              <a:rPr lang="sv-SE" baseline="0" dirty="0" err="1" smtClean="0"/>
              <a:t>entire</a:t>
            </a:r>
            <a:r>
              <a:rPr lang="sv-SE" baseline="0" dirty="0" smtClean="0"/>
              <a:t> </a:t>
            </a:r>
            <a:r>
              <a:rPr lang="sv-SE" baseline="0" dirty="0" err="1" smtClean="0"/>
              <a:t>lifecycle</a:t>
            </a:r>
            <a:r>
              <a:rPr lang="sv-SE" baseline="0" dirty="0" smtClean="0"/>
              <a:t> </a:t>
            </a:r>
            <a:r>
              <a:rPr lang="sv-SE" baseline="0" dirty="0" err="1" smtClean="0"/>
              <a:t>rather</a:t>
            </a:r>
            <a:r>
              <a:rPr lang="sv-SE" baseline="0" dirty="0" smtClean="0"/>
              <a:t> </a:t>
            </a:r>
            <a:r>
              <a:rPr lang="sv-SE" baseline="0" dirty="0" err="1" smtClean="0"/>
              <a:t>than</a:t>
            </a:r>
            <a:r>
              <a:rPr lang="sv-SE" baseline="0" dirty="0" smtClean="0"/>
              <a:t> just SW </a:t>
            </a:r>
            <a:r>
              <a:rPr lang="sv-SE" baseline="0" dirty="0" err="1" smtClean="0"/>
              <a:t>development</a:t>
            </a:r>
            <a:r>
              <a:rPr lang="sv-SE" baseline="0" dirty="0" smtClean="0"/>
              <a:t> </a:t>
            </a:r>
            <a:endParaRPr lang="sv-SE" baseline="0" dirty="0" smtClean="0"/>
          </a:p>
          <a:p>
            <a:endParaRPr lang="sv-SE" baseline="0" dirty="0" smtClean="0"/>
          </a:p>
          <a:p>
            <a:r>
              <a:rPr lang="sv-SE" baseline="0" dirty="0" err="1" smtClean="0"/>
              <a:t>This</a:t>
            </a:r>
            <a:r>
              <a:rPr lang="sv-SE" baseline="0" dirty="0" smtClean="0"/>
              <a:t> is TBD </a:t>
            </a:r>
            <a:endParaRPr lang="sv-SE" dirty="0"/>
          </a:p>
        </p:txBody>
      </p:sp>
      <p:sp>
        <p:nvSpPr>
          <p:cNvPr id="4" name="Platshållare för sidfot 3"/>
          <p:cNvSpPr>
            <a:spLocks noGrp="1"/>
          </p:cNvSpPr>
          <p:nvPr>
            <p:ph type="ftr" sz="quarter" idx="10"/>
          </p:nvPr>
        </p:nvSpPr>
        <p:spPr/>
        <p:txBody>
          <a:bodyPr/>
          <a:lstStyle/>
          <a:p>
            <a:pPr>
              <a:defRPr/>
            </a:pPr>
            <a:r>
              <a:rPr lang="en-US" smtClean="0"/>
              <a:t>The MathWorks</a:t>
            </a:r>
            <a:endParaRPr lang="en-US"/>
          </a:p>
        </p:txBody>
      </p:sp>
      <p:sp>
        <p:nvSpPr>
          <p:cNvPr id="5" name="Platshållare för bildnummer 4"/>
          <p:cNvSpPr>
            <a:spLocks noGrp="1"/>
          </p:cNvSpPr>
          <p:nvPr>
            <p:ph type="sldNum" sz="quarter" idx="11"/>
          </p:nvPr>
        </p:nvSpPr>
        <p:spPr/>
        <p:txBody>
          <a:bodyPr/>
          <a:lstStyle/>
          <a:p>
            <a:pPr>
              <a:defRPr/>
            </a:pPr>
            <a:fld id="{3A6BEA92-94A0-40D3-9F6C-79745CC3DC2A}" type="slidenum">
              <a:rPr lang="en-US" smtClean="0"/>
              <a:pPr>
                <a:defRPr/>
              </a:pPr>
              <a:t>23</a:t>
            </a:fld>
            <a:endParaRPr lang="en-US"/>
          </a:p>
        </p:txBody>
      </p:sp>
    </p:spTree>
    <p:extLst>
      <p:ext uri="{BB962C8B-B14F-4D97-AF65-F5344CB8AC3E}">
        <p14:creationId xmlns:p14="http://schemas.microsoft.com/office/powerpoint/2010/main" val="3177299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Reefernce weorkflow can be utilized as use case documentation</a:t>
            </a:r>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24</a:t>
            </a:fld>
            <a:endParaRPr lang="en-US" dirty="0"/>
          </a:p>
        </p:txBody>
      </p:sp>
    </p:spTree>
    <p:extLst>
      <p:ext uri="{BB962C8B-B14F-4D97-AF65-F5344CB8AC3E}">
        <p14:creationId xmlns:p14="http://schemas.microsoft.com/office/powerpoint/2010/main" val="1171686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381000"/>
            <a:ext cx="4572000" cy="3429000"/>
          </a:xfrm>
        </p:spPr>
      </p:sp>
      <p:sp>
        <p:nvSpPr>
          <p:cNvPr id="3" name="Notes Placeholder 2"/>
          <p:cNvSpPr>
            <a:spLocks noGrp="1"/>
          </p:cNvSpPr>
          <p:nvPr>
            <p:ph type="body" idx="1"/>
          </p:nvPr>
        </p:nvSpPr>
        <p:spPr>
          <a:xfrm>
            <a:off x="685800" y="4038600"/>
            <a:ext cx="5486400" cy="4648200"/>
          </a:xfrm>
        </p:spPr>
        <p:txBody>
          <a:bodyPr>
            <a:normAutofit/>
          </a:bodyPr>
          <a:lstStyle/>
          <a:p>
            <a:pPr>
              <a:lnSpc>
                <a:spcPct val="80000"/>
              </a:lnSpc>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AD73B8C3-A209-4A55-9261-22C2A02B3159}"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pPr eaLnBrk="1" hangingPunct="1"/>
            <a:r>
              <a:rPr lang="en-US" smtClean="0">
                <a:latin typeface="Times"/>
              </a:rPr>
              <a:t>Original definition: </a:t>
            </a:r>
          </a:p>
          <a:p>
            <a:pPr eaLnBrk="1" hangingPunct="1"/>
            <a:r>
              <a:rPr lang="en-US" smtClean="0">
                <a:latin typeface="Times"/>
              </a:rPr>
              <a:t>High integrity systems </a:t>
            </a:r>
          </a:p>
          <a:p>
            <a:pPr eaLnBrk="1" hangingPunct="1"/>
            <a:r>
              <a:rPr lang="en-US" smtClean="0">
                <a:latin typeface="Times"/>
              </a:rPr>
              <a:t>Systems that are designed and maintained so that they have a high probability of carrying out their intended function. Safety instrumented systems having safety integrity levels in the range SIL1 to SIL4 are regarded as high integrity systems </a:t>
            </a:r>
          </a:p>
          <a:p>
            <a:pPr eaLnBrk="1" hangingPunct="1"/>
            <a:endParaRPr lang="de-DE" smtClean="0">
              <a:latin typeface="Times"/>
            </a:endParaRPr>
          </a:p>
          <a:p>
            <a:pPr eaLnBrk="1" hangingPunct="1"/>
            <a:endParaRPr lang="en-US" smtClean="0">
              <a:latin typeface="Times"/>
            </a:endParaRPr>
          </a:p>
        </p:txBody>
      </p:sp>
      <p:sp>
        <p:nvSpPr>
          <p:cNvPr id="139268" name="Slide Number Placeholder 3"/>
          <p:cNvSpPr>
            <a:spLocks noGrp="1"/>
          </p:cNvSpPr>
          <p:nvPr>
            <p:ph type="sldNum" sz="quarter" idx="5"/>
          </p:nvPr>
        </p:nvSpPr>
        <p:spPr>
          <a:noFill/>
        </p:spPr>
        <p:txBody>
          <a:bodyPr/>
          <a:lstStyle/>
          <a:p>
            <a:fld id="{F8D21AEC-7243-4FB5-A667-55A67859348A}" type="slidenum">
              <a:rPr lang="en-US" smtClean="0">
                <a:solidFill>
                  <a:prstClr val="black"/>
                </a:solidFill>
              </a:rPr>
              <a:pPr/>
              <a:t>26</a:t>
            </a:fld>
            <a:endParaRPr lang="en-US" smtClean="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Put</a:t>
            </a:r>
            <a:r>
              <a:rPr lang="sv-SE" dirty="0" smtClean="0"/>
              <a:t> in </a:t>
            </a:r>
            <a:r>
              <a:rPr lang="sv-SE" dirty="0" err="1" smtClean="0"/>
              <a:t>here</a:t>
            </a:r>
            <a:r>
              <a:rPr lang="sv-SE" dirty="0" smtClean="0"/>
              <a:t> a </a:t>
            </a:r>
            <a:r>
              <a:rPr lang="sv-SE" dirty="0" err="1" smtClean="0"/>
              <a:t>mapping</a:t>
            </a:r>
            <a:r>
              <a:rPr lang="sv-SE" dirty="0" smtClean="0"/>
              <a:t> </a:t>
            </a:r>
            <a:r>
              <a:rPr lang="sv-SE" dirty="0" err="1" smtClean="0"/>
              <a:t>of</a:t>
            </a:r>
            <a:r>
              <a:rPr lang="sv-SE" dirty="0" smtClean="0"/>
              <a:t> the </a:t>
            </a:r>
            <a:r>
              <a:rPr lang="sv-SE" dirty="0" err="1" smtClean="0"/>
              <a:t>stages</a:t>
            </a:r>
            <a:r>
              <a:rPr lang="sv-SE" dirty="0" smtClean="0"/>
              <a:t> </a:t>
            </a:r>
            <a:r>
              <a:rPr lang="sv-SE" dirty="0" err="1" smtClean="0"/>
              <a:t>of</a:t>
            </a:r>
            <a:r>
              <a:rPr lang="sv-SE" dirty="0" smtClean="0"/>
              <a:t> the </a:t>
            </a:r>
            <a:r>
              <a:rPr lang="sv-SE" dirty="0" err="1" smtClean="0"/>
              <a:t>development</a:t>
            </a:r>
            <a:r>
              <a:rPr lang="sv-SE" dirty="0" smtClean="0"/>
              <a:t> process and </a:t>
            </a:r>
            <a:r>
              <a:rPr lang="sv-SE" dirty="0" err="1" smtClean="0"/>
              <a:t>artifacts</a:t>
            </a:r>
            <a:r>
              <a:rPr lang="sv-SE" dirty="0" smtClean="0"/>
              <a:t> </a:t>
            </a:r>
            <a:r>
              <a:rPr lang="sv-SE" dirty="0" err="1" smtClean="0"/>
              <a:t>gathered</a:t>
            </a:r>
            <a:r>
              <a:rPr lang="sv-SE" dirty="0" smtClean="0"/>
              <a:t>.</a:t>
            </a:r>
            <a:r>
              <a:rPr lang="sv-SE" baseline="0" dirty="0" smtClean="0"/>
              <a:t> </a:t>
            </a:r>
            <a:r>
              <a:rPr lang="sv-SE" baseline="0" dirty="0" err="1" smtClean="0"/>
              <a:t>Finalize</a:t>
            </a:r>
            <a:r>
              <a:rPr lang="sv-SE" baseline="0" dirty="0" smtClean="0"/>
              <a:t> </a:t>
            </a:r>
            <a:r>
              <a:rPr lang="sv-SE" baseline="0" dirty="0" err="1" smtClean="0"/>
              <a:t>with</a:t>
            </a:r>
            <a:r>
              <a:rPr lang="sv-SE" baseline="0" dirty="0" smtClean="0"/>
              <a:t> a </a:t>
            </a:r>
            <a:r>
              <a:rPr lang="sv-SE" dirty="0" smtClean="0"/>
              <a:t>table </a:t>
            </a:r>
            <a:r>
              <a:rPr lang="sv-SE" dirty="0" err="1" smtClean="0"/>
              <a:t>of</a:t>
            </a:r>
            <a:r>
              <a:rPr lang="sv-SE" dirty="0" smtClean="0"/>
              <a:t> all </a:t>
            </a:r>
            <a:r>
              <a:rPr lang="sv-SE" dirty="0" err="1" smtClean="0"/>
              <a:t>of</a:t>
            </a:r>
            <a:r>
              <a:rPr lang="sv-SE" dirty="0" smtClean="0"/>
              <a:t> the </a:t>
            </a:r>
            <a:r>
              <a:rPr lang="sv-SE" dirty="0" err="1" smtClean="0"/>
              <a:t>artifacts</a:t>
            </a:r>
            <a:r>
              <a:rPr lang="sv-SE" dirty="0" smtClean="0"/>
              <a:t> </a:t>
            </a:r>
            <a:r>
              <a:rPr lang="sv-SE" dirty="0" err="1" smtClean="0"/>
              <a:t>proving</a:t>
            </a:r>
            <a:r>
              <a:rPr lang="sv-SE" dirty="0" smtClean="0"/>
              <a:t> the </a:t>
            </a:r>
            <a:r>
              <a:rPr lang="sv-SE" dirty="0" err="1" smtClean="0"/>
              <a:t>evidence</a:t>
            </a:r>
            <a:r>
              <a:rPr lang="sv-SE" baseline="0" dirty="0" smtClean="0"/>
              <a:t> </a:t>
            </a:r>
            <a:r>
              <a:rPr lang="sv-SE" baseline="0" dirty="0" err="1" smtClean="0"/>
              <a:t>of</a:t>
            </a:r>
            <a:r>
              <a:rPr lang="sv-SE" baseline="0" dirty="0" smtClean="0"/>
              <a:t> </a:t>
            </a:r>
            <a:r>
              <a:rPr lang="sv-SE" baseline="0" dirty="0" err="1" smtClean="0"/>
              <a:t>running</a:t>
            </a:r>
            <a:r>
              <a:rPr lang="sv-SE" baseline="0" dirty="0" smtClean="0"/>
              <a:t> it.</a:t>
            </a:r>
          </a:p>
          <a:p>
            <a:endParaRPr lang="sv-SE" baseline="0" dirty="0" smtClean="0"/>
          </a:p>
          <a:p>
            <a:endParaRPr lang="sv-SE" dirty="0"/>
          </a:p>
        </p:txBody>
      </p:sp>
      <p:sp>
        <p:nvSpPr>
          <p:cNvPr id="4" name="Platshållare för sidfot 3"/>
          <p:cNvSpPr>
            <a:spLocks noGrp="1"/>
          </p:cNvSpPr>
          <p:nvPr>
            <p:ph type="ftr" sz="quarter" idx="10"/>
          </p:nvPr>
        </p:nvSpPr>
        <p:spPr/>
        <p:txBody>
          <a:bodyPr/>
          <a:lstStyle/>
          <a:p>
            <a:pPr>
              <a:defRPr/>
            </a:pPr>
            <a:r>
              <a:rPr lang="en-US" smtClean="0"/>
              <a:t>The MathWorks</a:t>
            </a:r>
            <a:endParaRPr lang="en-US"/>
          </a:p>
        </p:txBody>
      </p:sp>
      <p:sp>
        <p:nvSpPr>
          <p:cNvPr id="5" name="Platshållare för bildnummer 4"/>
          <p:cNvSpPr>
            <a:spLocks noGrp="1"/>
          </p:cNvSpPr>
          <p:nvPr>
            <p:ph type="sldNum" sz="quarter" idx="11"/>
          </p:nvPr>
        </p:nvSpPr>
        <p:spPr/>
        <p:txBody>
          <a:bodyPr/>
          <a:lstStyle/>
          <a:p>
            <a:pPr>
              <a:defRPr/>
            </a:pPr>
            <a:fld id="{3A6BEA92-94A0-40D3-9F6C-79745CC3DC2A}" type="slidenum">
              <a:rPr lang="en-US" smtClean="0"/>
              <a:pPr>
                <a:defRPr/>
              </a:pPr>
              <a:t>27</a:t>
            </a:fld>
            <a:endParaRPr lang="en-US"/>
          </a:p>
        </p:txBody>
      </p:sp>
    </p:spTree>
    <p:extLst>
      <p:ext uri="{BB962C8B-B14F-4D97-AF65-F5344CB8AC3E}">
        <p14:creationId xmlns:p14="http://schemas.microsoft.com/office/powerpoint/2010/main" val="1302753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381000"/>
            <a:ext cx="4570412" cy="3429000"/>
          </a:xfrm>
        </p:spPr>
      </p:sp>
      <p:sp>
        <p:nvSpPr>
          <p:cNvPr id="3" name="Notes Placeholder 2"/>
          <p:cNvSpPr>
            <a:spLocks noGrp="1"/>
          </p:cNvSpPr>
          <p:nvPr>
            <p:ph type="body" idx="1"/>
          </p:nvPr>
        </p:nvSpPr>
        <p:spPr>
          <a:xfrm>
            <a:off x="685800" y="4038600"/>
            <a:ext cx="5486400" cy="4648200"/>
          </a:xfrm>
        </p:spPr>
        <p:txBody>
          <a:bodyPr>
            <a:normAutofit/>
          </a:bodyPr>
          <a:lstStyle/>
          <a:p>
            <a:pPr>
              <a:lnSpc>
                <a:spcPct val="80000"/>
              </a:lnSpc>
            </a:pPr>
            <a:r>
              <a:rPr lang="en-US" dirty="0" smtClean="0">
                <a:latin typeface="Arial" pitchFamily="34" charset="0"/>
                <a:cs typeface="Arial" pitchFamily="34" charset="0"/>
              </a:rPr>
              <a:t>Example of the mapping that is provided</a:t>
            </a:r>
            <a:r>
              <a:rPr lang="en-US" baseline="0" dirty="0" smtClean="0">
                <a:latin typeface="Arial" pitchFamily="34" charset="0"/>
                <a:cs typeface="Arial" pitchFamily="34" charset="0"/>
              </a:rPr>
              <a:t> in the cert kit for all of the tables of the </a:t>
            </a:r>
            <a:r>
              <a:rPr lang="en-US" baseline="0" dirty="0" smtClean="0">
                <a:latin typeface="Arial" pitchFamily="34" charset="0"/>
                <a:cs typeface="Arial" pitchFamily="34" charset="0"/>
              </a:rPr>
              <a:t>IEC61508 </a:t>
            </a:r>
            <a:r>
              <a:rPr lang="en-US" baseline="0" dirty="0" smtClean="0">
                <a:latin typeface="Arial" pitchFamily="34" charset="0"/>
                <a:cs typeface="Arial" pitchFamily="34" charset="0"/>
              </a:rPr>
              <a:t>standard. </a:t>
            </a:r>
          </a:p>
          <a:p>
            <a:pPr>
              <a:lnSpc>
                <a:spcPct val="80000"/>
              </a:lnSpc>
            </a:pPr>
            <a:endParaRPr lang="en-US" baseline="0" dirty="0" smtClean="0">
              <a:latin typeface="Arial" pitchFamily="34" charset="0"/>
              <a:cs typeface="Arial" pitchFamily="34" charset="0"/>
            </a:endParaRPr>
          </a:p>
          <a:p>
            <a:pPr>
              <a:lnSpc>
                <a:spcPct val="80000"/>
              </a:lnSpc>
            </a:pPr>
            <a:endParaRPr lang="en-US"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AD73B8C3-A209-4A55-9261-22C2A02B3159}" type="slidenum">
              <a:rPr lang="en-US" smtClean="0">
                <a:solidFill>
                  <a:prstClr val="black"/>
                </a:solidFill>
              </a:rPr>
              <a:pPr/>
              <a:t>28</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6"/>
          <p:cNvSpPr>
            <a:spLocks noGrp="1" noChangeArrowheads="1"/>
          </p:cNvSpPr>
          <p:nvPr>
            <p:ph type="ftr" sz="quarter" idx="4"/>
          </p:nvPr>
        </p:nvSpPr>
        <p:spPr>
          <a:xfrm>
            <a:off x="0" y="8685214"/>
            <a:ext cx="2971800" cy="457200"/>
          </a:xfrm>
          <a:noFill/>
        </p:spPr>
        <p:txBody>
          <a:bodyPr lIns="91418" tIns="45710" rIns="91418" bIns="45710"/>
          <a:lstStyle/>
          <a:p>
            <a:pPr>
              <a:spcBef>
                <a:spcPct val="20000"/>
              </a:spcBef>
              <a:buClr>
                <a:srgbClr val="215383"/>
              </a:buClr>
              <a:buFont typeface="Wingdings" pitchFamily="2" charset="2"/>
              <a:buChar char="§"/>
            </a:pPr>
            <a:r>
              <a:rPr lang="en-US" smtClean="0">
                <a:solidFill>
                  <a:srgbClr val="000000"/>
                </a:solidFill>
                <a:latin typeface="Arial" pitchFamily="34" charset="0"/>
              </a:rPr>
              <a:t>The MathWorks</a:t>
            </a:r>
          </a:p>
        </p:txBody>
      </p:sp>
      <p:sp>
        <p:nvSpPr>
          <p:cNvPr id="143363" name="Rectangle 7"/>
          <p:cNvSpPr>
            <a:spLocks noGrp="1" noChangeArrowheads="1"/>
          </p:cNvSpPr>
          <p:nvPr>
            <p:ph type="sldNum" sz="quarter" idx="5"/>
          </p:nvPr>
        </p:nvSpPr>
        <p:spPr>
          <a:noFill/>
        </p:spPr>
        <p:txBody>
          <a:bodyPr/>
          <a:lstStyle/>
          <a:p>
            <a:pPr>
              <a:spcBef>
                <a:spcPct val="20000"/>
              </a:spcBef>
              <a:buClr>
                <a:srgbClr val="215383"/>
              </a:buClr>
              <a:buFont typeface="Wingdings" pitchFamily="2" charset="2"/>
              <a:buChar char="§"/>
            </a:pPr>
            <a:fld id="{226599A1-6387-44F7-B0BE-5094D2E6202E}" type="slidenum">
              <a:rPr lang="en-US" smtClean="0">
                <a:solidFill>
                  <a:srgbClr val="000000"/>
                </a:solidFill>
                <a:latin typeface="Arial" pitchFamily="34" charset="0"/>
              </a:rPr>
              <a:pPr>
                <a:spcBef>
                  <a:spcPct val="20000"/>
                </a:spcBef>
                <a:buClr>
                  <a:srgbClr val="215383"/>
                </a:buClr>
                <a:buFont typeface="Wingdings" pitchFamily="2" charset="2"/>
                <a:buChar char="§"/>
              </a:pPr>
              <a:t>29</a:t>
            </a:fld>
            <a:endParaRPr lang="en-US" smtClean="0">
              <a:solidFill>
                <a:srgbClr val="000000"/>
              </a:solidFill>
              <a:latin typeface="Arial" pitchFamily="34" charset="0"/>
            </a:endParaRPr>
          </a:p>
        </p:txBody>
      </p:sp>
      <p:sp>
        <p:nvSpPr>
          <p:cNvPr id="143364" name="Rectangle 2"/>
          <p:cNvSpPr>
            <a:spLocks noGrp="1" noRot="1" noChangeAspect="1" noChangeArrowheads="1" noTextEdit="1"/>
          </p:cNvSpPr>
          <p:nvPr>
            <p:ph type="sldImg"/>
          </p:nvPr>
        </p:nvSpPr>
        <p:spPr>
          <a:xfrm>
            <a:off x="1143000" y="684213"/>
            <a:ext cx="4573588" cy="3432175"/>
          </a:xfrm>
          <a:ln/>
        </p:spPr>
      </p:sp>
      <p:sp>
        <p:nvSpPr>
          <p:cNvPr id="143365" name="Rectangle 3"/>
          <p:cNvSpPr>
            <a:spLocks noGrp="1" noChangeArrowheads="1"/>
          </p:cNvSpPr>
          <p:nvPr>
            <p:ph type="body" idx="1"/>
          </p:nvPr>
        </p:nvSpPr>
        <p:spPr>
          <a:xfrm>
            <a:off x="915989" y="4343401"/>
            <a:ext cx="5026025" cy="4116388"/>
          </a:xfrm>
          <a:noFill/>
          <a:ln/>
        </p:spPr>
        <p:txBody>
          <a:bodyPr/>
          <a:lstStyle/>
          <a:p>
            <a:pPr eaLnBrk="1" hangingPunct="1">
              <a:spcBef>
                <a:spcPct val="0"/>
              </a:spcBef>
            </a:pPr>
            <a:r>
              <a:rPr lang="de-DE" dirty="0" smtClean="0">
                <a:latin typeface="Times"/>
              </a:rPr>
              <a:t>System certification involves/requires a </a:t>
            </a:r>
            <a:r>
              <a:rPr lang="de-DE" dirty="0" err="1" smtClean="0">
                <a:latin typeface="Times"/>
              </a:rPr>
              <a:t>compliance</a:t>
            </a:r>
            <a:r>
              <a:rPr lang="de-DE" dirty="0" smtClean="0">
                <a:latin typeface="Times"/>
              </a:rPr>
              <a:t> </a:t>
            </a:r>
            <a:r>
              <a:rPr lang="de-DE" dirty="0" err="1" smtClean="0">
                <a:latin typeface="Times"/>
              </a:rPr>
              <a:t>demonstration</a:t>
            </a:r>
            <a:endParaRPr lang="de-DE" dirty="0" smtClean="0">
              <a:latin typeface="Times"/>
            </a:endParaRPr>
          </a:p>
          <a:p>
            <a:pPr eaLnBrk="1" hangingPunct="1">
              <a:spcBef>
                <a:spcPct val="0"/>
              </a:spcBef>
            </a:pPr>
            <a:endParaRPr lang="de-DE" dirty="0" smtClean="0">
              <a:latin typeface="Times"/>
            </a:endParaRPr>
          </a:p>
          <a:p>
            <a:pPr eaLnBrk="1" hangingPunct="1">
              <a:spcBef>
                <a:spcPct val="0"/>
              </a:spcBef>
            </a:pPr>
            <a:r>
              <a:rPr lang="de-DE" dirty="0" smtClean="0">
                <a:latin typeface="Times"/>
              </a:rPr>
              <a:t>All </a:t>
            </a:r>
            <a:r>
              <a:rPr lang="de-DE" dirty="0" err="1" smtClean="0">
                <a:latin typeface="Times"/>
              </a:rPr>
              <a:t>documents</a:t>
            </a:r>
            <a:r>
              <a:rPr lang="de-DE" baseline="0" dirty="0" smtClean="0">
                <a:latin typeface="Times"/>
              </a:rPr>
              <a:t> </a:t>
            </a:r>
            <a:r>
              <a:rPr lang="de-DE" baseline="0" dirty="0" err="1" smtClean="0">
                <a:latin typeface="Times"/>
              </a:rPr>
              <a:t>generated</a:t>
            </a:r>
            <a:r>
              <a:rPr lang="de-DE" baseline="0" dirty="0" smtClean="0">
                <a:latin typeface="Times"/>
              </a:rPr>
              <a:t> </a:t>
            </a:r>
            <a:r>
              <a:rPr lang="de-DE" baseline="0" dirty="0" err="1" smtClean="0">
                <a:latin typeface="Times"/>
              </a:rPr>
              <a:t>together</a:t>
            </a:r>
            <a:r>
              <a:rPr lang="de-DE" baseline="0" dirty="0" smtClean="0">
                <a:latin typeface="Times"/>
              </a:rPr>
              <a:t> </a:t>
            </a:r>
            <a:r>
              <a:rPr lang="de-DE" baseline="0" dirty="0" err="1" smtClean="0">
                <a:latin typeface="Times"/>
              </a:rPr>
              <a:t>compiles</a:t>
            </a:r>
            <a:r>
              <a:rPr lang="de-DE" baseline="0" dirty="0" smtClean="0">
                <a:latin typeface="Times"/>
              </a:rPr>
              <a:t> </a:t>
            </a:r>
            <a:r>
              <a:rPr lang="de-DE" baseline="0" dirty="0" err="1" smtClean="0">
                <a:latin typeface="Times"/>
              </a:rPr>
              <a:t>the</a:t>
            </a:r>
            <a:r>
              <a:rPr lang="de-DE" baseline="0" dirty="0" smtClean="0">
                <a:latin typeface="Times"/>
              </a:rPr>
              <a:t> </a:t>
            </a:r>
            <a:r>
              <a:rPr lang="de-DE" baseline="0" dirty="0" err="1" smtClean="0">
                <a:latin typeface="Times"/>
              </a:rPr>
              <a:t>completed</a:t>
            </a:r>
            <a:r>
              <a:rPr lang="de-DE" baseline="0" dirty="0" smtClean="0">
                <a:latin typeface="Times"/>
              </a:rPr>
              <a:t> </a:t>
            </a:r>
            <a:r>
              <a:rPr lang="de-DE" baseline="0" dirty="0" err="1" smtClean="0">
                <a:latin typeface="Times"/>
              </a:rPr>
              <a:t>safety</a:t>
            </a:r>
            <a:r>
              <a:rPr lang="de-DE" baseline="0" dirty="0" smtClean="0">
                <a:latin typeface="Times"/>
              </a:rPr>
              <a:t> </a:t>
            </a:r>
            <a:r>
              <a:rPr lang="de-DE" baseline="0" dirty="0" err="1" smtClean="0">
                <a:latin typeface="Times"/>
              </a:rPr>
              <a:t>case</a:t>
            </a:r>
            <a:r>
              <a:rPr lang="de-DE" baseline="0" dirty="0" smtClean="0">
                <a:latin typeface="Times"/>
              </a:rPr>
              <a:t> </a:t>
            </a:r>
            <a:endParaRPr lang="de-DE" dirty="0" smtClean="0">
              <a:latin typeface="Times"/>
            </a:endParaRPr>
          </a:p>
          <a:p>
            <a:pPr eaLnBrk="1" hangingPunct="1"/>
            <a:endParaRPr lang="de-DE" dirty="0" smtClean="0">
              <a:latin typeface="Time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Describe</a:t>
            </a:r>
            <a:r>
              <a:rPr lang="sv-SE" dirty="0" smtClean="0"/>
              <a:t> the landscape</a:t>
            </a:r>
            <a:r>
              <a:rPr lang="sv-SE" baseline="0" dirty="0" smtClean="0"/>
              <a:t> for the </a:t>
            </a:r>
            <a:r>
              <a:rPr lang="sv-SE" baseline="0" dirty="0" err="1" smtClean="0"/>
              <a:t>Quality</a:t>
            </a:r>
            <a:r>
              <a:rPr lang="sv-SE" baseline="0" dirty="0" smtClean="0"/>
              <a:t> Systems </a:t>
            </a:r>
            <a:r>
              <a:rPr lang="sv-SE" baseline="0" dirty="0" err="1" smtClean="0"/>
              <a:t>Regulation</a:t>
            </a:r>
            <a:r>
              <a:rPr lang="sv-SE" baseline="0" dirty="0" smtClean="0"/>
              <a:t> and the relation </a:t>
            </a:r>
            <a:r>
              <a:rPr lang="sv-SE" baseline="0" dirty="0" err="1" smtClean="0"/>
              <a:t>to</a:t>
            </a:r>
            <a:r>
              <a:rPr lang="sv-SE" baseline="0" dirty="0" smtClean="0"/>
              <a:t> standards </a:t>
            </a:r>
            <a:r>
              <a:rPr lang="sv-SE" baseline="0" dirty="0" err="1" smtClean="0"/>
              <a:t>such</a:t>
            </a:r>
            <a:r>
              <a:rPr lang="sv-SE" baseline="0" dirty="0" smtClean="0"/>
              <a:t> as IEC62304</a:t>
            </a:r>
          </a:p>
          <a:p>
            <a:endParaRPr lang="sv-SE" baseline="0" dirty="0" smtClean="0"/>
          </a:p>
          <a:p>
            <a:r>
              <a:rPr lang="sv-SE" baseline="0" dirty="0" smtClean="0">
                <a:solidFill>
                  <a:srgbClr val="FF0000"/>
                </a:solidFill>
              </a:rPr>
              <a:t>[</a:t>
            </a:r>
            <a:r>
              <a:rPr lang="sv-SE" baseline="0" dirty="0" err="1" smtClean="0">
                <a:solidFill>
                  <a:srgbClr val="FF0000"/>
                </a:solidFill>
              </a:rPr>
              <a:t>Need</a:t>
            </a:r>
            <a:r>
              <a:rPr lang="sv-SE" baseline="0" dirty="0" smtClean="0">
                <a:solidFill>
                  <a:srgbClr val="FF0000"/>
                </a:solidFill>
              </a:rPr>
              <a:t> </a:t>
            </a:r>
            <a:r>
              <a:rPr lang="sv-SE" baseline="0" dirty="0" err="1" smtClean="0">
                <a:solidFill>
                  <a:srgbClr val="FF0000"/>
                </a:solidFill>
              </a:rPr>
              <a:t>Help</a:t>
            </a:r>
            <a:r>
              <a:rPr lang="sv-SE" baseline="0" dirty="0" smtClean="0">
                <a:solidFill>
                  <a:srgbClr val="FF0000"/>
                </a:solidFill>
              </a:rPr>
              <a:t> </a:t>
            </a:r>
            <a:r>
              <a:rPr lang="sv-SE" baseline="0" dirty="0" err="1" smtClean="0">
                <a:solidFill>
                  <a:srgbClr val="FF0000"/>
                </a:solidFill>
              </a:rPr>
              <a:t>here</a:t>
            </a:r>
            <a:r>
              <a:rPr lang="sv-SE" baseline="0" dirty="0" smtClean="0">
                <a:solidFill>
                  <a:srgbClr val="FF0000"/>
                </a:solidFill>
              </a:rPr>
              <a:t>]</a:t>
            </a:r>
          </a:p>
          <a:p>
            <a:endParaRPr lang="sv-SE" dirty="0">
              <a:solidFill>
                <a:srgbClr val="FF0000"/>
              </a:solidFill>
            </a:endParaRPr>
          </a:p>
        </p:txBody>
      </p:sp>
      <p:sp>
        <p:nvSpPr>
          <p:cNvPr id="4" name="Platshållare för sidfot 3"/>
          <p:cNvSpPr>
            <a:spLocks noGrp="1"/>
          </p:cNvSpPr>
          <p:nvPr>
            <p:ph type="ftr" sz="quarter" idx="10"/>
          </p:nvPr>
        </p:nvSpPr>
        <p:spPr/>
        <p:txBody>
          <a:bodyPr/>
          <a:lstStyle/>
          <a:p>
            <a:pPr>
              <a:defRPr/>
            </a:pPr>
            <a:r>
              <a:rPr lang="en-US" smtClean="0"/>
              <a:t>The MathWorks</a:t>
            </a:r>
            <a:endParaRPr lang="en-US"/>
          </a:p>
        </p:txBody>
      </p:sp>
      <p:sp>
        <p:nvSpPr>
          <p:cNvPr id="5" name="Platshållare för bildnummer 4"/>
          <p:cNvSpPr>
            <a:spLocks noGrp="1"/>
          </p:cNvSpPr>
          <p:nvPr>
            <p:ph type="sldNum" sz="quarter" idx="11"/>
          </p:nvPr>
        </p:nvSpPr>
        <p:spPr/>
        <p:txBody>
          <a:bodyPr/>
          <a:lstStyle/>
          <a:p>
            <a:pPr>
              <a:defRPr/>
            </a:pPr>
            <a:fld id="{3A6BEA92-94A0-40D3-9F6C-79745CC3DC2A}" type="slidenum">
              <a:rPr lang="en-US" smtClean="0"/>
              <a:pPr>
                <a:defRPr/>
              </a:pPr>
              <a:t>4</a:t>
            </a:fld>
            <a:endParaRPr lang="en-US"/>
          </a:p>
        </p:txBody>
      </p:sp>
    </p:spTree>
    <p:extLst>
      <p:ext uri="{BB962C8B-B14F-4D97-AF65-F5344CB8AC3E}">
        <p14:creationId xmlns:p14="http://schemas.microsoft.com/office/powerpoint/2010/main" val="511611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sz="1200" b="0" i="0" u="none" strike="noStrike" kern="1200" baseline="0" dirty="0" smtClean="0">
                <a:solidFill>
                  <a:schemeClr val="tx1"/>
                </a:solidFill>
                <a:latin typeface="Times" pitchFamily="18" charset="0"/>
                <a:ea typeface="+mn-ea"/>
                <a:cs typeface="+mn-cs"/>
              </a:rPr>
              <a:t>IEC62304 itself does not go into the details of software development but refer to other standards, naming IEC61508 as one such good source. With Simulink being providing a good workflow for certifying according to IEC 61508 this is something we can refer to for the verification for medical devices. </a:t>
            </a:r>
          </a:p>
          <a:p>
            <a:endParaRPr lang="en-US" sz="1200" b="0" i="0" u="none" strike="noStrike" kern="1200" baseline="0" dirty="0" smtClean="0">
              <a:solidFill>
                <a:schemeClr val="tx1"/>
              </a:solidFill>
              <a:latin typeface="Times" pitchFamily="18" charset="0"/>
              <a:ea typeface="+mn-ea"/>
              <a:cs typeface="+mn-cs"/>
            </a:endParaRPr>
          </a:p>
          <a:p>
            <a:r>
              <a:rPr lang="en-US" sz="1200" b="0" i="0" u="none" strike="noStrike" kern="1200" baseline="0" dirty="0" smtClean="0">
                <a:solidFill>
                  <a:schemeClr val="tx1"/>
                </a:solidFill>
                <a:latin typeface="Times" pitchFamily="18" charset="0"/>
                <a:ea typeface="+mn-ea"/>
                <a:cs typeface="+mn-cs"/>
              </a:rPr>
              <a:t>Our certification kit include these references</a:t>
            </a:r>
          </a:p>
          <a:p>
            <a:r>
              <a:rPr lang="en-US" sz="1200" b="0" i="0" u="none" strike="noStrike" kern="1200" baseline="0" dirty="0" smtClean="0">
                <a:solidFill>
                  <a:schemeClr val="tx1"/>
                </a:solidFill>
                <a:latin typeface="Times" pitchFamily="18" charset="0"/>
                <a:ea typeface="+mn-ea"/>
                <a:cs typeface="+mn-cs"/>
              </a:rPr>
              <a:t>---</a:t>
            </a:r>
          </a:p>
          <a:p>
            <a:r>
              <a:rPr lang="en-US" sz="1200" b="0" i="0" u="none" strike="noStrike" kern="1200" baseline="0" dirty="0" smtClean="0">
                <a:solidFill>
                  <a:schemeClr val="tx1"/>
                </a:solidFill>
                <a:latin typeface="Times" pitchFamily="18" charset="0"/>
                <a:ea typeface="+mn-ea"/>
                <a:cs typeface="+mn-cs"/>
              </a:rPr>
              <a:t>Quote from Annex C (Informative) Relationship to other standards</a:t>
            </a:r>
          </a:p>
          <a:p>
            <a:endParaRPr lang="en-US" sz="1200" b="0" i="0" u="none" strike="noStrike" kern="1200" baseline="0" dirty="0" smtClean="0">
              <a:solidFill>
                <a:schemeClr val="tx1"/>
              </a:solidFill>
              <a:latin typeface="Times" pitchFamily="18" charset="0"/>
              <a:ea typeface="+mn-ea"/>
              <a:cs typeface="+mn-cs"/>
            </a:endParaRPr>
          </a:p>
          <a:p>
            <a:r>
              <a:rPr lang="en-US" sz="1200" b="0" i="0" u="none" strike="noStrike" kern="1200" baseline="0" dirty="0" smtClean="0">
                <a:solidFill>
                  <a:schemeClr val="tx1"/>
                </a:solidFill>
                <a:latin typeface="Times" pitchFamily="18" charset="0"/>
                <a:ea typeface="+mn-ea"/>
                <a:cs typeface="+mn-cs"/>
              </a:rPr>
              <a:t>“C.7 Relationship to IEC 61508</a:t>
            </a:r>
          </a:p>
          <a:p>
            <a:r>
              <a:rPr lang="en-US" sz="1200" b="0" i="0" u="none" strike="noStrike" kern="1200" baseline="0" dirty="0" smtClean="0">
                <a:solidFill>
                  <a:schemeClr val="tx1"/>
                </a:solidFill>
                <a:latin typeface="Times" pitchFamily="18" charset="0"/>
                <a:ea typeface="+mn-ea"/>
                <a:cs typeface="+mn-cs"/>
              </a:rPr>
              <a:t>The question has been raised whether this standard, being concerned with the design of</a:t>
            </a:r>
          </a:p>
          <a:p>
            <a:r>
              <a:rPr lang="en-US" sz="1200" b="0" i="0" u="none" strike="noStrike" kern="1200" baseline="0" dirty="0" smtClean="0">
                <a:solidFill>
                  <a:schemeClr val="tx1"/>
                </a:solidFill>
                <a:latin typeface="Times" pitchFamily="18" charset="0"/>
                <a:ea typeface="+mn-ea"/>
                <a:cs typeface="+mn-cs"/>
              </a:rPr>
              <a:t>SAFETY-critical software, should follow the principles of IEC 61508. The following explains the</a:t>
            </a:r>
          </a:p>
          <a:p>
            <a:r>
              <a:rPr lang="sv-SE" sz="1200" b="0" i="0" u="none" strike="noStrike" kern="1200" baseline="0" dirty="0" err="1" smtClean="0">
                <a:solidFill>
                  <a:schemeClr val="tx1"/>
                </a:solidFill>
                <a:latin typeface="Times" pitchFamily="18" charset="0"/>
                <a:ea typeface="+mn-ea"/>
                <a:cs typeface="+mn-cs"/>
              </a:rPr>
              <a:t>stance</a:t>
            </a:r>
            <a:r>
              <a:rPr lang="sv-SE" sz="1200" b="0" i="0" u="none" strike="noStrike" kern="1200" baseline="0" dirty="0" smtClean="0">
                <a:solidFill>
                  <a:schemeClr val="tx1"/>
                </a:solidFill>
                <a:latin typeface="Times" pitchFamily="18" charset="0"/>
                <a:ea typeface="+mn-ea"/>
                <a:cs typeface="+mn-cs"/>
              </a:rPr>
              <a:t> </a:t>
            </a:r>
            <a:r>
              <a:rPr lang="sv-SE" sz="1200" b="0" i="0" u="none" strike="noStrike" kern="1200" baseline="0" dirty="0" err="1" smtClean="0">
                <a:solidFill>
                  <a:schemeClr val="tx1"/>
                </a:solidFill>
                <a:latin typeface="Times" pitchFamily="18" charset="0"/>
                <a:ea typeface="+mn-ea"/>
                <a:cs typeface="+mn-cs"/>
              </a:rPr>
              <a:t>of</a:t>
            </a:r>
            <a:r>
              <a:rPr lang="sv-SE" sz="1200" b="0" i="0" u="none" strike="noStrike" kern="1200" baseline="0" dirty="0" smtClean="0">
                <a:solidFill>
                  <a:schemeClr val="tx1"/>
                </a:solidFill>
                <a:latin typeface="Times" pitchFamily="18" charset="0"/>
                <a:ea typeface="+mn-ea"/>
                <a:cs typeface="+mn-cs"/>
              </a:rPr>
              <a:t> </a:t>
            </a:r>
            <a:r>
              <a:rPr lang="sv-SE" sz="1200" b="0" i="0" u="none" strike="noStrike" kern="1200" baseline="0" dirty="0" err="1" smtClean="0">
                <a:solidFill>
                  <a:schemeClr val="tx1"/>
                </a:solidFill>
                <a:latin typeface="Times" pitchFamily="18" charset="0"/>
                <a:ea typeface="+mn-ea"/>
                <a:cs typeface="+mn-cs"/>
              </a:rPr>
              <a:t>this</a:t>
            </a:r>
            <a:r>
              <a:rPr lang="sv-SE" sz="1200" b="0" i="0" u="none" strike="noStrike" kern="1200" baseline="0" dirty="0" smtClean="0">
                <a:solidFill>
                  <a:schemeClr val="tx1"/>
                </a:solidFill>
                <a:latin typeface="Times" pitchFamily="18" charset="0"/>
                <a:ea typeface="+mn-ea"/>
                <a:cs typeface="+mn-cs"/>
              </a:rPr>
              <a:t> standard.</a:t>
            </a:r>
          </a:p>
          <a:p>
            <a:endParaRPr lang="en-US" sz="1200" b="0" i="0" u="none" strike="noStrike" kern="1200" baseline="0" dirty="0" smtClean="0">
              <a:solidFill>
                <a:schemeClr val="tx1"/>
              </a:solidFill>
              <a:latin typeface="Times" pitchFamily="18" charset="0"/>
              <a:ea typeface="+mn-ea"/>
              <a:cs typeface="+mn-cs"/>
            </a:endParaRPr>
          </a:p>
          <a:p>
            <a:r>
              <a:rPr lang="en-US" sz="1200" b="0" i="0" u="none" strike="noStrike" kern="1200" baseline="0" dirty="0" smtClean="0">
                <a:solidFill>
                  <a:schemeClr val="tx1"/>
                </a:solidFill>
                <a:latin typeface="Times" pitchFamily="18" charset="0"/>
                <a:ea typeface="+mn-ea"/>
                <a:cs typeface="+mn-cs"/>
              </a:rPr>
              <a:t>IEC 61508 addresses 3 main issues:</a:t>
            </a:r>
          </a:p>
          <a:p>
            <a:r>
              <a:rPr lang="en-US" sz="1200" b="0" i="0" u="none" strike="noStrike" kern="1200" baseline="0" dirty="0" smtClean="0">
                <a:solidFill>
                  <a:schemeClr val="tx1"/>
                </a:solidFill>
                <a:latin typeface="Times" pitchFamily="18" charset="0"/>
                <a:ea typeface="+mn-ea"/>
                <a:cs typeface="+mn-cs"/>
              </a:rPr>
              <a:t>1) RISK MANAGEMENT life cycle and life cycle PROCESSES;</a:t>
            </a:r>
          </a:p>
          <a:p>
            <a:r>
              <a:rPr lang="en-US" sz="1200" b="0" i="0" u="none" strike="noStrike" kern="1200" baseline="0" dirty="0" smtClean="0">
                <a:solidFill>
                  <a:schemeClr val="tx1"/>
                </a:solidFill>
                <a:latin typeface="Times" pitchFamily="18" charset="0"/>
                <a:ea typeface="+mn-ea"/>
                <a:cs typeface="+mn-cs"/>
              </a:rPr>
              <a:t>2) definition of Safety Integrity Levels;</a:t>
            </a:r>
          </a:p>
          <a:p>
            <a:r>
              <a:rPr lang="en-US" sz="1200" b="0" i="0" u="none" strike="noStrike" kern="1200" baseline="0" dirty="0" smtClean="0">
                <a:solidFill>
                  <a:schemeClr val="tx1"/>
                </a:solidFill>
                <a:latin typeface="Times" pitchFamily="18" charset="0"/>
                <a:ea typeface="+mn-ea"/>
                <a:cs typeface="+mn-cs"/>
              </a:rPr>
              <a:t>3) recommendation of techniques, tools and methods for software development and levels of</a:t>
            </a:r>
          </a:p>
          <a:p>
            <a:r>
              <a:rPr lang="en-US" sz="1200" b="0" i="0" u="none" strike="noStrike" kern="1200" baseline="0" dirty="0" smtClean="0">
                <a:solidFill>
                  <a:schemeClr val="tx1"/>
                </a:solidFill>
                <a:latin typeface="Times" pitchFamily="18" charset="0"/>
                <a:ea typeface="+mn-ea"/>
                <a:cs typeface="+mn-cs"/>
              </a:rPr>
              <a:t>independence of personnel responsible for performing different TASKS.</a:t>
            </a:r>
          </a:p>
          <a:p>
            <a:endParaRPr lang="sv-SE" dirty="0" smtClean="0"/>
          </a:p>
          <a:p>
            <a:r>
              <a:rPr lang="en-US" sz="1200" b="0" i="0" u="none" strike="noStrike" kern="1200" baseline="0" dirty="0" smtClean="0">
                <a:solidFill>
                  <a:schemeClr val="tx1"/>
                </a:solidFill>
                <a:latin typeface="Times" pitchFamily="18" charset="0"/>
                <a:ea typeface="+mn-ea"/>
                <a:cs typeface="+mn-cs"/>
              </a:rPr>
              <a:t>Issue 1) is covered in this standard by a normative reference to ISO 14971 (the MEDICAL DEVICE</a:t>
            </a:r>
          </a:p>
          <a:p>
            <a:r>
              <a:rPr lang="en-US" sz="1200" b="0" i="0" u="none" strike="noStrike" kern="1200" baseline="0" dirty="0" smtClean="0">
                <a:solidFill>
                  <a:schemeClr val="tx1"/>
                </a:solidFill>
                <a:latin typeface="Times" pitchFamily="18" charset="0"/>
                <a:ea typeface="+mn-ea"/>
                <a:cs typeface="+mn-cs"/>
              </a:rPr>
              <a:t>sector standard for RISK MANAGEMENT). The effect of this reference is to adopt ISO 14971’s</a:t>
            </a:r>
          </a:p>
          <a:p>
            <a:r>
              <a:rPr lang="en-US" sz="1200" b="0" i="0" u="none" strike="noStrike" kern="1200" baseline="0" dirty="0" smtClean="0">
                <a:solidFill>
                  <a:schemeClr val="tx1"/>
                </a:solidFill>
                <a:latin typeface="Times" pitchFamily="18" charset="0"/>
                <a:ea typeface="+mn-ea"/>
                <a:cs typeface="+mn-cs"/>
              </a:rPr>
              <a:t>approach to RISK MANAGEMENT as an integral part of the software PROCESS for MEDICAL DEVICE</a:t>
            </a:r>
          </a:p>
          <a:p>
            <a:r>
              <a:rPr lang="sv-SE" sz="1200" b="0" i="0" u="none" strike="noStrike" kern="1200" baseline="0" dirty="0" smtClean="0">
                <a:solidFill>
                  <a:schemeClr val="tx1"/>
                </a:solidFill>
                <a:latin typeface="Times" pitchFamily="18" charset="0"/>
                <a:ea typeface="+mn-ea"/>
                <a:cs typeface="+mn-cs"/>
              </a:rPr>
              <a:t>SOFTWARE.</a:t>
            </a:r>
          </a:p>
          <a:p>
            <a:r>
              <a:rPr lang="en-US" sz="1200" b="0" i="0" u="none" strike="noStrike" kern="1200" baseline="0" dirty="0" smtClean="0">
                <a:solidFill>
                  <a:schemeClr val="tx1"/>
                </a:solidFill>
                <a:latin typeface="Times" pitchFamily="18" charset="0"/>
                <a:ea typeface="+mn-ea"/>
                <a:cs typeface="+mn-cs"/>
              </a:rPr>
              <a:t>For issue 2), this standard takes a simpler approach than IEC 61508. The latter classifies</a:t>
            </a:r>
          </a:p>
          <a:p>
            <a:r>
              <a:rPr lang="en-US" sz="1200" b="0" i="0" u="none" strike="noStrike" kern="1200" baseline="0" dirty="0" smtClean="0">
                <a:solidFill>
                  <a:schemeClr val="tx1"/>
                </a:solidFill>
                <a:latin typeface="Times" pitchFamily="18" charset="0"/>
                <a:ea typeface="+mn-ea"/>
                <a:cs typeface="+mn-cs"/>
              </a:rPr>
              <a:t>software into 4 “Safety Integrity Levels” defined in terms of reliability objectives. The reliability</a:t>
            </a:r>
          </a:p>
          <a:p>
            <a:r>
              <a:rPr lang="en-US" sz="1200" b="0" i="0" u="none" strike="noStrike" kern="1200" baseline="0" dirty="0" smtClean="0">
                <a:solidFill>
                  <a:schemeClr val="tx1"/>
                </a:solidFill>
                <a:latin typeface="Times" pitchFamily="18" charset="0"/>
                <a:ea typeface="+mn-ea"/>
                <a:cs typeface="+mn-cs"/>
              </a:rPr>
              <a:t>objectives are identified after RISK ANALYSIS, which quantifies both the severity and the</a:t>
            </a:r>
          </a:p>
          <a:p>
            <a:r>
              <a:rPr lang="en-US" sz="1200" b="0" i="0" u="none" strike="noStrike" kern="1200" baseline="0" dirty="0" smtClean="0">
                <a:solidFill>
                  <a:schemeClr val="tx1"/>
                </a:solidFill>
                <a:latin typeface="Times" pitchFamily="18" charset="0"/>
                <a:ea typeface="+mn-ea"/>
                <a:cs typeface="+mn-cs"/>
              </a:rPr>
              <a:t>probability of HARM caused by a failure of the software.</a:t>
            </a:r>
          </a:p>
          <a:p>
            <a:r>
              <a:rPr lang="en-US" sz="1200" b="0" i="0" u="none" strike="noStrike" kern="1200" baseline="0" dirty="0" smtClean="0">
                <a:solidFill>
                  <a:schemeClr val="tx1"/>
                </a:solidFill>
                <a:latin typeface="Times" pitchFamily="18" charset="0"/>
                <a:ea typeface="+mn-ea"/>
                <a:cs typeface="+mn-cs"/>
              </a:rPr>
              <a:t>This standard simplifies issue 2) by disallowing consideration of probability of software failure</a:t>
            </a:r>
          </a:p>
          <a:p>
            <a:r>
              <a:rPr lang="en-US" sz="1200" b="0" i="0" u="none" strike="noStrike" kern="1200" baseline="0" dirty="0" smtClean="0">
                <a:solidFill>
                  <a:schemeClr val="tx1"/>
                </a:solidFill>
                <a:latin typeface="Times" pitchFamily="18" charset="0"/>
                <a:ea typeface="+mn-ea"/>
                <a:cs typeface="+mn-cs"/>
              </a:rPr>
              <a:t>prior to classification. Classification into 3 software safety classes is based only on the severity</a:t>
            </a:r>
          </a:p>
          <a:p>
            <a:r>
              <a:rPr lang="en-US" sz="1200" b="0" i="0" u="none" strike="noStrike" kern="1200" baseline="0" dirty="0" smtClean="0">
                <a:solidFill>
                  <a:schemeClr val="tx1"/>
                </a:solidFill>
                <a:latin typeface="Times" pitchFamily="18" charset="0"/>
                <a:ea typeface="+mn-ea"/>
                <a:cs typeface="+mn-cs"/>
              </a:rPr>
              <a:t>of that HARM caused by a failure. After classification, different PROCESSES are required for</a:t>
            </a:r>
          </a:p>
          <a:p>
            <a:r>
              <a:rPr lang="en-US" sz="1200" b="0" i="0" u="none" strike="noStrike" kern="1200" baseline="0" dirty="0" smtClean="0">
                <a:solidFill>
                  <a:schemeClr val="tx1"/>
                </a:solidFill>
                <a:latin typeface="Times" pitchFamily="18" charset="0"/>
                <a:ea typeface="+mn-ea"/>
                <a:cs typeface="+mn-cs"/>
              </a:rPr>
              <a:t>different software safety classes: the intention is to further reduce the probability of failure of</a:t>
            </a:r>
          </a:p>
          <a:p>
            <a:r>
              <a:rPr lang="sv-SE" sz="1200" b="0" i="0" u="none" strike="noStrike" kern="1200" baseline="0" dirty="0" smtClean="0">
                <a:solidFill>
                  <a:schemeClr val="tx1"/>
                </a:solidFill>
                <a:latin typeface="Times" pitchFamily="18" charset="0"/>
                <a:ea typeface="+mn-ea"/>
                <a:cs typeface="+mn-cs"/>
              </a:rPr>
              <a:t>the software.</a:t>
            </a:r>
          </a:p>
          <a:p>
            <a:r>
              <a:rPr lang="en-US" sz="1200" b="0" i="0" u="none" strike="noStrike" kern="1200" baseline="0" dirty="0" smtClean="0">
                <a:solidFill>
                  <a:schemeClr val="tx1"/>
                </a:solidFill>
                <a:latin typeface="Times" pitchFamily="18" charset="0"/>
                <a:ea typeface="+mn-ea"/>
                <a:cs typeface="+mn-cs"/>
              </a:rPr>
              <a:t>Issue 3) is not addressed by this standard. Readers of the standard are encouraged to use</a:t>
            </a:r>
          </a:p>
          <a:p>
            <a:r>
              <a:rPr lang="en-US" sz="1200" b="0" i="0" u="none" strike="noStrike" kern="1200" baseline="0" dirty="0" smtClean="0">
                <a:solidFill>
                  <a:schemeClr val="tx1"/>
                </a:solidFill>
                <a:latin typeface="Times" pitchFamily="18" charset="0"/>
                <a:ea typeface="+mn-ea"/>
                <a:cs typeface="+mn-cs"/>
              </a:rPr>
              <a:t>IEC 61508 as a source for good software methods, techniques and tools, while </a:t>
            </a:r>
            <a:r>
              <a:rPr lang="en-US" sz="1200" b="0" i="0" u="none" strike="noStrike" kern="1200" baseline="0" dirty="0" err="1" smtClean="0">
                <a:solidFill>
                  <a:schemeClr val="tx1"/>
                </a:solidFill>
                <a:latin typeface="Times" pitchFamily="18" charset="0"/>
                <a:ea typeface="+mn-ea"/>
                <a:cs typeface="+mn-cs"/>
              </a:rPr>
              <a:t>recognising</a:t>
            </a:r>
            <a:r>
              <a:rPr lang="en-US" sz="1200" b="0" i="0" u="none" strike="noStrike" kern="1200" baseline="0" dirty="0" smtClean="0">
                <a:solidFill>
                  <a:schemeClr val="tx1"/>
                </a:solidFill>
                <a:latin typeface="Times" pitchFamily="18" charset="0"/>
                <a:ea typeface="+mn-ea"/>
                <a:cs typeface="+mn-cs"/>
              </a:rPr>
              <a:t> that</a:t>
            </a:r>
          </a:p>
          <a:p>
            <a:r>
              <a:rPr lang="en-US" sz="1200" b="0" i="0" u="none" strike="noStrike" kern="1200" baseline="0" dirty="0" smtClean="0">
                <a:solidFill>
                  <a:schemeClr val="tx1"/>
                </a:solidFill>
                <a:latin typeface="Times" pitchFamily="18" charset="0"/>
                <a:ea typeface="+mn-ea"/>
                <a:cs typeface="+mn-cs"/>
              </a:rPr>
              <a:t>other approaches, both present and future, can provide equally good results. This standard</a:t>
            </a:r>
          </a:p>
          <a:p>
            <a:r>
              <a:rPr lang="en-US" sz="1200" b="0" i="0" u="none" strike="noStrike" kern="1200" baseline="0" dirty="0" smtClean="0">
                <a:solidFill>
                  <a:schemeClr val="tx1"/>
                </a:solidFill>
                <a:latin typeface="Times" pitchFamily="18" charset="0"/>
                <a:ea typeface="+mn-ea"/>
                <a:cs typeface="+mn-cs"/>
              </a:rPr>
              <a:t>makes no recommendation concerning independence of people responsible for one software</a:t>
            </a:r>
          </a:p>
          <a:p>
            <a:r>
              <a:rPr lang="en-US" sz="1200" b="0" i="0" u="none" strike="noStrike" kern="1200" baseline="0" dirty="0" smtClean="0">
                <a:solidFill>
                  <a:schemeClr val="tx1"/>
                </a:solidFill>
                <a:latin typeface="Times" pitchFamily="18" charset="0"/>
                <a:ea typeface="+mn-ea"/>
                <a:cs typeface="+mn-cs"/>
              </a:rPr>
              <a:t>ACTIVITY (for example VERIFICATION) from those responsible for another (for example design).</a:t>
            </a:r>
          </a:p>
          <a:p>
            <a:r>
              <a:rPr lang="en-US" sz="1200" b="0" i="0" u="none" strike="noStrike" kern="1200" baseline="0" dirty="0" smtClean="0">
                <a:solidFill>
                  <a:schemeClr val="tx1"/>
                </a:solidFill>
                <a:latin typeface="Times" pitchFamily="18" charset="0"/>
                <a:ea typeface="+mn-ea"/>
                <a:cs typeface="+mn-cs"/>
              </a:rPr>
              <a:t>In particular, this standard makes no requirement for an independent safety assessor, since</a:t>
            </a:r>
          </a:p>
          <a:p>
            <a:r>
              <a:rPr lang="en-US" sz="1200" b="0" i="0" u="none" strike="noStrike" kern="1200" baseline="0" dirty="0" smtClean="0">
                <a:solidFill>
                  <a:schemeClr val="tx1"/>
                </a:solidFill>
                <a:latin typeface="Times" pitchFamily="18" charset="0"/>
                <a:ea typeface="+mn-ea"/>
                <a:cs typeface="+mn-cs"/>
              </a:rPr>
              <a:t>this is a matter for ISO 14971.”</a:t>
            </a:r>
            <a:endParaRPr lang="sv-SE" dirty="0"/>
          </a:p>
        </p:txBody>
      </p:sp>
      <p:sp>
        <p:nvSpPr>
          <p:cNvPr id="4" name="Platshållare för sidfot 3"/>
          <p:cNvSpPr>
            <a:spLocks noGrp="1"/>
          </p:cNvSpPr>
          <p:nvPr>
            <p:ph type="ftr" sz="quarter" idx="10"/>
          </p:nvPr>
        </p:nvSpPr>
        <p:spPr/>
        <p:txBody>
          <a:bodyPr/>
          <a:lstStyle/>
          <a:p>
            <a:pPr>
              <a:defRPr/>
            </a:pPr>
            <a:r>
              <a:rPr lang="en-US" smtClean="0"/>
              <a:t>The MathWorks</a:t>
            </a:r>
            <a:endParaRPr lang="en-US"/>
          </a:p>
        </p:txBody>
      </p:sp>
      <p:sp>
        <p:nvSpPr>
          <p:cNvPr id="5" name="Platshållare för bildnummer 4"/>
          <p:cNvSpPr>
            <a:spLocks noGrp="1"/>
          </p:cNvSpPr>
          <p:nvPr>
            <p:ph type="sldNum" sz="quarter" idx="11"/>
          </p:nvPr>
        </p:nvSpPr>
        <p:spPr/>
        <p:txBody>
          <a:bodyPr/>
          <a:lstStyle/>
          <a:p>
            <a:pPr>
              <a:defRPr/>
            </a:pPr>
            <a:fld id="{3A6BEA92-94A0-40D3-9F6C-79745CC3DC2A}" type="slidenum">
              <a:rPr lang="en-US" smtClean="0"/>
              <a:pPr>
                <a:defRPr/>
              </a:pPr>
              <a:t>5</a:t>
            </a:fld>
            <a:endParaRPr lang="en-US"/>
          </a:p>
        </p:txBody>
      </p:sp>
    </p:spTree>
    <p:extLst>
      <p:ext uri="{BB962C8B-B14F-4D97-AF65-F5344CB8AC3E}">
        <p14:creationId xmlns:p14="http://schemas.microsoft.com/office/powerpoint/2010/main" val="208596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pPr eaLnBrk="1" hangingPunct="1"/>
            <a:r>
              <a:rPr lang="en-US" smtClean="0">
                <a:latin typeface="Times"/>
              </a:rPr>
              <a:t>Original definition: </a:t>
            </a:r>
          </a:p>
          <a:p>
            <a:pPr eaLnBrk="1" hangingPunct="1"/>
            <a:r>
              <a:rPr lang="en-US" smtClean="0">
                <a:latin typeface="Times"/>
              </a:rPr>
              <a:t>High integrity systems </a:t>
            </a:r>
          </a:p>
          <a:p>
            <a:pPr eaLnBrk="1" hangingPunct="1"/>
            <a:r>
              <a:rPr lang="en-US" smtClean="0">
                <a:latin typeface="Times"/>
              </a:rPr>
              <a:t>Systems that are designed and maintained so that they have a high probability of carrying out their intended function. Safety instrumented systems having safety integrity levels in the range SIL1 to SIL4 are regarded as high integrity systems </a:t>
            </a:r>
          </a:p>
          <a:p>
            <a:pPr eaLnBrk="1" hangingPunct="1"/>
            <a:endParaRPr lang="de-DE" smtClean="0">
              <a:latin typeface="Times"/>
            </a:endParaRPr>
          </a:p>
          <a:p>
            <a:pPr eaLnBrk="1" hangingPunct="1"/>
            <a:endParaRPr lang="en-US" smtClean="0">
              <a:latin typeface="Times"/>
            </a:endParaRPr>
          </a:p>
        </p:txBody>
      </p:sp>
      <p:sp>
        <p:nvSpPr>
          <p:cNvPr id="139268" name="Slide Number Placeholder 3"/>
          <p:cNvSpPr>
            <a:spLocks noGrp="1"/>
          </p:cNvSpPr>
          <p:nvPr>
            <p:ph type="sldNum" sz="quarter" idx="5"/>
          </p:nvPr>
        </p:nvSpPr>
        <p:spPr>
          <a:noFill/>
        </p:spPr>
        <p:txBody>
          <a:bodyPr/>
          <a:lstStyle/>
          <a:p>
            <a:fld id="{F8D21AEC-7243-4FB5-A667-55A67859348A}" type="slidenum">
              <a:rPr lang="en-US" smtClean="0">
                <a:latin typeface="Arial" pitchFamily="34" charset="0"/>
              </a:rPr>
              <a:pPr/>
              <a:t>6</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B88FA101-3B40-4BBB-B5EB-B32D4D6EC64B}" type="slidenum">
              <a:rPr lang="en-US" smtClean="0">
                <a:latin typeface="Arial" pitchFamily="34" charset="0"/>
              </a:rPr>
              <a:pPr/>
              <a:t>7</a:t>
            </a:fld>
            <a:endParaRPr lang="en-US" smtClean="0">
              <a:latin typeface="Arial" pitchFamily="34"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lIns="91418" tIns="45710" rIns="91418" bIns="45710"/>
          <a:lstStyle/>
          <a:p>
            <a:pPr eaLnBrk="1" hangingPunct="1">
              <a:buFontTx/>
              <a:buNone/>
            </a:pPr>
            <a:r>
              <a:rPr lang="de-DE" dirty="0" smtClean="0">
                <a:latin typeface="Times"/>
              </a:rPr>
              <a:t>Quality </a:t>
            </a:r>
            <a:r>
              <a:rPr lang="de-DE" dirty="0" err="1" smtClean="0">
                <a:latin typeface="Times"/>
              </a:rPr>
              <a:t>comes</a:t>
            </a:r>
            <a:r>
              <a:rPr lang="de-DE" dirty="0" smtClean="0">
                <a:latin typeface="Times"/>
              </a:rPr>
              <a:t> </a:t>
            </a:r>
            <a:r>
              <a:rPr lang="de-DE" dirty="0" err="1" smtClean="0">
                <a:latin typeface="Times"/>
              </a:rPr>
              <a:t>from</a:t>
            </a:r>
            <a:r>
              <a:rPr lang="de-DE" dirty="0" smtClean="0">
                <a:latin typeface="Times"/>
              </a:rPr>
              <a:t> </a:t>
            </a:r>
            <a:r>
              <a:rPr lang="de-DE" dirty="0" err="1" smtClean="0">
                <a:latin typeface="Times"/>
              </a:rPr>
              <a:t>the</a:t>
            </a:r>
            <a:r>
              <a:rPr lang="de-DE" dirty="0" smtClean="0">
                <a:latin typeface="Times"/>
              </a:rPr>
              <a:t> </a:t>
            </a:r>
            <a:r>
              <a:rPr lang="de-DE" dirty="0" err="1" smtClean="0">
                <a:latin typeface="Times"/>
              </a:rPr>
              <a:t>process</a:t>
            </a:r>
            <a:r>
              <a:rPr lang="de-DE" dirty="0" smtClean="0">
                <a:latin typeface="Times"/>
              </a:rPr>
              <a:t> not </a:t>
            </a:r>
            <a:r>
              <a:rPr lang="de-DE" dirty="0" err="1" smtClean="0">
                <a:latin typeface="Times"/>
              </a:rPr>
              <a:t>from</a:t>
            </a:r>
            <a:r>
              <a:rPr lang="de-DE" dirty="0" smtClean="0">
                <a:latin typeface="Times"/>
              </a:rPr>
              <a:t> </a:t>
            </a:r>
            <a:r>
              <a:rPr lang="de-DE" dirty="0" err="1" smtClean="0">
                <a:latin typeface="Times"/>
              </a:rPr>
              <a:t>the</a:t>
            </a:r>
            <a:r>
              <a:rPr lang="de-DE" dirty="0" smtClean="0">
                <a:latin typeface="Times"/>
              </a:rPr>
              <a:t> </a:t>
            </a:r>
            <a:r>
              <a:rPr lang="de-DE" dirty="0" err="1" smtClean="0">
                <a:latin typeface="Times"/>
              </a:rPr>
              <a:t>tools</a:t>
            </a:r>
            <a:endParaRPr lang="de-DE" dirty="0" smtClean="0">
              <a:latin typeface="Times"/>
            </a:endParaRPr>
          </a:p>
          <a:p>
            <a:pPr eaLnBrk="1" hangingPunct="1">
              <a:buFontTx/>
              <a:buNone/>
            </a:pPr>
            <a:endParaRPr lang="de-DE" dirty="0" smtClean="0">
              <a:latin typeface="Times"/>
            </a:endParaRPr>
          </a:p>
          <a:p>
            <a:pPr eaLnBrk="1" hangingPunct="1">
              <a:buFontTx/>
              <a:buNone/>
            </a:pPr>
            <a:endParaRPr lang="de-DE" dirty="0" smtClean="0">
              <a:latin typeface="Times"/>
            </a:endParaRPr>
          </a:p>
          <a:p>
            <a:pPr eaLnBrk="1" hangingPunct="1">
              <a:buFontTx/>
              <a:buChar char="-"/>
            </a:pPr>
            <a:r>
              <a:rPr lang="de-DE" dirty="0" smtClean="0">
                <a:latin typeface="Times"/>
              </a:rPr>
              <a:t>„</a:t>
            </a:r>
            <a:r>
              <a:rPr lang="de-DE" dirty="0" err="1" smtClean="0">
                <a:latin typeface="Times"/>
              </a:rPr>
              <a:t>certifiable</a:t>
            </a:r>
            <a:r>
              <a:rPr lang="de-DE" dirty="0" smtClean="0">
                <a:latin typeface="Times"/>
              </a:rPr>
              <a:t> </a:t>
            </a:r>
            <a:r>
              <a:rPr lang="de-DE" dirty="0" err="1" smtClean="0">
                <a:latin typeface="Times"/>
              </a:rPr>
              <a:t>workflow</a:t>
            </a:r>
            <a:r>
              <a:rPr lang="de-DE" dirty="0" smtClean="0">
                <a:latin typeface="Times"/>
              </a:rPr>
              <a:t>“ </a:t>
            </a:r>
            <a:r>
              <a:rPr lang="de-DE" dirty="0" err="1" smtClean="0">
                <a:latin typeface="Times"/>
              </a:rPr>
              <a:t>that</a:t>
            </a:r>
            <a:r>
              <a:rPr lang="de-DE" dirty="0" smtClean="0">
                <a:latin typeface="Times"/>
              </a:rPr>
              <a:t> also </a:t>
            </a:r>
            <a:r>
              <a:rPr lang="de-DE" dirty="0" err="1" smtClean="0">
                <a:latin typeface="Times"/>
              </a:rPr>
              <a:t>improves</a:t>
            </a:r>
            <a:r>
              <a:rPr lang="de-DE" dirty="0" smtClean="0">
                <a:latin typeface="Times"/>
              </a:rPr>
              <a:t> </a:t>
            </a:r>
            <a:r>
              <a:rPr lang="de-DE" dirty="0" err="1" smtClean="0">
                <a:latin typeface="Times"/>
              </a:rPr>
              <a:t>the</a:t>
            </a:r>
            <a:r>
              <a:rPr lang="de-DE" dirty="0" smtClean="0">
                <a:latin typeface="Times"/>
              </a:rPr>
              <a:t> </a:t>
            </a:r>
            <a:r>
              <a:rPr lang="de-DE" dirty="0" err="1" smtClean="0">
                <a:latin typeface="Times"/>
              </a:rPr>
              <a:t>quality</a:t>
            </a:r>
            <a:endParaRPr lang="de-DE" dirty="0" smtClean="0">
              <a:latin typeface="Times"/>
            </a:endParaRPr>
          </a:p>
          <a:p>
            <a:pPr eaLnBrk="1" hangingPunct="1">
              <a:buFontTx/>
              <a:buChar char="-"/>
            </a:pPr>
            <a:endParaRPr lang="de-DE" dirty="0" smtClean="0">
              <a:latin typeface="Times"/>
            </a:endParaRPr>
          </a:p>
          <a:p>
            <a:pPr eaLnBrk="1" hangingPunct="1">
              <a:buFontTx/>
              <a:buNone/>
            </a:pPr>
            <a:r>
              <a:rPr lang="de-DE" dirty="0" smtClean="0">
                <a:latin typeface="Times"/>
              </a:rPr>
              <a:t>Tool</a:t>
            </a:r>
            <a:r>
              <a:rPr lang="de-DE" baseline="0" dirty="0" smtClean="0">
                <a:latin typeface="Times"/>
              </a:rPr>
              <a:t> qual </a:t>
            </a:r>
            <a:r>
              <a:rPr lang="de-DE" baseline="0" dirty="0" err="1" smtClean="0">
                <a:latin typeface="Times"/>
              </a:rPr>
              <a:t>improves</a:t>
            </a:r>
            <a:r>
              <a:rPr lang="de-DE" baseline="0" dirty="0" smtClean="0">
                <a:latin typeface="Times"/>
              </a:rPr>
              <a:t> </a:t>
            </a:r>
            <a:r>
              <a:rPr lang="de-DE" baseline="0" dirty="0" err="1" smtClean="0">
                <a:latin typeface="Times"/>
              </a:rPr>
              <a:t>confidence</a:t>
            </a:r>
            <a:r>
              <a:rPr lang="de-DE" baseline="0" dirty="0" smtClean="0">
                <a:latin typeface="Times"/>
              </a:rPr>
              <a:t> but not </a:t>
            </a:r>
            <a:r>
              <a:rPr lang="de-DE" baseline="0" dirty="0" err="1" smtClean="0">
                <a:latin typeface="Times"/>
              </a:rPr>
              <a:t>neccessarily</a:t>
            </a:r>
            <a:r>
              <a:rPr lang="de-DE" baseline="0" dirty="0" smtClean="0">
                <a:latin typeface="Times"/>
              </a:rPr>
              <a:t> </a:t>
            </a:r>
            <a:r>
              <a:rPr lang="de-DE" baseline="0" dirty="0" err="1" smtClean="0">
                <a:latin typeface="Times"/>
              </a:rPr>
              <a:t>quality</a:t>
            </a:r>
            <a:r>
              <a:rPr lang="de-DE" dirty="0" smtClean="0">
                <a:latin typeface="Times"/>
              </a:rPr>
              <a:t> </a:t>
            </a:r>
          </a:p>
          <a:p>
            <a:pPr eaLnBrk="1" hangingPunct="1">
              <a:buFontTx/>
              <a:buChar char="-"/>
            </a:pPr>
            <a:endParaRPr lang="de-DE" dirty="0" smtClean="0">
              <a:latin typeface="Times"/>
            </a:endParaRPr>
          </a:p>
          <a:p>
            <a:pPr eaLnBrk="1" hangingPunct="1"/>
            <a:r>
              <a:rPr lang="de-DE" dirty="0" smtClean="0">
                <a:latin typeface="Times"/>
              </a:rPr>
              <a:t>- Tool Chain </a:t>
            </a:r>
            <a:r>
              <a:rPr lang="de-DE" dirty="0" err="1" smtClean="0">
                <a:latin typeface="Times"/>
              </a:rPr>
              <a:t>example</a:t>
            </a:r>
            <a:r>
              <a:rPr lang="de-DE" dirty="0" smtClean="0">
                <a:latin typeface="Times"/>
              </a:rPr>
              <a:t> (not all </a:t>
            </a:r>
            <a:r>
              <a:rPr lang="de-DE" dirty="0" err="1" smtClean="0">
                <a:latin typeface="Times"/>
              </a:rPr>
              <a:t>steps</a:t>
            </a:r>
            <a:r>
              <a:rPr lang="de-DE" dirty="0" smtClean="0">
                <a:latin typeface="Times"/>
              </a:rPr>
              <a:t>/</a:t>
            </a:r>
            <a:r>
              <a:rPr lang="de-DE" dirty="0" err="1" smtClean="0">
                <a:latin typeface="Times"/>
              </a:rPr>
              <a:t>tools</a:t>
            </a:r>
            <a:r>
              <a:rPr lang="de-DE" dirty="0" smtClean="0">
                <a:latin typeface="Times"/>
              </a:rPr>
              <a:t> </a:t>
            </a:r>
            <a:r>
              <a:rPr lang="de-DE" dirty="0" err="1" smtClean="0">
                <a:latin typeface="Times"/>
              </a:rPr>
              <a:t>are</a:t>
            </a:r>
            <a:r>
              <a:rPr lang="de-DE" dirty="0" smtClean="0">
                <a:latin typeface="Times"/>
              </a:rPr>
              <a:t> </a:t>
            </a:r>
            <a:r>
              <a:rPr lang="de-DE" dirty="0" err="1" smtClean="0">
                <a:latin typeface="Times"/>
              </a:rPr>
              <a:t>mandatory</a:t>
            </a:r>
            <a:r>
              <a:rPr lang="de-DE" dirty="0" smtClean="0">
                <a:latin typeface="Times"/>
              </a:rPr>
              <a:t>)</a:t>
            </a:r>
          </a:p>
          <a:p>
            <a:pPr eaLnBrk="1" hangingPunct="1"/>
            <a:r>
              <a:rPr lang="de-DE" dirty="0" smtClean="0">
                <a:latin typeface="Times"/>
              </a:rPr>
              <a:t>- Integrated </a:t>
            </a:r>
            <a:r>
              <a:rPr lang="de-DE" dirty="0" err="1" smtClean="0">
                <a:latin typeface="Times"/>
              </a:rPr>
              <a:t>tool</a:t>
            </a:r>
            <a:r>
              <a:rPr lang="de-DE" dirty="0" smtClean="0">
                <a:latin typeface="Times"/>
              </a:rPr>
              <a:t> </a:t>
            </a:r>
            <a:r>
              <a:rPr lang="de-DE" dirty="0" err="1" smtClean="0">
                <a:latin typeface="Times"/>
              </a:rPr>
              <a:t>chain</a:t>
            </a:r>
            <a:r>
              <a:rPr lang="de-DE" dirty="0" smtClean="0">
                <a:latin typeface="Times"/>
              </a:rPr>
              <a:t>, </a:t>
            </a:r>
            <a:r>
              <a:rPr lang="de-DE" dirty="0" err="1" smtClean="0">
                <a:latin typeface="Times"/>
              </a:rPr>
              <a:t>covering</a:t>
            </a:r>
            <a:r>
              <a:rPr lang="de-DE" dirty="0" smtClean="0">
                <a:latin typeface="Times"/>
              </a:rPr>
              <a:t> </a:t>
            </a:r>
            <a:r>
              <a:rPr lang="de-DE" dirty="0" err="1" smtClean="0">
                <a:latin typeface="Times"/>
              </a:rPr>
              <a:t>both</a:t>
            </a:r>
            <a:r>
              <a:rPr lang="de-DE" dirty="0" smtClean="0">
                <a:latin typeface="Times"/>
              </a:rPr>
              <a:t> Software </a:t>
            </a:r>
            <a:r>
              <a:rPr lang="de-DE" dirty="0" err="1" smtClean="0">
                <a:latin typeface="Times"/>
              </a:rPr>
              <a:t>development</a:t>
            </a:r>
            <a:r>
              <a:rPr lang="de-DE" dirty="0" smtClean="0">
                <a:latin typeface="Times"/>
              </a:rPr>
              <a:t> </a:t>
            </a:r>
            <a:r>
              <a:rPr lang="de-DE" dirty="0" err="1" smtClean="0">
                <a:latin typeface="Times"/>
              </a:rPr>
              <a:t>as</a:t>
            </a:r>
            <a:r>
              <a:rPr lang="de-DE" dirty="0" smtClean="0">
                <a:latin typeface="Times"/>
              </a:rPr>
              <a:t> well </a:t>
            </a:r>
            <a:r>
              <a:rPr lang="de-DE" dirty="0" err="1" smtClean="0">
                <a:latin typeface="Times"/>
              </a:rPr>
              <a:t>as</a:t>
            </a:r>
            <a:r>
              <a:rPr lang="de-DE" dirty="0" smtClean="0">
                <a:latin typeface="Times"/>
              </a:rPr>
              <a:t> </a:t>
            </a:r>
            <a:r>
              <a:rPr lang="de-DE" dirty="0" err="1" smtClean="0">
                <a:latin typeface="Times"/>
              </a:rPr>
              <a:t>verification</a:t>
            </a:r>
            <a:r>
              <a:rPr lang="de-DE" dirty="0" smtClean="0">
                <a:latin typeface="Times"/>
              </a:rPr>
              <a:t> </a:t>
            </a:r>
            <a:r>
              <a:rPr lang="de-DE" dirty="0" err="1" smtClean="0">
                <a:latin typeface="Times"/>
              </a:rPr>
              <a:t>and</a:t>
            </a:r>
            <a:r>
              <a:rPr lang="de-DE" dirty="0" smtClean="0">
                <a:latin typeface="Times"/>
              </a:rPr>
              <a:t> </a:t>
            </a:r>
            <a:r>
              <a:rPr lang="de-DE" dirty="0" err="1" smtClean="0">
                <a:latin typeface="Times"/>
              </a:rPr>
              <a:t>validation</a:t>
            </a:r>
            <a:r>
              <a:rPr lang="de-DE" dirty="0" smtClean="0">
                <a:latin typeface="Times"/>
              </a:rPr>
              <a:t>)</a:t>
            </a:r>
          </a:p>
          <a:p>
            <a:pPr eaLnBrk="1" hangingPunct="1"/>
            <a:endParaRPr lang="de-DE" dirty="0" smtClean="0">
              <a:latin typeface="Time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7EAD1247-A6E4-4FD8-BFFC-25B625174BCB}" type="slidenum">
              <a:rPr lang="en-US" smtClean="0">
                <a:latin typeface="Arial" pitchFamily="34" charset="0"/>
              </a:rPr>
              <a:pPr/>
              <a:t>8</a:t>
            </a:fld>
            <a:endParaRPr lang="en-US" smtClean="0">
              <a:latin typeface="Arial" pitchFamily="34"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lIns="91427" tIns="45714" rIns="91427" bIns="45714"/>
          <a:lstStyle/>
          <a:p>
            <a:pPr eaLnBrk="1" hangingPunct="1"/>
            <a:endParaRPr lang="de-DE" smtClean="0">
              <a:latin typeface="Time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7EAD1247-A6E4-4FD8-BFFC-25B625174BCB}" type="slidenum">
              <a:rPr lang="en-US" smtClean="0">
                <a:latin typeface="Arial" pitchFamily="34" charset="0"/>
              </a:rPr>
              <a:pPr/>
              <a:t>9</a:t>
            </a:fld>
            <a:endParaRPr lang="en-US" smtClean="0">
              <a:latin typeface="Arial" pitchFamily="34"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lIns="91427" tIns="45714" rIns="91427" bIns="45714"/>
          <a:lstStyle/>
          <a:p>
            <a:pPr eaLnBrk="1" hangingPunct="1"/>
            <a:endParaRPr lang="de-DE" smtClean="0">
              <a:latin typeface="Time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xfrm>
            <a:off x="3884614" y="8685212"/>
            <a:ext cx="2971799" cy="457200"/>
          </a:xfrm>
          <a:prstGeom prst="rect">
            <a:avLst/>
          </a:prstGeom>
          <a:noFill/>
        </p:spPr>
        <p:txBody>
          <a:bodyPr/>
          <a:lstStyle/>
          <a:p>
            <a:fld id="{FA2C36F9-9F7A-4F74-BC87-17FCFDB58F94}" type="slidenum">
              <a:rPr lang="en-US" smtClean="0">
                <a:latin typeface="Arial" pitchFamily="34" charset="0"/>
              </a:rPr>
              <a:pPr/>
              <a:t>10</a:t>
            </a:fld>
            <a:endParaRPr lang="en-US" smtClean="0">
              <a:latin typeface="Arial"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lIns="86481" tIns="43241" rIns="86481" bIns="43241"/>
          <a:lstStyle/>
          <a:p>
            <a:pPr eaLnBrk="1" hangingPunct="1"/>
            <a:endParaRPr lang="de-DE" smtClean="0">
              <a:latin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descr="bluemesh.jpg"/>
          <p:cNvPicPr>
            <a:picLocks noChangeAspect="1"/>
          </p:cNvPicPr>
          <p:nvPr userDrawn="1"/>
        </p:nvPicPr>
        <p:blipFill>
          <a:blip r:embed="rId2" cstate="print"/>
          <a:stretch>
            <a:fillRect/>
          </a:stretch>
        </p:blipFill>
        <p:spPr>
          <a:xfrm>
            <a:off x="-2536" y="191"/>
            <a:ext cx="9145012" cy="6870191"/>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2"/>
          <p:cNvSpPr>
            <a:spLocks noGrp="1"/>
          </p:cNvSpPr>
          <p:nvPr>
            <p:ph type="subTitle" idx="1"/>
          </p:nvPr>
        </p:nvSpPr>
        <p:spPr>
          <a:xfrm>
            <a:off x="685800" y="3203575"/>
            <a:ext cx="7772400" cy="987425"/>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extBox 22"/>
          <p:cNvSpPr txBox="1"/>
          <p:nvPr userDrawn="1"/>
        </p:nvSpPr>
        <p:spPr>
          <a:xfrm>
            <a:off x="7226408" y="6527628"/>
            <a:ext cx="1828800" cy="246221"/>
          </a:xfrm>
          <a:prstGeom prst="rect">
            <a:avLst/>
          </a:prstGeom>
          <a:noFill/>
        </p:spPr>
        <p:txBody>
          <a:bodyPr wrap="square" rtlCol="0">
            <a:spAutoFit/>
          </a:bodyPr>
          <a:lstStyle/>
          <a:p>
            <a:pPr fontAlgn="auto">
              <a:spcBef>
                <a:spcPts val="0"/>
              </a:spcBef>
              <a:spcAft>
                <a:spcPts val="0"/>
              </a:spcAft>
            </a:pPr>
            <a:r>
              <a:rPr lang="en-US" dirty="0" smtClean="0">
                <a:solidFill>
                  <a:prstClr val="white"/>
                </a:solidFill>
                <a:cs typeface="Arial" pitchFamily="34" charset="0"/>
              </a:rPr>
              <a:t>© 2012 The MathWorks, Inc.</a:t>
            </a:r>
            <a:endParaRPr lang="en-US" dirty="0">
              <a:solidFill>
                <a:prstClr val="white"/>
              </a:solidFill>
              <a:cs typeface="Arial" pitchFamily="34" charset="0"/>
            </a:endParaRPr>
          </a:p>
        </p:txBody>
      </p:sp>
      <p:cxnSp>
        <p:nvCxnSpPr>
          <p:cNvPr id="26" name="Straight Connector 25"/>
          <p:cNvCxnSpPr/>
          <p:nvPr userDrawn="1"/>
        </p:nvCxnSpPr>
        <p:spPr>
          <a:xfrm>
            <a:off x="0" y="4333875"/>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999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04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2400"/>
            </a:lvl1pPr>
            <a:lvl2pPr>
              <a:lnSpc>
                <a:spcPct val="105000"/>
              </a:lnSpc>
              <a:defRPr sz="2000"/>
            </a:lvl2pPr>
            <a:lvl3pPr>
              <a:lnSpc>
                <a:spcPct val="105000"/>
              </a:lnSpc>
              <a:buSzPct val="75000"/>
              <a:defRPr sz="1600"/>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9987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38024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23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laceholder 2"/>
          <p:cNvSpPr>
            <a:spLocks noGrp="1"/>
          </p:cNvSpPr>
          <p:nvPr>
            <p:ph sz="half" idx="10" hasCustomPrompt="1"/>
          </p:nvPr>
        </p:nvSpPr>
        <p:spPr>
          <a:xfrm>
            <a:off x="457200" y="2819400"/>
            <a:ext cx="3810000" cy="3200400"/>
          </a:xfrm>
        </p:spPr>
        <p:txBody>
          <a:bodyPr/>
          <a:lstStyle>
            <a:lvl1pPr>
              <a:buClr>
                <a:srgbClr val="125687"/>
              </a:buClr>
              <a:buSzTx/>
              <a:defRPr sz="1800" baseline="0"/>
            </a:lvl1pPr>
            <a:lvl2pPr>
              <a:defRPr sz="1600"/>
            </a:lvl2pPr>
            <a:lvl3pPr>
              <a:buNone/>
              <a:defRPr sz="1600"/>
            </a:lvl3pPr>
            <a:lvl4pPr>
              <a:defRPr sz="1800"/>
            </a:lvl4pPr>
            <a:lvl5pPr>
              <a:defRPr sz="1800"/>
            </a:lvl5pPr>
            <a:lvl6pPr>
              <a:defRPr sz="1800"/>
            </a:lvl6pPr>
            <a:lvl7pPr>
              <a:defRPr sz="1800"/>
            </a:lvl7pPr>
            <a:lvl8pPr>
              <a:defRPr sz="1800"/>
            </a:lvl8pPr>
            <a:lvl9pPr>
              <a:defRPr sz="1800"/>
            </a:lvl9pPr>
          </a:lstStyle>
          <a:p>
            <a:pPr lvl="0">
              <a:buClr>
                <a:srgbClr val="125687"/>
              </a:buClr>
              <a:buSzTx/>
            </a:pPr>
            <a:r>
              <a:rPr lang="en-US" dirty="0" smtClean="0"/>
              <a:t>Click to add b</a:t>
            </a:r>
            <a:r>
              <a:rPr lang="en-US" sz="1800"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0" y="1600200"/>
            <a:ext cx="3810000" cy="838200"/>
          </a:xfrm>
        </p:spPr>
        <p:txBody>
          <a:bodyPr anchor="t"/>
          <a:lstStyle>
            <a:lvl1pPr marL="0" indent="0" algn="l">
              <a:buNone/>
              <a:defRPr sz="2000" b="1" baseline="0"/>
            </a:lvl1pPr>
          </a:lstStyle>
          <a:p>
            <a:pPr lvl="0"/>
            <a:r>
              <a:rPr lang="en-US" dirty="0" smtClean="0"/>
              <a:t>Click to add headline</a:t>
            </a:r>
            <a:r>
              <a:rPr lang="en-US" sz="2000"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0" y="6172200"/>
            <a:ext cx="4105275" cy="533400"/>
          </a:xfrm>
        </p:spPr>
        <p:txBody>
          <a:bodyPr anchor="b" anchorCtr="0"/>
          <a:lstStyle>
            <a:lvl1pPr marL="230188" indent="-228600">
              <a:buClrTx/>
              <a:buSzPct val="125000"/>
              <a:buFont typeface="Courier New" pitchFamily="49" charset="0"/>
              <a:buChar char="»"/>
              <a:defRPr sz="1600" b="0">
                <a:latin typeface="Courier New" pitchFamily="49" charset="0"/>
                <a:cs typeface="Courier New" pitchFamily="49" charset="0"/>
              </a:defRPr>
            </a:lvl1pPr>
          </a:lstStyle>
          <a:p>
            <a:pPr lvl="0"/>
            <a:r>
              <a:rPr lang="en-US" dirty="0" smtClean="0"/>
              <a:t>Click to add </a:t>
            </a:r>
            <a:r>
              <a:rPr lang="en-US" sz="1600" dirty="0" err="1" smtClean="0">
                <a:latin typeface="Courier New" pitchFamily="49" charset="0"/>
                <a:cs typeface="Courier New" pitchFamily="49" charset="0"/>
              </a:rPr>
              <a:t>product_demo_name</a:t>
            </a:r>
            <a:endParaRPr lang="en-US" dirty="0"/>
          </a:p>
        </p:txBody>
      </p:sp>
    </p:spTree>
    <p:extLst>
      <p:ext uri="{BB962C8B-B14F-4D97-AF65-F5344CB8AC3E}">
        <p14:creationId xmlns:p14="http://schemas.microsoft.com/office/powerpoint/2010/main" val="96217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5"/>
            <a:ext cx="77724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extLst>
      <p:ext uri="{BB962C8B-B14F-4D97-AF65-F5344CB8AC3E}">
        <p14:creationId xmlns:p14="http://schemas.microsoft.com/office/powerpoint/2010/main" val="394132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672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341313" indent="-341313" fontAlgn="auto">
              <a:spcBef>
                <a:spcPts val="0"/>
              </a:spcBef>
              <a:spcAft>
                <a:spcPts val="0"/>
              </a:spcAft>
              <a:buClr>
                <a:srgbClr val="125687"/>
              </a:buClr>
              <a:buSzPct val="75000"/>
              <a:buFont typeface="Wingdings" pitchFamily="2" charset="2"/>
              <a:buChar char="§"/>
              <a:tabLst>
                <a:tab pos="457200" algn="l"/>
              </a:tabLst>
            </a:pPr>
            <a:r>
              <a:rPr lang="en-US" sz="2400" dirty="0" smtClean="0">
                <a:solidFill>
                  <a:prstClr val="black"/>
                </a:solidFill>
                <a:cs typeface="Arial" pitchFamily="34" charset="0"/>
              </a:rPr>
              <a:t>Edit in Slide Master view to enter agenda items</a:t>
            </a:r>
          </a:p>
          <a:p>
            <a:pPr marL="341313" indent="-341313" fontAlgn="auto">
              <a:spcBef>
                <a:spcPts val="0"/>
              </a:spcBef>
              <a:spcAft>
                <a:spcPts val="0"/>
              </a:spcAft>
              <a:buClr>
                <a:srgbClr val="125687"/>
              </a:buClr>
              <a:buSzPct val="75000"/>
              <a:buFont typeface="Wingdings" pitchFamily="2" charset="2"/>
              <a:buChar char="§"/>
              <a:tabLst>
                <a:tab pos="457200" algn="l"/>
              </a:tabLst>
            </a:pPr>
            <a:r>
              <a:rPr lang="en-US" sz="2400" dirty="0" smtClean="0">
                <a:solidFill>
                  <a:prstClr val="black"/>
                </a:solidFill>
                <a:cs typeface="Arial" pitchFamily="34" charset="0"/>
              </a:rPr>
              <a:t>Bullet 2</a:t>
            </a:r>
          </a:p>
          <a:p>
            <a:pPr marL="341313" indent="-341313" fontAlgn="auto">
              <a:spcBef>
                <a:spcPts val="0"/>
              </a:spcBef>
              <a:spcAft>
                <a:spcPts val="0"/>
              </a:spcAft>
              <a:buClr>
                <a:srgbClr val="125687"/>
              </a:buClr>
              <a:buSzPct val="75000"/>
              <a:buFont typeface="Wingdings" pitchFamily="2" charset="2"/>
              <a:buChar char="§"/>
              <a:tabLst>
                <a:tab pos="457200" algn="l"/>
              </a:tabLst>
            </a:pPr>
            <a:r>
              <a:rPr lang="en-US" sz="2400" dirty="0" smtClean="0">
                <a:solidFill>
                  <a:prstClr val="black"/>
                </a:solidFill>
                <a:cs typeface="Arial" pitchFamily="34" charset="0"/>
              </a:rPr>
              <a:t>Bullet 3</a:t>
            </a:r>
          </a:p>
          <a:p>
            <a:pPr marL="341313" indent="-341313" fontAlgn="auto">
              <a:spcBef>
                <a:spcPts val="0"/>
              </a:spcBef>
              <a:spcAft>
                <a:spcPts val="0"/>
              </a:spcAft>
              <a:buClr>
                <a:srgbClr val="125687"/>
              </a:buClr>
              <a:buSzPct val="75000"/>
              <a:buFont typeface="Wingdings" pitchFamily="2" charset="2"/>
              <a:buChar char="§"/>
              <a:tabLst>
                <a:tab pos="457200" algn="l"/>
              </a:tabLst>
            </a:pPr>
            <a:r>
              <a:rPr lang="en-US" sz="2400" dirty="0" smtClean="0">
                <a:solidFill>
                  <a:prstClr val="black"/>
                </a:solidFill>
                <a:cs typeface="Arial" pitchFamily="34" charset="0"/>
              </a:rPr>
              <a:t>Bullet 4</a:t>
            </a:r>
          </a:p>
          <a:p>
            <a:pPr marL="341313" indent="-341313" fontAlgn="auto">
              <a:spcBef>
                <a:spcPts val="0"/>
              </a:spcBef>
              <a:spcAft>
                <a:spcPts val="0"/>
              </a:spcAft>
              <a:buClr>
                <a:srgbClr val="125687"/>
              </a:buClr>
              <a:buSzPct val="75000"/>
              <a:buFont typeface="Wingdings" pitchFamily="2" charset="2"/>
              <a:buChar char="§"/>
              <a:tabLst>
                <a:tab pos="457200" algn="l"/>
              </a:tabLst>
            </a:pPr>
            <a:endParaRPr lang="en-US" sz="2400" dirty="0">
              <a:solidFill>
                <a:prstClr val="black"/>
              </a:solidFill>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fontAlgn="auto">
              <a:spcBef>
                <a:spcPts val="0"/>
              </a:spcBef>
              <a:spcAft>
                <a:spcPts val="0"/>
              </a:spcAft>
              <a:defRPr/>
            </a:pPr>
            <a:r>
              <a:rPr lang="en-US" sz="2800" b="1" dirty="0" smtClean="0">
                <a:solidFill>
                  <a:srgbClr val="125687"/>
                </a:solidFill>
                <a:cs typeface="Arial" pitchFamily="34" charset="0"/>
              </a:rPr>
              <a:t>Edit in Slide Master view to enter agenda title</a:t>
            </a:r>
          </a:p>
        </p:txBody>
      </p:sp>
    </p:spTree>
    <p:extLst>
      <p:ext uri="{BB962C8B-B14F-4D97-AF65-F5344CB8AC3E}">
        <p14:creationId xmlns:p14="http://schemas.microsoft.com/office/powerpoint/2010/main" val="341636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719138"/>
            <a:ext cx="83820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1763713"/>
            <a:ext cx="4105275"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63713"/>
            <a:ext cx="4105275"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083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logo647.png"/>
          <p:cNvPicPr>
            <a:picLocks noChangeAspect="1"/>
          </p:cNvPicPr>
          <p:nvPr/>
        </p:nvPicPr>
        <p:blipFill>
          <a:blip r:embed="rId12" cstate="print"/>
          <a:stretch>
            <a:fillRect/>
          </a:stretch>
        </p:blipFill>
        <p:spPr>
          <a:xfrm>
            <a:off x="7474704" y="47715"/>
            <a:ext cx="1562100" cy="424983"/>
          </a:xfrm>
          <a:prstGeom prst="rect">
            <a:avLst/>
          </a:prstGeom>
        </p:spPr>
      </p:pic>
      <p:cxnSp>
        <p:nvCxnSpPr>
          <p:cNvPr id="11" name="Straight Connector 11"/>
          <p:cNvCxnSpPr/>
          <p:nvPr/>
        </p:nvCxnSpPr>
        <p:spPr>
          <a:xfrm rot="10800000" flipV="1">
            <a:off x="228600" y="246870"/>
            <a:ext cx="7016865" cy="270628"/>
          </a:xfrm>
          <a:prstGeom prst="bentConnector3">
            <a:avLst>
              <a:gd name="adj1" fmla="val 99917"/>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686800" y="6484950"/>
            <a:ext cx="457200" cy="381001"/>
          </a:xfrm>
          <a:prstGeom prst="rect">
            <a:avLst/>
          </a:prstGeom>
          <a:noFill/>
          <a:ln w="12700">
            <a:noFill/>
          </a:ln>
        </p:spPr>
        <p:txBody>
          <a:bodyPr wrap="square" anchor="ctr">
            <a:noAutofit/>
          </a:bodyPr>
          <a:lstStyle/>
          <a:p>
            <a:pPr algn="ctr" fontAlgn="auto">
              <a:spcBef>
                <a:spcPts val="0"/>
              </a:spcBef>
              <a:spcAft>
                <a:spcPts val="0"/>
              </a:spcAft>
            </a:pPr>
            <a:fld id="{47FBD1EF-0801-4063-B668-C71608ACC70F}" type="slidenum">
              <a:rPr lang="en-US" sz="1200" b="1" smtClean="0">
                <a:solidFill>
                  <a:srgbClr val="125687"/>
                </a:solidFill>
                <a:cs typeface="Arial" pitchFamily="34" charset="0"/>
              </a:rPr>
              <a:pPr algn="ctr" fontAlgn="auto">
                <a:spcBef>
                  <a:spcPts val="0"/>
                </a:spcBef>
                <a:spcAft>
                  <a:spcPts val="0"/>
                </a:spcAft>
              </a:pPr>
              <a:t>‹#›</a:t>
            </a:fld>
            <a:endParaRPr lang="en-US" sz="1200" b="1" dirty="0">
              <a:solidFill>
                <a:srgbClr val="125687"/>
              </a:solidFill>
              <a:latin typeface="Arial"/>
            </a:endParaRPr>
          </a:p>
        </p:txBody>
      </p:sp>
    </p:spTree>
    <p:extLst>
      <p:ext uri="{BB962C8B-B14F-4D97-AF65-F5344CB8AC3E}">
        <p14:creationId xmlns:p14="http://schemas.microsoft.com/office/powerpoint/2010/main" val="261105010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hf hdr="0" ftr="0" dt="0"/>
  <p:txStyles>
    <p:titleStyle>
      <a:lvl1pPr algn="l" defTabSz="91440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hyperlink" Target="44569_91520v00_IEC_guide.pdf" TargetMode="External"/><Relationship Id="rId4" Type="http://schemas.openxmlformats.org/officeDocument/2006/relationships/image" Target="../media/image20.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1.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hyperlink" Target="44569_91520v00_IEC_guide.pdf" TargetMode="Externa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hyperlink" Target="44569_91520v00_IEC_guide.pdf" TargetMode="Externa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1.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hyperlink" Target="44569_91520v00_IEC_guide.pdf" TargetMode="Externa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1.png"/><Relationship Id="rId7"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hyperlink" Target="44569_91520v00_IEC_guide.pdf" TargetMode="Externa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hyperlink" Target="44569_91520v00_IEC_guide.pdf" TargetMode="Externa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www.buncefieldinvestigation.gov.uk/glossary.htm" TargetMode="External"/><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hyperlink" Target="44569_91520v00_IEC_guide.pdf" TargetMode="Externa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7.jpeg"/></Relationships>
</file>

<file path=ppt/slides/_rels/slide22.xml.rels><?xml version="1.0" encoding="UTF-8" standalone="yes"?>
<Relationships xmlns="http://schemas.openxmlformats.org/package/2006/relationships"><Relationship Id="rId3" Type="http://schemas.openxmlformats.org/officeDocument/2006/relationships/hyperlink" Target="http://www.buncefieldinvestigation.gov.uk/glossary.htm" TargetMode="External"/><Relationship Id="rId7"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12.png"/><Relationship Id="rId4" Type="http://schemas.openxmlformats.org/officeDocument/2006/relationships/hyperlink" Target="44569_91520v00_IEC_guide.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buncefieldinvestigation.gov.uk/glossary.htm" TargetMode="External"/><Relationship Id="rId7"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uncefieldinvestigation.gov.uk/glossary.htm" TargetMode="External"/><Relationship Id="rId7"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44569_91520v00_IEC_guide.pdf" TargetMode="Externa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hyperlink" Target="44569_91520v00_IEC_guide.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800" dirty="0" smtClean="0"/>
              <a:t>Model-Based </a:t>
            </a:r>
            <a:r>
              <a:rPr lang="en-US" sz="2800" dirty="0"/>
              <a:t>Design for </a:t>
            </a:r>
            <a:r>
              <a:rPr lang="en-US" sz="2800" dirty="0" smtClean="0"/>
              <a:t>IEC62304</a:t>
            </a:r>
            <a:r>
              <a:rPr lang="en-US" sz="2400" dirty="0"/>
              <a:t/>
            </a:r>
            <a:br>
              <a:rPr lang="en-US" sz="2400" dirty="0"/>
            </a:br>
            <a:r>
              <a:rPr lang="en-US" dirty="0" smtClean="0"/>
              <a:t/>
            </a:r>
            <a:br>
              <a:rPr lang="en-US" dirty="0" smtClean="0"/>
            </a:br>
            <a:r>
              <a:rPr lang="en-US" sz="2400" dirty="0" smtClean="0"/>
              <a:t>A </a:t>
            </a:r>
            <a:r>
              <a:rPr lang="en-US" sz="2400" dirty="0"/>
              <a:t>Workflow </a:t>
            </a:r>
            <a:r>
              <a:rPr lang="en-US" sz="2400" dirty="0" smtClean="0"/>
              <a:t>to Facilitate the Development </a:t>
            </a:r>
            <a:r>
              <a:rPr lang="en-US" sz="2400" dirty="0"/>
              <a:t>of Software </a:t>
            </a:r>
            <a:r>
              <a:rPr lang="en-US" sz="2400" dirty="0" smtClean="0"/>
              <a:t>for Medical Devices</a:t>
            </a:r>
            <a:endParaRPr lang="en-US" dirty="0"/>
          </a:p>
        </p:txBody>
      </p:sp>
      <p:sp>
        <p:nvSpPr>
          <p:cNvPr id="5" name="Subtitle 4"/>
          <p:cNvSpPr>
            <a:spLocks noGrp="1"/>
          </p:cNvSpPr>
          <p:nvPr>
            <p:ph type="subTitle" idx="1"/>
          </p:nvPr>
        </p:nvSpPr>
        <p:spPr>
          <a:xfrm>
            <a:off x="766482" y="3579034"/>
            <a:ext cx="7488518" cy="987425"/>
          </a:xfrm>
        </p:spPr>
        <p:txBody>
          <a:bodyPr>
            <a:noAutofit/>
          </a:bodyPr>
          <a:lstStyle/>
          <a:p>
            <a:endParaRPr lang="de-DE" dirty="0" smtClean="0"/>
          </a:p>
          <a:p>
            <a:r>
              <a:rPr lang="de-DE" dirty="0" smtClean="0"/>
              <a:t>MathWorks</a:t>
            </a:r>
          </a:p>
          <a:p>
            <a:endParaRPr lang="de-DE" dirty="0"/>
          </a:p>
          <a:p>
            <a:endParaRPr lang="de-DE" dirty="0"/>
          </a:p>
        </p:txBody>
      </p:sp>
      <p:sp>
        <p:nvSpPr>
          <p:cNvPr id="2" name="AutoShape 2" descr="data:image/jpeg;base64,/9j/4AAQSkZJRgABAQAAAQABAAD/2wBDAAkGBwgHBgkIBwgKCgkLDRYPDQwMDRsUFRAWIB0iIiAdHx8kKDQsJCYxJx8fLT0tMTU3Ojo6Iys/RD84QzQ5Ojf/2wBDAQoKCg0MDRoPDxo3JR8lNzc3Nzc3Nzc3Nzc3Nzc3Nzc3Nzc3Nzc3Nzc3Nzc3Nzc3Nzc3Nzc3Nzc3Nzc3Nzc3Nzf/wAARCABmAQADASIAAhEBAxEB/8QAHAAAAwADAQEBAAAAAAAAAAAAAAYHAQQFCAID/8QASRAAAQMCAgQGDwUHAgcAAAAAAQACAwQFBhEHITGxEjZBUXN0ExUWIjI0YXF1gZGUodHSFDVWkrIjQlJicrPBVWQkM0NTVKLC/8QAGwEAAgMBAQEAAAAAAAAAAAAAAwUEBgcAAgH/xAA7EQABAwECCwUHAwQDAAAAAAABAAIDBAURBhITITEzQVFhgbEUNDWR0RUiMnFykqFDgsFCRGLwIyTC/9oADAMBAAIRAxEAPwC4IQhcuQvknIL6XGxZdBaMP1tZmOGyMiME7XnU0e0hfHG4Xle42GR4YNJzKNY7uhuuKa2UHOKF/YIvM3Ufjn8EvHYVk5nWXFxOsk8qwdhSBzi5xJWtU8LYIWxt0AXJrx9sw/6Ji3lKvKmrH2zD/omLeUqok+sKiWT3NvPqVW9D1zE1pqbY93f00nDYP5Ha9+aoYUF0e3QWvFVK5x4MVQDTvP8AVll/7AK8jYmdJJjxjgqRhBS5CtcRodn9fysoQhSUkQpTpq8ctHRy72qrKU6avHLR0cu9qjVeqKc4P+Ix8+hU3QhCTbVpiDsPmTdpB8Cw+jmpROw+ZN2kHwLD6PajM1buSV1XfIP3dEqRyvicHRSPY4crHEH4Lt2vGV/tjm9huD5o2/8ASqP2jT7dfxXBQvDXub8JUualhnF0jQfmrjg3GlJiMfZ3s+zVzBwnQk5h452nlHxTYF5opKqaiqoaqlfwJ4XB8bhyEL0Jhq6NvNlpLg0AGaMF7Qc+C7lHtzTSlnyguOlUK3LJbRPD4/gP4K6ihelHjjVdHHuV0UL0o8caro49y6t1a94Md+5FKg2LKwNiylC0Nbtk+/bZ1yH9bVvY4433brB3BaNk+/bZ1yH9bVvY4433brB3BGGp5pY7xBv0HqFyaepnp38KnqJoXDYY5C0/ApmsukG+W2RoqJhXU4PfRzDvsvI4f5zSmsryyV7NBUiooaeoF0rAV6EwziKhxFQ/aKNxD25CWJ3hRny/NdkLzthu9z4fusNfDwixuqaMH/mM5R/kL0NTzMqIY5onB0cjQ5rhyg7E2p58q3PpWeWxZnYZvd+E6PRfohCFIShBUx0x3TgsorVGRk8meXXyDU0e0k+pU1xABJ2Lz5jO5m7Ymr6oP4UbZOxReRrdW/M+tRKx+LHdvT7B2ly1YHnQ3P6LirB2FZWDsKUDStG2Jrx9sw/6Ji3lKqasfbMP+iYt5SqjVGsKXWR3NvPqUNJa4OaSHA5gjkK9E4ZujbxYqOua4Eyx9/lyOGoj2grzsqlocuodBWWh7hnGezxNJ/dOp3sOXtRqJ+K/FO1KsJ6XKUwlAztP4P8AoVMQgITZUFClOmrxy0dHLvaqspTpq8ctHRy72qNV6opzg/4jHz6FTdCEJNtWmIOw+ZN2kHwLB6PalE7D5k3aQfAsHo9qMzVu5JZU98g/d0SihCEFMghWLQ9M6TDU8R2Q1bmt8xAd/lR0bVYtD1NLDhqeaQZNqKpz2f0gBu8FS6K/KKu4TYvYs+m8XJ8UL0o8caro49yuihelHjjVdHHuUyt1ar+DHfuRSoNiysDYspQtDW7ZPv22dch/W1buOOOF26wdwWlZPv22dch/W1buOOOF26wdwRhqeaWO8Qb9B6hcVCEIKZoyV+wG98mErW55JPYAMz5NSgBOQJ5l6EwZTPo8L2yCUZPFO0uHMSM1Pob8YqpYVluRjG2/+F20FCwUzVHXDxrdO1OGq6pa/gydjMcRHI92ob159GQAA2BUzTHdOHJRWqNwyaDPKM/U3/6UzCU1j8aS4bFoODVNkqTKHS4/jYsrB2FZWDsPmUMKxprx9sw/6Ji3lKqasfbMP+iYt5SqjT6wpbZHc28+pQu3gu6dp8S0VSTlG94hlP8AK7VvyK4iOQ7whscWuDlMqYWzxOjdtFy9OA5jMFfS4OCbqbzhqiq3kdl4HAl8jm6juz9a7wT9pxgCskljdFI5jtINyFKdNXjlo6OXe1VZSnTUc6y0dHLvao9Xqim2D/iMfPoVN0IQky0xB2HzJu0g+BYPR7UonYfMm7SD4Fh9HtRmat3JLKnvkH7uiUUIQPPkgplfmXTw7ZKq/wByjo6QHIkGWTLVEzlJ8vMF6AtVFDbaCCipm8GGBgY0eZTzRpiay01LHa3wNoatxGcpOYqHc5dyHyH1KmNITekja1t4N5KzvCGrnlqMnI0taNHHivpQvSjxxqujj3K55hQ3ShrxjVZf9uPcurdWvuDHfuRSmNiyhCULRFu2T79tnXIf1tW7jjjhdusHcFpWPXfbZ1yH9bVvY444XbrB3BGGp5pY7xFv0HqFw1lCy0tDgXDhAEEjPLMc2fIggXlMXG4JiwPhuTEN2YJIz9ggcHVEh2HmYOcnd6leWANAaBkAMglrAtys1dZ44rNE2mEQAkp8u+Y47SefPn5UzBOqaNrGZtqzK2a2WqqSJBi4uYD/AHesr5ecmknYNq+ku4+uvanC9ZM13Bllb2GL+p2rdmfUjPditJS2GJ0sjY26SblOr1i+zV10qJ5sNwVh4ZY2eSfW9o1A7NWxaPdLYfwdR+8n6Uq7BlzLKTGpeTf/AAtLisemYwNz5v8AJ3qmnulsP4Oo/eT9KDiSw5cTqP3k/SlZYK7tD+Hkieyqbj9zvVUbFF9tEUVndUYbgquzW+N8YfMR2JuZyYNWvJcMYksIHE2j94P0r8sZ+L4d9ExbyltElme1938KDZ1m08lOHOv2/wBTt54pp7pbD+DaP3k/SjulsP4Oo/eT9KVkIXaH8PJTvZVNx+53qq9o4xJQV1VU2yjtUdtAb2ZjWS8Lh68nashlyJ/C874VuTrTiGgrGnJrZQyTX+47U75+peh2EEZjYdiZUkuOy47FSLfoW0tSCz4XD559q+lPtJtzoLdU24XCyw3IyMkLDJJwex5FuY2Hbn8FQVKdNXjlo6OXe1e6lxbESECxYmzVzGO0Z9t2w7lwe6Ww/g2j95P0o7pbD+DaP3k/SlVCV9ofw8lffZNNx+53qmnuksIBzwdSe8H6Uw4uvNqpWWk1OHoKsSUjXMD5i3sTf4Rq1qanYfMm7SD4Fg9HtRGTOLHH5bAoFRZ0DaqFovuON/Ud3zX5DElhy4m0fvB+lHdLYfwdR+8n6UrIQ+0P4eSniyqbj9zvVNPdHYTmDg2k95P0p7wTjilvFV2rfSfYpGs/YNMpeHgbRnltAUbX7UdVNRVcNXTO4M0Lw9h8oXuOqe1yiVthU80RDb8bYbyepXpcbFK8c3u0UWI54avDkFdMGMzmkmLSdWzYdipNprY7jbaWti8CoibIBzZjYoxpR441XRx7lOqnkR3hVWwaZstaY5L8wO0jovnuksP4OpPeD9Kz3S2H8G0fvJ+lKiylvaH8PJXb2TTcfud6pztWIrHJdaJjMJUsT31MbWyNnJLCXAA7OTatrFF+s9PiK4Q1GF6aqlZNk+d85BechrI4KT7Hqvts65D+tq3scccLt1g7giiZ2Sv47lAdZ0HbgzPdik/Ed44re7pbF+DaT3k/SjulsX4Oo/eT9KVVlD7Q/h5Kf7KpuP3O9U42/GVsttW2qoMK08E7QQHsqiDkeTwdipuD8TQYmt7qiOPsM8buDLCXZ8E8mR5QedQBM2ju7OtWKKbN2UNV+wkBOrX4J9uXtRoKp2OA7QlNrWHA6ndJEDjjPpJv4ZyrzmpLpiuglr6O1sdmIWmaQcxOpvwz9qq8j2xxue8gNaMyTyBec8QXE3e91tw15Tyksz/hGpvwAUmtfisxd6SYNUuVq8odDR+ToWghCEpWh3IWDsWVg7Fy+Jlxn4vh30TFvKW0yYz8Xw76Ji3lLQRp/j8uiX2X3VvzPUrKEIQUxRlmCFfMA3Q3XC9HM9xdLG3sMue3hN1Z+vIFQPYqJocufYq+ttj397O0TRt/mbqd7RwfYpdG/Fku3qu4SUuVo8oNLM/Laq1mpTpq8ctHRy72qqhSrTV45aOjl3tU+r1RVVwf8Rj59CpuhCEl2rTEHYfMm7SD4Fg9HtSjyHzJu0g+BYPR7UZmrdySyp75B+7olFCEIKZBCEIXLirjovmdNg6k4ZzMbnsHmDjl8FONKPHGq6OPcqRoyp3U+DqIP2yF8nqLiR8FN9KPHGq6OPcmU/d238FSLIu9sy4uj3uqVBsWVgbFlLVeFu2P78tp/wB5D+tq3MaO4eLbsf8AcHcAtOx/fdt65D+tq28Y8a7r1lyN+jzS0+ID6D1C46EIQUyQvqN7opWSMOT2ODmnmIOYXyssaXvaxutziABzkrgvLrrjfoVz0kXbtXhao4Dspqkinj1/xbT6gCVC/JzJ90vXT7ReYLcw5spY+G/X++75AfFISlVj8aS7ckODlLkaMPOl2f0Qti3UclwuFNRQgl9RK2MZbRmdZ9QzPqWunvRHahV3ue4SN72jjAYctXDdmNvOAD7UGFmO8NTK0akU1M+XcM3z2KiwYQw9HCxhs1C8taBwnQNJd5TqX33J4d/0S3+7t+S7Y2ITvEbuWXmpmOfHPmVyqjDtlqWxNqbVRSiFgjiD4WngNGxo5gvx7ksO/wCiW/3dvyXbQvuI3cvInlAuDj5lT3SLhS3RYckq7VQU1LNTPEjzDEGlzNjgcvPn6lI16Yq6dlTTSwStDo5WljgeUFebrhRSW2vqKKY5yU8hYTz5cvrGtLq2O4hwV0wYrDIx8LzeRnHyX4LoYduLrTfKKvacmwygv8rDqd8CVzs1naoLSWm8KzzRtljcx2gi5em4nCRjXtOYcMwedSzTV45aOjl3tTdo5uoueFaTN3Clph2CQl2ZzbsJ9WRSjpq8ctHRy72ptUOxoCfks9seIwWs2N2kFw/BU3QhYzShaMs8h8yb9II7yw+j2pPOwpz0keFY/R7f8I7NW7kllUf+7Tj6uiTUIQgJmChbFuoZ7lXwUFKM5qh4Y3yc59QzPqX5wQS1E8cFPG6WaQ8FjGDMuPkCsuj/AAaLFCa2uydcZW5EZaoW/wAIPPzlHghMjuCUWtacdFCc/vHQP5TXbqSKhoKakgGUcEbY2+YDJRXSjxxqujj3K55eVQzSjxxqujj3KfWZolVMGiTXkncUqDYsrA2LKUrQ1u2P78tvW4f7jVt4y413XrLlq2L78t3W4f7jVtYz42XXrLkb9Lmlv9+PpPULjoQhBTJCY9H9odd8T0zS3OCmPZ5TlqGXgjzk5ewrjW231V0rYqOgiMs8h1NGwDlJPIPKrpg3DUOG7Z9nY7slRKeHPLl4TuYcwHMpVLCXuvOgKv27abKaAxtPvu/A3qMXiOruV1q62Ux8KeUv8I6hyDZzZLU7Wz88f5j8kIQ3AEqfC8sja1ugAI7Wz8hj/MfkrRo2tjbbhamPemWozmkcOUk6vYAAhClUTRjEpBhLK807W35r01ciEITJUpCEIXLlgqP6UrKRiFtZTmMfaYgXg5g8JurP1jL2IQo1UAY86c2C9zK1uKdIKTu1s3PH+Y/JY7XT88f5j8kISrFCv+VfvT/okfUUlxrKORzTFNGJAAT3rmnInZygj2L70xU76ittIYW5iKY98cuVnkQhThnpVVjmtwEbv/Kn3a2fnj/MfkjtbNzx/mPyQhQcUK1ZV+9YNun4J1x7P4j8k0aS28F9kB/8Bv8AhCEUD/jdyUCVxdXQX/5dEt0Foqa8N7A6EZ7OG4jcCmyzaNK2uyfWV9PDFnrEIc9xHrAA+KEL1BG1114UW1q2ogacm67yVGw5hS1YfZ/wUHCnIydPLk57vXyepdwDIoQmoaGi4KhSSvlcXyG8rKhelHjjVdHHuQhRq3Vp/gx37kUqDYsoQlC0Nb1i+/Ld1uH+41bWM+Nd16y5CEb9Lmlv9+PpPULSoLfPXkiAxjXl35I3Apzs2jGprA2SvuEUUR1ltOC52XnIGXsKEI1NG1xzhLLarZ4GHJuuVJsWH7bYKfsVup2sLvDkdre/zldZutCE1DQBcFQHyPkeXPN5X//Z"/>
          <p:cNvSpPr>
            <a:spLocks noChangeAspect="1" noChangeArrowheads="1"/>
          </p:cNvSpPr>
          <p:nvPr/>
        </p:nvSpPr>
        <p:spPr bwMode="auto">
          <a:xfrm>
            <a:off x="63500" y="-358775"/>
            <a:ext cx="1847850" cy="733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BDAAkGBwgHBgkIBwgKCgkLDRYPDQwMDRsUFRAWIB0iIiAdHx8kKDQsJCYxJx8fLT0tMTU3Ojo6Iys/RD84QzQ5Ojf/2wBDAQoKCg0MDRoPDxo3JR8lNzc3Nzc3Nzc3Nzc3Nzc3Nzc3Nzc3Nzc3Nzc3Nzc3Nzc3Nzc3Nzc3Nzc3Nzc3Nzc3Nzf/wAARCABmAQADASIAAhEBAxEB/8QAHAAAAwADAQEBAAAAAAAAAAAAAAYHAQQFCAID/8QASRAAAQMCAgQGDwUHAgcAAAAAAQACAwQFBhEHITGxEjZBUXN0ExUWIjI0YXF1gZGUodHSFDVWkrIjQlJicrPBVWQkM0NTVKLC/8QAGwEAAgMBAQEAAAAAAAAAAAAAAwUEBgcAAgH/xAA7EQABAwECCwUHAwQDAAAAAAABAAIDBAURBhITITEzQVFhgbEUNDWR0RUiMnFykqFDgsFCRGLwIyTC/9oADAMBAAIRAxEAPwC4IQhcuQvknIL6XGxZdBaMP1tZmOGyMiME7XnU0e0hfHG4Xle42GR4YNJzKNY7uhuuKa2UHOKF/YIvM3Ufjn8EvHYVk5nWXFxOsk8qwdhSBzi5xJWtU8LYIWxt0AXJrx9sw/6Ji3lKvKmrH2zD/omLeUqok+sKiWT3NvPqVW9D1zE1pqbY93f00nDYP5Ha9+aoYUF0e3QWvFVK5x4MVQDTvP8AVll/7AK8jYmdJJjxjgqRhBS5CtcRodn9fysoQhSUkQpTpq8ctHRy72qrKU6avHLR0cu9qjVeqKc4P+Ix8+hU3QhCTbVpiDsPmTdpB8Cw+jmpROw+ZN2kHwLD6PajM1buSV1XfIP3dEqRyvicHRSPY4crHEH4Lt2vGV/tjm9huD5o2/8ASqP2jT7dfxXBQvDXub8JUualhnF0jQfmrjg3GlJiMfZ3s+zVzBwnQk5h452nlHxTYF5opKqaiqoaqlfwJ4XB8bhyEL0Jhq6NvNlpLg0AGaMF7Qc+C7lHtzTSlnyguOlUK3LJbRPD4/gP4K6ihelHjjVdHHuV0UL0o8caro49y6t1a94Md+5FKg2LKwNiylC0Nbtk+/bZ1yH9bVvY4433brB3BaNk+/bZ1yH9bVvY4433brB3BGGp5pY7xBv0HqFyaepnp38KnqJoXDYY5C0/ApmsukG+W2RoqJhXU4PfRzDvsvI4f5zSmsryyV7NBUiooaeoF0rAV6EwziKhxFQ/aKNxD25CWJ3hRny/NdkLzthu9z4fusNfDwixuqaMH/mM5R/kL0NTzMqIY5onB0cjQ5rhyg7E2p58q3PpWeWxZnYZvd+E6PRfohCFIShBUx0x3TgsorVGRk8meXXyDU0e0k+pU1xABJ2Lz5jO5m7Ymr6oP4UbZOxReRrdW/M+tRKx+LHdvT7B2ly1YHnQ3P6LirB2FZWDsKUDStG2Jrx9sw/6Ji3lKqasfbMP+iYt5SqjVGsKXWR3NvPqUNJa4OaSHA5gjkK9E4ZujbxYqOua4Eyx9/lyOGoj2grzsqlocuodBWWh7hnGezxNJ/dOp3sOXtRqJ+K/FO1KsJ6XKUwlAztP4P8AoVMQgITZUFClOmrxy0dHLvaqspTpq8ctHRy72qNV6opzg/4jHz6FTdCEJNtWmIOw+ZN2kHwLB6PalE7D5k3aQfAsHo9qMzVu5JZU98g/d0SihCEFMghWLQ9M6TDU8R2Q1bmt8xAd/lR0bVYtD1NLDhqeaQZNqKpz2f0gBu8FS6K/KKu4TYvYs+m8XJ8UL0o8caro49yuihelHjjVdHHuUyt1ar+DHfuRSoNiysDYspQtDW7ZPv22dch/W1buOOOF26wdwWlZPv22dch/W1buOOOF26wdwRhqeaWO8Qb9B6hcVCEIKZoyV+wG98mErW55JPYAMz5NSgBOQJ5l6EwZTPo8L2yCUZPFO0uHMSM1Pob8YqpYVluRjG2/+F20FCwUzVHXDxrdO1OGq6pa/gydjMcRHI92ob159GQAA2BUzTHdOHJRWqNwyaDPKM/U3/6UzCU1j8aS4bFoODVNkqTKHS4/jYsrB2FZWDsPmUMKxprx9sw/6Ji3lKqasfbMP+iYt5SqjT6wpbZHc28+pQu3gu6dp8S0VSTlG94hlP8AK7VvyK4iOQ7whscWuDlMqYWzxOjdtFy9OA5jMFfS4OCbqbzhqiq3kdl4HAl8jm6juz9a7wT9pxgCskljdFI5jtINyFKdNXjlo6OXe1VZSnTUc6y0dHLvao9Xqim2D/iMfPoVN0IQky0xB2HzJu0g+BYPR7UonYfMm7SD4Fh9HtRmat3JLKnvkH7uiUUIQPPkgplfmXTw7ZKq/wByjo6QHIkGWTLVEzlJ8vMF6AtVFDbaCCipm8GGBgY0eZTzRpiay01LHa3wNoatxGcpOYqHc5dyHyH1KmNITekja1t4N5KzvCGrnlqMnI0taNHHivpQvSjxxqujj3K55hQ3ShrxjVZf9uPcurdWvuDHfuRSmNiyhCULRFu2T79tnXIf1tW7jjjhdusHcFpWPXfbZ1yH9bVvY444XbrB3BGGp5pY7xFv0HqFw1lCy0tDgXDhAEEjPLMc2fIggXlMXG4JiwPhuTEN2YJIz9ggcHVEh2HmYOcnd6leWANAaBkAMglrAtys1dZ44rNE2mEQAkp8u+Y47SefPn5UzBOqaNrGZtqzK2a2WqqSJBi4uYD/AHesr5ecmknYNq+ku4+uvanC9ZM13Bllb2GL+p2rdmfUjPditJS2GJ0sjY26SblOr1i+zV10qJ5sNwVh4ZY2eSfW9o1A7NWxaPdLYfwdR+8n6Uq7BlzLKTGpeTf/AAtLisemYwNz5v8AJ3qmnulsP4Oo/eT9KDiSw5cTqP3k/SlZYK7tD+Hkieyqbj9zvVUbFF9tEUVndUYbgquzW+N8YfMR2JuZyYNWvJcMYksIHE2j94P0r8sZ+L4d9ExbyltElme1938KDZ1m08lOHOv2/wBTt54pp7pbD+DaP3k/SjulsP4Oo/eT9KVkIXaH8PJTvZVNx+53qq9o4xJQV1VU2yjtUdtAb2ZjWS8Lh68nashlyJ/C874VuTrTiGgrGnJrZQyTX+47U75+peh2EEZjYdiZUkuOy47FSLfoW0tSCz4XD559q+lPtJtzoLdU24XCyw3IyMkLDJJwex5FuY2Hbn8FQVKdNXjlo6OXe1e6lxbESECxYmzVzGO0Z9t2w7lwe6Ww/g2j95P0o7pbD+DaP3k/SlVCV9ofw8lffZNNx+53qmnuksIBzwdSe8H6Uw4uvNqpWWk1OHoKsSUjXMD5i3sTf4Rq1qanYfMm7SD4Fg9HtRGTOLHH5bAoFRZ0DaqFovuON/Ud3zX5DElhy4m0fvB+lHdLYfwdR+8n6UrIQ+0P4eSniyqbj9zvVNPdHYTmDg2k95P0p7wTjilvFV2rfSfYpGs/YNMpeHgbRnltAUbX7UdVNRVcNXTO4M0Lw9h8oXuOqe1yiVthU80RDb8bYbyepXpcbFK8c3u0UWI54avDkFdMGMzmkmLSdWzYdipNprY7jbaWti8CoibIBzZjYoxpR441XRx7lOqnkR3hVWwaZstaY5L8wO0jovnuksP4OpPeD9Kz3S2H8G0fvJ+lKiylvaH8PJXb2TTcfud6pztWIrHJdaJjMJUsT31MbWyNnJLCXAA7OTatrFF+s9PiK4Q1GF6aqlZNk+d85BechrI4KT7Hqvts65D+tq3scccLt1g7giiZ2Sv47lAdZ0HbgzPdik/Ed44re7pbF+DaT3k/SjulsX4Oo/eT9KVVlD7Q/h5Kf7KpuP3O9U42/GVsttW2qoMK08E7QQHsqiDkeTwdipuD8TQYmt7qiOPsM8buDLCXZ8E8mR5QedQBM2ju7OtWKKbN2UNV+wkBOrX4J9uXtRoKp2OA7QlNrWHA6ndJEDjjPpJv4ZyrzmpLpiuglr6O1sdmIWmaQcxOpvwz9qq8j2xxue8gNaMyTyBec8QXE3e91tw15Tyksz/hGpvwAUmtfisxd6SYNUuVq8odDR+ToWghCEpWh3IWDsWVg7Fy+Jlxn4vh30TFvKW0yYz8Xw76Ji3lLQRp/j8uiX2X3VvzPUrKEIQUxRlmCFfMA3Q3XC9HM9xdLG3sMue3hN1Z+vIFQPYqJocufYq+ttj397O0TRt/mbqd7RwfYpdG/Fku3qu4SUuVo8oNLM/Laq1mpTpq8ctHRy72qqhSrTV45aOjl3tU+r1RVVwf8Rj59CpuhCEl2rTEHYfMm7SD4Fg9HtSjyHzJu0g+BYPR7UZmrdySyp75B+7olFCEIKZBCEIXLirjovmdNg6k4ZzMbnsHmDjl8FONKPHGq6OPcqRoyp3U+DqIP2yF8nqLiR8FN9KPHGq6OPcmU/d238FSLIu9sy4uj3uqVBsWVgbFlLVeFu2P78tp/wB5D+tq3MaO4eLbsf8AcHcAtOx/fdt65D+tq28Y8a7r1lyN+jzS0+ID6D1C46EIQUyQvqN7opWSMOT2ODmnmIOYXyssaXvaxutziABzkrgvLrrjfoVz0kXbtXhao4Dspqkinj1/xbT6gCVC/JzJ90vXT7ReYLcw5spY+G/X++75AfFISlVj8aS7ckODlLkaMPOl2f0Qti3UclwuFNRQgl9RK2MZbRmdZ9QzPqWunvRHahV3ue4SN72jjAYctXDdmNvOAD7UGFmO8NTK0akU1M+XcM3z2KiwYQw9HCxhs1C8taBwnQNJd5TqX33J4d/0S3+7t+S7Y2ITvEbuWXmpmOfHPmVyqjDtlqWxNqbVRSiFgjiD4WngNGxo5gvx7ksO/wCiW/3dvyXbQvuI3cvInlAuDj5lT3SLhS3RYckq7VQU1LNTPEjzDEGlzNjgcvPn6lI16Yq6dlTTSwStDo5WljgeUFebrhRSW2vqKKY5yU8hYTz5cvrGtLq2O4hwV0wYrDIx8LzeRnHyX4LoYduLrTfKKvacmwygv8rDqd8CVzs1naoLSWm8KzzRtljcx2gi5em4nCRjXtOYcMwedSzTV45aOjl3tTdo5uoueFaTN3Clph2CQl2ZzbsJ9WRSjpq8ctHRy72ptUOxoCfks9seIwWs2N2kFw/BU3QhYzShaMs8h8yb9II7yw+j2pPOwpz0keFY/R7f8I7NW7kllUf+7Tj6uiTUIQgJmChbFuoZ7lXwUFKM5qh4Y3yc59QzPqX5wQS1E8cFPG6WaQ8FjGDMuPkCsuj/AAaLFCa2uydcZW5EZaoW/wAIPPzlHghMjuCUWtacdFCc/vHQP5TXbqSKhoKakgGUcEbY2+YDJRXSjxxqujj3K55eVQzSjxxqujj3KfWZolVMGiTXkncUqDYsrA2LKUrQ1u2P78tvW4f7jVt4y413XrLlq2L78t3W4f7jVtYz42XXrLkb9Lmlv9+PpPULjoQhBTJCY9H9odd8T0zS3OCmPZ5TlqGXgjzk5ewrjW231V0rYqOgiMs8h1NGwDlJPIPKrpg3DUOG7Z9nY7slRKeHPLl4TuYcwHMpVLCXuvOgKv27abKaAxtPvu/A3qMXiOruV1q62Ux8KeUv8I6hyDZzZLU7Wz88f5j8kIQ3AEqfC8sja1ugAI7Wz8hj/MfkrRo2tjbbhamPemWozmkcOUk6vYAAhClUTRjEpBhLK807W35r01ciEITJUpCEIXLlgqP6UrKRiFtZTmMfaYgXg5g8JurP1jL2IQo1UAY86c2C9zK1uKdIKTu1s3PH+Y/JY7XT88f5j8kISrFCv+VfvT/okfUUlxrKORzTFNGJAAT3rmnInZygj2L70xU76ittIYW5iKY98cuVnkQhThnpVVjmtwEbv/Kn3a2fnj/MfkjtbNzx/mPyQhQcUK1ZV+9YNun4J1x7P4j8k0aS28F9kB/8Bv8AhCEUD/jdyUCVxdXQX/5dEt0Foqa8N7A6EZ7OG4jcCmyzaNK2uyfWV9PDFnrEIc9xHrAA+KEL1BG1114UW1q2ogacm67yVGw5hS1YfZ/wUHCnIydPLk57vXyepdwDIoQmoaGi4KhSSvlcXyG8rKhelHjjVdHHuQhRq3Vp/gx37kUqDYsoQlC0Nb1i+/Ld1uH+41bWM+Nd16y5CEb9Lmlv9+PpPULSoLfPXkiAxjXl35I3Apzs2jGprA2SvuEUUR1ltOC52XnIGXsKEI1NG1xzhLLarZ4GHJuuVJsWH7bYKfsVup2sLvDkdre/zldZutCE1DQBcFQHyPkeXPN5X//Z"/>
          <p:cNvSpPr>
            <a:spLocks noChangeAspect="1" noChangeArrowheads="1"/>
          </p:cNvSpPr>
          <p:nvPr/>
        </p:nvSpPr>
        <p:spPr bwMode="auto">
          <a:xfrm>
            <a:off x="215900" y="-206375"/>
            <a:ext cx="1847850" cy="733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3582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457200"/>
            <a:ext cx="8392076" cy="990600"/>
          </a:xfrm>
        </p:spPr>
        <p:txBody>
          <a:bodyPr/>
          <a:lstStyle/>
          <a:p>
            <a:pPr>
              <a:defRPr/>
            </a:pPr>
            <a:r>
              <a:rPr lang="de-DE" dirty="0"/>
              <a:t>High </a:t>
            </a:r>
            <a:r>
              <a:rPr lang="de-DE" dirty="0" err="1"/>
              <a:t>Integrity</a:t>
            </a:r>
            <a:r>
              <a:rPr lang="de-DE" dirty="0"/>
              <a:t> Reference </a:t>
            </a:r>
            <a:r>
              <a:rPr lang="de-DE" dirty="0" smtClean="0"/>
              <a:t>Workflow</a:t>
            </a:r>
            <a:br>
              <a:rPr lang="de-DE" dirty="0" smtClean="0"/>
            </a:br>
            <a:r>
              <a:rPr lang="de-DE" sz="2400" dirty="0" smtClean="0">
                <a:solidFill>
                  <a:srgbClr val="FF9900"/>
                </a:solidFill>
              </a:rPr>
              <a:t>Software </a:t>
            </a:r>
            <a:r>
              <a:rPr lang="de-DE" sz="2400" dirty="0" err="1" smtClean="0">
                <a:solidFill>
                  <a:srgbClr val="FF9900"/>
                </a:solidFill>
              </a:rPr>
              <a:t>Lifecycle</a:t>
            </a:r>
            <a:r>
              <a:rPr lang="de-DE" sz="2400" dirty="0" smtClean="0">
                <a:solidFill>
                  <a:srgbClr val="FF9900"/>
                </a:solidFill>
              </a:rPr>
              <a:t> - </a:t>
            </a:r>
            <a:r>
              <a:rPr lang="en-US" sz="2400" dirty="0">
                <a:solidFill>
                  <a:srgbClr val="FF9900"/>
                </a:solidFill>
              </a:rPr>
              <a:t>V&amp;V Activities</a:t>
            </a:r>
            <a:r>
              <a:rPr lang="en-US" sz="2400" dirty="0" smtClean="0">
                <a:solidFill>
                  <a:srgbClr val="C00000"/>
                </a:solidFill>
              </a:rPr>
              <a:t/>
            </a:r>
            <a:br>
              <a:rPr lang="en-US" sz="2400" dirty="0" smtClean="0">
                <a:solidFill>
                  <a:srgbClr val="C00000"/>
                </a:solidFill>
              </a:rPr>
            </a:br>
            <a:r>
              <a:rPr lang="en-US" sz="2000" dirty="0" smtClean="0">
                <a:solidFill>
                  <a:srgbClr val="C00000"/>
                </a:solidFill>
              </a:rPr>
              <a:t/>
            </a:r>
            <a:br>
              <a:rPr lang="en-US" sz="2000" dirty="0" smtClean="0">
                <a:solidFill>
                  <a:srgbClr val="C00000"/>
                </a:solidFill>
              </a:rPr>
            </a:br>
            <a:r>
              <a:rPr lang="de-DE" sz="2400" dirty="0">
                <a:solidFill>
                  <a:srgbClr val="C00000"/>
                </a:solidFill>
              </a:rPr>
              <a:t/>
            </a:r>
            <a:br>
              <a:rPr lang="de-DE" sz="2400" dirty="0">
                <a:solidFill>
                  <a:srgbClr val="C00000"/>
                </a:solidFill>
              </a:rPr>
            </a:br>
            <a:r>
              <a:rPr lang="en-US" sz="2400" dirty="0" smtClean="0">
                <a:solidFill>
                  <a:srgbClr val="FF9900"/>
                </a:solidFill>
              </a:rPr>
              <a:t/>
            </a:r>
            <a:br>
              <a:rPr lang="en-US" sz="2400" dirty="0" smtClean="0">
                <a:solidFill>
                  <a:srgbClr val="FF9900"/>
                </a:solidFill>
              </a:rPr>
            </a:br>
            <a:endParaRPr lang="en-US" altLang="ja-JP" sz="2400" dirty="0" smtClean="0">
              <a:solidFill>
                <a:srgbClr val="FF9900"/>
              </a:solidFill>
              <a:latin typeface="+mn-lt"/>
              <a:ea typeface="+mn-ea"/>
              <a:cs typeface="+mn-cs"/>
            </a:endParaRPr>
          </a:p>
        </p:txBody>
      </p:sp>
      <p:pic>
        <p:nvPicPr>
          <p:cNvPr id="19" name="Picture 26"/>
          <p:cNvPicPr>
            <a:picLocks noChangeAspect="1" noChangeArrowheads="1"/>
          </p:cNvPicPr>
          <p:nvPr/>
        </p:nvPicPr>
        <p:blipFill>
          <a:blip r:embed="rId3" cstate="print"/>
          <a:srcRect l="1595" r="1820"/>
          <a:stretch>
            <a:fillRect/>
          </a:stretch>
        </p:blipFill>
        <p:spPr bwMode="auto">
          <a:xfrm>
            <a:off x="497527" y="1538854"/>
            <a:ext cx="8041124" cy="3491024"/>
          </a:xfrm>
          <a:prstGeom prst="rect">
            <a:avLst/>
          </a:prstGeom>
          <a:noFill/>
          <a:ln w="9525">
            <a:noFill/>
            <a:miter lim="800000"/>
            <a:headEnd/>
            <a:tailEnd/>
          </a:ln>
        </p:spPr>
      </p:pic>
      <p:grpSp>
        <p:nvGrpSpPr>
          <p:cNvPr id="4" name="Group 3"/>
          <p:cNvGrpSpPr/>
          <p:nvPr/>
        </p:nvGrpSpPr>
        <p:grpSpPr>
          <a:xfrm>
            <a:off x="340781" y="1493511"/>
            <a:ext cx="4499257" cy="4248373"/>
            <a:chOff x="395068" y="2304827"/>
            <a:chExt cx="4499257" cy="4248373"/>
          </a:xfrm>
        </p:grpSpPr>
        <p:sp>
          <p:nvSpPr>
            <p:cNvPr id="6" name="Rounded Rectangle 5"/>
            <p:cNvSpPr/>
            <p:nvPr/>
          </p:nvSpPr>
          <p:spPr>
            <a:xfrm>
              <a:off x="395068" y="2304827"/>
              <a:ext cx="4456938" cy="4248373"/>
            </a:xfrm>
            <a:prstGeom prst="roundRect">
              <a:avLst>
                <a:gd name="adj" fmla="val 807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600" b="1" dirty="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p:txBody>
        </p:sp>
        <p:sp>
          <p:nvSpPr>
            <p:cNvPr id="8" name="TextBox 7"/>
            <p:cNvSpPr txBox="1"/>
            <p:nvPr/>
          </p:nvSpPr>
          <p:spPr>
            <a:xfrm>
              <a:off x="1371600" y="5848290"/>
              <a:ext cx="2562176" cy="400110"/>
            </a:xfrm>
            <a:prstGeom prst="rect">
              <a:avLst/>
            </a:prstGeom>
            <a:noFill/>
          </p:spPr>
          <p:txBody>
            <a:bodyPr wrap="none" rtlCol="0">
              <a:spAutoFit/>
            </a:bodyPr>
            <a:lstStyle/>
            <a:p>
              <a:r>
                <a:rPr lang="en-US" sz="2000" b="1" dirty="0" smtClean="0">
                  <a:solidFill>
                    <a:srgbClr val="FFC000"/>
                  </a:solidFill>
                  <a:latin typeface="+mn-lt"/>
                </a:rPr>
                <a:t>Design Verification</a:t>
              </a:r>
              <a:endParaRPr lang="en-US" sz="2000" b="1" dirty="0">
                <a:solidFill>
                  <a:srgbClr val="FFC000"/>
                </a:solidFill>
                <a:latin typeface="+mn-lt"/>
              </a:endParaRPr>
            </a:p>
          </p:txBody>
        </p:sp>
        <p:sp>
          <p:nvSpPr>
            <p:cNvPr id="10" name="Inhaltsplatzhalter 2"/>
            <p:cNvSpPr txBox="1">
              <a:spLocks/>
            </p:cNvSpPr>
            <p:nvPr/>
          </p:nvSpPr>
          <p:spPr>
            <a:xfrm>
              <a:off x="895350" y="6199632"/>
              <a:ext cx="3998975" cy="353568"/>
            </a:xfrm>
            <a:prstGeom prst="rect">
              <a:avLst/>
            </a:prstGeom>
          </p:spPr>
          <p:txBody>
            <a:bodyPr/>
            <a:lstStyle/>
            <a:p>
              <a:pPr marL="284163" indent="-284163" eaLnBrk="1" hangingPunct="1">
                <a:spcBef>
                  <a:spcPts val="1200"/>
                </a:spcBef>
                <a:spcAft>
                  <a:spcPts val="600"/>
                </a:spcAft>
                <a:buClr>
                  <a:srgbClr val="215383"/>
                </a:buClr>
              </a:pPr>
              <a:r>
                <a:rPr lang="en-US" sz="1600" dirty="0" smtClean="0">
                  <a:latin typeface="Arial"/>
                </a:rPr>
                <a:t>Discover design errors at design time</a:t>
              </a:r>
            </a:p>
          </p:txBody>
        </p:sp>
      </p:grpSp>
      <p:grpSp>
        <p:nvGrpSpPr>
          <p:cNvPr id="5" name="Group 4"/>
          <p:cNvGrpSpPr/>
          <p:nvPr/>
        </p:nvGrpSpPr>
        <p:grpSpPr>
          <a:xfrm>
            <a:off x="4737263" y="1485954"/>
            <a:ext cx="3998975" cy="4248373"/>
            <a:chOff x="4800600" y="2304827"/>
            <a:chExt cx="3998975" cy="4248373"/>
          </a:xfrm>
        </p:grpSpPr>
        <p:sp>
          <p:nvSpPr>
            <p:cNvPr id="7" name="Rounded Rectangle 6"/>
            <p:cNvSpPr/>
            <p:nvPr/>
          </p:nvSpPr>
          <p:spPr>
            <a:xfrm>
              <a:off x="4909156" y="2304827"/>
              <a:ext cx="3791712" cy="4248373"/>
            </a:xfrm>
            <a:prstGeom prst="roundRect">
              <a:avLst>
                <a:gd name="adj" fmla="val 10793"/>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2"/>
                  </a:solidFill>
                  <a:latin typeface="Arial" pitchFamily="34" charset="0"/>
                  <a:cs typeface="Arial" pitchFamily="34" charset="0"/>
                </a:rPr>
                <a:t>      </a:t>
              </a:r>
              <a:endParaRPr lang="de-DE" sz="1600" b="1" dirty="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p:txBody>
        </p:sp>
        <p:sp>
          <p:nvSpPr>
            <p:cNvPr id="9" name="TextBox 8"/>
            <p:cNvSpPr txBox="1"/>
            <p:nvPr/>
          </p:nvSpPr>
          <p:spPr>
            <a:xfrm>
              <a:off x="5638800" y="5848290"/>
              <a:ext cx="2278444" cy="400110"/>
            </a:xfrm>
            <a:prstGeom prst="rect">
              <a:avLst/>
            </a:prstGeom>
            <a:noFill/>
          </p:spPr>
          <p:txBody>
            <a:bodyPr wrap="none" rtlCol="0">
              <a:spAutoFit/>
            </a:bodyPr>
            <a:lstStyle/>
            <a:p>
              <a:r>
                <a:rPr lang="en-US" sz="2000" b="1" dirty="0" smtClean="0">
                  <a:solidFill>
                    <a:srgbClr val="FFC000"/>
                  </a:solidFill>
                  <a:latin typeface="+mn-lt"/>
                </a:rPr>
                <a:t>Code Verification</a:t>
              </a:r>
              <a:endParaRPr lang="en-US" sz="2000" b="1" dirty="0">
                <a:solidFill>
                  <a:srgbClr val="FFC000"/>
                </a:solidFill>
                <a:latin typeface="+mn-lt"/>
              </a:endParaRPr>
            </a:p>
          </p:txBody>
        </p:sp>
        <p:sp>
          <p:nvSpPr>
            <p:cNvPr id="11" name="Inhaltsplatzhalter 2"/>
            <p:cNvSpPr txBox="1">
              <a:spLocks/>
            </p:cNvSpPr>
            <p:nvPr/>
          </p:nvSpPr>
          <p:spPr>
            <a:xfrm>
              <a:off x="4800600" y="6199632"/>
              <a:ext cx="3998975" cy="353568"/>
            </a:xfrm>
            <a:prstGeom prst="rect">
              <a:avLst/>
            </a:prstGeom>
          </p:spPr>
          <p:txBody>
            <a:bodyPr/>
            <a:lstStyle/>
            <a:p>
              <a:pPr marL="284163" indent="-284163" algn="ctr" eaLnBrk="1" hangingPunct="1">
                <a:spcBef>
                  <a:spcPts val="1200"/>
                </a:spcBef>
                <a:spcAft>
                  <a:spcPts val="600"/>
                </a:spcAft>
                <a:buClr>
                  <a:srgbClr val="215383"/>
                </a:buClr>
              </a:pPr>
              <a:r>
                <a:rPr lang="en-US" sz="1600" dirty="0" smtClean="0">
                  <a:latin typeface="Arial"/>
                </a:rPr>
                <a:t>Gain confidence in the generated code</a:t>
              </a:r>
            </a:p>
          </p:txBody>
        </p:sp>
      </p:gr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970" y="3371328"/>
            <a:ext cx="1351664" cy="7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3935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6"/>
          <p:cNvPicPr>
            <a:picLocks noChangeAspect="1" noChangeArrowheads="1"/>
          </p:cNvPicPr>
          <p:nvPr/>
        </p:nvPicPr>
        <p:blipFill>
          <a:blip r:embed="rId3" cstate="print"/>
          <a:srcRect l="1595" r="1820"/>
          <a:stretch>
            <a:fillRect/>
          </a:stretch>
        </p:blipFill>
        <p:spPr bwMode="auto">
          <a:xfrm>
            <a:off x="497527" y="1538854"/>
            <a:ext cx="8041124" cy="3491024"/>
          </a:xfrm>
          <a:prstGeom prst="rect">
            <a:avLst/>
          </a:prstGeom>
          <a:noFill/>
          <a:ln w="9525">
            <a:noFill/>
            <a:miter lim="800000"/>
            <a:headEnd/>
            <a:tailEnd/>
          </a:ln>
        </p:spPr>
      </p:pic>
      <p:sp>
        <p:nvSpPr>
          <p:cNvPr id="14339" name="Rectangle 2"/>
          <p:cNvSpPr>
            <a:spLocks noGrp="1" noChangeArrowheads="1"/>
          </p:cNvSpPr>
          <p:nvPr>
            <p:ph type="title"/>
          </p:nvPr>
        </p:nvSpPr>
        <p:spPr>
          <a:xfrm>
            <a:off x="457200" y="457200"/>
            <a:ext cx="8392076" cy="990600"/>
          </a:xfrm>
        </p:spPr>
        <p:txBody>
          <a:bodyPr/>
          <a:lstStyle/>
          <a:p>
            <a:pPr>
              <a:defRPr/>
            </a:pPr>
            <a:r>
              <a:rPr lang="de-DE" dirty="0"/>
              <a:t>High </a:t>
            </a:r>
            <a:r>
              <a:rPr lang="de-DE" dirty="0" err="1"/>
              <a:t>Integrity</a:t>
            </a:r>
            <a:r>
              <a:rPr lang="de-DE" dirty="0"/>
              <a:t> Reference </a:t>
            </a:r>
            <a:r>
              <a:rPr lang="de-DE" dirty="0" smtClean="0"/>
              <a:t>Workflow</a:t>
            </a:r>
            <a:br>
              <a:rPr lang="de-DE" dirty="0" smtClean="0"/>
            </a:br>
            <a:r>
              <a:rPr lang="de-DE" sz="2400" dirty="0">
                <a:solidFill>
                  <a:srgbClr val="FF9900"/>
                </a:solidFill>
              </a:rPr>
              <a:t>Software </a:t>
            </a:r>
            <a:r>
              <a:rPr lang="de-DE" sz="2400" dirty="0" err="1">
                <a:solidFill>
                  <a:srgbClr val="FF9900"/>
                </a:solidFill>
              </a:rPr>
              <a:t>Lifecycle</a:t>
            </a:r>
            <a:r>
              <a:rPr lang="de-DE" sz="2400" dirty="0">
                <a:solidFill>
                  <a:srgbClr val="FF9900"/>
                </a:solidFill>
              </a:rPr>
              <a:t> - </a:t>
            </a:r>
            <a:r>
              <a:rPr lang="en-US" sz="2400" dirty="0">
                <a:solidFill>
                  <a:srgbClr val="FF9900"/>
                </a:solidFill>
              </a:rPr>
              <a:t>V&amp;V Activities</a:t>
            </a:r>
            <a:r>
              <a:rPr lang="en-US" sz="2400" dirty="0" smtClean="0">
                <a:solidFill>
                  <a:srgbClr val="FFC000"/>
                </a:solidFill>
              </a:rPr>
              <a:t/>
            </a:r>
            <a:br>
              <a:rPr lang="en-US" sz="2400" dirty="0" smtClean="0">
                <a:solidFill>
                  <a:srgbClr val="FFC000"/>
                </a:solidFill>
              </a:rPr>
            </a:br>
            <a:r>
              <a:rPr lang="en-US" sz="2000" dirty="0" smtClean="0">
                <a:solidFill>
                  <a:srgbClr val="C00000"/>
                </a:solidFill>
              </a:rPr>
              <a:t/>
            </a:r>
            <a:br>
              <a:rPr lang="en-US" sz="2000" dirty="0" smtClean="0">
                <a:solidFill>
                  <a:srgbClr val="C00000"/>
                </a:solidFill>
              </a:rPr>
            </a:br>
            <a:r>
              <a:rPr lang="de-DE" sz="2400" dirty="0">
                <a:solidFill>
                  <a:srgbClr val="C00000"/>
                </a:solidFill>
              </a:rPr>
              <a:t/>
            </a:r>
            <a:br>
              <a:rPr lang="de-DE" sz="2400" dirty="0">
                <a:solidFill>
                  <a:srgbClr val="C00000"/>
                </a:solidFill>
              </a:rPr>
            </a:br>
            <a:r>
              <a:rPr lang="en-US" sz="2400" dirty="0" smtClean="0">
                <a:solidFill>
                  <a:srgbClr val="FF9900"/>
                </a:solidFill>
              </a:rPr>
              <a:t/>
            </a:r>
            <a:br>
              <a:rPr lang="en-US" sz="2400" dirty="0" smtClean="0">
                <a:solidFill>
                  <a:srgbClr val="FF9900"/>
                </a:solidFill>
              </a:rPr>
            </a:br>
            <a:endParaRPr lang="en-US" altLang="ja-JP" sz="2400" dirty="0" smtClean="0">
              <a:solidFill>
                <a:srgbClr val="FF9900"/>
              </a:solidFill>
              <a:latin typeface="+mn-lt"/>
              <a:ea typeface="+mn-ea"/>
              <a:cs typeface="+mn-cs"/>
            </a:endParaRPr>
          </a:p>
        </p:txBody>
      </p:sp>
      <p:grpSp>
        <p:nvGrpSpPr>
          <p:cNvPr id="4" name="Group 3"/>
          <p:cNvGrpSpPr/>
          <p:nvPr/>
        </p:nvGrpSpPr>
        <p:grpSpPr>
          <a:xfrm>
            <a:off x="340781" y="1493511"/>
            <a:ext cx="4456938" cy="4248373"/>
            <a:chOff x="395068" y="2304827"/>
            <a:chExt cx="4456938" cy="4248373"/>
          </a:xfrm>
        </p:grpSpPr>
        <p:sp>
          <p:nvSpPr>
            <p:cNvPr id="6" name="Rounded Rectangle 5"/>
            <p:cNvSpPr/>
            <p:nvPr/>
          </p:nvSpPr>
          <p:spPr>
            <a:xfrm>
              <a:off x="395068" y="2304827"/>
              <a:ext cx="4456938" cy="4248373"/>
            </a:xfrm>
            <a:prstGeom prst="roundRect">
              <a:avLst>
                <a:gd name="adj" fmla="val 807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600" b="1" dirty="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p:txBody>
        </p:sp>
        <p:sp>
          <p:nvSpPr>
            <p:cNvPr id="8" name="TextBox 7"/>
            <p:cNvSpPr txBox="1"/>
            <p:nvPr/>
          </p:nvSpPr>
          <p:spPr>
            <a:xfrm>
              <a:off x="1371600" y="5848290"/>
              <a:ext cx="2562176" cy="400110"/>
            </a:xfrm>
            <a:prstGeom prst="rect">
              <a:avLst/>
            </a:prstGeom>
            <a:noFill/>
          </p:spPr>
          <p:txBody>
            <a:bodyPr wrap="none" rtlCol="0">
              <a:spAutoFit/>
            </a:bodyPr>
            <a:lstStyle/>
            <a:p>
              <a:r>
                <a:rPr lang="en-US" sz="2000" b="1" dirty="0" smtClean="0">
                  <a:solidFill>
                    <a:srgbClr val="FFC000"/>
                  </a:solidFill>
                  <a:latin typeface="+mn-lt"/>
                </a:rPr>
                <a:t>Design Verification</a:t>
              </a:r>
              <a:endParaRPr lang="en-US" sz="2000" b="1" dirty="0">
                <a:solidFill>
                  <a:srgbClr val="FFC000"/>
                </a:solidFill>
                <a:latin typeface="+mn-lt"/>
              </a:endParaRPr>
            </a:p>
          </p:txBody>
        </p:sp>
      </p:grpSp>
      <p:grpSp>
        <p:nvGrpSpPr>
          <p:cNvPr id="5" name="Group 4"/>
          <p:cNvGrpSpPr/>
          <p:nvPr/>
        </p:nvGrpSpPr>
        <p:grpSpPr>
          <a:xfrm>
            <a:off x="4845819" y="1485954"/>
            <a:ext cx="3791712" cy="4248373"/>
            <a:chOff x="4909156" y="2304827"/>
            <a:chExt cx="3791712" cy="4248373"/>
          </a:xfrm>
        </p:grpSpPr>
        <p:sp>
          <p:nvSpPr>
            <p:cNvPr id="7" name="Rounded Rectangle 6"/>
            <p:cNvSpPr/>
            <p:nvPr/>
          </p:nvSpPr>
          <p:spPr>
            <a:xfrm>
              <a:off x="4909156" y="2304827"/>
              <a:ext cx="3791712" cy="4248373"/>
            </a:xfrm>
            <a:prstGeom prst="roundRect">
              <a:avLst>
                <a:gd name="adj" fmla="val 10793"/>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2"/>
                  </a:solidFill>
                  <a:latin typeface="Arial" pitchFamily="34" charset="0"/>
                  <a:cs typeface="Arial" pitchFamily="34" charset="0"/>
                </a:rPr>
                <a:t>      </a:t>
              </a:r>
              <a:endParaRPr lang="de-DE" sz="1600" b="1" dirty="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a:p>
              <a:endParaRPr lang="en-US" sz="1600" b="1" dirty="0" smtClean="0">
                <a:solidFill>
                  <a:schemeClr val="tx2"/>
                </a:solidFill>
                <a:latin typeface="Arial" pitchFamily="34" charset="0"/>
                <a:cs typeface="Arial" pitchFamily="34" charset="0"/>
              </a:endParaRPr>
            </a:p>
          </p:txBody>
        </p:sp>
        <p:sp>
          <p:nvSpPr>
            <p:cNvPr id="9" name="TextBox 8"/>
            <p:cNvSpPr txBox="1"/>
            <p:nvPr/>
          </p:nvSpPr>
          <p:spPr>
            <a:xfrm>
              <a:off x="5638800" y="5848290"/>
              <a:ext cx="2278444" cy="400110"/>
            </a:xfrm>
            <a:prstGeom prst="rect">
              <a:avLst/>
            </a:prstGeom>
            <a:noFill/>
          </p:spPr>
          <p:txBody>
            <a:bodyPr wrap="none" rtlCol="0">
              <a:spAutoFit/>
            </a:bodyPr>
            <a:lstStyle/>
            <a:p>
              <a:r>
                <a:rPr lang="en-US" sz="2000" b="1" dirty="0" smtClean="0">
                  <a:solidFill>
                    <a:srgbClr val="FFC000"/>
                  </a:solidFill>
                  <a:latin typeface="+mn-lt"/>
                </a:rPr>
                <a:t>Code Verification</a:t>
              </a:r>
              <a:endParaRPr lang="en-US" sz="2000" b="1" dirty="0">
                <a:solidFill>
                  <a:srgbClr val="FFC000"/>
                </a:solidFill>
                <a:latin typeface="+mn-lt"/>
              </a:endParaRPr>
            </a:p>
          </p:txBody>
        </p:sp>
      </p:grpSp>
      <p:sp>
        <p:nvSpPr>
          <p:cNvPr id="12" name="Rectangle 3"/>
          <p:cNvSpPr txBox="1">
            <a:spLocks noChangeArrowheads="1"/>
          </p:cNvSpPr>
          <p:nvPr/>
        </p:nvSpPr>
        <p:spPr>
          <a:xfrm>
            <a:off x="220726" y="5639047"/>
            <a:ext cx="8594725" cy="1817042"/>
          </a:xfrm>
          <a:prstGeom prst="rect">
            <a:avLst/>
          </a:prstGeom>
        </p:spPr>
        <p:txBody>
          <a:bodyPr/>
          <a:lstStyle>
            <a:lvl1pPr marL="342900" indent="-342900" algn="l" rtl="0" eaLnBrk="0" fontAlgn="base" hangingPunct="0">
              <a:lnSpc>
                <a:spcPct val="105000"/>
              </a:lnSpc>
              <a:spcBef>
                <a:spcPct val="10000"/>
              </a:spcBef>
              <a:spcAft>
                <a:spcPct val="0"/>
              </a:spcAft>
              <a:buSzPct val="80000"/>
              <a:buFont typeface="Wingdings" pitchFamily="2" charset="2"/>
              <a:defRPr>
                <a:solidFill>
                  <a:schemeClr val="tx1"/>
                </a:solidFill>
                <a:latin typeface="+mn-lt"/>
                <a:ea typeface="+mn-ea"/>
                <a:cs typeface="+mn-cs"/>
              </a:defRPr>
            </a:lvl1pPr>
            <a:lvl2pPr marL="742950" indent="-28575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2pPr>
            <a:lvl3pPr marL="1143000" indent="-22860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3pPr>
            <a:lvl4pPr marL="1562100" indent="-228600" algn="l" rtl="0" eaLnBrk="0" fontAlgn="base" hangingPunct="0">
              <a:lnSpc>
                <a:spcPct val="105000"/>
              </a:lnSpc>
              <a:spcBef>
                <a:spcPct val="10000"/>
              </a:spcBef>
              <a:spcAft>
                <a:spcPct val="0"/>
              </a:spcAft>
              <a:buSzPct val="80000"/>
              <a:buFont typeface="Wingdings" pitchFamily="2" charset="2"/>
              <a:defRPr sz="1400">
                <a:solidFill>
                  <a:schemeClr val="tx1"/>
                </a:solidFill>
                <a:latin typeface="+mn-lt"/>
              </a:defRPr>
            </a:lvl4pPr>
            <a:lvl5pPr marL="19812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5pPr>
            <a:lvl6pPr marL="24384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6pPr>
            <a:lvl7pPr marL="28956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7pPr>
            <a:lvl8pPr marL="33528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8pPr>
            <a:lvl9pPr marL="38100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9pPr>
          </a:lstStyle>
          <a:p>
            <a:pPr>
              <a:buSzPct val="100000"/>
              <a:buFont typeface="Wingdings" pitchFamily="2" charset="2"/>
              <a:buChar char="§"/>
            </a:pPr>
            <a:endParaRPr lang="de-DE" sz="1600" b="1" dirty="0" smtClean="0">
              <a:solidFill>
                <a:schemeClr val="tx2"/>
              </a:solidFill>
            </a:endParaRPr>
          </a:p>
          <a:p>
            <a:pPr marL="800100" lvl="1" indent="-342900">
              <a:buSzPct val="100000"/>
              <a:buFont typeface="+mj-lt"/>
              <a:buAutoNum type="arabicPeriod"/>
            </a:pPr>
            <a:r>
              <a:rPr lang="de-DE" dirty="0" smtClean="0"/>
              <a:t>Carry out verification and validation – as much as feasible - at the model level</a:t>
            </a:r>
          </a:p>
          <a:p>
            <a:pPr marL="800100" lvl="1" indent="-342900">
              <a:buSzPct val="100000"/>
              <a:buFont typeface="+mj-lt"/>
              <a:buAutoNum type="arabicPeriod"/>
            </a:pPr>
            <a:r>
              <a:rPr lang="de-DE" b="1" u="sng" dirty="0" smtClean="0"/>
              <a:t>Automate</a:t>
            </a:r>
            <a:r>
              <a:rPr lang="de-DE" dirty="0" smtClean="0"/>
              <a:t> implementation and code verification </a:t>
            </a:r>
            <a:r>
              <a:rPr lang="en-US" dirty="0" smtClean="0"/>
              <a:t>after "golden model" has been established</a:t>
            </a:r>
            <a:endParaRPr lang="de-DE" dirty="0" smtClean="0"/>
          </a:p>
          <a:p>
            <a:pPr>
              <a:buFont typeface="Arial" pitchFamily="34" charset="0"/>
              <a:buChar char="•"/>
            </a:pPr>
            <a:endParaRPr lang="de-DE" sz="1600" dirty="0" smtClean="0"/>
          </a:p>
        </p:txBody>
      </p:sp>
      <p:grpSp>
        <p:nvGrpSpPr>
          <p:cNvPr id="13" name="Group 3"/>
          <p:cNvGrpSpPr/>
          <p:nvPr/>
        </p:nvGrpSpPr>
        <p:grpSpPr>
          <a:xfrm>
            <a:off x="4303703" y="4172234"/>
            <a:ext cx="1138453" cy="1148860"/>
            <a:chOff x="4347947" y="4947140"/>
            <a:chExt cx="1138453" cy="1148860"/>
          </a:xfrm>
        </p:grpSpPr>
        <p:sp>
          <p:nvSpPr>
            <p:cNvPr id="14" name="Rectangle 13"/>
            <p:cNvSpPr/>
            <p:nvPr/>
          </p:nvSpPr>
          <p:spPr>
            <a:xfrm>
              <a:off x="4760975" y="4947140"/>
              <a:ext cx="278582" cy="1091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5" name="Up Arrow 13"/>
            <p:cNvSpPr/>
            <p:nvPr/>
          </p:nvSpPr>
          <p:spPr bwMode="auto">
            <a:xfrm>
              <a:off x="4727334" y="4980371"/>
              <a:ext cx="312223" cy="429829"/>
            </a:xfrm>
            <a:prstGeom prst="upArrow">
              <a:avLst/>
            </a:prstGeom>
            <a:solidFill>
              <a:srgbClr val="FF9900"/>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Pct val="8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p:txBody>
        </p:sp>
        <p:sp>
          <p:nvSpPr>
            <p:cNvPr id="16" name="TextBox 14"/>
            <p:cNvSpPr txBox="1"/>
            <p:nvPr/>
          </p:nvSpPr>
          <p:spPr>
            <a:xfrm>
              <a:off x="4347947" y="5388114"/>
              <a:ext cx="1138453" cy="707886"/>
            </a:xfrm>
            <a:prstGeom prst="rect">
              <a:avLst/>
            </a:prstGeom>
            <a:noFill/>
          </p:spPr>
          <p:txBody>
            <a:bodyPr wrap="none" rtlCol="0">
              <a:spAutoFit/>
            </a:bodyPr>
            <a:lstStyle/>
            <a:p>
              <a:pPr algn="ctr"/>
              <a:r>
                <a:rPr lang="en-US" sz="2000" b="1" dirty="0" smtClean="0">
                  <a:solidFill>
                    <a:srgbClr val="FF9900"/>
                  </a:solidFill>
                  <a:latin typeface="+mn-lt"/>
                </a:rPr>
                <a:t>Golden </a:t>
              </a:r>
              <a:br>
                <a:rPr lang="en-US" sz="2000" b="1" dirty="0" smtClean="0">
                  <a:solidFill>
                    <a:srgbClr val="FF9900"/>
                  </a:solidFill>
                  <a:latin typeface="+mn-lt"/>
                </a:rPr>
              </a:br>
              <a:r>
                <a:rPr lang="en-US" sz="2000" b="1" dirty="0" smtClean="0">
                  <a:solidFill>
                    <a:srgbClr val="FF9900"/>
                  </a:solidFill>
                  <a:latin typeface="+mn-lt"/>
                </a:rPr>
                <a:t>Model</a:t>
              </a:r>
              <a:endParaRPr lang="en-US" sz="2000" b="1" dirty="0">
                <a:solidFill>
                  <a:srgbClr val="FF9900"/>
                </a:solidFill>
                <a:latin typeface="+mn-lt"/>
              </a:endParaRPr>
            </a:p>
          </p:txBody>
        </p:sp>
      </p:gr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970" y="3371328"/>
            <a:ext cx="1351664" cy="7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5711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457200"/>
            <a:ext cx="8392076" cy="990600"/>
          </a:xfrm>
        </p:spPr>
        <p:txBody>
          <a:bodyPr/>
          <a:lstStyle/>
          <a:p>
            <a:pPr>
              <a:defRPr/>
            </a:pPr>
            <a:r>
              <a:rPr lang="de-DE" dirty="0"/>
              <a:t>High </a:t>
            </a:r>
            <a:r>
              <a:rPr lang="de-DE" dirty="0" err="1"/>
              <a:t>Integrity</a:t>
            </a:r>
            <a:r>
              <a:rPr lang="de-DE" dirty="0"/>
              <a:t> Reference </a:t>
            </a:r>
            <a:r>
              <a:rPr lang="de-DE" dirty="0" smtClean="0"/>
              <a:t>Workflow</a:t>
            </a:r>
            <a:br>
              <a:rPr lang="de-DE" dirty="0" smtClean="0"/>
            </a:br>
            <a:r>
              <a:rPr lang="de-DE" sz="2400" dirty="0">
                <a:solidFill>
                  <a:srgbClr val="FF9900"/>
                </a:solidFill>
              </a:rPr>
              <a:t>Software </a:t>
            </a:r>
            <a:r>
              <a:rPr lang="de-DE" sz="2400" dirty="0" err="1">
                <a:solidFill>
                  <a:srgbClr val="FF9900"/>
                </a:solidFill>
              </a:rPr>
              <a:t>Lifecycle</a:t>
            </a:r>
            <a:r>
              <a:rPr lang="de-DE" sz="2400" dirty="0">
                <a:solidFill>
                  <a:srgbClr val="FF9900"/>
                </a:solidFill>
              </a:rPr>
              <a:t> - </a:t>
            </a:r>
            <a:r>
              <a:rPr lang="en-US" sz="2400" dirty="0">
                <a:solidFill>
                  <a:srgbClr val="FF9900"/>
                </a:solidFill>
              </a:rPr>
              <a:t>V&amp;V Activities</a:t>
            </a:r>
            <a:r>
              <a:rPr lang="en-US" sz="2400" dirty="0" smtClean="0">
                <a:solidFill>
                  <a:srgbClr val="FFC000"/>
                </a:solidFill>
              </a:rPr>
              <a:t/>
            </a:r>
            <a:br>
              <a:rPr lang="en-US" sz="2400" dirty="0" smtClean="0">
                <a:solidFill>
                  <a:srgbClr val="FFC000"/>
                </a:solidFill>
              </a:rPr>
            </a:br>
            <a:r>
              <a:rPr lang="en-US" sz="2000" dirty="0" smtClean="0">
                <a:solidFill>
                  <a:srgbClr val="C00000"/>
                </a:solidFill>
              </a:rPr>
              <a:t/>
            </a:r>
            <a:br>
              <a:rPr lang="en-US" sz="2000" dirty="0" smtClean="0">
                <a:solidFill>
                  <a:srgbClr val="C00000"/>
                </a:solidFill>
              </a:rPr>
            </a:br>
            <a:r>
              <a:rPr lang="de-DE" sz="2400" dirty="0">
                <a:solidFill>
                  <a:srgbClr val="C00000"/>
                </a:solidFill>
              </a:rPr>
              <a:t/>
            </a:r>
            <a:br>
              <a:rPr lang="de-DE" sz="2400" dirty="0">
                <a:solidFill>
                  <a:srgbClr val="C00000"/>
                </a:solidFill>
              </a:rPr>
            </a:br>
            <a:r>
              <a:rPr lang="en-US" sz="2400" dirty="0" smtClean="0">
                <a:solidFill>
                  <a:srgbClr val="FF9900"/>
                </a:solidFill>
              </a:rPr>
              <a:t/>
            </a:r>
            <a:br>
              <a:rPr lang="en-US" sz="2400" dirty="0" smtClean="0">
                <a:solidFill>
                  <a:srgbClr val="FF9900"/>
                </a:solidFill>
              </a:rPr>
            </a:br>
            <a:endParaRPr lang="en-US" altLang="ja-JP" sz="2400" dirty="0" smtClean="0">
              <a:solidFill>
                <a:srgbClr val="FF9900"/>
              </a:solidFill>
              <a:latin typeface="+mn-lt"/>
              <a:ea typeface="+mn-ea"/>
              <a:cs typeface="+mn-cs"/>
            </a:endParaRPr>
          </a:p>
        </p:txBody>
      </p:sp>
      <p:sp>
        <p:nvSpPr>
          <p:cNvPr id="12" name="Rectangle 3"/>
          <p:cNvSpPr txBox="1">
            <a:spLocks noChangeArrowheads="1"/>
          </p:cNvSpPr>
          <p:nvPr/>
        </p:nvSpPr>
        <p:spPr>
          <a:xfrm>
            <a:off x="220726" y="5639047"/>
            <a:ext cx="8594725" cy="1817042"/>
          </a:xfrm>
          <a:prstGeom prst="rect">
            <a:avLst/>
          </a:prstGeom>
        </p:spPr>
        <p:txBody>
          <a:bodyPr/>
          <a:lstStyle>
            <a:lvl1pPr marL="342900" indent="-342900" algn="l" rtl="0" eaLnBrk="0" fontAlgn="base" hangingPunct="0">
              <a:lnSpc>
                <a:spcPct val="105000"/>
              </a:lnSpc>
              <a:spcBef>
                <a:spcPct val="10000"/>
              </a:spcBef>
              <a:spcAft>
                <a:spcPct val="0"/>
              </a:spcAft>
              <a:buSzPct val="80000"/>
              <a:buFont typeface="Wingdings" pitchFamily="2" charset="2"/>
              <a:defRPr>
                <a:solidFill>
                  <a:schemeClr val="tx1"/>
                </a:solidFill>
                <a:latin typeface="+mn-lt"/>
                <a:ea typeface="+mn-ea"/>
                <a:cs typeface="+mn-cs"/>
              </a:defRPr>
            </a:lvl1pPr>
            <a:lvl2pPr marL="742950" indent="-28575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2pPr>
            <a:lvl3pPr marL="1143000" indent="-22860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3pPr>
            <a:lvl4pPr marL="1562100" indent="-228600" algn="l" rtl="0" eaLnBrk="0" fontAlgn="base" hangingPunct="0">
              <a:lnSpc>
                <a:spcPct val="105000"/>
              </a:lnSpc>
              <a:spcBef>
                <a:spcPct val="10000"/>
              </a:spcBef>
              <a:spcAft>
                <a:spcPct val="0"/>
              </a:spcAft>
              <a:buSzPct val="80000"/>
              <a:buFont typeface="Wingdings" pitchFamily="2" charset="2"/>
              <a:defRPr sz="1400">
                <a:solidFill>
                  <a:schemeClr val="tx1"/>
                </a:solidFill>
                <a:latin typeface="+mn-lt"/>
              </a:defRPr>
            </a:lvl4pPr>
            <a:lvl5pPr marL="19812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5pPr>
            <a:lvl6pPr marL="24384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6pPr>
            <a:lvl7pPr marL="28956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7pPr>
            <a:lvl8pPr marL="33528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8pPr>
            <a:lvl9pPr marL="38100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9pPr>
          </a:lstStyle>
          <a:p>
            <a:pPr marL="457200" lvl="1" indent="0">
              <a:buSzPct val="100000"/>
            </a:pPr>
            <a:endParaRPr lang="de-DE" dirty="0" smtClean="0"/>
          </a:p>
          <a:p>
            <a:pPr>
              <a:buFont typeface="Arial" pitchFamily="34" charset="0"/>
              <a:buChar char="•"/>
            </a:pPr>
            <a:endParaRPr lang="de-DE" sz="1600" dirty="0" smtClean="0"/>
          </a:p>
        </p:txBody>
      </p:sp>
      <p:grpSp>
        <p:nvGrpSpPr>
          <p:cNvPr id="11" name="Groupe 10"/>
          <p:cNvGrpSpPr/>
          <p:nvPr/>
        </p:nvGrpSpPr>
        <p:grpSpPr>
          <a:xfrm>
            <a:off x="340781" y="2420911"/>
            <a:ext cx="5726644" cy="3501835"/>
            <a:chOff x="340781" y="1312647"/>
            <a:chExt cx="8474670" cy="4610100"/>
          </a:xfrm>
        </p:grpSpPr>
        <p:pic>
          <p:nvPicPr>
            <p:cNvPr id="19" name="Picture 26"/>
            <p:cNvPicPr>
              <a:picLocks noChangeAspect="1" noChangeArrowheads="1"/>
            </p:cNvPicPr>
            <p:nvPr/>
          </p:nvPicPr>
          <p:blipFill>
            <a:blip r:embed="rId3" cstate="print"/>
            <a:srcRect l="1595" r="1820"/>
            <a:stretch>
              <a:fillRect/>
            </a:stretch>
          </p:blipFill>
          <p:spPr bwMode="auto">
            <a:xfrm>
              <a:off x="497527" y="1538854"/>
              <a:ext cx="8041124" cy="3491024"/>
            </a:xfrm>
            <a:prstGeom prst="rect">
              <a:avLst/>
            </a:prstGeom>
            <a:noFill/>
            <a:ln w="9525">
              <a:noFill/>
              <a:miter lim="800000"/>
              <a:headEnd/>
              <a:tailEnd/>
            </a:ln>
          </p:spPr>
        </p:pic>
        <p:sp>
          <p:nvSpPr>
            <p:cNvPr id="2" name="Rectangle 1"/>
            <p:cNvSpPr/>
            <p:nvPr/>
          </p:nvSpPr>
          <p:spPr>
            <a:xfrm>
              <a:off x="4839201" y="1312647"/>
              <a:ext cx="3976250" cy="461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10" name="Groupe 9"/>
            <p:cNvGrpSpPr/>
            <p:nvPr/>
          </p:nvGrpSpPr>
          <p:grpSpPr>
            <a:xfrm>
              <a:off x="340781" y="1493511"/>
              <a:ext cx="5440853" cy="4248373"/>
              <a:chOff x="340781" y="1493511"/>
              <a:chExt cx="5440853" cy="4248373"/>
            </a:xfrm>
          </p:grpSpPr>
          <p:grpSp>
            <p:nvGrpSpPr>
              <p:cNvPr id="4" name="Group 3"/>
              <p:cNvGrpSpPr/>
              <p:nvPr/>
            </p:nvGrpSpPr>
            <p:grpSpPr>
              <a:xfrm>
                <a:off x="340781" y="1493511"/>
                <a:ext cx="4456938" cy="4248373"/>
                <a:chOff x="395068" y="2304827"/>
                <a:chExt cx="4456938" cy="4248373"/>
              </a:xfrm>
            </p:grpSpPr>
            <p:sp>
              <p:nvSpPr>
                <p:cNvPr id="6" name="Rounded Rectangle 5"/>
                <p:cNvSpPr/>
                <p:nvPr/>
              </p:nvSpPr>
              <p:spPr>
                <a:xfrm>
                  <a:off x="395068" y="2304827"/>
                  <a:ext cx="4456938" cy="4248373"/>
                </a:xfrm>
                <a:prstGeom prst="roundRect">
                  <a:avLst>
                    <a:gd name="adj" fmla="val 807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600" b="1" dirty="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p:txBody>
            </p:sp>
            <p:sp>
              <p:nvSpPr>
                <p:cNvPr id="8" name="TextBox 7"/>
                <p:cNvSpPr txBox="1"/>
                <p:nvPr/>
              </p:nvSpPr>
              <p:spPr>
                <a:xfrm>
                  <a:off x="892345" y="5841194"/>
                  <a:ext cx="2562176" cy="400110"/>
                </a:xfrm>
                <a:prstGeom prst="rect">
                  <a:avLst/>
                </a:prstGeom>
                <a:noFill/>
              </p:spPr>
              <p:txBody>
                <a:bodyPr wrap="none" rtlCol="0">
                  <a:spAutoFit/>
                </a:bodyPr>
                <a:lstStyle/>
                <a:p>
                  <a:r>
                    <a:rPr lang="en-US" sz="2000" b="1" dirty="0" smtClean="0">
                      <a:solidFill>
                        <a:srgbClr val="FFC000"/>
                      </a:solidFill>
                      <a:latin typeface="+mn-lt"/>
                    </a:rPr>
                    <a:t>Design Verification</a:t>
                  </a:r>
                  <a:endParaRPr lang="en-US" sz="2000" b="1" dirty="0">
                    <a:solidFill>
                      <a:srgbClr val="FFC000"/>
                    </a:solidFill>
                    <a:latin typeface="+mn-lt"/>
                  </a:endParaRPr>
                </a:p>
              </p:txBody>
            </p:sp>
          </p:gr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970" y="3371328"/>
                <a:ext cx="1351664" cy="7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3" name="Groupe 22"/>
          <p:cNvGrpSpPr/>
          <p:nvPr/>
        </p:nvGrpSpPr>
        <p:grpSpPr>
          <a:xfrm>
            <a:off x="2828792" y="2316969"/>
            <a:ext cx="2177188" cy="967396"/>
            <a:chOff x="2828792" y="2316969"/>
            <a:chExt cx="2177188" cy="967396"/>
          </a:xfrm>
        </p:grpSpPr>
        <p:pic>
          <p:nvPicPr>
            <p:cNvPr id="20" name="Picture 15">
              <a:hlinkClick r:id="rId5" action="ppaction://program"/>
            </p:cNvPr>
            <p:cNvPicPr>
              <a:picLocks noChangeAspect="1" noChangeArrowheads="1"/>
            </p:cNvPicPr>
            <p:nvPr/>
          </p:nvPicPr>
          <p:blipFill>
            <a:blip r:embed="rId6" cstate="print">
              <a:clrChange>
                <a:clrFrom>
                  <a:srgbClr val="FDF4DC"/>
                </a:clrFrom>
                <a:clrTo>
                  <a:srgbClr val="FDF4DC">
                    <a:alpha val="0"/>
                  </a:srgbClr>
                </a:clrTo>
              </a:clrChange>
            </a:blip>
            <a:srcRect/>
            <a:stretch>
              <a:fillRect/>
            </a:stretch>
          </p:blipFill>
          <p:spPr bwMode="auto">
            <a:xfrm>
              <a:off x="3686043" y="2316969"/>
              <a:ext cx="457200" cy="457199"/>
            </a:xfrm>
            <a:prstGeom prst="rect">
              <a:avLst/>
            </a:prstGeom>
            <a:noFill/>
            <a:ln w="9525">
              <a:noFill/>
              <a:miter lim="800000"/>
              <a:headEnd/>
              <a:tailEnd/>
            </a:ln>
          </p:spPr>
        </p:pic>
        <p:sp>
          <p:nvSpPr>
            <p:cNvPr id="21" name="Line 17"/>
            <p:cNvSpPr>
              <a:spLocks noChangeShapeType="1"/>
            </p:cNvSpPr>
            <p:nvPr/>
          </p:nvSpPr>
          <p:spPr bwMode="auto">
            <a:xfrm flipH="1">
              <a:off x="2828792" y="2699456"/>
              <a:ext cx="857251" cy="584909"/>
            </a:xfrm>
            <a:prstGeom prst="line">
              <a:avLst/>
            </a:prstGeom>
            <a:noFill/>
            <a:ln w="9525">
              <a:solidFill>
                <a:schemeClr val="tx1"/>
              </a:solidFill>
              <a:round/>
              <a:headEnd type="oval" w="med" len="med"/>
              <a:tailEnd type="oval" w="med" len="med"/>
            </a:ln>
          </p:spPr>
          <p:txBody>
            <a:bodyPr/>
            <a:lstStyle/>
            <a:p>
              <a:endParaRPr lang="en-US"/>
            </a:p>
          </p:txBody>
        </p:sp>
        <p:sp>
          <p:nvSpPr>
            <p:cNvPr id="18" name="Rectangle 14"/>
            <p:cNvSpPr>
              <a:spLocks noChangeArrowheads="1"/>
            </p:cNvSpPr>
            <p:nvPr/>
          </p:nvSpPr>
          <p:spPr bwMode="auto">
            <a:xfrm>
              <a:off x="4143243" y="2391679"/>
              <a:ext cx="862737"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Simulink</a:t>
              </a:r>
              <a:endParaRPr lang="en-US" sz="1400" dirty="0">
                <a:cs typeface="Arial" pitchFamily="34" charset="0"/>
              </a:endParaRPr>
            </a:p>
          </p:txBody>
        </p:sp>
      </p:grpSp>
      <p:grpSp>
        <p:nvGrpSpPr>
          <p:cNvPr id="24" name="Groupe 23"/>
          <p:cNvGrpSpPr/>
          <p:nvPr/>
        </p:nvGrpSpPr>
        <p:grpSpPr>
          <a:xfrm>
            <a:off x="5005980" y="978098"/>
            <a:ext cx="3966570" cy="2384227"/>
            <a:chOff x="5005980" y="978098"/>
            <a:chExt cx="3966570" cy="2384227"/>
          </a:xfrm>
        </p:grpSpPr>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094" y="1704021"/>
              <a:ext cx="3705225" cy="158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0313" y="1361121"/>
              <a:ext cx="15335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5005980" y="1285875"/>
              <a:ext cx="3966570" cy="20764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26" name="Rectangle 14"/>
            <p:cNvSpPr>
              <a:spLocks noChangeArrowheads="1"/>
            </p:cNvSpPr>
            <p:nvPr/>
          </p:nvSpPr>
          <p:spPr bwMode="auto">
            <a:xfrm>
              <a:off x="6675567" y="978098"/>
              <a:ext cx="990977"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simulation</a:t>
              </a:r>
              <a:endParaRPr lang="en-US" sz="1400" dirty="0">
                <a:cs typeface="Arial" pitchFamily="34" charset="0"/>
              </a:endParaRPr>
            </a:p>
          </p:txBody>
        </p:sp>
      </p:grpSp>
      <p:grpSp>
        <p:nvGrpSpPr>
          <p:cNvPr id="25" name="Groupe 24"/>
          <p:cNvGrpSpPr/>
          <p:nvPr/>
        </p:nvGrpSpPr>
        <p:grpSpPr>
          <a:xfrm>
            <a:off x="2943224" y="3362324"/>
            <a:ext cx="2352898" cy="569712"/>
            <a:chOff x="2943224" y="3362324"/>
            <a:chExt cx="2352898" cy="569712"/>
          </a:xfrm>
        </p:grpSpPr>
        <p:pic>
          <p:nvPicPr>
            <p:cNvPr id="27" name="Picture 15">
              <a:hlinkClick r:id="rId5" action="ppaction://program"/>
            </p:cNvPr>
            <p:cNvPicPr>
              <a:picLocks noChangeAspect="1" noChangeArrowheads="1"/>
            </p:cNvPicPr>
            <p:nvPr/>
          </p:nvPicPr>
          <p:blipFill>
            <a:blip r:embed="rId6" cstate="print">
              <a:clrChange>
                <a:clrFrom>
                  <a:srgbClr val="FDF4DC"/>
                </a:clrFrom>
                <a:clrTo>
                  <a:srgbClr val="FDF4DC">
                    <a:alpha val="0"/>
                  </a:srgbClr>
                </a:clrTo>
              </a:clrChange>
            </a:blip>
            <a:srcRect/>
            <a:stretch>
              <a:fillRect/>
            </a:stretch>
          </p:blipFill>
          <p:spPr bwMode="auto">
            <a:xfrm>
              <a:off x="3686042" y="3474837"/>
              <a:ext cx="457200" cy="457199"/>
            </a:xfrm>
            <a:prstGeom prst="rect">
              <a:avLst/>
            </a:prstGeom>
            <a:noFill/>
            <a:ln w="9525">
              <a:noFill/>
              <a:miter lim="800000"/>
              <a:headEnd/>
              <a:tailEnd/>
            </a:ln>
          </p:spPr>
        </p:pic>
        <p:sp>
          <p:nvSpPr>
            <p:cNvPr id="28" name="Rectangle 14"/>
            <p:cNvSpPr>
              <a:spLocks noChangeArrowheads="1"/>
            </p:cNvSpPr>
            <p:nvPr/>
          </p:nvSpPr>
          <p:spPr bwMode="auto">
            <a:xfrm>
              <a:off x="4143242" y="3549547"/>
              <a:ext cx="1152880"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Simulink</a:t>
              </a:r>
              <a:r>
                <a:rPr lang="de-DE" sz="1400" dirty="0" smtClean="0">
                  <a:cs typeface="Arial" pitchFamily="34" charset="0"/>
                </a:rPr>
                <a:t> VV</a:t>
              </a:r>
              <a:endParaRPr lang="en-US" sz="1400" dirty="0">
                <a:cs typeface="Arial" pitchFamily="34" charset="0"/>
              </a:endParaRPr>
            </a:p>
          </p:txBody>
        </p:sp>
        <p:sp>
          <p:nvSpPr>
            <p:cNvPr id="29" name="Line 17"/>
            <p:cNvSpPr>
              <a:spLocks noChangeShapeType="1"/>
            </p:cNvSpPr>
            <p:nvPr/>
          </p:nvSpPr>
          <p:spPr bwMode="auto">
            <a:xfrm flipH="1" flipV="1">
              <a:off x="2943224" y="3362324"/>
              <a:ext cx="617451" cy="257174"/>
            </a:xfrm>
            <a:prstGeom prst="line">
              <a:avLst/>
            </a:prstGeom>
            <a:noFill/>
            <a:ln w="9525">
              <a:solidFill>
                <a:schemeClr val="tx1"/>
              </a:solidFill>
              <a:round/>
              <a:headEnd type="oval" w="med" len="med"/>
              <a:tailEnd type="oval" w="med" len="med"/>
            </a:ln>
          </p:spPr>
          <p:txBody>
            <a:bodyPr/>
            <a:lstStyle/>
            <a:p>
              <a:endParaRPr lang="en-US"/>
            </a:p>
          </p:txBody>
        </p:sp>
      </p:grpSp>
      <p:grpSp>
        <p:nvGrpSpPr>
          <p:cNvPr id="30" name="Groupe 29"/>
          <p:cNvGrpSpPr/>
          <p:nvPr/>
        </p:nvGrpSpPr>
        <p:grpSpPr>
          <a:xfrm>
            <a:off x="4424432" y="3638722"/>
            <a:ext cx="4601592" cy="2146640"/>
            <a:chOff x="4424432" y="3638722"/>
            <a:chExt cx="4601592" cy="2146640"/>
          </a:xfrm>
        </p:grpSpPr>
        <p:pic>
          <p:nvPicPr>
            <p:cNvPr id="4100" name="Picture 4"/>
            <p:cNvPicPr>
              <a:picLocks noChangeAspect="1" noChangeArrowheads="1"/>
            </p:cNvPicPr>
            <p:nvPr/>
          </p:nvPicPr>
          <p:blipFill rotWithShape="1">
            <a:blip r:embed="rId9">
              <a:extLst>
                <a:ext uri="{28A0092B-C50C-407E-A947-70E740481C1C}">
                  <a14:useLocalDpi xmlns:a14="http://schemas.microsoft.com/office/drawing/2010/main" val="0"/>
                </a:ext>
              </a:extLst>
            </a:blip>
            <a:srcRect r="6492"/>
            <a:stretch/>
          </p:blipFill>
          <p:spPr bwMode="auto">
            <a:xfrm>
              <a:off x="4424432" y="3932036"/>
              <a:ext cx="4601592" cy="185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14"/>
            <p:cNvSpPr>
              <a:spLocks noChangeArrowheads="1"/>
            </p:cNvSpPr>
            <p:nvPr/>
          </p:nvSpPr>
          <p:spPr bwMode="auto">
            <a:xfrm>
              <a:off x="6214511" y="3638722"/>
              <a:ext cx="1507144"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smtClean="0">
                  <a:cs typeface="Arial" pitchFamily="34" charset="0"/>
                </a:rPr>
                <a:t>Model </a:t>
              </a:r>
              <a:r>
                <a:rPr lang="de-DE" sz="1400" dirty="0" err="1" smtClean="0">
                  <a:cs typeface="Arial" pitchFamily="34" charset="0"/>
                </a:rPr>
                <a:t>coverage</a:t>
              </a:r>
              <a:r>
                <a:rPr lang="de-DE" sz="1400" dirty="0" smtClean="0">
                  <a:cs typeface="Arial" pitchFamily="34" charset="0"/>
                </a:rPr>
                <a:t> </a:t>
              </a:r>
              <a:endParaRPr lang="en-US" sz="1400" dirty="0">
                <a:cs typeface="Arial" pitchFamily="34" charset="0"/>
              </a:endParaRPr>
            </a:p>
          </p:txBody>
        </p:sp>
      </p:grpSp>
    </p:spTree>
    <p:extLst>
      <p:ext uri="{BB962C8B-B14F-4D97-AF65-F5344CB8AC3E}">
        <p14:creationId xmlns:p14="http://schemas.microsoft.com/office/powerpoint/2010/main" val="25321898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nodePh="1">
                                  <p:stCondLst>
                                    <p:cond delay="100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e 35"/>
          <p:cNvGrpSpPr/>
          <p:nvPr/>
        </p:nvGrpSpPr>
        <p:grpSpPr>
          <a:xfrm>
            <a:off x="340781" y="2420911"/>
            <a:ext cx="5726644" cy="3501835"/>
            <a:chOff x="340781" y="1312647"/>
            <a:chExt cx="8474670" cy="4610100"/>
          </a:xfrm>
        </p:grpSpPr>
        <p:pic>
          <p:nvPicPr>
            <p:cNvPr id="37" name="Picture 26"/>
            <p:cNvPicPr>
              <a:picLocks noChangeAspect="1" noChangeArrowheads="1"/>
            </p:cNvPicPr>
            <p:nvPr/>
          </p:nvPicPr>
          <p:blipFill>
            <a:blip r:embed="rId3" cstate="print"/>
            <a:srcRect l="1595" r="1820"/>
            <a:stretch>
              <a:fillRect/>
            </a:stretch>
          </p:blipFill>
          <p:spPr bwMode="auto">
            <a:xfrm>
              <a:off x="497527" y="1538854"/>
              <a:ext cx="8041124" cy="3491024"/>
            </a:xfrm>
            <a:prstGeom prst="rect">
              <a:avLst/>
            </a:prstGeom>
            <a:noFill/>
            <a:ln w="9525">
              <a:noFill/>
              <a:miter lim="800000"/>
              <a:headEnd/>
              <a:tailEnd/>
            </a:ln>
          </p:spPr>
        </p:pic>
        <p:sp>
          <p:nvSpPr>
            <p:cNvPr id="38" name="Rectangle 37"/>
            <p:cNvSpPr/>
            <p:nvPr/>
          </p:nvSpPr>
          <p:spPr>
            <a:xfrm>
              <a:off x="4839201" y="1312647"/>
              <a:ext cx="3976250" cy="461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39" name="Groupe 38"/>
            <p:cNvGrpSpPr/>
            <p:nvPr/>
          </p:nvGrpSpPr>
          <p:grpSpPr>
            <a:xfrm>
              <a:off x="340781" y="1493511"/>
              <a:ext cx="5440853" cy="4248373"/>
              <a:chOff x="340781" y="1493511"/>
              <a:chExt cx="5440853" cy="4248373"/>
            </a:xfrm>
          </p:grpSpPr>
          <p:grpSp>
            <p:nvGrpSpPr>
              <p:cNvPr id="40" name="Group 3"/>
              <p:cNvGrpSpPr/>
              <p:nvPr/>
            </p:nvGrpSpPr>
            <p:grpSpPr>
              <a:xfrm>
                <a:off x="340781" y="1493511"/>
                <a:ext cx="4456938" cy="4248373"/>
                <a:chOff x="395068" y="2304827"/>
                <a:chExt cx="4456938" cy="4248373"/>
              </a:xfrm>
            </p:grpSpPr>
            <p:sp>
              <p:nvSpPr>
                <p:cNvPr id="42" name="Rounded Rectangle 5"/>
                <p:cNvSpPr/>
                <p:nvPr/>
              </p:nvSpPr>
              <p:spPr>
                <a:xfrm>
                  <a:off x="395068" y="2304827"/>
                  <a:ext cx="4456938" cy="4248373"/>
                </a:xfrm>
                <a:prstGeom prst="roundRect">
                  <a:avLst>
                    <a:gd name="adj" fmla="val 807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600" b="1" dirty="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p:txBody>
            </p:sp>
            <p:sp>
              <p:nvSpPr>
                <p:cNvPr id="43" name="TextBox 7"/>
                <p:cNvSpPr txBox="1"/>
                <p:nvPr/>
              </p:nvSpPr>
              <p:spPr>
                <a:xfrm>
                  <a:off x="892345" y="5841194"/>
                  <a:ext cx="2562176" cy="400110"/>
                </a:xfrm>
                <a:prstGeom prst="rect">
                  <a:avLst/>
                </a:prstGeom>
                <a:noFill/>
              </p:spPr>
              <p:txBody>
                <a:bodyPr wrap="none" rtlCol="0">
                  <a:spAutoFit/>
                </a:bodyPr>
                <a:lstStyle/>
                <a:p>
                  <a:r>
                    <a:rPr lang="en-US" sz="2000" b="1" dirty="0" smtClean="0">
                      <a:solidFill>
                        <a:srgbClr val="FFC000"/>
                      </a:solidFill>
                      <a:latin typeface="+mn-lt"/>
                    </a:rPr>
                    <a:t>Design Verification</a:t>
                  </a:r>
                  <a:endParaRPr lang="en-US" sz="2000" b="1" dirty="0">
                    <a:solidFill>
                      <a:srgbClr val="FFC000"/>
                    </a:solidFill>
                    <a:latin typeface="+mn-lt"/>
                  </a:endParaRPr>
                </a:p>
              </p:txBody>
            </p:sp>
          </p:grpSp>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970" y="3371328"/>
                <a:ext cx="1351664" cy="7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4339" name="Rectangle 2"/>
          <p:cNvSpPr>
            <a:spLocks noGrp="1" noChangeArrowheads="1"/>
          </p:cNvSpPr>
          <p:nvPr>
            <p:ph type="title"/>
          </p:nvPr>
        </p:nvSpPr>
        <p:spPr>
          <a:xfrm>
            <a:off x="457200" y="457200"/>
            <a:ext cx="8392076" cy="990600"/>
          </a:xfrm>
        </p:spPr>
        <p:txBody>
          <a:bodyPr/>
          <a:lstStyle/>
          <a:p>
            <a:pPr>
              <a:defRPr/>
            </a:pPr>
            <a:r>
              <a:rPr lang="de-DE" dirty="0"/>
              <a:t>High </a:t>
            </a:r>
            <a:r>
              <a:rPr lang="de-DE" dirty="0" err="1"/>
              <a:t>Integrity</a:t>
            </a:r>
            <a:r>
              <a:rPr lang="de-DE" dirty="0"/>
              <a:t> Reference </a:t>
            </a:r>
            <a:r>
              <a:rPr lang="de-DE" dirty="0" smtClean="0"/>
              <a:t>Workflow</a:t>
            </a:r>
            <a:br>
              <a:rPr lang="de-DE" dirty="0" smtClean="0"/>
            </a:br>
            <a:r>
              <a:rPr lang="de-DE" sz="2400" dirty="0">
                <a:solidFill>
                  <a:srgbClr val="FF9900"/>
                </a:solidFill>
              </a:rPr>
              <a:t>Software </a:t>
            </a:r>
            <a:r>
              <a:rPr lang="de-DE" sz="2400" dirty="0" err="1">
                <a:solidFill>
                  <a:srgbClr val="FF9900"/>
                </a:solidFill>
              </a:rPr>
              <a:t>Lifecycle</a:t>
            </a:r>
            <a:r>
              <a:rPr lang="de-DE" sz="2400" dirty="0">
                <a:solidFill>
                  <a:srgbClr val="FF9900"/>
                </a:solidFill>
              </a:rPr>
              <a:t> - </a:t>
            </a:r>
            <a:r>
              <a:rPr lang="en-US" sz="2400" dirty="0">
                <a:solidFill>
                  <a:srgbClr val="FF9900"/>
                </a:solidFill>
              </a:rPr>
              <a:t>V&amp;V Activities</a:t>
            </a:r>
            <a:r>
              <a:rPr lang="en-US" sz="2400" dirty="0" smtClean="0">
                <a:solidFill>
                  <a:srgbClr val="FFC000"/>
                </a:solidFill>
              </a:rPr>
              <a:t/>
            </a:r>
            <a:br>
              <a:rPr lang="en-US" sz="2400" dirty="0" smtClean="0">
                <a:solidFill>
                  <a:srgbClr val="FFC000"/>
                </a:solidFill>
              </a:rPr>
            </a:br>
            <a:r>
              <a:rPr lang="en-US" sz="2000" dirty="0" smtClean="0">
                <a:solidFill>
                  <a:srgbClr val="C00000"/>
                </a:solidFill>
              </a:rPr>
              <a:t/>
            </a:r>
            <a:br>
              <a:rPr lang="en-US" sz="2000" dirty="0" smtClean="0">
                <a:solidFill>
                  <a:srgbClr val="C00000"/>
                </a:solidFill>
              </a:rPr>
            </a:br>
            <a:r>
              <a:rPr lang="de-DE" sz="2400" dirty="0">
                <a:solidFill>
                  <a:srgbClr val="C00000"/>
                </a:solidFill>
              </a:rPr>
              <a:t/>
            </a:r>
            <a:br>
              <a:rPr lang="de-DE" sz="2400" dirty="0">
                <a:solidFill>
                  <a:srgbClr val="C00000"/>
                </a:solidFill>
              </a:rPr>
            </a:br>
            <a:r>
              <a:rPr lang="en-US" sz="2400" dirty="0" smtClean="0">
                <a:solidFill>
                  <a:srgbClr val="FF9900"/>
                </a:solidFill>
              </a:rPr>
              <a:t/>
            </a:r>
            <a:br>
              <a:rPr lang="en-US" sz="2400" dirty="0" smtClean="0">
                <a:solidFill>
                  <a:srgbClr val="FF9900"/>
                </a:solidFill>
              </a:rPr>
            </a:br>
            <a:endParaRPr lang="en-US" altLang="ja-JP" sz="2400" dirty="0" smtClean="0">
              <a:solidFill>
                <a:srgbClr val="FF9900"/>
              </a:solidFill>
              <a:latin typeface="+mn-lt"/>
              <a:ea typeface="+mn-ea"/>
              <a:cs typeface="+mn-cs"/>
            </a:endParaRPr>
          </a:p>
        </p:txBody>
      </p:sp>
      <p:sp>
        <p:nvSpPr>
          <p:cNvPr id="12" name="Rectangle 3"/>
          <p:cNvSpPr txBox="1">
            <a:spLocks noChangeArrowheads="1"/>
          </p:cNvSpPr>
          <p:nvPr/>
        </p:nvSpPr>
        <p:spPr>
          <a:xfrm>
            <a:off x="220726" y="5639047"/>
            <a:ext cx="8594725" cy="1817042"/>
          </a:xfrm>
          <a:prstGeom prst="rect">
            <a:avLst/>
          </a:prstGeom>
        </p:spPr>
        <p:txBody>
          <a:bodyPr/>
          <a:lstStyle>
            <a:lvl1pPr marL="342900" indent="-342900" algn="l" rtl="0" eaLnBrk="0" fontAlgn="base" hangingPunct="0">
              <a:lnSpc>
                <a:spcPct val="105000"/>
              </a:lnSpc>
              <a:spcBef>
                <a:spcPct val="10000"/>
              </a:spcBef>
              <a:spcAft>
                <a:spcPct val="0"/>
              </a:spcAft>
              <a:buSzPct val="80000"/>
              <a:buFont typeface="Wingdings" pitchFamily="2" charset="2"/>
              <a:defRPr>
                <a:solidFill>
                  <a:schemeClr val="tx1"/>
                </a:solidFill>
                <a:latin typeface="+mn-lt"/>
                <a:ea typeface="+mn-ea"/>
                <a:cs typeface="+mn-cs"/>
              </a:defRPr>
            </a:lvl1pPr>
            <a:lvl2pPr marL="742950" indent="-28575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2pPr>
            <a:lvl3pPr marL="1143000" indent="-22860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3pPr>
            <a:lvl4pPr marL="1562100" indent="-228600" algn="l" rtl="0" eaLnBrk="0" fontAlgn="base" hangingPunct="0">
              <a:lnSpc>
                <a:spcPct val="105000"/>
              </a:lnSpc>
              <a:spcBef>
                <a:spcPct val="10000"/>
              </a:spcBef>
              <a:spcAft>
                <a:spcPct val="0"/>
              </a:spcAft>
              <a:buSzPct val="80000"/>
              <a:buFont typeface="Wingdings" pitchFamily="2" charset="2"/>
              <a:defRPr sz="1400">
                <a:solidFill>
                  <a:schemeClr val="tx1"/>
                </a:solidFill>
                <a:latin typeface="+mn-lt"/>
              </a:defRPr>
            </a:lvl4pPr>
            <a:lvl5pPr marL="19812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5pPr>
            <a:lvl6pPr marL="24384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6pPr>
            <a:lvl7pPr marL="28956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7pPr>
            <a:lvl8pPr marL="33528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8pPr>
            <a:lvl9pPr marL="38100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9pPr>
          </a:lstStyle>
          <a:p>
            <a:pPr marL="457200" lvl="1" indent="0">
              <a:buSzPct val="100000"/>
            </a:pPr>
            <a:endParaRPr lang="de-DE" dirty="0" smtClean="0"/>
          </a:p>
          <a:p>
            <a:pPr>
              <a:buFont typeface="Arial" pitchFamily="34" charset="0"/>
              <a:buChar char="•"/>
            </a:pPr>
            <a:endParaRPr lang="de-DE" sz="1600" dirty="0" smtClean="0"/>
          </a:p>
        </p:txBody>
      </p:sp>
      <p:grpSp>
        <p:nvGrpSpPr>
          <p:cNvPr id="3" name="Groupe 2"/>
          <p:cNvGrpSpPr/>
          <p:nvPr/>
        </p:nvGrpSpPr>
        <p:grpSpPr>
          <a:xfrm>
            <a:off x="3103994" y="1647825"/>
            <a:ext cx="1922354" cy="2090586"/>
            <a:chOff x="3103994" y="1647825"/>
            <a:chExt cx="1922354" cy="2090586"/>
          </a:xfrm>
        </p:grpSpPr>
        <p:pic>
          <p:nvPicPr>
            <p:cNvPr id="20" name="Picture 15">
              <a:hlinkClick r:id="rId5" action="ppaction://program"/>
            </p:cNvPr>
            <p:cNvPicPr>
              <a:picLocks noChangeAspect="1" noChangeArrowheads="1"/>
            </p:cNvPicPr>
            <p:nvPr/>
          </p:nvPicPr>
          <p:blipFill>
            <a:blip r:embed="rId6" cstate="print">
              <a:clrChange>
                <a:clrFrom>
                  <a:srgbClr val="FDF4DC"/>
                </a:clrFrom>
                <a:clrTo>
                  <a:srgbClr val="FDF4DC">
                    <a:alpha val="0"/>
                  </a:srgbClr>
                </a:clrTo>
              </a:clrChange>
            </a:blip>
            <a:srcRect/>
            <a:stretch>
              <a:fillRect/>
            </a:stretch>
          </p:blipFill>
          <p:spPr bwMode="auto">
            <a:xfrm>
              <a:off x="3333684" y="1647825"/>
              <a:ext cx="457200" cy="457199"/>
            </a:xfrm>
            <a:prstGeom prst="rect">
              <a:avLst/>
            </a:prstGeom>
            <a:noFill/>
            <a:ln w="9525">
              <a:noFill/>
              <a:miter lim="800000"/>
              <a:headEnd/>
              <a:tailEnd/>
            </a:ln>
          </p:spPr>
        </p:pic>
        <p:sp>
          <p:nvSpPr>
            <p:cNvPr id="21" name="Line 17"/>
            <p:cNvSpPr>
              <a:spLocks noChangeShapeType="1"/>
            </p:cNvSpPr>
            <p:nvPr/>
          </p:nvSpPr>
          <p:spPr bwMode="auto">
            <a:xfrm flipH="1">
              <a:off x="3103994" y="1924050"/>
              <a:ext cx="193776" cy="1814361"/>
            </a:xfrm>
            <a:prstGeom prst="line">
              <a:avLst/>
            </a:prstGeom>
            <a:noFill/>
            <a:ln w="9525">
              <a:solidFill>
                <a:schemeClr val="tx1"/>
              </a:solidFill>
              <a:round/>
              <a:headEnd type="oval" w="med" len="med"/>
              <a:tailEnd type="oval" w="med" len="med"/>
            </a:ln>
          </p:spPr>
          <p:txBody>
            <a:bodyPr/>
            <a:lstStyle/>
            <a:p>
              <a:endParaRPr lang="en-US"/>
            </a:p>
          </p:txBody>
        </p:sp>
        <p:sp>
          <p:nvSpPr>
            <p:cNvPr id="18" name="Rectangle 14"/>
            <p:cNvSpPr>
              <a:spLocks noChangeArrowheads="1"/>
            </p:cNvSpPr>
            <p:nvPr/>
          </p:nvSpPr>
          <p:spPr bwMode="auto">
            <a:xfrm>
              <a:off x="3797491" y="1670756"/>
              <a:ext cx="1228857" cy="307777"/>
            </a:xfrm>
            <a:prstGeom prst="rect">
              <a:avLst/>
            </a:prstGeom>
            <a:noFill/>
            <a:ln w="9525">
              <a:noFill/>
              <a:miter lim="800000"/>
              <a:headEnd/>
              <a:tailEnd/>
            </a:ln>
          </p:spPr>
          <p:txBody>
            <a:bodyPr wrap="squar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Simulink</a:t>
              </a:r>
              <a:r>
                <a:rPr lang="de-DE" sz="1400" dirty="0" smtClean="0">
                  <a:cs typeface="Arial" pitchFamily="34" charset="0"/>
                </a:rPr>
                <a:t> VV</a:t>
              </a:r>
              <a:endParaRPr lang="en-US" sz="1400" dirty="0">
                <a:cs typeface="Arial" pitchFamily="34" charset="0"/>
              </a:endParaRPr>
            </a:p>
          </p:txBody>
        </p:sp>
      </p:grpSp>
      <p:sp>
        <p:nvSpPr>
          <p:cNvPr id="26" name="Rectangle 14"/>
          <p:cNvSpPr>
            <a:spLocks noChangeArrowheads="1"/>
          </p:cNvSpPr>
          <p:nvPr/>
        </p:nvSpPr>
        <p:spPr bwMode="auto">
          <a:xfrm>
            <a:off x="5407311" y="2002088"/>
            <a:ext cx="2791149"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smtClean="0">
                <a:cs typeface="Arial" pitchFamily="34" charset="0"/>
              </a:rPr>
              <a:t>Standard </a:t>
            </a:r>
            <a:r>
              <a:rPr lang="de-DE" sz="1400" dirty="0" err="1" smtClean="0">
                <a:cs typeface="Arial" pitchFamily="34" charset="0"/>
              </a:rPr>
              <a:t>Conformance</a:t>
            </a:r>
            <a:r>
              <a:rPr lang="de-DE" sz="1400" dirty="0" smtClean="0">
                <a:cs typeface="Arial" pitchFamily="34" charset="0"/>
              </a:rPr>
              <a:t> </a:t>
            </a:r>
            <a:r>
              <a:rPr lang="de-DE" sz="1400" dirty="0" err="1" smtClean="0">
                <a:cs typeface="Arial" pitchFamily="34" charset="0"/>
              </a:rPr>
              <a:t>checking</a:t>
            </a:r>
            <a:endParaRPr lang="en-US" sz="1400" dirty="0">
              <a:cs typeface="Arial" pitchFamily="34" charset="0"/>
            </a:endParaRPr>
          </a:p>
        </p:txBody>
      </p:sp>
      <p:pic>
        <p:nvPicPr>
          <p:cNvPr id="512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5750" y="2380351"/>
            <a:ext cx="5000625" cy="257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e 4"/>
          <p:cNvGrpSpPr/>
          <p:nvPr/>
        </p:nvGrpSpPr>
        <p:grpSpPr>
          <a:xfrm>
            <a:off x="4322763" y="4583608"/>
            <a:ext cx="3632200" cy="1886441"/>
            <a:chOff x="4322763" y="4583608"/>
            <a:chExt cx="3632200" cy="1886441"/>
          </a:xfrm>
        </p:grpSpPr>
        <p:pic>
          <p:nvPicPr>
            <p:cNvPr id="32" name="Picture 4"/>
            <p:cNvPicPr>
              <a:picLocks noChangeAspect="1" noChangeArrowheads="1"/>
            </p:cNvPicPr>
            <p:nvPr/>
          </p:nvPicPr>
          <p:blipFill>
            <a:blip r:embed="rId8" cstate="print">
              <a:grayscl/>
            </a:blip>
            <a:srcRect b="11868"/>
            <a:stretch>
              <a:fillRect/>
            </a:stretch>
          </p:blipFill>
          <p:spPr bwMode="auto">
            <a:xfrm>
              <a:off x="4322763" y="5196874"/>
              <a:ext cx="3632200" cy="1273175"/>
            </a:xfrm>
            <a:prstGeom prst="rect">
              <a:avLst/>
            </a:prstGeom>
            <a:noFill/>
            <a:ln w="9525">
              <a:noFill/>
              <a:miter lim="800000"/>
              <a:headEnd/>
              <a:tailEnd/>
            </a:ln>
          </p:spPr>
        </p:pic>
        <p:grpSp>
          <p:nvGrpSpPr>
            <p:cNvPr id="33" name="Group 30"/>
            <p:cNvGrpSpPr>
              <a:grpSpLocks/>
            </p:cNvGrpSpPr>
            <p:nvPr/>
          </p:nvGrpSpPr>
          <p:grpSpPr bwMode="auto">
            <a:xfrm>
              <a:off x="5205413" y="4583608"/>
              <a:ext cx="409575" cy="778365"/>
              <a:chOff x="2375" y="2537"/>
              <a:chExt cx="258" cy="845"/>
            </a:xfrm>
          </p:grpSpPr>
          <p:sp>
            <p:nvSpPr>
              <p:cNvPr id="34" name="Arc 31"/>
              <p:cNvSpPr>
                <a:spLocks/>
              </p:cNvSpPr>
              <p:nvPr/>
            </p:nvSpPr>
            <p:spPr bwMode="auto">
              <a:xfrm>
                <a:off x="2375" y="2537"/>
                <a:ext cx="257" cy="424"/>
              </a:xfrm>
              <a:custGeom>
                <a:avLst/>
                <a:gdLst>
                  <a:gd name="T0" fmla="*/ 0 w 21600"/>
                  <a:gd name="T1" fmla="*/ 0 h 21600"/>
                  <a:gd name="T2" fmla="*/ 257 w 21600"/>
                  <a:gd name="T3" fmla="*/ 424 h 21600"/>
                  <a:gd name="T4" fmla="*/ 0 w 21600"/>
                  <a:gd name="T5" fmla="*/ 42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p:spPr>
            <p:txBody>
              <a:bodyPr wrap="none" anchor="ctr"/>
              <a:lstStyle/>
              <a:p>
                <a:pPr eaLnBrk="0" hangingPunct="0">
                  <a:spcBef>
                    <a:spcPct val="20000"/>
                  </a:spcBef>
                  <a:buClr>
                    <a:srgbClr val="215383"/>
                  </a:buClr>
                  <a:buFont typeface="Wingdings" pitchFamily="2" charset="2"/>
                  <a:buNone/>
                </a:pPr>
                <a:endParaRPr lang="en-US"/>
              </a:p>
            </p:txBody>
          </p:sp>
          <p:sp>
            <p:nvSpPr>
              <p:cNvPr id="35" name="Arc 32"/>
              <p:cNvSpPr>
                <a:spLocks/>
              </p:cNvSpPr>
              <p:nvPr/>
            </p:nvSpPr>
            <p:spPr bwMode="auto">
              <a:xfrm flipV="1">
                <a:off x="2376" y="2958"/>
                <a:ext cx="257" cy="424"/>
              </a:xfrm>
              <a:custGeom>
                <a:avLst/>
                <a:gdLst>
                  <a:gd name="T0" fmla="*/ 0 w 21600"/>
                  <a:gd name="T1" fmla="*/ 0 h 21600"/>
                  <a:gd name="T2" fmla="*/ 257 w 21600"/>
                  <a:gd name="T3" fmla="*/ 424 h 21600"/>
                  <a:gd name="T4" fmla="*/ 0 w 21600"/>
                  <a:gd name="T5" fmla="*/ 42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type="triangle" w="med" len="med"/>
                <a:tailEnd/>
              </a:ln>
            </p:spPr>
            <p:txBody>
              <a:bodyPr wrap="none" anchor="ctr"/>
              <a:lstStyle/>
              <a:p>
                <a:pPr eaLnBrk="0" hangingPunct="0">
                  <a:spcBef>
                    <a:spcPct val="20000"/>
                  </a:spcBef>
                  <a:buClr>
                    <a:srgbClr val="215383"/>
                  </a:buClr>
                  <a:buFont typeface="Wingdings" pitchFamily="2" charset="2"/>
                  <a:buNone/>
                </a:pPr>
                <a:endParaRPr lang="en-US"/>
              </a:p>
            </p:txBody>
          </p:sp>
        </p:grpSp>
      </p:grpSp>
    </p:spTree>
    <p:extLst>
      <p:ext uri="{BB962C8B-B14F-4D97-AF65-F5344CB8AC3E}">
        <p14:creationId xmlns:p14="http://schemas.microsoft.com/office/powerpoint/2010/main" val="1289693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fade">
                                      <p:cBhvr>
                                        <p:cTn id="12" dur="500"/>
                                        <p:tgtEl>
                                          <p:spTgt spid="51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en-US" sz="3100" dirty="0" smtClean="0"/>
              <a:t>Modeling</a:t>
            </a:r>
            <a:r>
              <a:rPr lang="en-US" sz="2400" dirty="0" smtClean="0"/>
              <a:t> </a:t>
            </a:r>
            <a:r>
              <a:rPr lang="en-US" sz="3100" dirty="0" smtClean="0"/>
              <a:t>Guidelines</a:t>
            </a:r>
            <a:r>
              <a:rPr lang="en-US" sz="2400" dirty="0" smtClean="0"/>
              <a:t> </a:t>
            </a:r>
            <a:r>
              <a:rPr lang="en-US" sz="3100" dirty="0" smtClean="0"/>
              <a:t>for</a:t>
            </a:r>
            <a:r>
              <a:rPr lang="en-US" sz="2400" dirty="0" smtClean="0"/>
              <a:t> </a:t>
            </a:r>
            <a:r>
              <a:rPr lang="en-US" sz="3100" dirty="0" smtClean="0"/>
              <a:t>High-Integrity</a:t>
            </a:r>
            <a:r>
              <a:rPr lang="en-US" sz="2400" dirty="0" smtClean="0"/>
              <a:t> </a:t>
            </a:r>
            <a:r>
              <a:rPr lang="en-US" sz="3100" dirty="0" smtClean="0"/>
              <a:t>Systems</a:t>
            </a:r>
          </a:p>
        </p:txBody>
      </p:sp>
      <p:sp>
        <p:nvSpPr>
          <p:cNvPr id="91145" name="Rectangle 3"/>
          <p:cNvSpPr>
            <a:spLocks noGrp="1" noChangeArrowheads="1"/>
          </p:cNvSpPr>
          <p:nvPr>
            <p:ph idx="1"/>
          </p:nvPr>
        </p:nvSpPr>
        <p:spPr>
          <a:xfrm>
            <a:off x="457200" y="1600200"/>
            <a:ext cx="4713111" cy="4648200"/>
          </a:xfrm>
        </p:spPr>
        <p:txBody>
          <a:bodyPr/>
          <a:lstStyle/>
          <a:p>
            <a:pPr>
              <a:spcBef>
                <a:spcPts val="1200"/>
              </a:spcBef>
            </a:pPr>
            <a:r>
              <a:rPr lang="en-US" sz="2000" b="1" dirty="0" smtClean="0"/>
              <a:t>Challenge:</a:t>
            </a:r>
            <a:r>
              <a:rPr lang="en-US" sz="2000" dirty="0" smtClean="0"/>
              <a:t> Customers generating code for high-integrity systems often asked for modeling best practices; </a:t>
            </a:r>
            <a:r>
              <a:rPr lang="de-DE" sz="2000" dirty="0" smtClean="0"/>
              <a:t>MAAB guidelines don‘t cover functional safety aspects.</a:t>
            </a:r>
          </a:p>
          <a:p>
            <a:pPr>
              <a:spcBef>
                <a:spcPts val="1200"/>
              </a:spcBef>
            </a:pPr>
            <a:endParaRPr lang="en-US" sz="1000" b="1" dirty="0" smtClean="0"/>
          </a:p>
          <a:p>
            <a:pPr>
              <a:spcBef>
                <a:spcPts val="1800"/>
              </a:spcBef>
            </a:pPr>
            <a:r>
              <a:rPr lang="en-US" sz="2000" b="1" dirty="0" smtClean="0"/>
              <a:t>Solution: </a:t>
            </a:r>
            <a:r>
              <a:rPr lang="en-US" sz="2000" dirty="0" smtClean="0"/>
              <a:t>Set of guidelines that leverage industry best practices </a:t>
            </a:r>
            <a:br>
              <a:rPr lang="en-US" sz="2000" dirty="0" smtClean="0"/>
            </a:br>
            <a:r>
              <a:rPr lang="en-US" sz="2000" dirty="0" smtClean="0"/>
              <a:t>and MathWorks tool expertise.</a:t>
            </a:r>
          </a:p>
          <a:p>
            <a:pPr lvl="1">
              <a:spcBef>
                <a:spcPts val="600"/>
              </a:spcBef>
            </a:pPr>
            <a:r>
              <a:rPr lang="de-DE" dirty="0" smtClean="0"/>
              <a:t>Improve integrity of models</a:t>
            </a:r>
          </a:p>
          <a:p>
            <a:pPr lvl="1">
              <a:spcBef>
                <a:spcPts val="600"/>
              </a:spcBef>
            </a:pPr>
            <a:r>
              <a:rPr lang="de-DE" dirty="0" smtClean="0"/>
              <a:t>Facilitates modeling standard / guidelines requirement of IEC 61508 </a:t>
            </a:r>
            <a:endParaRPr lang="en-US" dirty="0" smtClean="0"/>
          </a:p>
        </p:txBody>
      </p:sp>
      <p:sp>
        <p:nvSpPr>
          <p:cNvPr id="91140" name="Rectangle 6"/>
          <p:cNvSpPr>
            <a:spLocks noChangeArrowheads="1"/>
          </p:cNvSpPr>
          <p:nvPr/>
        </p:nvSpPr>
        <p:spPr bwMode="auto">
          <a:xfrm>
            <a:off x="4678363" y="1809750"/>
            <a:ext cx="4160837" cy="3763963"/>
          </a:xfrm>
          <a:prstGeom prst="rect">
            <a:avLst/>
          </a:prstGeom>
          <a:noFill/>
          <a:ln w="25400">
            <a:noFill/>
            <a:miter lim="800000"/>
            <a:headEnd/>
            <a:tailEnd/>
          </a:ln>
        </p:spPr>
        <p:txBody>
          <a:bodyPr wrap="none" anchor="ctr"/>
          <a:lstStyle/>
          <a:p>
            <a:pPr eaLnBrk="0" hangingPunct="0">
              <a:buClr>
                <a:srgbClr val="215383"/>
              </a:buClr>
              <a:buFont typeface="Wingdings" pitchFamily="2" charset="2"/>
              <a:buChar char="§"/>
            </a:pPr>
            <a:endParaRPr lang="en-US">
              <a:solidFill>
                <a:srgbClr val="000000"/>
              </a:solidFill>
            </a:endParaRPr>
          </a:p>
        </p:txBody>
      </p:sp>
      <p:pic>
        <p:nvPicPr>
          <p:cNvPr id="113665" name="Picture 1"/>
          <p:cNvPicPr>
            <a:picLocks noChangeAspect="1" noChangeArrowheads="1"/>
          </p:cNvPicPr>
          <p:nvPr/>
        </p:nvPicPr>
        <p:blipFill>
          <a:blip r:embed="rId3" cstate="print"/>
          <a:srcRect/>
          <a:stretch>
            <a:fillRect/>
          </a:stretch>
        </p:blipFill>
        <p:spPr bwMode="auto">
          <a:xfrm>
            <a:off x="5580529" y="1448066"/>
            <a:ext cx="2100000" cy="2440000"/>
          </a:xfrm>
          <a:prstGeom prst="rect">
            <a:avLst/>
          </a:prstGeom>
          <a:noFill/>
          <a:ln w="9525">
            <a:solidFill>
              <a:schemeClr val="tx1"/>
            </a:solidFill>
            <a:miter lim="800000"/>
            <a:headEnd/>
            <a:tailEnd/>
          </a:ln>
        </p:spPr>
      </p:pic>
      <p:pic>
        <p:nvPicPr>
          <p:cNvPr id="113667" name="Picture 3"/>
          <p:cNvPicPr>
            <a:picLocks noChangeAspect="1" noChangeArrowheads="1"/>
          </p:cNvPicPr>
          <p:nvPr/>
        </p:nvPicPr>
        <p:blipFill>
          <a:blip r:embed="rId4" cstate="print"/>
          <a:srcRect/>
          <a:stretch>
            <a:fillRect/>
          </a:stretch>
        </p:blipFill>
        <p:spPr bwMode="auto">
          <a:xfrm>
            <a:off x="6969032" y="3941638"/>
            <a:ext cx="2094286" cy="2445715"/>
          </a:xfrm>
          <a:prstGeom prst="rect">
            <a:avLst/>
          </a:prstGeom>
          <a:noFill/>
          <a:ln w="9525">
            <a:solidFill>
              <a:schemeClr val="tx1"/>
            </a:solidFill>
            <a:miter lim="800000"/>
            <a:headEnd/>
            <a:tailEnd/>
          </a:ln>
        </p:spPr>
      </p:pic>
      <p:pic>
        <p:nvPicPr>
          <p:cNvPr id="113666" name="Picture 2"/>
          <p:cNvPicPr>
            <a:picLocks noChangeAspect="1" noChangeArrowheads="1"/>
          </p:cNvPicPr>
          <p:nvPr/>
        </p:nvPicPr>
        <p:blipFill>
          <a:blip r:embed="rId5" cstate="print"/>
          <a:srcRect/>
          <a:stretch>
            <a:fillRect/>
          </a:stretch>
        </p:blipFill>
        <p:spPr bwMode="auto">
          <a:xfrm>
            <a:off x="4812566" y="3953437"/>
            <a:ext cx="2091429" cy="24400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187496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Modeling Guidelines Checking </a:t>
            </a:r>
            <a:br>
              <a:rPr lang="en-US" dirty="0" smtClean="0"/>
            </a:br>
            <a:endParaRPr lang="en-US" sz="2400" dirty="0" smtClean="0">
              <a:solidFill>
                <a:srgbClr val="C00000"/>
              </a:solidFill>
              <a:ea typeface="MS PGothic" charset="-128"/>
            </a:endParaRPr>
          </a:p>
        </p:txBody>
      </p:sp>
      <p:sp>
        <p:nvSpPr>
          <p:cNvPr id="89091" name="Rectangle 3"/>
          <p:cNvSpPr>
            <a:spLocks noGrp="1" noChangeArrowheads="1"/>
          </p:cNvSpPr>
          <p:nvPr>
            <p:ph type="body" sz="half" idx="4294967295"/>
          </p:nvPr>
        </p:nvSpPr>
        <p:spPr>
          <a:xfrm>
            <a:off x="333639" y="1563688"/>
            <a:ext cx="5067300" cy="4419600"/>
          </a:xfrm>
        </p:spPr>
        <p:txBody>
          <a:bodyPr/>
          <a:lstStyle/>
          <a:p>
            <a:pPr>
              <a:spcBef>
                <a:spcPct val="0"/>
              </a:spcBef>
              <a:spcAft>
                <a:spcPct val="50000"/>
              </a:spcAft>
            </a:pPr>
            <a:r>
              <a:rPr lang="de-DE" sz="1900" dirty="0" smtClean="0"/>
              <a:t>Quickly identify issues </a:t>
            </a:r>
            <a:br>
              <a:rPr lang="de-DE" sz="1900" dirty="0" smtClean="0"/>
            </a:br>
            <a:r>
              <a:rPr lang="de-DE" sz="1900" dirty="0" smtClean="0"/>
              <a:t>at the model level that impede deployment in high-integrity applications or limit traceability</a:t>
            </a:r>
          </a:p>
          <a:p>
            <a:pPr>
              <a:spcBef>
                <a:spcPct val="0"/>
              </a:spcBef>
              <a:spcAft>
                <a:spcPct val="50000"/>
              </a:spcAft>
              <a:buFont typeface="Wingdings" pitchFamily="2" charset="2"/>
              <a:buNone/>
            </a:pPr>
            <a:endParaRPr lang="en-US" sz="1900" b="1" dirty="0" smtClean="0">
              <a:solidFill>
                <a:schemeClr val="accent1"/>
              </a:solidFill>
            </a:endParaRPr>
          </a:p>
          <a:p>
            <a:pPr>
              <a:spcBef>
                <a:spcPct val="0"/>
              </a:spcBef>
              <a:spcAft>
                <a:spcPct val="50000"/>
              </a:spcAft>
              <a:buFont typeface="Wingdings" pitchFamily="2" charset="2"/>
              <a:buNone/>
            </a:pPr>
            <a:r>
              <a:rPr lang="en-US" sz="1900" b="1" dirty="0" smtClean="0">
                <a:solidFill>
                  <a:srgbClr val="C00000"/>
                </a:solidFill>
              </a:rPr>
              <a:t>Benefits</a:t>
            </a:r>
          </a:p>
          <a:p>
            <a:pPr>
              <a:spcBef>
                <a:spcPct val="0"/>
              </a:spcBef>
              <a:spcAft>
                <a:spcPct val="50000"/>
              </a:spcAft>
            </a:pPr>
            <a:r>
              <a:rPr lang="en-US" sz="1900" dirty="0" smtClean="0"/>
              <a:t>Automated design reviews</a:t>
            </a:r>
          </a:p>
          <a:p>
            <a:pPr>
              <a:spcBef>
                <a:spcPct val="0"/>
              </a:spcBef>
              <a:spcAft>
                <a:spcPct val="50000"/>
              </a:spcAft>
            </a:pPr>
            <a:r>
              <a:rPr lang="de-DE" sz="1900" dirty="0" smtClean="0"/>
              <a:t>Enhanced traceability</a:t>
            </a:r>
          </a:p>
          <a:p>
            <a:pPr>
              <a:spcBef>
                <a:spcPct val="0"/>
              </a:spcBef>
              <a:spcAft>
                <a:spcPct val="50000"/>
              </a:spcAft>
            </a:pPr>
            <a:r>
              <a:rPr lang="de-DE" sz="1900" dirty="0" smtClean="0"/>
              <a:t>Seamless use of Embedded Coder </a:t>
            </a:r>
            <a:br>
              <a:rPr lang="de-DE" sz="1900" dirty="0" smtClean="0"/>
            </a:br>
            <a:r>
              <a:rPr lang="de-DE" sz="1900" dirty="0" smtClean="0"/>
              <a:t>and V&amp;V products </a:t>
            </a:r>
            <a:endParaRPr lang="de-DE" sz="2000" dirty="0" smtClean="0"/>
          </a:p>
        </p:txBody>
      </p:sp>
      <p:pic>
        <p:nvPicPr>
          <p:cNvPr id="89092" name="Picture 4"/>
          <p:cNvPicPr>
            <a:picLocks noChangeAspect="1" noChangeArrowheads="1"/>
          </p:cNvPicPr>
          <p:nvPr/>
        </p:nvPicPr>
        <p:blipFill>
          <a:blip r:embed="rId3" cstate="print"/>
          <a:srcRect r="33121" b="57867"/>
          <a:stretch>
            <a:fillRect/>
          </a:stretch>
        </p:blipFill>
        <p:spPr bwMode="auto">
          <a:xfrm>
            <a:off x="5459413" y="1549400"/>
            <a:ext cx="3284537" cy="1608138"/>
          </a:xfrm>
          <a:prstGeom prst="rect">
            <a:avLst/>
          </a:prstGeom>
          <a:noFill/>
          <a:ln w="9525">
            <a:noFill/>
            <a:miter lim="800000"/>
            <a:headEnd/>
            <a:tailEnd/>
          </a:ln>
        </p:spPr>
      </p:pic>
      <p:sp>
        <p:nvSpPr>
          <p:cNvPr id="89093" name="Freeform 5"/>
          <p:cNvSpPr>
            <a:spLocks/>
          </p:cNvSpPr>
          <p:nvPr/>
        </p:nvSpPr>
        <p:spPr bwMode="auto">
          <a:xfrm>
            <a:off x="5475288" y="3768725"/>
            <a:ext cx="3279775" cy="2590800"/>
          </a:xfrm>
          <a:custGeom>
            <a:avLst/>
            <a:gdLst>
              <a:gd name="T0" fmla="*/ 304 w 2144"/>
              <a:gd name="T1" fmla="*/ 1544 h 2360"/>
              <a:gd name="T2" fmla="*/ 880 w 2144"/>
              <a:gd name="T3" fmla="*/ 2264 h 2360"/>
              <a:gd name="T4" fmla="*/ 1600 w 2144"/>
              <a:gd name="T5" fmla="*/ 2120 h 2360"/>
              <a:gd name="T6" fmla="*/ 2080 w 2144"/>
              <a:gd name="T7" fmla="*/ 1688 h 2360"/>
              <a:gd name="T8" fmla="*/ 1984 w 2144"/>
              <a:gd name="T9" fmla="*/ 1304 h 2360"/>
              <a:gd name="T10" fmla="*/ 1984 w 2144"/>
              <a:gd name="T11" fmla="*/ 680 h 2360"/>
              <a:gd name="T12" fmla="*/ 1840 w 2144"/>
              <a:gd name="T13" fmla="*/ 104 h 2360"/>
              <a:gd name="T14" fmla="*/ 1312 w 2144"/>
              <a:gd name="T15" fmla="*/ 56 h 2360"/>
              <a:gd name="T16" fmla="*/ 880 w 2144"/>
              <a:gd name="T17" fmla="*/ 104 h 2360"/>
              <a:gd name="T18" fmla="*/ 400 w 2144"/>
              <a:gd name="T19" fmla="*/ 104 h 2360"/>
              <a:gd name="T20" fmla="*/ 304 w 2144"/>
              <a:gd name="T21" fmla="*/ 488 h 2360"/>
              <a:gd name="T22" fmla="*/ 208 w 2144"/>
              <a:gd name="T23" fmla="*/ 632 h 2360"/>
              <a:gd name="T24" fmla="*/ 16 w 2144"/>
              <a:gd name="T25" fmla="*/ 1064 h 2360"/>
              <a:gd name="T26" fmla="*/ 304 w 2144"/>
              <a:gd name="T27" fmla="*/ 1544 h 23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44"/>
              <a:gd name="T43" fmla="*/ 0 h 2360"/>
              <a:gd name="T44" fmla="*/ 2144 w 2144"/>
              <a:gd name="T45" fmla="*/ 2360 h 236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44" h="2360">
                <a:moveTo>
                  <a:pt x="304" y="1544"/>
                </a:moveTo>
                <a:cubicBezTo>
                  <a:pt x="448" y="1744"/>
                  <a:pt x="664" y="2168"/>
                  <a:pt x="880" y="2264"/>
                </a:cubicBezTo>
                <a:cubicBezTo>
                  <a:pt x="1096" y="2360"/>
                  <a:pt x="1400" y="2216"/>
                  <a:pt x="1600" y="2120"/>
                </a:cubicBezTo>
                <a:cubicBezTo>
                  <a:pt x="1800" y="2024"/>
                  <a:pt x="2016" y="1824"/>
                  <a:pt x="2080" y="1688"/>
                </a:cubicBezTo>
                <a:cubicBezTo>
                  <a:pt x="2144" y="1552"/>
                  <a:pt x="2000" y="1472"/>
                  <a:pt x="1984" y="1304"/>
                </a:cubicBezTo>
                <a:cubicBezTo>
                  <a:pt x="1968" y="1136"/>
                  <a:pt x="2008" y="880"/>
                  <a:pt x="1984" y="680"/>
                </a:cubicBezTo>
                <a:cubicBezTo>
                  <a:pt x="1960" y="480"/>
                  <a:pt x="1952" y="208"/>
                  <a:pt x="1840" y="104"/>
                </a:cubicBezTo>
                <a:cubicBezTo>
                  <a:pt x="1728" y="0"/>
                  <a:pt x="1472" y="56"/>
                  <a:pt x="1312" y="56"/>
                </a:cubicBezTo>
                <a:cubicBezTo>
                  <a:pt x="1152" y="56"/>
                  <a:pt x="1032" y="96"/>
                  <a:pt x="880" y="104"/>
                </a:cubicBezTo>
                <a:cubicBezTo>
                  <a:pt x="728" y="112"/>
                  <a:pt x="496" y="40"/>
                  <a:pt x="400" y="104"/>
                </a:cubicBezTo>
                <a:cubicBezTo>
                  <a:pt x="304" y="168"/>
                  <a:pt x="336" y="400"/>
                  <a:pt x="304" y="488"/>
                </a:cubicBezTo>
                <a:cubicBezTo>
                  <a:pt x="272" y="576"/>
                  <a:pt x="256" y="536"/>
                  <a:pt x="208" y="632"/>
                </a:cubicBezTo>
                <a:cubicBezTo>
                  <a:pt x="160" y="728"/>
                  <a:pt x="0" y="912"/>
                  <a:pt x="16" y="1064"/>
                </a:cubicBezTo>
                <a:cubicBezTo>
                  <a:pt x="32" y="1216"/>
                  <a:pt x="160" y="1344"/>
                  <a:pt x="304" y="1544"/>
                </a:cubicBezTo>
                <a:close/>
              </a:path>
            </a:pathLst>
          </a:custGeom>
          <a:solidFill>
            <a:srgbClr val="B2B2B2">
              <a:alpha val="70195"/>
            </a:srgbClr>
          </a:solidFill>
          <a:ln w="28575">
            <a:solidFill>
              <a:schemeClr val="tx1"/>
            </a:solidFill>
            <a:round/>
            <a:headEnd/>
            <a:tailEnd/>
          </a:ln>
        </p:spPr>
        <p:txBody>
          <a:bodyPr wrap="none" anchor="ctr"/>
          <a:lstStyle/>
          <a:p>
            <a:pPr eaLnBrk="0" hangingPunct="0">
              <a:spcBef>
                <a:spcPct val="20000"/>
              </a:spcBef>
              <a:buClr>
                <a:srgbClr val="215383"/>
              </a:buClr>
              <a:buFont typeface="Wingdings" pitchFamily="2" charset="2"/>
              <a:buChar char="§"/>
            </a:pPr>
            <a:endParaRPr lang="en-US"/>
          </a:p>
        </p:txBody>
      </p:sp>
      <p:sp>
        <p:nvSpPr>
          <p:cNvPr id="89094" name="Oval 6"/>
          <p:cNvSpPr>
            <a:spLocks noChangeAspect="1" noChangeArrowheads="1"/>
          </p:cNvSpPr>
          <p:nvPr/>
        </p:nvSpPr>
        <p:spPr bwMode="auto">
          <a:xfrm>
            <a:off x="6361113" y="4386263"/>
            <a:ext cx="1635125" cy="1504950"/>
          </a:xfrm>
          <a:prstGeom prst="ellipse">
            <a:avLst/>
          </a:prstGeom>
          <a:solidFill>
            <a:schemeClr val="bg1">
              <a:alpha val="70195"/>
            </a:schemeClr>
          </a:solidFill>
          <a:ln w="9525">
            <a:solidFill>
              <a:schemeClr val="tx1"/>
            </a:solidFill>
            <a:round/>
            <a:headEnd/>
            <a:tailEnd/>
          </a:ln>
        </p:spPr>
        <p:txBody>
          <a:bodyPr wrap="none" anchor="ctr"/>
          <a:lstStyle/>
          <a:p>
            <a:pPr eaLnBrk="0" hangingPunct="0">
              <a:spcBef>
                <a:spcPct val="20000"/>
              </a:spcBef>
              <a:buClr>
                <a:srgbClr val="215383"/>
              </a:buClr>
              <a:buFont typeface="Wingdings" pitchFamily="2" charset="2"/>
              <a:buNone/>
            </a:pPr>
            <a:endParaRPr lang="en-US"/>
          </a:p>
        </p:txBody>
      </p:sp>
      <p:sp>
        <p:nvSpPr>
          <p:cNvPr id="89095" name="Line 7"/>
          <p:cNvSpPr>
            <a:spLocks noChangeShapeType="1"/>
          </p:cNvSpPr>
          <p:nvPr/>
        </p:nvSpPr>
        <p:spPr bwMode="auto">
          <a:xfrm>
            <a:off x="6061075" y="4100513"/>
            <a:ext cx="569913" cy="473075"/>
          </a:xfrm>
          <a:prstGeom prst="line">
            <a:avLst/>
          </a:prstGeom>
          <a:noFill/>
          <a:ln w="12700">
            <a:solidFill>
              <a:schemeClr val="tx1"/>
            </a:solidFill>
            <a:round/>
            <a:headEnd/>
            <a:tailEnd type="triangle" w="med" len="med"/>
          </a:ln>
        </p:spPr>
        <p:txBody>
          <a:bodyPr lIns="0" tIns="0" rIns="0" bIns="0" anchor="ctr">
            <a:spAutoFit/>
          </a:bodyPr>
          <a:lstStyle/>
          <a:p>
            <a:endParaRPr lang="en-US"/>
          </a:p>
        </p:txBody>
      </p:sp>
      <p:sp>
        <p:nvSpPr>
          <p:cNvPr id="89096" name="Line 8"/>
          <p:cNvSpPr>
            <a:spLocks noChangeShapeType="1"/>
          </p:cNvSpPr>
          <p:nvPr/>
        </p:nvSpPr>
        <p:spPr bwMode="auto">
          <a:xfrm>
            <a:off x="7835900" y="5583238"/>
            <a:ext cx="374650" cy="312737"/>
          </a:xfrm>
          <a:prstGeom prst="line">
            <a:avLst/>
          </a:prstGeom>
          <a:noFill/>
          <a:ln w="12700">
            <a:solidFill>
              <a:schemeClr val="tx1"/>
            </a:solidFill>
            <a:round/>
            <a:headEnd type="triangle" w="med" len="med"/>
            <a:tailEnd/>
          </a:ln>
        </p:spPr>
        <p:txBody>
          <a:bodyPr wrap="none" lIns="0" tIns="0" rIns="0" bIns="0" anchor="ctr">
            <a:spAutoFit/>
          </a:bodyPr>
          <a:lstStyle/>
          <a:p>
            <a:endParaRPr lang="en-US"/>
          </a:p>
        </p:txBody>
      </p:sp>
      <p:sp>
        <p:nvSpPr>
          <p:cNvPr id="89097" name="Line 9"/>
          <p:cNvSpPr>
            <a:spLocks noChangeShapeType="1"/>
          </p:cNvSpPr>
          <p:nvPr/>
        </p:nvSpPr>
        <p:spPr bwMode="auto">
          <a:xfrm flipH="1">
            <a:off x="7721600" y="4067175"/>
            <a:ext cx="577850" cy="501650"/>
          </a:xfrm>
          <a:prstGeom prst="line">
            <a:avLst/>
          </a:prstGeom>
          <a:noFill/>
          <a:ln w="12700">
            <a:solidFill>
              <a:schemeClr val="tx1"/>
            </a:solidFill>
            <a:round/>
            <a:headEnd/>
            <a:tailEnd type="triangle" w="med" len="med"/>
          </a:ln>
        </p:spPr>
        <p:txBody>
          <a:bodyPr lIns="0" tIns="0" rIns="0" bIns="0" anchor="ctr">
            <a:spAutoFit/>
          </a:bodyPr>
          <a:lstStyle/>
          <a:p>
            <a:endParaRPr lang="en-US"/>
          </a:p>
        </p:txBody>
      </p:sp>
      <p:sp>
        <p:nvSpPr>
          <p:cNvPr id="89098" name="Text Box 10"/>
          <p:cNvSpPr txBox="1">
            <a:spLocks noChangeArrowheads="1"/>
          </p:cNvSpPr>
          <p:nvPr/>
        </p:nvSpPr>
        <p:spPr bwMode="auto">
          <a:xfrm>
            <a:off x="6453331" y="4656138"/>
            <a:ext cx="1415772" cy="1077218"/>
          </a:xfrm>
          <a:prstGeom prst="rect">
            <a:avLst/>
          </a:prstGeom>
          <a:noFill/>
          <a:ln w="9525">
            <a:noFill/>
            <a:miter lim="800000"/>
            <a:headEnd/>
            <a:tailEnd/>
          </a:ln>
        </p:spPr>
        <p:txBody>
          <a:bodyPr wrap="none">
            <a:spAutoFit/>
          </a:bodyPr>
          <a:lstStyle/>
          <a:p>
            <a:pPr algn="ctr" eaLnBrk="0" hangingPunct="0">
              <a:spcBef>
                <a:spcPct val="20000"/>
              </a:spcBef>
              <a:buClr>
                <a:srgbClr val="215383"/>
              </a:buClr>
              <a:buFont typeface="Wingdings" pitchFamily="2" charset="2"/>
              <a:buNone/>
            </a:pPr>
            <a:r>
              <a:rPr lang="de-DE" sz="1600" dirty="0" smtClean="0"/>
              <a:t>Models for </a:t>
            </a:r>
            <a:br>
              <a:rPr lang="de-DE" sz="1600" dirty="0" smtClean="0"/>
            </a:br>
            <a:r>
              <a:rPr lang="de-DE" sz="1600" dirty="0" smtClean="0"/>
              <a:t>high-integrity </a:t>
            </a:r>
            <a:br>
              <a:rPr lang="de-DE" sz="1600" dirty="0" smtClean="0"/>
            </a:br>
            <a:r>
              <a:rPr lang="de-DE" sz="1600" dirty="0" smtClean="0"/>
              <a:t>aplications</a:t>
            </a:r>
            <a:r>
              <a:rPr lang="de-DE" sz="1600" dirty="0"/>
              <a:t/>
            </a:r>
            <a:br>
              <a:rPr lang="de-DE" sz="1600" dirty="0"/>
            </a:br>
            <a:endParaRPr lang="de-DE" sz="1600" dirty="0"/>
          </a:p>
        </p:txBody>
      </p:sp>
      <p:sp>
        <p:nvSpPr>
          <p:cNvPr id="89099" name="Line 11"/>
          <p:cNvSpPr>
            <a:spLocks noChangeShapeType="1"/>
          </p:cNvSpPr>
          <p:nvPr/>
        </p:nvSpPr>
        <p:spPr bwMode="auto">
          <a:xfrm flipH="1">
            <a:off x="6305550" y="5583238"/>
            <a:ext cx="214313" cy="209550"/>
          </a:xfrm>
          <a:prstGeom prst="line">
            <a:avLst/>
          </a:prstGeom>
          <a:noFill/>
          <a:ln w="12700">
            <a:solidFill>
              <a:schemeClr val="tx1"/>
            </a:solidFill>
            <a:round/>
            <a:headEnd type="triangle" w="med" len="med"/>
            <a:tailEnd/>
          </a:ln>
        </p:spPr>
        <p:txBody>
          <a:bodyPr lIns="0" tIns="0" rIns="0" bIns="0" anchor="ctr">
            <a:spAutoFit/>
          </a:bodyPr>
          <a:lstStyle/>
          <a:p>
            <a:endParaRPr lang="en-US"/>
          </a:p>
        </p:txBody>
      </p:sp>
      <p:sp>
        <p:nvSpPr>
          <p:cNvPr id="89100" name="Rectangle 12"/>
          <p:cNvSpPr>
            <a:spLocks noChangeArrowheads="1"/>
          </p:cNvSpPr>
          <p:nvPr/>
        </p:nvSpPr>
        <p:spPr bwMode="auto">
          <a:xfrm>
            <a:off x="6194425" y="3830638"/>
            <a:ext cx="1946275" cy="581025"/>
          </a:xfrm>
          <a:prstGeom prst="rect">
            <a:avLst/>
          </a:prstGeom>
          <a:noFill/>
          <a:ln w="9525">
            <a:noFill/>
            <a:miter lim="800000"/>
            <a:headEnd/>
            <a:tailEnd/>
          </a:ln>
        </p:spPr>
        <p:txBody>
          <a:bodyPr wrap="none">
            <a:spAutoFit/>
          </a:bodyPr>
          <a:lstStyle/>
          <a:p>
            <a:pPr algn="ctr" eaLnBrk="0" hangingPunct="0">
              <a:spcBef>
                <a:spcPct val="20000"/>
              </a:spcBef>
              <a:buClr>
                <a:srgbClr val="215383"/>
              </a:buClr>
              <a:buFont typeface="Wingdings" pitchFamily="2" charset="2"/>
              <a:buNone/>
            </a:pPr>
            <a:r>
              <a:rPr lang="en-US" sz="1600"/>
              <a:t>Arbitrary Simulink / </a:t>
            </a:r>
            <a:br>
              <a:rPr lang="en-US" sz="1600"/>
            </a:br>
            <a:r>
              <a:rPr lang="en-US" sz="1600"/>
              <a:t>Stateflow models </a:t>
            </a:r>
          </a:p>
        </p:txBody>
      </p:sp>
      <p:sp>
        <p:nvSpPr>
          <p:cNvPr id="89101" name="AutoShape 13"/>
          <p:cNvSpPr>
            <a:spLocks noChangeArrowheads="1"/>
          </p:cNvSpPr>
          <p:nvPr/>
        </p:nvSpPr>
        <p:spPr bwMode="auto">
          <a:xfrm rot="5400000">
            <a:off x="6710363" y="3290888"/>
            <a:ext cx="534987" cy="280987"/>
          </a:xfrm>
          <a:prstGeom prst="chevron">
            <a:avLst>
              <a:gd name="adj" fmla="val 47599"/>
            </a:avLst>
          </a:prstGeom>
          <a:noFill/>
          <a:ln w="9525">
            <a:solidFill>
              <a:schemeClr val="tx1"/>
            </a:solidFill>
            <a:miter lim="800000"/>
            <a:headEnd/>
            <a:tailEnd/>
          </a:ln>
        </p:spPr>
        <p:txBody>
          <a:bodyPr wrap="none" anchor="ctr"/>
          <a:lstStyle/>
          <a:p>
            <a:pPr eaLnBrk="0" hangingPunct="0">
              <a:spcBef>
                <a:spcPct val="20000"/>
              </a:spcBef>
              <a:buClr>
                <a:srgbClr val="215383"/>
              </a:buClr>
              <a:buFont typeface="Wingdings" pitchFamily="2" charset="2"/>
              <a:buNone/>
            </a:pPr>
            <a:endParaRPr lang="en-US"/>
          </a:p>
        </p:txBody>
      </p:sp>
      <p:sp>
        <p:nvSpPr>
          <p:cNvPr id="89102" name="TextBox 13"/>
          <p:cNvSpPr txBox="1">
            <a:spLocks noChangeArrowheads="1"/>
          </p:cNvSpPr>
          <p:nvPr/>
        </p:nvSpPr>
        <p:spPr bwMode="auto">
          <a:xfrm>
            <a:off x="452438" y="6611938"/>
            <a:ext cx="3255962" cy="276225"/>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200"/>
              <a:t>Requires: Simulink Verification and Validation</a:t>
            </a:r>
          </a:p>
        </p:txBody>
      </p:sp>
    </p:spTree>
    <p:extLst>
      <p:ext uri="{BB962C8B-B14F-4D97-AF65-F5344CB8AC3E}">
        <p14:creationId xmlns:p14="http://schemas.microsoft.com/office/powerpoint/2010/main" val="687669126"/>
      </p:ext>
    </p:extLst>
  </p:cSld>
  <p:clrMapOvr>
    <a:masterClrMapping/>
  </p:clrMapOvr>
  <p:transition>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e 35"/>
          <p:cNvGrpSpPr/>
          <p:nvPr/>
        </p:nvGrpSpPr>
        <p:grpSpPr>
          <a:xfrm>
            <a:off x="340781" y="2420911"/>
            <a:ext cx="5726644" cy="3501835"/>
            <a:chOff x="340781" y="1312647"/>
            <a:chExt cx="8474670" cy="4610100"/>
          </a:xfrm>
        </p:grpSpPr>
        <p:pic>
          <p:nvPicPr>
            <p:cNvPr id="37" name="Picture 26"/>
            <p:cNvPicPr>
              <a:picLocks noChangeAspect="1" noChangeArrowheads="1"/>
            </p:cNvPicPr>
            <p:nvPr/>
          </p:nvPicPr>
          <p:blipFill>
            <a:blip r:embed="rId3" cstate="print"/>
            <a:srcRect l="1595" r="1820"/>
            <a:stretch>
              <a:fillRect/>
            </a:stretch>
          </p:blipFill>
          <p:spPr bwMode="auto">
            <a:xfrm>
              <a:off x="497527" y="1538854"/>
              <a:ext cx="8041124" cy="3491024"/>
            </a:xfrm>
            <a:prstGeom prst="rect">
              <a:avLst/>
            </a:prstGeom>
            <a:noFill/>
            <a:ln w="9525">
              <a:noFill/>
              <a:miter lim="800000"/>
              <a:headEnd/>
              <a:tailEnd/>
            </a:ln>
          </p:spPr>
        </p:pic>
        <p:sp>
          <p:nvSpPr>
            <p:cNvPr id="38" name="Rectangle 37"/>
            <p:cNvSpPr/>
            <p:nvPr/>
          </p:nvSpPr>
          <p:spPr>
            <a:xfrm>
              <a:off x="4839201" y="1312647"/>
              <a:ext cx="3976250" cy="461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nvGrpSpPr>
            <p:cNvPr id="39" name="Groupe 38"/>
            <p:cNvGrpSpPr/>
            <p:nvPr/>
          </p:nvGrpSpPr>
          <p:grpSpPr>
            <a:xfrm>
              <a:off x="340781" y="1493511"/>
              <a:ext cx="5440853" cy="4248373"/>
              <a:chOff x="340781" y="1493511"/>
              <a:chExt cx="5440853" cy="4248373"/>
            </a:xfrm>
          </p:grpSpPr>
          <p:grpSp>
            <p:nvGrpSpPr>
              <p:cNvPr id="40" name="Group 3"/>
              <p:cNvGrpSpPr/>
              <p:nvPr/>
            </p:nvGrpSpPr>
            <p:grpSpPr>
              <a:xfrm>
                <a:off x="340781" y="1493511"/>
                <a:ext cx="4456938" cy="4248373"/>
                <a:chOff x="395068" y="2304827"/>
                <a:chExt cx="4456938" cy="4248373"/>
              </a:xfrm>
            </p:grpSpPr>
            <p:sp>
              <p:nvSpPr>
                <p:cNvPr id="42" name="Rounded Rectangle 5"/>
                <p:cNvSpPr/>
                <p:nvPr/>
              </p:nvSpPr>
              <p:spPr>
                <a:xfrm>
                  <a:off x="395068" y="2304827"/>
                  <a:ext cx="4456938" cy="4248373"/>
                </a:xfrm>
                <a:prstGeom prst="roundRect">
                  <a:avLst>
                    <a:gd name="adj" fmla="val 807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600" b="1" dirty="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p:txBody>
            </p:sp>
            <p:sp>
              <p:nvSpPr>
                <p:cNvPr id="43" name="TextBox 7"/>
                <p:cNvSpPr txBox="1"/>
                <p:nvPr/>
              </p:nvSpPr>
              <p:spPr>
                <a:xfrm>
                  <a:off x="892345" y="5841194"/>
                  <a:ext cx="2562176" cy="400110"/>
                </a:xfrm>
                <a:prstGeom prst="rect">
                  <a:avLst/>
                </a:prstGeom>
                <a:noFill/>
              </p:spPr>
              <p:txBody>
                <a:bodyPr wrap="none" rtlCol="0">
                  <a:spAutoFit/>
                </a:bodyPr>
                <a:lstStyle/>
                <a:p>
                  <a:r>
                    <a:rPr lang="en-US" sz="2000" b="1" dirty="0" smtClean="0">
                      <a:solidFill>
                        <a:srgbClr val="FFC000"/>
                      </a:solidFill>
                      <a:latin typeface="+mn-lt"/>
                    </a:rPr>
                    <a:t>Design Verification</a:t>
                  </a:r>
                  <a:endParaRPr lang="en-US" sz="2000" b="1" dirty="0">
                    <a:solidFill>
                      <a:srgbClr val="FFC000"/>
                    </a:solidFill>
                    <a:latin typeface="+mn-lt"/>
                  </a:endParaRPr>
                </a:p>
              </p:txBody>
            </p:sp>
          </p:grpSp>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970" y="3371328"/>
                <a:ext cx="1351664" cy="7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4339" name="Rectangle 2"/>
          <p:cNvSpPr>
            <a:spLocks noGrp="1" noChangeArrowheads="1"/>
          </p:cNvSpPr>
          <p:nvPr>
            <p:ph type="title"/>
          </p:nvPr>
        </p:nvSpPr>
        <p:spPr>
          <a:xfrm>
            <a:off x="457200" y="457200"/>
            <a:ext cx="8392076" cy="990600"/>
          </a:xfrm>
        </p:spPr>
        <p:txBody>
          <a:bodyPr/>
          <a:lstStyle/>
          <a:p>
            <a:pPr>
              <a:defRPr/>
            </a:pPr>
            <a:r>
              <a:rPr lang="de-DE" dirty="0"/>
              <a:t>High </a:t>
            </a:r>
            <a:r>
              <a:rPr lang="de-DE" dirty="0" err="1"/>
              <a:t>Integrity</a:t>
            </a:r>
            <a:r>
              <a:rPr lang="de-DE" dirty="0"/>
              <a:t> Reference </a:t>
            </a:r>
            <a:r>
              <a:rPr lang="de-DE" dirty="0" smtClean="0"/>
              <a:t>Workflow</a:t>
            </a:r>
            <a:br>
              <a:rPr lang="de-DE" dirty="0" smtClean="0"/>
            </a:br>
            <a:r>
              <a:rPr lang="de-DE" sz="2400" dirty="0">
                <a:solidFill>
                  <a:srgbClr val="FF9900"/>
                </a:solidFill>
              </a:rPr>
              <a:t>Software </a:t>
            </a:r>
            <a:r>
              <a:rPr lang="de-DE" sz="2400" dirty="0" err="1">
                <a:solidFill>
                  <a:srgbClr val="FF9900"/>
                </a:solidFill>
              </a:rPr>
              <a:t>Lifecycle</a:t>
            </a:r>
            <a:r>
              <a:rPr lang="de-DE" sz="2400" dirty="0">
                <a:solidFill>
                  <a:srgbClr val="FF9900"/>
                </a:solidFill>
              </a:rPr>
              <a:t> - </a:t>
            </a:r>
            <a:r>
              <a:rPr lang="en-US" sz="2400" dirty="0">
                <a:solidFill>
                  <a:srgbClr val="FF9900"/>
                </a:solidFill>
              </a:rPr>
              <a:t>V&amp;V Activities</a:t>
            </a:r>
            <a:r>
              <a:rPr lang="en-US" sz="2400" dirty="0" smtClean="0">
                <a:solidFill>
                  <a:srgbClr val="FFC000"/>
                </a:solidFill>
              </a:rPr>
              <a:t/>
            </a:r>
            <a:br>
              <a:rPr lang="en-US" sz="2400" dirty="0" smtClean="0">
                <a:solidFill>
                  <a:srgbClr val="FFC000"/>
                </a:solidFill>
              </a:rPr>
            </a:br>
            <a:r>
              <a:rPr lang="en-US" sz="2000" dirty="0" smtClean="0">
                <a:solidFill>
                  <a:srgbClr val="C00000"/>
                </a:solidFill>
              </a:rPr>
              <a:t/>
            </a:r>
            <a:br>
              <a:rPr lang="en-US" sz="2000" dirty="0" smtClean="0">
                <a:solidFill>
                  <a:srgbClr val="C00000"/>
                </a:solidFill>
              </a:rPr>
            </a:br>
            <a:r>
              <a:rPr lang="de-DE" sz="2400" dirty="0">
                <a:solidFill>
                  <a:srgbClr val="C00000"/>
                </a:solidFill>
              </a:rPr>
              <a:t/>
            </a:r>
            <a:br>
              <a:rPr lang="de-DE" sz="2400" dirty="0">
                <a:solidFill>
                  <a:srgbClr val="C00000"/>
                </a:solidFill>
              </a:rPr>
            </a:br>
            <a:r>
              <a:rPr lang="en-US" sz="2400" dirty="0" smtClean="0">
                <a:solidFill>
                  <a:srgbClr val="FF9900"/>
                </a:solidFill>
              </a:rPr>
              <a:t/>
            </a:r>
            <a:br>
              <a:rPr lang="en-US" sz="2400" dirty="0" smtClean="0">
                <a:solidFill>
                  <a:srgbClr val="FF9900"/>
                </a:solidFill>
              </a:rPr>
            </a:br>
            <a:endParaRPr lang="en-US" altLang="ja-JP" sz="2400" dirty="0" smtClean="0">
              <a:solidFill>
                <a:srgbClr val="FF9900"/>
              </a:solidFill>
              <a:latin typeface="+mn-lt"/>
              <a:ea typeface="+mn-ea"/>
              <a:cs typeface="+mn-cs"/>
            </a:endParaRPr>
          </a:p>
        </p:txBody>
      </p:sp>
      <p:sp>
        <p:nvSpPr>
          <p:cNvPr id="12" name="Rectangle 3"/>
          <p:cNvSpPr txBox="1">
            <a:spLocks noChangeArrowheads="1"/>
          </p:cNvSpPr>
          <p:nvPr/>
        </p:nvSpPr>
        <p:spPr>
          <a:xfrm>
            <a:off x="220726" y="5639047"/>
            <a:ext cx="8594725" cy="1817042"/>
          </a:xfrm>
          <a:prstGeom prst="rect">
            <a:avLst/>
          </a:prstGeom>
        </p:spPr>
        <p:txBody>
          <a:bodyPr/>
          <a:lstStyle>
            <a:lvl1pPr marL="342900" indent="-342900" algn="l" rtl="0" eaLnBrk="0" fontAlgn="base" hangingPunct="0">
              <a:lnSpc>
                <a:spcPct val="105000"/>
              </a:lnSpc>
              <a:spcBef>
                <a:spcPct val="10000"/>
              </a:spcBef>
              <a:spcAft>
                <a:spcPct val="0"/>
              </a:spcAft>
              <a:buSzPct val="80000"/>
              <a:buFont typeface="Wingdings" pitchFamily="2" charset="2"/>
              <a:defRPr>
                <a:solidFill>
                  <a:schemeClr val="tx1"/>
                </a:solidFill>
                <a:latin typeface="+mn-lt"/>
                <a:ea typeface="+mn-ea"/>
                <a:cs typeface="+mn-cs"/>
              </a:defRPr>
            </a:lvl1pPr>
            <a:lvl2pPr marL="742950" indent="-28575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2pPr>
            <a:lvl3pPr marL="1143000" indent="-22860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3pPr>
            <a:lvl4pPr marL="1562100" indent="-228600" algn="l" rtl="0" eaLnBrk="0" fontAlgn="base" hangingPunct="0">
              <a:lnSpc>
                <a:spcPct val="105000"/>
              </a:lnSpc>
              <a:spcBef>
                <a:spcPct val="10000"/>
              </a:spcBef>
              <a:spcAft>
                <a:spcPct val="0"/>
              </a:spcAft>
              <a:buSzPct val="80000"/>
              <a:buFont typeface="Wingdings" pitchFamily="2" charset="2"/>
              <a:defRPr sz="1400">
                <a:solidFill>
                  <a:schemeClr val="tx1"/>
                </a:solidFill>
                <a:latin typeface="+mn-lt"/>
              </a:defRPr>
            </a:lvl4pPr>
            <a:lvl5pPr marL="19812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5pPr>
            <a:lvl6pPr marL="24384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6pPr>
            <a:lvl7pPr marL="28956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7pPr>
            <a:lvl8pPr marL="33528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8pPr>
            <a:lvl9pPr marL="38100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9pPr>
          </a:lstStyle>
          <a:p>
            <a:pPr marL="457200" lvl="1" indent="0">
              <a:buSzPct val="100000"/>
            </a:pPr>
            <a:endParaRPr lang="de-DE" dirty="0" smtClean="0"/>
          </a:p>
          <a:p>
            <a:pPr>
              <a:buFont typeface="Arial" pitchFamily="34" charset="0"/>
              <a:buChar char="•"/>
            </a:pPr>
            <a:endParaRPr lang="de-DE" sz="1600" dirty="0" smtClean="0"/>
          </a:p>
        </p:txBody>
      </p:sp>
      <p:pic>
        <p:nvPicPr>
          <p:cNvPr id="20" name="Picture 15">
            <a:hlinkClick r:id="rId5" action="ppaction://program"/>
          </p:cNvPr>
          <p:cNvPicPr>
            <a:picLocks noChangeAspect="1" noChangeArrowheads="1"/>
          </p:cNvPicPr>
          <p:nvPr/>
        </p:nvPicPr>
        <p:blipFill>
          <a:blip r:embed="rId6" cstate="print">
            <a:clrChange>
              <a:clrFrom>
                <a:srgbClr val="FDF4DC"/>
              </a:clrFrom>
              <a:clrTo>
                <a:srgbClr val="FDF4DC">
                  <a:alpha val="0"/>
                </a:srgbClr>
              </a:clrTo>
            </a:clrChange>
          </a:blip>
          <a:srcRect/>
          <a:stretch>
            <a:fillRect/>
          </a:stretch>
        </p:blipFill>
        <p:spPr bwMode="auto">
          <a:xfrm>
            <a:off x="3333684" y="1647825"/>
            <a:ext cx="457200" cy="457199"/>
          </a:xfrm>
          <a:prstGeom prst="rect">
            <a:avLst/>
          </a:prstGeom>
          <a:noFill/>
          <a:ln w="9525">
            <a:noFill/>
            <a:miter lim="800000"/>
            <a:headEnd/>
            <a:tailEnd/>
          </a:ln>
        </p:spPr>
      </p:pic>
      <p:sp>
        <p:nvSpPr>
          <p:cNvPr id="21" name="Line 17"/>
          <p:cNvSpPr>
            <a:spLocks noChangeShapeType="1"/>
          </p:cNvSpPr>
          <p:nvPr/>
        </p:nvSpPr>
        <p:spPr bwMode="auto">
          <a:xfrm flipH="1">
            <a:off x="3103994" y="1924050"/>
            <a:ext cx="193776" cy="1814361"/>
          </a:xfrm>
          <a:prstGeom prst="line">
            <a:avLst/>
          </a:prstGeom>
          <a:noFill/>
          <a:ln w="9525">
            <a:solidFill>
              <a:schemeClr val="tx1"/>
            </a:solidFill>
            <a:round/>
            <a:headEnd type="oval" w="med" len="med"/>
            <a:tailEnd type="oval" w="med" len="med"/>
          </a:ln>
        </p:spPr>
        <p:txBody>
          <a:bodyPr/>
          <a:lstStyle/>
          <a:p>
            <a:endParaRPr lang="en-US"/>
          </a:p>
        </p:txBody>
      </p:sp>
      <p:sp>
        <p:nvSpPr>
          <p:cNvPr id="18" name="Rectangle 14"/>
          <p:cNvSpPr>
            <a:spLocks noChangeArrowheads="1"/>
          </p:cNvSpPr>
          <p:nvPr/>
        </p:nvSpPr>
        <p:spPr bwMode="auto">
          <a:xfrm>
            <a:off x="3797491" y="1670756"/>
            <a:ext cx="1228857" cy="307777"/>
          </a:xfrm>
          <a:prstGeom prst="rect">
            <a:avLst/>
          </a:prstGeom>
          <a:noFill/>
          <a:ln w="9525">
            <a:noFill/>
            <a:miter lim="800000"/>
            <a:headEnd/>
            <a:tailEnd/>
          </a:ln>
        </p:spPr>
        <p:txBody>
          <a:bodyPr wrap="squar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Simulink</a:t>
            </a:r>
            <a:r>
              <a:rPr lang="de-DE" sz="1400" dirty="0" smtClean="0">
                <a:cs typeface="Arial" pitchFamily="34" charset="0"/>
              </a:rPr>
              <a:t> VV</a:t>
            </a:r>
            <a:endParaRPr lang="en-US" sz="1400" dirty="0">
              <a:cs typeface="Arial" pitchFamily="34" charset="0"/>
            </a:endParaRPr>
          </a:p>
        </p:txBody>
      </p:sp>
      <p:grpSp>
        <p:nvGrpSpPr>
          <p:cNvPr id="3" name="Groupe 2"/>
          <p:cNvGrpSpPr/>
          <p:nvPr/>
        </p:nvGrpSpPr>
        <p:grpSpPr>
          <a:xfrm>
            <a:off x="3198134" y="3127324"/>
            <a:ext cx="2778252" cy="695025"/>
            <a:chOff x="3198134" y="3127324"/>
            <a:chExt cx="2778252" cy="695025"/>
          </a:xfrm>
        </p:grpSpPr>
        <p:pic>
          <p:nvPicPr>
            <p:cNvPr id="25" name="Picture 15">
              <a:hlinkClick r:id="rId5" action="ppaction://program"/>
            </p:cNvPr>
            <p:cNvPicPr>
              <a:picLocks noChangeAspect="1" noChangeArrowheads="1"/>
            </p:cNvPicPr>
            <p:nvPr/>
          </p:nvPicPr>
          <p:blipFill>
            <a:blip r:embed="rId6" cstate="print">
              <a:clrChange>
                <a:clrFrom>
                  <a:srgbClr val="FDF4DC"/>
                </a:clrFrom>
                <a:clrTo>
                  <a:srgbClr val="FDF4DC">
                    <a:alpha val="0"/>
                  </a:srgbClr>
                </a:clrTo>
              </a:clrChange>
            </a:blip>
            <a:srcRect/>
            <a:stretch>
              <a:fillRect/>
            </a:stretch>
          </p:blipFill>
          <p:spPr bwMode="auto">
            <a:xfrm>
              <a:off x="3457442" y="3127324"/>
              <a:ext cx="457200" cy="457199"/>
            </a:xfrm>
            <a:prstGeom prst="rect">
              <a:avLst/>
            </a:prstGeom>
            <a:noFill/>
            <a:ln w="9525">
              <a:noFill/>
              <a:miter lim="800000"/>
              <a:headEnd/>
              <a:tailEnd/>
            </a:ln>
          </p:spPr>
        </p:pic>
        <p:sp>
          <p:nvSpPr>
            <p:cNvPr id="27" name="Rectangle 14"/>
            <p:cNvSpPr>
              <a:spLocks noChangeArrowheads="1"/>
            </p:cNvSpPr>
            <p:nvPr/>
          </p:nvSpPr>
          <p:spPr bwMode="auto">
            <a:xfrm>
              <a:off x="3898830" y="3202034"/>
              <a:ext cx="2077556"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Simulink</a:t>
              </a:r>
              <a:r>
                <a:rPr lang="de-DE" sz="1400" dirty="0" smtClean="0">
                  <a:cs typeface="Arial" pitchFamily="34" charset="0"/>
                </a:rPr>
                <a:t> Design </a:t>
              </a:r>
              <a:r>
                <a:rPr lang="de-DE" sz="1400" dirty="0" err="1" smtClean="0">
                  <a:cs typeface="Arial" pitchFamily="34" charset="0"/>
                </a:rPr>
                <a:t>Verifier</a:t>
              </a:r>
              <a:endParaRPr lang="en-US" sz="1400" dirty="0">
                <a:cs typeface="Arial" pitchFamily="34" charset="0"/>
              </a:endParaRPr>
            </a:p>
          </p:txBody>
        </p:sp>
        <p:sp>
          <p:nvSpPr>
            <p:cNvPr id="28" name="Line 17"/>
            <p:cNvSpPr>
              <a:spLocks noChangeShapeType="1"/>
            </p:cNvSpPr>
            <p:nvPr/>
          </p:nvSpPr>
          <p:spPr bwMode="auto">
            <a:xfrm flipH="1">
              <a:off x="3198134" y="3584523"/>
              <a:ext cx="308726" cy="237826"/>
            </a:xfrm>
            <a:prstGeom prst="line">
              <a:avLst/>
            </a:prstGeom>
            <a:noFill/>
            <a:ln w="9525">
              <a:solidFill>
                <a:schemeClr val="tx1"/>
              </a:solidFill>
              <a:round/>
              <a:headEnd type="oval" w="med" len="med"/>
              <a:tailEnd type="oval" w="med" len="med"/>
            </a:ln>
          </p:spPr>
          <p:txBody>
            <a:bodyPr/>
            <a:lstStyle/>
            <a:p>
              <a:endParaRPr lang="en-US"/>
            </a:p>
          </p:txBody>
        </p:sp>
      </p:grpSp>
      <p:grpSp>
        <p:nvGrpSpPr>
          <p:cNvPr id="5" name="Groupe 4"/>
          <p:cNvGrpSpPr/>
          <p:nvPr/>
        </p:nvGrpSpPr>
        <p:grpSpPr>
          <a:xfrm>
            <a:off x="4243191" y="3549547"/>
            <a:ext cx="4900809" cy="1837156"/>
            <a:chOff x="4243191" y="3549547"/>
            <a:chExt cx="4900809" cy="1837156"/>
          </a:xfrm>
        </p:grpSpPr>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3191" y="3780515"/>
              <a:ext cx="4900809" cy="160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14"/>
            <p:cNvSpPr>
              <a:spLocks noChangeArrowheads="1"/>
            </p:cNvSpPr>
            <p:nvPr/>
          </p:nvSpPr>
          <p:spPr bwMode="auto">
            <a:xfrm>
              <a:off x="6367223" y="3549547"/>
              <a:ext cx="652743"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Prove</a:t>
              </a:r>
              <a:endParaRPr lang="en-US" sz="1400" dirty="0">
                <a:cs typeface="Arial" pitchFamily="34" charset="0"/>
              </a:endParaRPr>
            </a:p>
          </p:txBody>
        </p:sp>
      </p:grpSp>
    </p:spTree>
    <p:extLst>
      <p:ext uri="{BB962C8B-B14F-4D97-AF65-F5344CB8AC3E}">
        <p14:creationId xmlns:p14="http://schemas.microsoft.com/office/powerpoint/2010/main" val="27187534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e 35"/>
          <p:cNvGrpSpPr/>
          <p:nvPr/>
        </p:nvGrpSpPr>
        <p:grpSpPr>
          <a:xfrm>
            <a:off x="-2210777" y="2558295"/>
            <a:ext cx="5433683" cy="3227067"/>
            <a:chOff x="497527" y="1493511"/>
            <a:chExt cx="8041124" cy="4248373"/>
          </a:xfrm>
        </p:grpSpPr>
        <p:pic>
          <p:nvPicPr>
            <p:cNvPr id="37" name="Picture 26"/>
            <p:cNvPicPr>
              <a:picLocks noChangeAspect="1" noChangeArrowheads="1"/>
            </p:cNvPicPr>
            <p:nvPr/>
          </p:nvPicPr>
          <p:blipFill>
            <a:blip r:embed="rId3" cstate="print"/>
            <a:srcRect l="1595" r="1820"/>
            <a:stretch>
              <a:fillRect/>
            </a:stretch>
          </p:blipFill>
          <p:spPr bwMode="auto">
            <a:xfrm>
              <a:off x="497527" y="1538854"/>
              <a:ext cx="8041124" cy="3491024"/>
            </a:xfrm>
            <a:prstGeom prst="rect">
              <a:avLst/>
            </a:prstGeom>
            <a:noFill/>
            <a:ln w="9525">
              <a:noFill/>
              <a:miter lim="800000"/>
              <a:headEnd/>
              <a:tailEnd/>
            </a:ln>
          </p:spPr>
        </p:pic>
        <p:grpSp>
          <p:nvGrpSpPr>
            <p:cNvPr id="39" name="Groupe 38"/>
            <p:cNvGrpSpPr/>
            <p:nvPr/>
          </p:nvGrpSpPr>
          <p:grpSpPr>
            <a:xfrm>
              <a:off x="4429970" y="1493511"/>
              <a:ext cx="4103117" cy="4248373"/>
              <a:chOff x="4429970" y="1493511"/>
              <a:chExt cx="4103117" cy="4248373"/>
            </a:xfrm>
          </p:grpSpPr>
          <p:grpSp>
            <p:nvGrpSpPr>
              <p:cNvPr id="40" name="Group 3"/>
              <p:cNvGrpSpPr/>
              <p:nvPr/>
            </p:nvGrpSpPr>
            <p:grpSpPr>
              <a:xfrm>
                <a:off x="4812264" y="1493511"/>
                <a:ext cx="3720823" cy="4248373"/>
                <a:chOff x="4866551" y="2304827"/>
                <a:chExt cx="3720823" cy="4248373"/>
              </a:xfrm>
            </p:grpSpPr>
            <p:sp>
              <p:nvSpPr>
                <p:cNvPr id="42" name="Rounded Rectangle 5"/>
                <p:cNvSpPr/>
                <p:nvPr/>
              </p:nvSpPr>
              <p:spPr>
                <a:xfrm>
                  <a:off x="4866551" y="2304827"/>
                  <a:ext cx="3720823" cy="4248373"/>
                </a:xfrm>
                <a:prstGeom prst="roundRect">
                  <a:avLst>
                    <a:gd name="adj" fmla="val 807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600" b="1" dirty="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p:txBody>
            </p:sp>
            <p:sp>
              <p:nvSpPr>
                <p:cNvPr id="43" name="TextBox 7"/>
                <p:cNvSpPr txBox="1"/>
                <p:nvPr/>
              </p:nvSpPr>
              <p:spPr>
                <a:xfrm>
                  <a:off x="5160088" y="5833842"/>
                  <a:ext cx="3371792" cy="526737"/>
                </a:xfrm>
                <a:prstGeom prst="rect">
                  <a:avLst/>
                </a:prstGeom>
                <a:noFill/>
              </p:spPr>
              <p:txBody>
                <a:bodyPr wrap="none" rtlCol="0">
                  <a:spAutoFit/>
                </a:bodyPr>
                <a:lstStyle/>
                <a:p>
                  <a:r>
                    <a:rPr lang="en-US" sz="2000" b="1" dirty="0" smtClean="0">
                      <a:solidFill>
                        <a:srgbClr val="FFC000"/>
                      </a:solidFill>
                      <a:latin typeface="+mn-lt"/>
                    </a:rPr>
                    <a:t>Code Verification</a:t>
                  </a:r>
                  <a:endParaRPr lang="en-US" sz="2000" b="1" dirty="0">
                    <a:solidFill>
                      <a:srgbClr val="FFC000"/>
                    </a:solidFill>
                    <a:latin typeface="+mn-lt"/>
                  </a:endParaRPr>
                </a:p>
              </p:txBody>
            </p:sp>
          </p:grpSp>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970" y="3371328"/>
                <a:ext cx="1351664" cy="7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4339" name="Rectangle 2"/>
          <p:cNvSpPr>
            <a:spLocks noGrp="1" noChangeArrowheads="1"/>
          </p:cNvSpPr>
          <p:nvPr>
            <p:ph type="title"/>
          </p:nvPr>
        </p:nvSpPr>
        <p:spPr>
          <a:xfrm>
            <a:off x="457200" y="457200"/>
            <a:ext cx="8392076" cy="990600"/>
          </a:xfrm>
        </p:spPr>
        <p:txBody>
          <a:bodyPr/>
          <a:lstStyle/>
          <a:p>
            <a:pPr>
              <a:defRPr/>
            </a:pPr>
            <a:r>
              <a:rPr lang="de-DE" dirty="0"/>
              <a:t>High </a:t>
            </a:r>
            <a:r>
              <a:rPr lang="de-DE" dirty="0" err="1"/>
              <a:t>Integrity</a:t>
            </a:r>
            <a:r>
              <a:rPr lang="de-DE" dirty="0"/>
              <a:t> Reference </a:t>
            </a:r>
            <a:r>
              <a:rPr lang="de-DE" dirty="0" smtClean="0"/>
              <a:t>Workflow</a:t>
            </a:r>
            <a:br>
              <a:rPr lang="de-DE" dirty="0" smtClean="0"/>
            </a:br>
            <a:r>
              <a:rPr lang="de-DE" sz="2400" dirty="0">
                <a:solidFill>
                  <a:srgbClr val="FF9900"/>
                </a:solidFill>
              </a:rPr>
              <a:t>Software </a:t>
            </a:r>
            <a:r>
              <a:rPr lang="de-DE" sz="2400" dirty="0" err="1">
                <a:solidFill>
                  <a:srgbClr val="FF9900"/>
                </a:solidFill>
              </a:rPr>
              <a:t>Lifecycle</a:t>
            </a:r>
            <a:r>
              <a:rPr lang="de-DE" sz="2400" dirty="0">
                <a:solidFill>
                  <a:srgbClr val="FF9900"/>
                </a:solidFill>
              </a:rPr>
              <a:t> - </a:t>
            </a:r>
            <a:r>
              <a:rPr lang="en-US" sz="2400" dirty="0">
                <a:solidFill>
                  <a:srgbClr val="FF9900"/>
                </a:solidFill>
              </a:rPr>
              <a:t>V&amp;V Activities</a:t>
            </a:r>
            <a:r>
              <a:rPr lang="en-US" sz="2400" dirty="0" smtClean="0">
                <a:solidFill>
                  <a:srgbClr val="FFC000"/>
                </a:solidFill>
              </a:rPr>
              <a:t/>
            </a:r>
            <a:br>
              <a:rPr lang="en-US" sz="2400" dirty="0" smtClean="0">
                <a:solidFill>
                  <a:srgbClr val="FFC000"/>
                </a:solidFill>
              </a:rPr>
            </a:br>
            <a:r>
              <a:rPr lang="en-US" sz="2000" dirty="0" smtClean="0">
                <a:solidFill>
                  <a:srgbClr val="C00000"/>
                </a:solidFill>
              </a:rPr>
              <a:t/>
            </a:r>
            <a:br>
              <a:rPr lang="en-US" sz="2000" dirty="0" smtClean="0">
                <a:solidFill>
                  <a:srgbClr val="C00000"/>
                </a:solidFill>
              </a:rPr>
            </a:br>
            <a:r>
              <a:rPr lang="de-DE" sz="2400" dirty="0">
                <a:solidFill>
                  <a:srgbClr val="C00000"/>
                </a:solidFill>
              </a:rPr>
              <a:t/>
            </a:r>
            <a:br>
              <a:rPr lang="de-DE" sz="2400" dirty="0">
                <a:solidFill>
                  <a:srgbClr val="C00000"/>
                </a:solidFill>
              </a:rPr>
            </a:br>
            <a:r>
              <a:rPr lang="en-US" sz="2400" dirty="0" smtClean="0">
                <a:solidFill>
                  <a:srgbClr val="FF9900"/>
                </a:solidFill>
              </a:rPr>
              <a:t/>
            </a:r>
            <a:br>
              <a:rPr lang="en-US" sz="2400" dirty="0" smtClean="0">
                <a:solidFill>
                  <a:srgbClr val="FF9900"/>
                </a:solidFill>
              </a:rPr>
            </a:br>
            <a:endParaRPr lang="en-US" altLang="ja-JP" sz="2400" dirty="0" smtClean="0">
              <a:solidFill>
                <a:srgbClr val="FF9900"/>
              </a:solidFill>
              <a:latin typeface="+mn-lt"/>
              <a:ea typeface="+mn-ea"/>
              <a:cs typeface="+mn-cs"/>
            </a:endParaRPr>
          </a:p>
        </p:txBody>
      </p:sp>
      <p:sp>
        <p:nvSpPr>
          <p:cNvPr id="12" name="Rectangle 3"/>
          <p:cNvSpPr txBox="1">
            <a:spLocks noChangeArrowheads="1"/>
          </p:cNvSpPr>
          <p:nvPr/>
        </p:nvSpPr>
        <p:spPr>
          <a:xfrm>
            <a:off x="220726" y="5639047"/>
            <a:ext cx="8594725" cy="1817042"/>
          </a:xfrm>
          <a:prstGeom prst="rect">
            <a:avLst/>
          </a:prstGeom>
        </p:spPr>
        <p:txBody>
          <a:bodyPr/>
          <a:lstStyle>
            <a:lvl1pPr marL="342900" indent="-342900" algn="l" rtl="0" eaLnBrk="0" fontAlgn="base" hangingPunct="0">
              <a:lnSpc>
                <a:spcPct val="105000"/>
              </a:lnSpc>
              <a:spcBef>
                <a:spcPct val="10000"/>
              </a:spcBef>
              <a:spcAft>
                <a:spcPct val="0"/>
              </a:spcAft>
              <a:buSzPct val="80000"/>
              <a:buFont typeface="Wingdings" pitchFamily="2" charset="2"/>
              <a:defRPr>
                <a:solidFill>
                  <a:schemeClr val="tx1"/>
                </a:solidFill>
                <a:latin typeface="+mn-lt"/>
                <a:ea typeface="+mn-ea"/>
                <a:cs typeface="+mn-cs"/>
              </a:defRPr>
            </a:lvl1pPr>
            <a:lvl2pPr marL="742950" indent="-28575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2pPr>
            <a:lvl3pPr marL="1143000" indent="-22860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3pPr>
            <a:lvl4pPr marL="1562100" indent="-228600" algn="l" rtl="0" eaLnBrk="0" fontAlgn="base" hangingPunct="0">
              <a:lnSpc>
                <a:spcPct val="105000"/>
              </a:lnSpc>
              <a:spcBef>
                <a:spcPct val="10000"/>
              </a:spcBef>
              <a:spcAft>
                <a:spcPct val="0"/>
              </a:spcAft>
              <a:buSzPct val="80000"/>
              <a:buFont typeface="Wingdings" pitchFamily="2" charset="2"/>
              <a:defRPr sz="1400">
                <a:solidFill>
                  <a:schemeClr val="tx1"/>
                </a:solidFill>
                <a:latin typeface="+mn-lt"/>
              </a:defRPr>
            </a:lvl4pPr>
            <a:lvl5pPr marL="19812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5pPr>
            <a:lvl6pPr marL="24384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6pPr>
            <a:lvl7pPr marL="28956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7pPr>
            <a:lvl8pPr marL="33528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8pPr>
            <a:lvl9pPr marL="38100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9pPr>
          </a:lstStyle>
          <a:p>
            <a:pPr marL="457200" lvl="1" indent="0">
              <a:buSzPct val="100000"/>
            </a:pPr>
            <a:endParaRPr lang="de-DE" dirty="0" smtClean="0"/>
          </a:p>
          <a:p>
            <a:pPr>
              <a:buFont typeface="Arial" pitchFamily="34" charset="0"/>
              <a:buChar char="•"/>
            </a:pPr>
            <a:endParaRPr lang="de-DE" sz="1600" dirty="0" smtClean="0"/>
          </a:p>
        </p:txBody>
      </p:sp>
      <p:grpSp>
        <p:nvGrpSpPr>
          <p:cNvPr id="22" name="Groupe 21"/>
          <p:cNvGrpSpPr/>
          <p:nvPr/>
        </p:nvGrpSpPr>
        <p:grpSpPr>
          <a:xfrm>
            <a:off x="1961997" y="1833710"/>
            <a:ext cx="3010053" cy="1176190"/>
            <a:chOff x="2596596" y="2283692"/>
            <a:chExt cx="3010053" cy="1176190"/>
          </a:xfrm>
        </p:grpSpPr>
        <p:pic>
          <p:nvPicPr>
            <p:cNvPr id="23" name="Picture 15">
              <a:hlinkClick r:id="rId5" action="ppaction://program"/>
            </p:cNvPr>
            <p:cNvPicPr>
              <a:picLocks noChangeAspect="1" noChangeArrowheads="1"/>
            </p:cNvPicPr>
            <p:nvPr/>
          </p:nvPicPr>
          <p:blipFill>
            <a:blip r:embed="rId6" cstate="print">
              <a:clrChange>
                <a:clrFrom>
                  <a:srgbClr val="FDF4DC"/>
                </a:clrFrom>
                <a:clrTo>
                  <a:srgbClr val="FDF4DC">
                    <a:alpha val="0"/>
                  </a:srgbClr>
                </a:clrTo>
              </a:clrChange>
            </a:blip>
            <a:srcRect/>
            <a:stretch>
              <a:fillRect/>
            </a:stretch>
          </p:blipFill>
          <p:spPr bwMode="auto">
            <a:xfrm>
              <a:off x="2882499" y="2283692"/>
              <a:ext cx="457200" cy="457199"/>
            </a:xfrm>
            <a:prstGeom prst="rect">
              <a:avLst/>
            </a:prstGeom>
            <a:noFill/>
            <a:ln w="9525">
              <a:noFill/>
              <a:miter lim="800000"/>
              <a:headEnd/>
              <a:tailEnd/>
            </a:ln>
          </p:spPr>
        </p:pic>
        <p:sp>
          <p:nvSpPr>
            <p:cNvPr id="24" name="Line 17"/>
            <p:cNvSpPr>
              <a:spLocks noChangeShapeType="1"/>
            </p:cNvSpPr>
            <p:nvPr/>
          </p:nvSpPr>
          <p:spPr bwMode="auto">
            <a:xfrm flipH="1">
              <a:off x="2596596" y="2640732"/>
              <a:ext cx="285903" cy="819150"/>
            </a:xfrm>
            <a:prstGeom prst="line">
              <a:avLst/>
            </a:prstGeom>
            <a:noFill/>
            <a:ln w="9525">
              <a:solidFill>
                <a:schemeClr val="tx1"/>
              </a:solidFill>
              <a:round/>
              <a:headEnd type="oval" w="med" len="med"/>
              <a:tailEnd type="oval" w="med" len="med"/>
            </a:ln>
          </p:spPr>
          <p:txBody>
            <a:bodyPr/>
            <a:lstStyle/>
            <a:p>
              <a:endParaRPr lang="en-US"/>
            </a:p>
          </p:txBody>
        </p:sp>
        <p:sp>
          <p:nvSpPr>
            <p:cNvPr id="26" name="Rectangle 14"/>
            <p:cNvSpPr>
              <a:spLocks noChangeArrowheads="1"/>
            </p:cNvSpPr>
            <p:nvPr/>
          </p:nvSpPr>
          <p:spPr bwMode="auto">
            <a:xfrm>
              <a:off x="3339699" y="2332955"/>
              <a:ext cx="2266950" cy="307777"/>
            </a:xfrm>
            <a:prstGeom prst="rect">
              <a:avLst/>
            </a:prstGeom>
            <a:noFill/>
            <a:ln w="9525">
              <a:noFill/>
              <a:miter lim="800000"/>
              <a:headEnd/>
              <a:tailEnd/>
            </a:ln>
          </p:spPr>
          <p:txBody>
            <a:bodyPr wrap="squar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Simulink</a:t>
              </a:r>
              <a:r>
                <a:rPr lang="de-DE" sz="1400" dirty="0" smtClean="0">
                  <a:cs typeface="Arial" pitchFamily="34" charset="0"/>
                </a:rPr>
                <a:t> Design </a:t>
              </a:r>
              <a:r>
                <a:rPr lang="de-DE" sz="1400" dirty="0" err="1" smtClean="0">
                  <a:cs typeface="Arial" pitchFamily="34" charset="0"/>
                </a:rPr>
                <a:t>Verifier</a:t>
              </a:r>
              <a:endParaRPr lang="en-US" sz="1400" dirty="0">
                <a:cs typeface="Arial" pitchFamily="34" charset="0"/>
              </a:endParaRPr>
            </a:p>
          </p:txBody>
        </p:sp>
      </p:grpSp>
      <p:grpSp>
        <p:nvGrpSpPr>
          <p:cNvPr id="2" name="Groupe 1"/>
          <p:cNvGrpSpPr/>
          <p:nvPr/>
        </p:nvGrpSpPr>
        <p:grpSpPr>
          <a:xfrm>
            <a:off x="4860988" y="1525933"/>
            <a:ext cx="3954463" cy="5021634"/>
            <a:chOff x="4860988" y="1525933"/>
            <a:chExt cx="3954463" cy="5021634"/>
          </a:xfrm>
        </p:grpSpPr>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988" y="1873448"/>
              <a:ext cx="2344802"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14"/>
            <p:cNvSpPr>
              <a:spLocks noChangeArrowheads="1"/>
            </p:cNvSpPr>
            <p:nvPr/>
          </p:nvSpPr>
          <p:spPr bwMode="auto">
            <a:xfrm>
              <a:off x="5279547" y="1525933"/>
              <a:ext cx="3535904"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smtClean="0">
                  <a:cs typeface="Arial" pitchFamily="34" charset="0"/>
                </a:rPr>
                <a:t>Test Generation </a:t>
              </a:r>
              <a:r>
                <a:rPr lang="de-DE" sz="1400" dirty="0" err="1" smtClean="0">
                  <a:cs typeface="Arial" pitchFamily="34" charset="0"/>
                </a:rPr>
                <a:t>for</a:t>
              </a:r>
              <a:r>
                <a:rPr lang="de-DE" sz="1400" dirty="0" smtClean="0">
                  <a:cs typeface="Arial" pitchFamily="34" charset="0"/>
                </a:rPr>
                <a:t> 100% </a:t>
              </a:r>
              <a:r>
                <a:rPr lang="de-DE" sz="1400" dirty="0" err="1" smtClean="0">
                  <a:cs typeface="Arial" pitchFamily="34" charset="0"/>
                </a:rPr>
                <a:t>model</a:t>
              </a:r>
              <a:r>
                <a:rPr lang="de-DE" sz="1400" dirty="0" smtClean="0">
                  <a:cs typeface="Arial" pitchFamily="34" charset="0"/>
                </a:rPr>
                <a:t> </a:t>
              </a:r>
              <a:r>
                <a:rPr lang="de-DE" sz="1400" dirty="0" err="1" smtClean="0">
                  <a:cs typeface="Arial" pitchFamily="34" charset="0"/>
                </a:rPr>
                <a:t>coverage</a:t>
              </a:r>
              <a:endParaRPr lang="en-US" sz="1400" dirty="0">
                <a:cs typeface="Arial" pitchFamily="34" charset="0"/>
              </a:endParaRPr>
            </a:p>
          </p:txBody>
        </p:sp>
        <p:pic>
          <p:nvPicPr>
            <p:cNvPr id="71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8838" y="3604342"/>
              <a:ext cx="277177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2197204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e 35"/>
          <p:cNvGrpSpPr/>
          <p:nvPr/>
        </p:nvGrpSpPr>
        <p:grpSpPr>
          <a:xfrm>
            <a:off x="-2210777" y="2558295"/>
            <a:ext cx="5433683" cy="3227067"/>
            <a:chOff x="497527" y="1493511"/>
            <a:chExt cx="8041124" cy="4248373"/>
          </a:xfrm>
        </p:grpSpPr>
        <p:pic>
          <p:nvPicPr>
            <p:cNvPr id="37" name="Picture 26"/>
            <p:cNvPicPr>
              <a:picLocks noChangeAspect="1" noChangeArrowheads="1"/>
            </p:cNvPicPr>
            <p:nvPr/>
          </p:nvPicPr>
          <p:blipFill>
            <a:blip r:embed="rId3" cstate="print"/>
            <a:srcRect l="1595" r="1820"/>
            <a:stretch>
              <a:fillRect/>
            </a:stretch>
          </p:blipFill>
          <p:spPr bwMode="auto">
            <a:xfrm>
              <a:off x="497527" y="1538854"/>
              <a:ext cx="8041124" cy="3491024"/>
            </a:xfrm>
            <a:prstGeom prst="rect">
              <a:avLst/>
            </a:prstGeom>
            <a:noFill/>
            <a:ln w="9525">
              <a:noFill/>
              <a:miter lim="800000"/>
              <a:headEnd/>
              <a:tailEnd/>
            </a:ln>
          </p:spPr>
        </p:pic>
        <p:grpSp>
          <p:nvGrpSpPr>
            <p:cNvPr id="39" name="Groupe 38"/>
            <p:cNvGrpSpPr/>
            <p:nvPr/>
          </p:nvGrpSpPr>
          <p:grpSpPr>
            <a:xfrm>
              <a:off x="4429970" y="1493511"/>
              <a:ext cx="4103117" cy="4248373"/>
              <a:chOff x="4429970" y="1493511"/>
              <a:chExt cx="4103117" cy="4248373"/>
            </a:xfrm>
          </p:grpSpPr>
          <p:grpSp>
            <p:nvGrpSpPr>
              <p:cNvPr id="40" name="Group 3"/>
              <p:cNvGrpSpPr/>
              <p:nvPr/>
            </p:nvGrpSpPr>
            <p:grpSpPr>
              <a:xfrm>
                <a:off x="4812264" y="1493511"/>
                <a:ext cx="3720823" cy="4248373"/>
                <a:chOff x="4866551" y="2304827"/>
                <a:chExt cx="3720823" cy="4248373"/>
              </a:xfrm>
            </p:grpSpPr>
            <p:sp>
              <p:nvSpPr>
                <p:cNvPr id="42" name="Rounded Rectangle 5"/>
                <p:cNvSpPr/>
                <p:nvPr/>
              </p:nvSpPr>
              <p:spPr>
                <a:xfrm>
                  <a:off x="4866551" y="2304827"/>
                  <a:ext cx="3720823" cy="4248373"/>
                </a:xfrm>
                <a:prstGeom prst="roundRect">
                  <a:avLst>
                    <a:gd name="adj" fmla="val 807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600" b="1" dirty="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p:txBody>
            </p:sp>
            <p:sp>
              <p:nvSpPr>
                <p:cNvPr id="43" name="TextBox 7"/>
                <p:cNvSpPr txBox="1"/>
                <p:nvPr/>
              </p:nvSpPr>
              <p:spPr>
                <a:xfrm>
                  <a:off x="5160088" y="5833842"/>
                  <a:ext cx="3371792" cy="526737"/>
                </a:xfrm>
                <a:prstGeom prst="rect">
                  <a:avLst/>
                </a:prstGeom>
                <a:noFill/>
              </p:spPr>
              <p:txBody>
                <a:bodyPr wrap="none" rtlCol="0">
                  <a:spAutoFit/>
                </a:bodyPr>
                <a:lstStyle/>
                <a:p>
                  <a:r>
                    <a:rPr lang="en-US" sz="2000" b="1" dirty="0" smtClean="0">
                      <a:solidFill>
                        <a:srgbClr val="FFC000"/>
                      </a:solidFill>
                      <a:latin typeface="+mn-lt"/>
                    </a:rPr>
                    <a:t>Code Verification</a:t>
                  </a:r>
                  <a:endParaRPr lang="en-US" sz="2000" b="1" dirty="0">
                    <a:solidFill>
                      <a:srgbClr val="FFC000"/>
                    </a:solidFill>
                    <a:latin typeface="+mn-lt"/>
                  </a:endParaRPr>
                </a:p>
              </p:txBody>
            </p:sp>
          </p:grpSp>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970" y="3371328"/>
                <a:ext cx="1351664" cy="7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4339" name="Rectangle 2"/>
          <p:cNvSpPr>
            <a:spLocks noGrp="1" noChangeArrowheads="1"/>
          </p:cNvSpPr>
          <p:nvPr>
            <p:ph type="title"/>
          </p:nvPr>
        </p:nvSpPr>
        <p:spPr>
          <a:xfrm>
            <a:off x="457200" y="457200"/>
            <a:ext cx="8392076" cy="990600"/>
          </a:xfrm>
        </p:spPr>
        <p:txBody>
          <a:bodyPr/>
          <a:lstStyle/>
          <a:p>
            <a:pPr>
              <a:defRPr/>
            </a:pPr>
            <a:r>
              <a:rPr lang="de-DE" dirty="0"/>
              <a:t>High </a:t>
            </a:r>
            <a:r>
              <a:rPr lang="de-DE" dirty="0" err="1"/>
              <a:t>Integrity</a:t>
            </a:r>
            <a:r>
              <a:rPr lang="de-DE" dirty="0"/>
              <a:t> Reference </a:t>
            </a:r>
            <a:r>
              <a:rPr lang="de-DE" dirty="0" smtClean="0"/>
              <a:t>Workflow</a:t>
            </a:r>
            <a:br>
              <a:rPr lang="de-DE" dirty="0" smtClean="0"/>
            </a:br>
            <a:r>
              <a:rPr lang="de-DE" sz="2400" dirty="0">
                <a:solidFill>
                  <a:srgbClr val="FF9900"/>
                </a:solidFill>
              </a:rPr>
              <a:t>Software </a:t>
            </a:r>
            <a:r>
              <a:rPr lang="de-DE" sz="2400" dirty="0" err="1">
                <a:solidFill>
                  <a:srgbClr val="FF9900"/>
                </a:solidFill>
              </a:rPr>
              <a:t>Lifecycle</a:t>
            </a:r>
            <a:r>
              <a:rPr lang="de-DE" sz="2400" dirty="0">
                <a:solidFill>
                  <a:srgbClr val="FF9900"/>
                </a:solidFill>
              </a:rPr>
              <a:t> - </a:t>
            </a:r>
            <a:r>
              <a:rPr lang="en-US" sz="2400" dirty="0">
                <a:solidFill>
                  <a:srgbClr val="FF9900"/>
                </a:solidFill>
              </a:rPr>
              <a:t>V&amp;V Activities</a:t>
            </a:r>
            <a:r>
              <a:rPr lang="en-US" sz="2400" dirty="0" smtClean="0">
                <a:solidFill>
                  <a:srgbClr val="FFC000"/>
                </a:solidFill>
              </a:rPr>
              <a:t/>
            </a:r>
            <a:br>
              <a:rPr lang="en-US" sz="2400" dirty="0" smtClean="0">
                <a:solidFill>
                  <a:srgbClr val="FFC000"/>
                </a:solidFill>
              </a:rPr>
            </a:br>
            <a:r>
              <a:rPr lang="en-US" sz="2000" dirty="0" smtClean="0">
                <a:solidFill>
                  <a:srgbClr val="C00000"/>
                </a:solidFill>
              </a:rPr>
              <a:t/>
            </a:r>
            <a:br>
              <a:rPr lang="en-US" sz="2000" dirty="0" smtClean="0">
                <a:solidFill>
                  <a:srgbClr val="C00000"/>
                </a:solidFill>
              </a:rPr>
            </a:br>
            <a:r>
              <a:rPr lang="de-DE" sz="2400" dirty="0">
                <a:solidFill>
                  <a:srgbClr val="C00000"/>
                </a:solidFill>
              </a:rPr>
              <a:t/>
            </a:r>
            <a:br>
              <a:rPr lang="de-DE" sz="2400" dirty="0">
                <a:solidFill>
                  <a:srgbClr val="C00000"/>
                </a:solidFill>
              </a:rPr>
            </a:br>
            <a:r>
              <a:rPr lang="en-US" sz="2400" dirty="0" smtClean="0">
                <a:solidFill>
                  <a:srgbClr val="FF9900"/>
                </a:solidFill>
              </a:rPr>
              <a:t/>
            </a:r>
            <a:br>
              <a:rPr lang="en-US" sz="2400" dirty="0" smtClean="0">
                <a:solidFill>
                  <a:srgbClr val="FF9900"/>
                </a:solidFill>
              </a:rPr>
            </a:br>
            <a:endParaRPr lang="en-US" altLang="ja-JP" sz="2400" dirty="0" smtClean="0">
              <a:solidFill>
                <a:srgbClr val="FF9900"/>
              </a:solidFill>
              <a:latin typeface="+mn-lt"/>
              <a:ea typeface="+mn-ea"/>
              <a:cs typeface="+mn-cs"/>
            </a:endParaRPr>
          </a:p>
        </p:txBody>
      </p:sp>
      <p:sp>
        <p:nvSpPr>
          <p:cNvPr id="12" name="Rectangle 3"/>
          <p:cNvSpPr txBox="1">
            <a:spLocks noChangeArrowheads="1"/>
          </p:cNvSpPr>
          <p:nvPr/>
        </p:nvSpPr>
        <p:spPr>
          <a:xfrm>
            <a:off x="220726" y="5639047"/>
            <a:ext cx="8594725" cy="1817042"/>
          </a:xfrm>
          <a:prstGeom prst="rect">
            <a:avLst/>
          </a:prstGeom>
        </p:spPr>
        <p:txBody>
          <a:bodyPr/>
          <a:lstStyle>
            <a:lvl1pPr marL="342900" indent="-342900" algn="l" rtl="0" eaLnBrk="0" fontAlgn="base" hangingPunct="0">
              <a:lnSpc>
                <a:spcPct val="105000"/>
              </a:lnSpc>
              <a:spcBef>
                <a:spcPct val="10000"/>
              </a:spcBef>
              <a:spcAft>
                <a:spcPct val="0"/>
              </a:spcAft>
              <a:buSzPct val="80000"/>
              <a:buFont typeface="Wingdings" pitchFamily="2" charset="2"/>
              <a:defRPr>
                <a:solidFill>
                  <a:schemeClr val="tx1"/>
                </a:solidFill>
                <a:latin typeface="+mn-lt"/>
                <a:ea typeface="+mn-ea"/>
                <a:cs typeface="+mn-cs"/>
              </a:defRPr>
            </a:lvl1pPr>
            <a:lvl2pPr marL="742950" indent="-28575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2pPr>
            <a:lvl3pPr marL="1143000" indent="-22860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3pPr>
            <a:lvl4pPr marL="1562100" indent="-228600" algn="l" rtl="0" eaLnBrk="0" fontAlgn="base" hangingPunct="0">
              <a:lnSpc>
                <a:spcPct val="105000"/>
              </a:lnSpc>
              <a:spcBef>
                <a:spcPct val="10000"/>
              </a:spcBef>
              <a:spcAft>
                <a:spcPct val="0"/>
              </a:spcAft>
              <a:buSzPct val="80000"/>
              <a:buFont typeface="Wingdings" pitchFamily="2" charset="2"/>
              <a:defRPr sz="1400">
                <a:solidFill>
                  <a:schemeClr val="tx1"/>
                </a:solidFill>
                <a:latin typeface="+mn-lt"/>
              </a:defRPr>
            </a:lvl4pPr>
            <a:lvl5pPr marL="19812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5pPr>
            <a:lvl6pPr marL="24384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6pPr>
            <a:lvl7pPr marL="28956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7pPr>
            <a:lvl8pPr marL="33528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8pPr>
            <a:lvl9pPr marL="38100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9pPr>
          </a:lstStyle>
          <a:p>
            <a:pPr marL="457200" lvl="1" indent="0">
              <a:buSzPct val="100000"/>
            </a:pPr>
            <a:endParaRPr lang="de-DE" dirty="0" smtClean="0"/>
          </a:p>
          <a:p>
            <a:pPr>
              <a:buFont typeface="Arial" pitchFamily="34" charset="0"/>
              <a:buChar char="•"/>
            </a:pPr>
            <a:endParaRPr lang="de-DE" sz="1600" dirty="0" smtClean="0"/>
          </a:p>
        </p:txBody>
      </p:sp>
      <p:pic>
        <p:nvPicPr>
          <p:cNvPr id="23" name="Picture 15">
            <a:hlinkClick r:id="rId5" action="ppaction://program"/>
          </p:cNvPr>
          <p:cNvPicPr>
            <a:picLocks noChangeAspect="1" noChangeArrowheads="1"/>
          </p:cNvPicPr>
          <p:nvPr/>
        </p:nvPicPr>
        <p:blipFill>
          <a:blip r:embed="rId6" cstate="print">
            <a:clrChange>
              <a:clrFrom>
                <a:srgbClr val="FDF4DC"/>
              </a:clrFrom>
              <a:clrTo>
                <a:srgbClr val="FDF4DC">
                  <a:alpha val="0"/>
                </a:srgbClr>
              </a:clrTo>
            </a:clrChange>
          </a:blip>
          <a:srcRect/>
          <a:stretch>
            <a:fillRect/>
          </a:stretch>
        </p:blipFill>
        <p:spPr bwMode="auto">
          <a:xfrm>
            <a:off x="2247900" y="1833710"/>
            <a:ext cx="457200" cy="457199"/>
          </a:xfrm>
          <a:prstGeom prst="rect">
            <a:avLst/>
          </a:prstGeom>
          <a:noFill/>
          <a:ln w="9525">
            <a:noFill/>
            <a:miter lim="800000"/>
            <a:headEnd/>
            <a:tailEnd/>
          </a:ln>
        </p:spPr>
      </p:pic>
      <p:sp>
        <p:nvSpPr>
          <p:cNvPr id="24" name="Line 17"/>
          <p:cNvSpPr>
            <a:spLocks noChangeShapeType="1"/>
          </p:cNvSpPr>
          <p:nvPr/>
        </p:nvSpPr>
        <p:spPr bwMode="auto">
          <a:xfrm flipH="1">
            <a:off x="1961997" y="2190750"/>
            <a:ext cx="285903" cy="819150"/>
          </a:xfrm>
          <a:prstGeom prst="line">
            <a:avLst/>
          </a:prstGeom>
          <a:noFill/>
          <a:ln w="9525">
            <a:solidFill>
              <a:schemeClr val="tx1"/>
            </a:solidFill>
            <a:round/>
            <a:headEnd type="oval" w="med" len="med"/>
            <a:tailEnd type="oval" w="med" len="med"/>
          </a:ln>
        </p:spPr>
        <p:txBody>
          <a:bodyPr/>
          <a:lstStyle/>
          <a:p>
            <a:endParaRPr lang="en-US"/>
          </a:p>
        </p:txBody>
      </p:sp>
      <p:sp>
        <p:nvSpPr>
          <p:cNvPr id="26" name="Rectangle 14"/>
          <p:cNvSpPr>
            <a:spLocks noChangeArrowheads="1"/>
          </p:cNvSpPr>
          <p:nvPr/>
        </p:nvSpPr>
        <p:spPr bwMode="auto">
          <a:xfrm>
            <a:off x="2705100" y="1882973"/>
            <a:ext cx="2266950" cy="307777"/>
          </a:xfrm>
          <a:prstGeom prst="rect">
            <a:avLst/>
          </a:prstGeom>
          <a:noFill/>
          <a:ln w="9525">
            <a:noFill/>
            <a:miter lim="800000"/>
            <a:headEnd/>
            <a:tailEnd/>
          </a:ln>
        </p:spPr>
        <p:txBody>
          <a:bodyPr wrap="squar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Simulink</a:t>
            </a:r>
            <a:r>
              <a:rPr lang="de-DE" sz="1400" dirty="0" smtClean="0">
                <a:cs typeface="Arial" pitchFamily="34" charset="0"/>
              </a:rPr>
              <a:t> Design </a:t>
            </a:r>
            <a:r>
              <a:rPr lang="de-DE" sz="1400" dirty="0" err="1" smtClean="0">
                <a:cs typeface="Arial" pitchFamily="34" charset="0"/>
              </a:rPr>
              <a:t>Verifier</a:t>
            </a:r>
            <a:endParaRPr lang="en-US" sz="1400" dirty="0">
              <a:cs typeface="Arial" pitchFamily="34" charset="0"/>
            </a:endParaRPr>
          </a:p>
        </p:txBody>
      </p:sp>
      <p:grpSp>
        <p:nvGrpSpPr>
          <p:cNvPr id="2" name="Groupe 1"/>
          <p:cNvGrpSpPr/>
          <p:nvPr/>
        </p:nvGrpSpPr>
        <p:grpSpPr>
          <a:xfrm>
            <a:off x="2400069" y="2314868"/>
            <a:ext cx="3667355" cy="866481"/>
            <a:chOff x="2400069" y="2314868"/>
            <a:chExt cx="3667355" cy="866481"/>
          </a:xfrm>
        </p:grpSpPr>
        <p:sp>
          <p:nvSpPr>
            <p:cNvPr id="18" name="Line 17"/>
            <p:cNvSpPr>
              <a:spLocks noChangeShapeType="1"/>
            </p:cNvSpPr>
            <p:nvPr/>
          </p:nvSpPr>
          <p:spPr bwMode="auto">
            <a:xfrm flipH="1">
              <a:off x="2400069" y="2695574"/>
              <a:ext cx="943205" cy="485775"/>
            </a:xfrm>
            <a:prstGeom prst="line">
              <a:avLst/>
            </a:prstGeom>
            <a:noFill/>
            <a:ln w="9525">
              <a:solidFill>
                <a:schemeClr val="tx1"/>
              </a:solidFill>
              <a:round/>
              <a:headEnd type="oval" w="med" len="med"/>
              <a:tailEnd type="oval" w="med" len="med"/>
            </a:ln>
          </p:spPr>
          <p:txBody>
            <a:bodyPr/>
            <a:lstStyle/>
            <a:p>
              <a:endParaRPr lang="en-US"/>
            </a:p>
          </p:txBody>
        </p:sp>
        <p:pic>
          <p:nvPicPr>
            <p:cNvPr id="19" name="Picture 15">
              <a:hlinkClick r:id="rId5" action="ppaction://program"/>
            </p:cNvPr>
            <p:cNvPicPr>
              <a:picLocks noChangeAspect="1" noChangeArrowheads="1"/>
            </p:cNvPicPr>
            <p:nvPr/>
          </p:nvPicPr>
          <p:blipFill>
            <a:blip r:embed="rId6" cstate="print">
              <a:clrChange>
                <a:clrFrom>
                  <a:srgbClr val="FDF4DC"/>
                </a:clrFrom>
                <a:clrTo>
                  <a:srgbClr val="FDF4DC">
                    <a:alpha val="0"/>
                  </a:srgbClr>
                </a:clrTo>
              </a:clrChange>
            </a:blip>
            <a:srcRect/>
            <a:stretch>
              <a:fillRect/>
            </a:stretch>
          </p:blipFill>
          <p:spPr bwMode="auto">
            <a:xfrm>
              <a:off x="3343274" y="2314868"/>
              <a:ext cx="457200" cy="457199"/>
            </a:xfrm>
            <a:prstGeom prst="rect">
              <a:avLst/>
            </a:prstGeom>
            <a:noFill/>
            <a:ln w="9525">
              <a:noFill/>
              <a:miter lim="800000"/>
              <a:headEnd/>
              <a:tailEnd/>
            </a:ln>
          </p:spPr>
        </p:pic>
        <p:sp>
          <p:nvSpPr>
            <p:cNvPr id="20" name="Rectangle 14"/>
            <p:cNvSpPr>
              <a:spLocks noChangeArrowheads="1"/>
            </p:cNvSpPr>
            <p:nvPr/>
          </p:nvSpPr>
          <p:spPr bwMode="auto">
            <a:xfrm>
              <a:off x="3800474" y="2364131"/>
              <a:ext cx="2266950" cy="307777"/>
            </a:xfrm>
            <a:prstGeom prst="rect">
              <a:avLst/>
            </a:prstGeom>
            <a:noFill/>
            <a:ln w="9525">
              <a:noFill/>
              <a:miter lim="800000"/>
              <a:headEnd/>
              <a:tailEnd/>
            </a:ln>
          </p:spPr>
          <p:txBody>
            <a:bodyPr wrap="square">
              <a:spAutoFit/>
            </a:bodyPr>
            <a:lstStyle/>
            <a:p>
              <a:pPr eaLnBrk="0" hangingPunct="0">
                <a:spcBef>
                  <a:spcPct val="20000"/>
                </a:spcBef>
                <a:buClr>
                  <a:srgbClr val="215383"/>
                </a:buClr>
                <a:buFont typeface="Wingdings" pitchFamily="2" charset="2"/>
                <a:buNone/>
              </a:pPr>
              <a:r>
                <a:rPr lang="de-DE" sz="1400" dirty="0" smtClean="0">
                  <a:cs typeface="Arial" pitchFamily="34" charset="0"/>
                </a:rPr>
                <a:t>Embedded  </a:t>
              </a:r>
              <a:r>
                <a:rPr lang="de-DE" sz="1400" dirty="0" err="1" smtClean="0">
                  <a:cs typeface="Arial" pitchFamily="34" charset="0"/>
                </a:rPr>
                <a:t>Coder</a:t>
              </a:r>
              <a:endParaRPr lang="en-US" sz="1400" dirty="0">
                <a:cs typeface="Arial" pitchFamily="34" charset="0"/>
              </a:endParaRPr>
            </a:p>
          </p:txBody>
        </p:sp>
      </p:grpSp>
      <p:pic>
        <p:nvPicPr>
          <p:cNvPr id="819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8575" y="3141228"/>
            <a:ext cx="4976876" cy="196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14"/>
          <p:cNvSpPr>
            <a:spLocks noChangeArrowheads="1"/>
          </p:cNvSpPr>
          <p:nvPr/>
        </p:nvSpPr>
        <p:spPr bwMode="auto">
          <a:xfrm>
            <a:off x="5889147" y="2856011"/>
            <a:ext cx="1379545"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smtClean="0">
                <a:cs typeface="Arial" pitchFamily="34" charset="0"/>
              </a:rPr>
              <a:t>SIL/PIL </a:t>
            </a:r>
            <a:r>
              <a:rPr lang="de-DE" sz="1400" dirty="0" err="1" smtClean="0">
                <a:cs typeface="Arial" pitchFamily="34" charset="0"/>
              </a:rPr>
              <a:t>Testing</a:t>
            </a:r>
            <a:endParaRPr lang="en-US" sz="1400" dirty="0">
              <a:cs typeface="Arial" pitchFamily="34" charset="0"/>
            </a:endParaRPr>
          </a:p>
        </p:txBody>
      </p:sp>
      <p:pic>
        <p:nvPicPr>
          <p:cNvPr id="819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76889" y="3918630"/>
            <a:ext cx="3062102" cy="269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14"/>
          <p:cNvSpPr>
            <a:spLocks noChangeArrowheads="1"/>
          </p:cNvSpPr>
          <p:nvPr/>
        </p:nvSpPr>
        <p:spPr bwMode="auto">
          <a:xfrm>
            <a:off x="4891117" y="6270769"/>
            <a:ext cx="1996059"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Numerical</a:t>
            </a:r>
            <a:r>
              <a:rPr lang="de-DE" sz="1400" dirty="0" smtClean="0">
                <a:cs typeface="Arial" pitchFamily="34" charset="0"/>
              </a:rPr>
              <a:t> </a:t>
            </a:r>
            <a:r>
              <a:rPr lang="de-DE" sz="1400" dirty="0" err="1" smtClean="0">
                <a:cs typeface="Arial" pitchFamily="34" charset="0"/>
              </a:rPr>
              <a:t>equivalence</a:t>
            </a:r>
            <a:endParaRPr lang="en-US" sz="1400" dirty="0">
              <a:cs typeface="Arial" pitchFamily="34" charset="0"/>
            </a:endParaRPr>
          </a:p>
        </p:txBody>
      </p:sp>
    </p:spTree>
    <p:extLst>
      <p:ext uri="{BB962C8B-B14F-4D97-AF65-F5344CB8AC3E}">
        <p14:creationId xmlns:p14="http://schemas.microsoft.com/office/powerpoint/2010/main" val="23095431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500"/>
                                        <p:tgtEl>
                                          <p:spTgt spid="819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195"/>
                                        </p:tgtEl>
                                        <p:attrNameLst>
                                          <p:attrName>style.visibility</p:attrName>
                                        </p:attrNameLst>
                                      </p:cBhvr>
                                      <p:to>
                                        <p:strVal val="visible"/>
                                      </p:to>
                                    </p:set>
                                    <p:animEffect transition="in" filter="fade">
                                      <p:cBhvr>
                                        <p:cTn id="20" dur="500"/>
                                        <p:tgtEl>
                                          <p:spTgt spid="819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e 35"/>
          <p:cNvGrpSpPr/>
          <p:nvPr/>
        </p:nvGrpSpPr>
        <p:grpSpPr>
          <a:xfrm>
            <a:off x="-2210777" y="2558295"/>
            <a:ext cx="5433683" cy="3227067"/>
            <a:chOff x="497527" y="1493511"/>
            <a:chExt cx="8041124" cy="4248373"/>
          </a:xfrm>
        </p:grpSpPr>
        <p:pic>
          <p:nvPicPr>
            <p:cNvPr id="37" name="Picture 26"/>
            <p:cNvPicPr>
              <a:picLocks noChangeAspect="1" noChangeArrowheads="1"/>
            </p:cNvPicPr>
            <p:nvPr/>
          </p:nvPicPr>
          <p:blipFill>
            <a:blip r:embed="rId3" cstate="print"/>
            <a:srcRect l="1595" r="1820"/>
            <a:stretch>
              <a:fillRect/>
            </a:stretch>
          </p:blipFill>
          <p:spPr bwMode="auto">
            <a:xfrm>
              <a:off x="497527" y="1538854"/>
              <a:ext cx="8041124" cy="3491024"/>
            </a:xfrm>
            <a:prstGeom prst="rect">
              <a:avLst/>
            </a:prstGeom>
            <a:noFill/>
            <a:ln w="9525">
              <a:noFill/>
              <a:miter lim="800000"/>
              <a:headEnd/>
              <a:tailEnd/>
            </a:ln>
          </p:spPr>
        </p:pic>
        <p:grpSp>
          <p:nvGrpSpPr>
            <p:cNvPr id="39" name="Groupe 38"/>
            <p:cNvGrpSpPr/>
            <p:nvPr/>
          </p:nvGrpSpPr>
          <p:grpSpPr>
            <a:xfrm>
              <a:off x="4429970" y="1493511"/>
              <a:ext cx="4103117" cy="4248373"/>
              <a:chOff x="4429970" y="1493511"/>
              <a:chExt cx="4103117" cy="4248373"/>
            </a:xfrm>
          </p:grpSpPr>
          <p:grpSp>
            <p:nvGrpSpPr>
              <p:cNvPr id="40" name="Group 3"/>
              <p:cNvGrpSpPr/>
              <p:nvPr/>
            </p:nvGrpSpPr>
            <p:grpSpPr>
              <a:xfrm>
                <a:off x="4812264" y="1493511"/>
                <a:ext cx="3720823" cy="4248373"/>
                <a:chOff x="4866551" y="2304827"/>
                <a:chExt cx="3720823" cy="4248373"/>
              </a:xfrm>
            </p:grpSpPr>
            <p:sp>
              <p:nvSpPr>
                <p:cNvPr id="42" name="Rounded Rectangle 5"/>
                <p:cNvSpPr/>
                <p:nvPr/>
              </p:nvSpPr>
              <p:spPr>
                <a:xfrm>
                  <a:off x="4866551" y="2304827"/>
                  <a:ext cx="3720823" cy="4248373"/>
                </a:xfrm>
                <a:prstGeom prst="roundRect">
                  <a:avLst>
                    <a:gd name="adj" fmla="val 807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600" b="1" dirty="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p:txBody>
            </p:sp>
            <p:sp>
              <p:nvSpPr>
                <p:cNvPr id="43" name="TextBox 7"/>
                <p:cNvSpPr txBox="1"/>
                <p:nvPr/>
              </p:nvSpPr>
              <p:spPr>
                <a:xfrm>
                  <a:off x="5160088" y="5833842"/>
                  <a:ext cx="3371792" cy="526737"/>
                </a:xfrm>
                <a:prstGeom prst="rect">
                  <a:avLst/>
                </a:prstGeom>
                <a:noFill/>
              </p:spPr>
              <p:txBody>
                <a:bodyPr wrap="none" rtlCol="0">
                  <a:spAutoFit/>
                </a:bodyPr>
                <a:lstStyle/>
                <a:p>
                  <a:r>
                    <a:rPr lang="en-US" sz="2000" b="1" dirty="0" smtClean="0">
                      <a:solidFill>
                        <a:srgbClr val="FFC000"/>
                      </a:solidFill>
                      <a:latin typeface="+mn-lt"/>
                    </a:rPr>
                    <a:t>Code Verification</a:t>
                  </a:r>
                  <a:endParaRPr lang="en-US" sz="2000" b="1" dirty="0">
                    <a:solidFill>
                      <a:srgbClr val="FFC000"/>
                    </a:solidFill>
                    <a:latin typeface="+mn-lt"/>
                  </a:endParaRPr>
                </a:p>
              </p:txBody>
            </p:sp>
          </p:grpSp>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970" y="3371328"/>
                <a:ext cx="1351664" cy="7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4339" name="Rectangle 2"/>
          <p:cNvSpPr>
            <a:spLocks noGrp="1" noChangeArrowheads="1"/>
          </p:cNvSpPr>
          <p:nvPr>
            <p:ph type="title"/>
          </p:nvPr>
        </p:nvSpPr>
        <p:spPr>
          <a:xfrm>
            <a:off x="457200" y="457200"/>
            <a:ext cx="8392076" cy="990600"/>
          </a:xfrm>
        </p:spPr>
        <p:txBody>
          <a:bodyPr/>
          <a:lstStyle/>
          <a:p>
            <a:pPr>
              <a:defRPr/>
            </a:pPr>
            <a:r>
              <a:rPr lang="de-DE" dirty="0"/>
              <a:t>High </a:t>
            </a:r>
            <a:r>
              <a:rPr lang="de-DE" dirty="0" err="1"/>
              <a:t>Integrity</a:t>
            </a:r>
            <a:r>
              <a:rPr lang="de-DE" dirty="0"/>
              <a:t> Reference </a:t>
            </a:r>
            <a:r>
              <a:rPr lang="de-DE" dirty="0" smtClean="0"/>
              <a:t>Workflow</a:t>
            </a:r>
            <a:br>
              <a:rPr lang="de-DE" dirty="0" smtClean="0"/>
            </a:br>
            <a:r>
              <a:rPr lang="de-DE" sz="2400" dirty="0">
                <a:solidFill>
                  <a:srgbClr val="FF9900"/>
                </a:solidFill>
              </a:rPr>
              <a:t>Software </a:t>
            </a:r>
            <a:r>
              <a:rPr lang="de-DE" sz="2400" dirty="0" err="1">
                <a:solidFill>
                  <a:srgbClr val="FF9900"/>
                </a:solidFill>
              </a:rPr>
              <a:t>Lifecycle</a:t>
            </a:r>
            <a:r>
              <a:rPr lang="de-DE" sz="2400" dirty="0">
                <a:solidFill>
                  <a:srgbClr val="FF9900"/>
                </a:solidFill>
              </a:rPr>
              <a:t> - </a:t>
            </a:r>
            <a:r>
              <a:rPr lang="en-US" sz="2400" dirty="0">
                <a:solidFill>
                  <a:srgbClr val="FF9900"/>
                </a:solidFill>
              </a:rPr>
              <a:t>V&amp;V Activities</a:t>
            </a:r>
            <a:r>
              <a:rPr lang="en-US" sz="2400" dirty="0" smtClean="0">
                <a:solidFill>
                  <a:srgbClr val="FFC000"/>
                </a:solidFill>
              </a:rPr>
              <a:t/>
            </a:r>
            <a:br>
              <a:rPr lang="en-US" sz="2400" dirty="0" smtClean="0">
                <a:solidFill>
                  <a:srgbClr val="FFC000"/>
                </a:solidFill>
              </a:rPr>
            </a:br>
            <a:r>
              <a:rPr lang="en-US" sz="2000" dirty="0" smtClean="0">
                <a:solidFill>
                  <a:srgbClr val="C00000"/>
                </a:solidFill>
              </a:rPr>
              <a:t/>
            </a:r>
            <a:br>
              <a:rPr lang="en-US" sz="2000" dirty="0" smtClean="0">
                <a:solidFill>
                  <a:srgbClr val="C00000"/>
                </a:solidFill>
              </a:rPr>
            </a:br>
            <a:r>
              <a:rPr lang="de-DE" sz="2400" dirty="0">
                <a:solidFill>
                  <a:srgbClr val="C00000"/>
                </a:solidFill>
              </a:rPr>
              <a:t/>
            </a:r>
            <a:br>
              <a:rPr lang="de-DE" sz="2400" dirty="0">
                <a:solidFill>
                  <a:srgbClr val="C00000"/>
                </a:solidFill>
              </a:rPr>
            </a:br>
            <a:r>
              <a:rPr lang="en-US" sz="2400" dirty="0" smtClean="0">
                <a:solidFill>
                  <a:srgbClr val="FF9900"/>
                </a:solidFill>
              </a:rPr>
              <a:t/>
            </a:r>
            <a:br>
              <a:rPr lang="en-US" sz="2400" dirty="0" smtClean="0">
                <a:solidFill>
                  <a:srgbClr val="FF9900"/>
                </a:solidFill>
              </a:rPr>
            </a:br>
            <a:endParaRPr lang="en-US" altLang="ja-JP" sz="2400" dirty="0" smtClean="0">
              <a:solidFill>
                <a:srgbClr val="FF9900"/>
              </a:solidFill>
              <a:latin typeface="+mn-lt"/>
              <a:ea typeface="+mn-ea"/>
              <a:cs typeface="+mn-cs"/>
            </a:endParaRPr>
          </a:p>
        </p:txBody>
      </p:sp>
      <p:sp>
        <p:nvSpPr>
          <p:cNvPr id="12" name="Rectangle 3"/>
          <p:cNvSpPr txBox="1">
            <a:spLocks noChangeArrowheads="1"/>
          </p:cNvSpPr>
          <p:nvPr/>
        </p:nvSpPr>
        <p:spPr>
          <a:xfrm>
            <a:off x="220726" y="5639047"/>
            <a:ext cx="8594725" cy="1817042"/>
          </a:xfrm>
          <a:prstGeom prst="rect">
            <a:avLst/>
          </a:prstGeom>
        </p:spPr>
        <p:txBody>
          <a:bodyPr/>
          <a:lstStyle>
            <a:lvl1pPr marL="342900" indent="-342900" algn="l" rtl="0" eaLnBrk="0" fontAlgn="base" hangingPunct="0">
              <a:lnSpc>
                <a:spcPct val="105000"/>
              </a:lnSpc>
              <a:spcBef>
                <a:spcPct val="10000"/>
              </a:spcBef>
              <a:spcAft>
                <a:spcPct val="0"/>
              </a:spcAft>
              <a:buSzPct val="80000"/>
              <a:buFont typeface="Wingdings" pitchFamily="2" charset="2"/>
              <a:defRPr>
                <a:solidFill>
                  <a:schemeClr val="tx1"/>
                </a:solidFill>
                <a:latin typeface="+mn-lt"/>
                <a:ea typeface="+mn-ea"/>
                <a:cs typeface="+mn-cs"/>
              </a:defRPr>
            </a:lvl1pPr>
            <a:lvl2pPr marL="742950" indent="-28575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2pPr>
            <a:lvl3pPr marL="1143000" indent="-22860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3pPr>
            <a:lvl4pPr marL="1562100" indent="-228600" algn="l" rtl="0" eaLnBrk="0" fontAlgn="base" hangingPunct="0">
              <a:lnSpc>
                <a:spcPct val="105000"/>
              </a:lnSpc>
              <a:spcBef>
                <a:spcPct val="10000"/>
              </a:spcBef>
              <a:spcAft>
                <a:spcPct val="0"/>
              </a:spcAft>
              <a:buSzPct val="80000"/>
              <a:buFont typeface="Wingdings" pitchFamily="2" charset="2"/>
              <a:defRPr sz="1400">
                <a:solidFill>
                  <a:schemeClr val="tx1"/>
                </a:solidFill>
                <a:latin typeface="+mn-lt"/>
              </a:defRPr>
            </a:lvl4pPr>
            <a:lvl5pPr marL="19812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5pPr>
            <a:lvl6pPr marL="24384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6pPr>
            <a:lvl7pPr marL="28956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7pPr>
            <a:lvl8pPr marL="33528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8pPr>
            <a:lvl9pPr marL="38100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9pPr>
          </a:lstStyle>
          <a:p>
            <a:pPr marL="457200" lvl="1" indent="0">
              <a:buSzPct val="100000"/>
            </a:pPr>
            <a:endParaRPr lang="de-DE" dirty="0" smtClean="0"/>
          </a:p>
          <a:p>
            <a:pPr>
              <a:buFont typeface="Arial" pitchFamily="34" charset="0"/>
              <a:buChar char="•"/>
            </a:pPr>
            <a:endParaRPr lang="de-DE" sz="1600" dirty="0" smtClean="0"/>
          </a:p>
        </p:txBody>
      </p:sp>
      <p:grpSp>
        <p:nvGrpSpPr>
          <p:cNvPr id="22" name="Groupe 21"/>
          <p:cNvGrpSpPr/>
          <p:nvPr/>
        </p:nvGrpSpPr>
        <p:grpSpPr>
          <a:xfrm>
            <a:off x="1876423" y="1562393"/>
            <a:ext cx="3457574" cy="2228557"/>
            <a:chOff x="2511022" y="2012375"/>
            <a:chExt cx="3457574" cy="2228557"/>
          </a:xfrm>
        </p:grpSpPr>
        <p:sp>
          <p:nvSpPr>
            <p:cNvPr id="18" name="Line 17"/>
            <p:cNvSpPr>
              <a:spLocks noChangeShapeType="1"/>
            </p:cNvSpPr>
            <p:nvPr/>
          </p:nvSpPr>
          <p:spPr bwMode="auto">
            <a:xfrm flipH="1">
              <a:off x="2511022" y="2240974"/>
              <a:ext cx="733424" cy="1999958"/>
            </a:xfrm>
            <a:prstGeom prst="line">
              <a:avLst/>
            </a:prstGeom>
            <a:noFill/>
            <a:ln w="9525">
              <a:solidFill>
                <a:schemeClr val="tx1"/>
              </a:solidFill>
              <a:round/>
              <a:headEnd type="oval" w="med" len="med"/>
              <a:tailEnd type="oval" w="med" len="med"/>
            </a:ln>
          </p:spPr>
          <p:txBody>
            <a:bodyPr/>
            <a:lstStyle/>
            <a:p>
              <a:endParaRPr lang="en-US"/>
            </a:p>
          </p:txBody>
        </p:sp>
        <p:pic>
          <p:nvPicPr>
            <p:cNvPr id="19" name="Picture 15">
              <a:hlinkClick r:id="rId5" action="ppaction://program"/>
            </p:cNvPr>
            <p:cNvPicPr>
              <a:picLocks noChangeAspect="1" noChangeArrowheads="1"/>
            </p:cNvPicPr>
            <p:nvPr/>
          </p:nvPicPr>
          <p:blipFill>
            <a:blip r:embed="rId6" cstate="print">
              <a:clrChange>
                <a:clrFrom>
                  <a:srgbClr val="FDF4DC"/>
                </a:clrFrom>
                <a:clrTo>
                  <a:srgbClr val="FDF4DC">
                    <a:alpha val="0"/>
                  </a:srgbClr>
                </a:clrTo>
              </a:clrChange>
            </a:blip>
            <a:srcRect/>
            <a:stretch>
              <a:fillRect/>
            </a:stretch>
          </p:blipFill>
          <p:spPr bwMode="auto">
            <a:xfrm>
              <a:off x="3244446" y="2012375"/>
              <a:ext cx="457200" cy="457199"/>
            </a:xfrm>
            <a:prstGeom prst="rect">
              <a:avLst/>
            </a:prstGeom>
            <a:noFill/>
            <a:ln w="9525">
              <a:noFill/>
              <a:miter lim="800000"/>
              <a:headEnd/>
              <a:tailEnd/>
            </a:ln>
          </p:spPr>
        </p:pic>
        <p:sp>
          <p:nvSpPr>
            <p:cNvPr id="20" name="Rectangle 14"/>
            <p:cNvSpPr>
              <a:spLocks noChangeArrowheads="1"/>
            </p:cNvSpPr>
            <p:nvPr/>
          </p:nvSpPr>
          <p:spPr bwMode="auto">
            <a:xfrm>
              <a:off x="3701646" y="2061638"/>
              <a:ext cx="2266950" cy="566309"/>
            </a:xfrm>
            <a:prstGeom prst="rect">
              <a:avLst/>
            </a:prstGeom>
            <a:noFill/>
            <a:ln w="9525">
              <a:noFill/>
              <a:miter lim="800000"/>
              <a:headEnd/>
              <a:tailEnd/>
            </a:ln>
          </p:spPr>
          <p:txBody>
            <a:bodyPr wrap="squar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Simulink</a:t>
              </a:r>
              <a:r>
                <a:rPr lang="de-DE" sz="1400" dirty="0" smtClean="0">
                  <a:cs typeface="Arial" pitchFamily="34" charset="0"/>
                </a:rPr>
                <a:t> VV</a:t>
              </a:r>
            </a:p>
            <a:p>
              <a:pPr eaLnBrk="0" hangingPunct="0">
                <a:spcBef>
                  <a:spcPct val="20000"/>
                </a:spcBef>
                <a:buClr>
                  <a:srgbClr val="215383"/>
                </a:buClr>
                <a:buFont typeface="Wingdings" pitchFamily="2" charset="2"/>
                <a:buNone/>
              </a:pPr>
              <a:r>
                <a:rPr lang="de-DE" sz="1400" dirty="0" smtClean="0">
                  <a:cs typeface="Arial" pitchFamily="34" charset="0"/>
                </a:rPr>
                <a:t>Embedded  </a:t>
              </a:r>
              <a:r>
                <a:rPr lang="de-DE" sz="1400" dirty="0" err="1" smtClean="0">
                  <a:cs typeface="Arial" pitchFamily="34" charset="0"/>
                </a:rPr>
                <a:t>Coder</a:t>
              </a:r>
              <a:endParaRPr lang="en-US" sz="1400" dirty="0">
                <a:cs typeface="Arial" pitchFamily="34" charset="0"/>
              </a:endParaRPr>
            </a:p>
          </p:txBody>
        </p:sp>
      </p:grpSp>
      <p:sp>
        <p:nvSpPr>
          <p:cNvPr id="25" name="Rectangle 14"/>
          <p:cNvSpPr>
            <a:spLocks noChangeArrowheads="1"/>
          </p:cNvSpPr>
          <p:nvPr/>
        </p:nvSpPr>
        <p:spPr bwMode="auto">
          <a:xfrm>
            <a:off x="5169205" y="2218691"/>
            <a:ext cx="2116285"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Assess</a:t>
            </a:r>
            <a:r>
              <a:rPr lang="de-DE" sz="1400" dirty="0" smtClean="0">
                <a:cs typeface="Arial" pitchFamily="34" charset="0"/>
              </a:rPr>
              <a:t> Code </a:t>
            </a:r>
            <a:r>
              <a:rPr lang="de-DE" sz="1400" dirty="0" err="1" smtClean="0">
                <a:cs typeface="Arial" pitchFamily="34" charset="0"/>
              </a:rPr>
              <a:t>Coverage</a:t>
            </a:r>
            <a:endParaRPr lang="en-US" sz="1400" dirty="0">
              <a:cs typeface="Arial" pitchFamily="34" charset="0"/>
            </a:endParaRPr>
          </a:p>
        </p:txBody>
      </p:sp>
      <p:pic>
        <p:nvPicPr>
          <p:cNvPr id="102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b="27198"/>
          <a:stretch/>
        </p:blipFill>
        <p:spPr bwMode="auto">
          <a:xfrm>
            <a:off x="3800103" y="2539829"/>
            <a:ext cx="5203659" cy="35047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7069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de-DE" dirty="0" smtClean="0"/>
              <a:t>High-Integrity</a:t>
            </a:r>
            <a:r>
              <a:rPr lang="de-DE" dirty="0" smtClean="0">
                <a:solidFill>
                  <a:srgbClr val="000099"/>
                </a:solidFill>
              </a:rPr>
              <a:t> </a:t>
            </a:r>
            <a:r>
              <a:rPr lang="de-DE" dirty="0" smtClean="0"/>
              <a:t>Applications</a:t>
            </a:r>
            <a:endParaRPr lang="en-US" dirty="0" smtClean="0"/>
          </a:p>
        </p:txBody>
      </p:sp>
      <p:sp>
        <p:nvSpPr>
          <p:cNvPr id="7175" name="Rectangle 22"/>
          <p:cNvSpPr>
            <a:spLocks noChangeArrowheads="1"/>
          </p:cNvSpPr>
          <p:nvPr/>
        </p:nvSpPr>
        <p:spPr bwMode="auto">
          <a:xfrm>
            <a:off x="6705439" y="3827570"/>
            <a:ext cx="2264825" cy="246221"/>
          </a:xfrm>
          <a:prstGeom prst="rect">
            <a:avLst/>
          </a:prstGeom>
          <a:noFill/>
          <a:ln w="12700" algn="ctr">
            <a:noFill/>
            <a:miter lim="800000"/>
            <a:headEnd/>
            <a:tailEnd/>
          </a:ln>
        </p:spPr>
        <p:txBody>
          <a:bodyPr wrap="square" lIns="0" tIns="0" rIns="0" bIns="0">
            <a:spAutoFit/>
          </a:bodyPr>
          <a:lstStyle/>
          <a:p>
            <a:pPr eaLnBrk="0" hangingPunct="0">
              <a:spcBef>
                <a:spcPct val="20000"/>
              </a:spcBef>
              <a:buClr>
                <a:srgbClr val="215383"/>
              </a:buClr>
              <a:buFont typeface="Wingdings" pitchFamily="2" charset="2"/>
              <a:buNone/>
            </a:pPr>
            <a:r>
              <a:rPr lang="en-US" sz="800" dirty="0" smtClean="0">
                <a:solidFill>
                  <a:srgbClr val="000000"/>
                </a:solidFill>
              </a:rPr>
              <a:t>cf</a:t>
            </a:r>
            <a:r>
              <a:rPr lang="en-US" sz="800" dirty="0">
                <a:solidFill>
                  <a:srgbClr val="000000"/>
                </a:solidFill>
              </a:rPr>
              <a:t>. </a:t>
            </a:r>
            <a:r>
              <a:rPr lang="en-US" sz="800" dirty="0" err="1">
                <a:solidFill>
                  <a:srgbClr val="000000"/>
                </a:solidFill>
              </a:rPr>
              <a:t>Buncefield</a:t>
            </a:r>
            <a:r>
              <a:rPr lang="en-US" sz="800" dirty="0">
                <a:solidFill>
                  <a:srgbClr val="000000"/>
                </a:solidFill>
              </a:rPr>
              <a:t> Investigation Glossary </a:t>
            </a:r>
            <a:r>
              <a:rPr lang="en-US" sz="800" dirty="0" smtClean="0">
                <a:solidFill>
                  <a:srgbClr val="000000"/>
                </a:solidFill>
              </a:rPr>
              <a:t/>
            </a:r>
            <a:br>
              <a:rPr lang="en-US" sz="800" dirty="0" smtClean="0">
                <a:solidFill>
                  <a:srgbClr val="000000"/>
                </a:solidFill>
              </a:rPr>
            </a:br>
            <a:r>
              <a:rPr lang="en-US" sz="800" dirty="0" smtClean="0">
                <a:solidFill>
                  <a:srgbClr val="000000"/>
                </a:solidFill>
                <a:hlinkClick r:id="rId3"/>
              </a:rPr>
              <a:t>www.buncefieldinvestigation.gov.uk/glossary.htm</a:t>
            </a:r>
            <a:endParaRPr lang="en-US" sz="800" dirty="0">
              <a:solidFill>
                <a:srgbClr val="000000"/>
              </a:solidFill>
            </a:endParaRPr>
          </a:p>
        </p:txBody>
      </p:sp>
      <p:sp>
        <p:nvSpPr>
          <p:cNvPr id="7188" name="Oval 22"/>
          <p:cNvSpPr>
            <a:spLocks noChangeArrowheads="1"/>
          </p:cNvSpPr>
          <p:nvPr/>
        </p:nvSpPr>
        <p:spPr bwMode="auto">
          <a:xfrm>
            <a:off x="0" y="1376363"/>
            <a:ext cx="225425" cy="87312"/>
          </a:xfrm>
          <a:prstGeom prst="ellipse">
            <a:avLst/>
          </a:prstGeom>
          <a:noFill/>
          <a:ln w="9525" algn="ctr">
            <a:noFill/>
            <a:round/>
            <a:headEnd/>
            <a:tailEnd/>
          </a:ln>
        </p:spPr>
        <p:txBody>
          <a:bodyPr/>
          <a:lstStyle/>
          <a:p>
            <a:pPr eaLnBrk="0" hangingPunct="0">
              <a:spcBef>
                <a:spcPct val="20000"/>
              </a:spcBef>
              <a:buClr>
                <a:srgbClr val="215383"/>
              </a:buClr>
              <a:buFont typeface="Wingdings" pitchFamily="2" charset="2"/>
              <a:buChar char="§"/>
            </a:pPr>
            <a:endParaRPr lang="en-US">
              <a:solidFill>
                <a:srgbClr val="000000"/>
              </a:solidFill>
            </a:endParaRPr>
          </a:p>
        </p:txBody>
      </p:sp>
      <p:sp>
        <p:nvSpPr>
          <p:cNvPr id="7189" name="Oval 23"/>
          <p:cNvSpPr>
            <a:spLocks noChangeArrowheads="1"/>
          </p:cNvSpPr>
          <p:nvPr/>
        </p:nvSpPr>
        <p:spPr bwMode="auto">
          <a:xfrm>
            <a:off x="0" y="1689100"/>
            <a:ext cx="3506788" cy="2763838"/>
          </a:xfrm>
          <a:prstGeom prst="ellipse">
            <a:avLst/>
          </a:prstGeom>
          <a:noFill/>
          <a:ln w="9525" algn="ctr">
            <a:noFill/>
            <a:round/>
            <a:headEnd/>
            <a:tailEnd/>
          </a:ln>
        </p:spPr>
        <p:txBody>
          <a:bodyPr/>
          <a:lstStyle/>
          <a:p>
            <a:pPr eaLnBrk="0" hangingPunct="0">
              <a:spcBef>
                <a:spcPct val="20000"/>
              </a:spcBef>
              <a:buClr>
                <a:srgbClr val="215383"/>
              </a:buClr>
              <a:buFont typeface="Wingdings" pitchFamily="2" charset="2"/>
              <a:buChar char="§"/>
            </a:pPr>
            <a:endParaRPr lang="en-US">
              <a:solidFill>
                <a:srgbClr val="000000"/>
              </a:solidFill>
            </a:endParaRPr>
          </a:p>
        </p:txBody>
      </p:sp>
      <p:grpSp>
        <p:nvGrpSpPr>
          <p:cNvPr id="2" name="Group 1"/>
          <p:cNvGrpSpPr/>
          <p:nvPr/>
        </p:nvGrpSpPr>
        <p:grpSpPr>
          <a:xfrm>
            <a:off x="585183" y="1224141"/>
            <a:ext cx="5852194" cy="2854083"/>
            <a:chOff x="530318" y="1443597"/>
            <a:chExt cx="7653225" cy="4029356"/>
          </a:xfrm>
        </p:grpSpPr>
        <p:pic>
          <p:nvPicPr>
            <p:cNvPr id="26" name="Picture 25" descr="Aero.jpg"/>
            <p:cNvPicPr>
              <a:picLocks noChangeAspect="1"/>
            </p:cNvPicPr>
            <p:nvPr/>
          </p:nvPicPr>
          <p:blipFill>
            <a:blip r:embed="rId4" cstate="print"/>
            <a:stretch>
              <a:fillRect/>
            </a:stretch>
          </p:blipFill>
          <p:spPr>
            <a:xfrm>
              <a:off x="530318" y="1443597"/>
              <a:ext cx="7618318" cy="968862"/>
            </a:xfrm>
            <a:prstGeom prst="rect">
              <a:avLst/>
            </a:prstGeom>
          </p:spPr>
        </p:pic>
        <p:pic>
          <p:nvPicPr>
            <p:cNvPr id="27" name="Picture 26" descr="Auto.jpg"/>
            <p:cNvPicPr>
              <a:picLocks noChangeAspect="1"/>
            </p:cNvPicPr>
            <p:nvPr/>
          </p:nvPicPr>
          <p:blipFill>
            <a:blip r:embed="rId5" cstate="print"/>
            <a:stretch>
              <a:fillRect/>
            </a:stretch>
          </p:blipFill>
          <p:spPr>
            <a:xfrm>
              <a:off x="558053" y="2475099"/>
              <a:ext cx="7587716" cy="948464"/>
            </a:xfrm>
            <a:prstGeom prst="rect">
              <a:avLst/>
            </a:prstGeom>
          </p:spPr>
        </p:pic>
        <p:pic>
          <p:nvPicPr>
            <p:cNvPr id="28" name="Picture 27" descr="IAM.jpg"/>
            <p:cNvPicPr>
              <a:picLocks noChangeAspect="1"/>
            </p:cNvPicPr>
            <p:nvPr/>
          </p:nvPicPr>
          <p:blipFill>
            <a:blip r:embed="rId6" cstate="print"/>
            <a:stretch>
              <a:fillRect/>
            </a:stretch>
          </p:blipFill>
          <p:spPr>
            <a:xfrm>
              <a:off x="575423" y="3474104"/>
              <a:ext cx="7608120" cy="968862"/>
            </a:xfrm>
            <a:prstGeom prst="rect">
              <a:avLst/>
            </a:prstGeom>
          </p:spPr>
        </p:pic>
        <p:pic>
          <p:nvPicPr>
            <p:cNvPr id="29" name="Picture 28" descr="Other.jpg"/>
            <p:cNvPicPr>
              <a:picLocks noChangeAspect="1"/>
            </p:cNvPicPr>
            <p:nvPr/>
          </p:nvPicPr>
          <p:blipFill>
            <a:blip r:embed="rId7" cstate="print"/>
            <a:stretch>
              <a:fillRect/>
            </a:stretch>
          </p:blipFill>
          <p:spPr>
            <a:xfrm>
              <a:off x="575422" y="4514290"/>
              <a:ext cx="7608116" cy="958663"/>
            </a:xfrm>
            <a:prstGeom prst="rect">
              <a:avLst/>
            </a:prstGeom>
          </p:spPr>
        </p:pic>
      </p:grpSp>
      <p:sp>
        <p:nvSpPr>
          <p:cNvPr id="30" name="TextBox 29"/>
          <p:cNvSpPr txBox="1"/>
          <p:nvPr/>
        </p:nvSpPr>
        <p:spPr>
          <a:xfrm>
            <a:off x="6732871" y="1213332"/>
            <a:ext cx="2264825" cy="2554545"/>
          </a:xfrm>
          <a:prstGeom prst="rect">
            <a:avLst/>
          </a:prstGeom>
          <a:noFill/>
          <a:ln w="12700">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schemeClr val="tx1"/>
                </a:solidFill>
              </a:rPr>
              <a:t>Software-based systems that are designed and maintained such that they have a high probability of carrying out their intended function </a:t>
            </a:r>
          </a:p>
        </p:txBody>
      </p:sp>
      <p:sp>
        <p:nvSpPr>
          <p:cNvPr id="13" name="Rectangle 3"/>
          <p:cNvSpPr txBox="1">
            <a:spLocks noChangeArrowheads="1"/>
          </p:cNvSpPr>
          <p:nvPr/>
        </p:nvSpPr>
        <p:spPr bwMode="auto">
          <a:xfrm>
            <a:off x="370704" y="4465094"/>
            <a:ext cx="8626992" cy="2118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4163" indent="-284163" algn="l" rtl="0" fontAlgn="base">
              <a:spcBef>
                <a:spcPct val="20000"/>
              </a:spcBef>
              <a:spcAft>
                <a:spcPct val="0"/>
              </a:spcAft>
              <a:buClr>
                <a:srgbClr val="215383"/>
              </a:buClr>
              <a:buFont typeface="Wingdings" pitchFamily="2" charset="2"/>
              <a:buChar char="§"/>
              <a:defRPr sz="2400">
                <a:solidFill>
                  <a:schemeClr val="tx1"/>
                </a:solidFill>
                <a:latin typeface="+mn-lt"/>
                <a:ea typeface="+mn-ea"/>
                <a:cs typeface="+mn-cs"/>
              </a:defRPr>
            </a:lvl1pPr>
            <a:lvl2pPr marL="682625" indent="-284163" algn="l" rtl="0" fontAlgn="base">
              <a:spcBef>
                <a:spcPct val="20000"/>
              </a:spcBef>
              <a:spcAft>
                <a:spcPct val="0"/>
              </a:spcAft>
              <a:buClr>
                <a:srgbClr val="215383"/>
              </a:buClr>
              <a:buFont typeface="Wingdings" pitchFamily="2" charset="2"/>
              <a:buChar char="§"/>
              <a:defRPr sz="2000">
                <a:solidFill>
                  <a:schemeClr val="tx1"/>
                </a:solidFill>
                <a:latin typeface="+mn-lt"/>
              </a:defRPr>
            </a:lvl2pPr>
            <a:lvl3pPr marL="1081088" indent="-284163" algn="l" rtl="0" fontAlgn="base">
              <a:spcBef>
                <a:spcPct val="20000"/>
              </a:spcBef>
              <a:spcAft>
                <a:spcPct val="0"/>
              </a:spcAft>
              <a:buClr>
                <a:srgbClr val="215383"/>
              </a:buClr>
              <a:buFont typeface="Wingdings" pitchFamily="2" charset="2"/>
              <a:buChar char="§"/>
              <a:defRPr>
                <a:solidFill>
                  <a:schemeClr val="tx1"/>
                </a:solidFill>
                <a:latin typeface="+mn-lt"/>
              </a:defRPr>
            </a:lvl3pPr>
            <a:lvl4pPr marL="1487488" indent="-292100" algn="l" rtl="0" fontAlgn="base">
              <a:spcBef>
                <a:spcPct val="20000"/>
              </a:spcBef>
              <a:spcAft>
                <a:spcPct val="0"/>
              </a:spcAft>
              <a:buClr>
                <a:srgbClr val="215383"/>
              </a:buClr>
              <a:buFont typeface="Wingdings" pitchFamily="2" charset="2"/>
              <a:buChar char="§"/>
              <a:defRPr sz="1600">
                <a:solidFill>
                  <a:schemeClr val="tx1"/>
                </a:solidFill>
                <a:latin typeface="+mn-lt"/>
              </a:defRPr>
            </a:lvl4pPr>
            <a:lvl5pPr marL="1885950" indent="-284163" algn="l" rtl="0" fontAlgn="base">
              <a:spcBef>
                <a:spcPct val="20000"/>
              </a:spcBef>
              <a:spcAft>
                <a:spcPct val="0"/>
              </a:spcAft>
              <a:buClr>
                <a:srgbClr val="215383"/>
              </a:buClr>
              <a:buFont typeface="Wingdings" pitchFamily="2" charset="2"/>
              <a:buChar char="§"/>
              <a:defRPr sz="1400">
                <a:solidFill>
                  <a:schemeClr val="tx1"/>
                </a:solidFill>
                <a:latin typeface="+mn-lt"/>
              </a:defRPr>
            </a:lvl5pPr>
            <a:lvl6pPr marL="23431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6pPr>
            <a:lvl7pPr marL="28003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7pPr>
            <a:lvl8pPr marL="32575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8pPr>
            <a:lvl9pPr marL="37147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9pPr>
          </a:lstStyle>
          <a:p>
            <a:pPr marL="284163" marR="0" lvl="0" indent="-284163" algn="l" defTabSz="914400" rtl="0" eaLnBrk="1" fontAlgn="base" latinLnBrk="0" hangingPunct="1">
              <a:lnSpc>
                <a:spcPct val="100000"/>
              </a:lnSpc>
              <a:spcBef>
                <a:spcPct val="20000"/>
              </a:spcBef>
              <a:spcAft>
                <a:spcPct val="0"/>
              </a:spcAft>
              <a:buClr>
                <a:srgbClr val="215383"/>
              </a:buClr>
              <a:buSzTx/>
              <a:buFont typeface="Wingdings" pitchFamily="2" charset="2"/>
              <a:buChar char="§"/>
              <a:tabLst/>
              <a:defRPr/>
            </a:pPr>
            <a:r>
              <a:rPr kumimoji="0" lang="en-US" sz="1800" i="0" u="none" strike="noStrike" kern="0" cap="none" spc="0" normalizeH="0" baseline="0" noProof="0" dirty="0" smtClean="0">
                <a:ln>
                  <a:noFill/>
                </a:ln>
                <a:effectLst/>
                <a:uLnTx/>
                <a:uFillTx/>
                <a:latin typeface="Arial"/>
                <a:ea typeface="+mn-ea"/>
                <a:cs typeface="+mn-cs"/>
              </a:rPr>
              <a:t>Development of high-integrity applications is regulated by industry </a:t>
            </a:r>
            <a:r>
              <a:rPr kumimoji="0" lang="en-US" sz="1800" i="0" u="none" strike="noStrike" kern="0" cap="none" spc="0" normalizeH="0" baseline="0" noProof="0" dirty="0" smtClean="0">
                <a:ln>
                  <a:noFill/>
                </a:ln>
                <a:solidFill>
                  <a:srgbClr val="C00000"/>
                </a:solidFill>
                <a:effectLst/>
                <a:uLnTx/>
                <a:uFillTx/>
                <a:latin typeface="Arial"/>
                <a:ea typeface="+mn-ea"/>
                <a:cs typeface="+mn-cs"/>
              </a:rPr>
              <a:t>standards and guidelines </a:t>
            </a:r>
            <a:r>
              <a:rPr kumimoji="0" lang="en-US" sz="1800" i="0" u="none" strike="noStrike" kern="0" cap="none" spc="0" normalizeH="0" baseline="0" noProof="0" dirty="0" smtClean="0">
                <a:ln>
                  <a:noFill/>
                </a:ln>
                <a:effectLst/>
                <a:uLnTx/>
                <a:uFillTx/>
                <a:latin typeface="Arial"/>
                <a:ea typeface="+mn-ea"/>
                <a:cs typeface="+mn-cs"/>
              </a:rPr>
              <a:t>(IEC</a:t>
            </a:r>
            <a:r>
              <a:rPr kumimoji="0" lang="en-US" sz="1800" i="0" u="none" strike="noStrike" kern="0" cap="none" spc="0" normalizeH="0" noProof="0" dirty="0" smtClean="0">
                <a:ln>
                  <a:noFill/>
                </a:ln>
                <a:effectLst/>
                <a:uLnTx/>
                <a:uFillTx/>
                <a:latin typeface="Arial"/>
                <a:ea typeface="+mn-ea"/>
                <a:cs typeface="+mn-cs"/>
              </a:rPr>
              <a:t> 61508, ISO26262, IEC62304, DO-178, ...)</a:t>
            </a:r>
            <a:endParaRPr kumimoji="0" lang="en-US" sz="2000" i="0" u="none" strike="noStrike" kern="0" cap="none" spc="0" normalizeH="0" baseline="0" noProof="0" dirty="0" smtClean="0">
              <a:ln>
                <a:noFill/>
              </a:ln>
              <a:solidFill>
                <a:srgbClr val="C00000"/>
              </a:solidFill>
              <a:effectLst/>
              <a:uLnTx/>
              <a:uFillTx/>
              <a:latin typeface="Arial"/>
              <a:ea typeface="+mn-ea"/>
              <a:cs typeface="+mn-cs"/>
            </a:endParaRPr>
          </a:p>
          <a:p>
            <a:pPr lvl="1">
              <a:spcBef>
                <a:spcPts val="1200"/>
              </a:spcBef>
            </a:pPr>
            <a:r>
              <a:rPr lang="de-DE" sz="1800" dirty="0" smtClean="0"/>
              <a:t>Additional </a:t>
            </a:r>
            <a:r>
              <a:rPr lang="de-DE" sz="1800" dirty="0"/>
              <a:t>requirements on </a:t>
            </a:r>
            <a:r>
              <a:rPr lang="de-DE" sz="1800" dirty="0" smtClean="0"/>
              <a:t>development processes</a:t>
            </a:r>
            <a:endParaRPr lang="de-DE" sz="1800" dirty="0"/>
          </a:p>
          <a:p>
            <a:pPr lvl="1">
              <a:spcBef>
                <a:spcPts val="1200"/>
              </a:spcBef>
            </a:pPr>
            <a:r>
              <a:rPr lang="de-DE" sz="1800" dirty="0" smtClean="0"/>
              <a:t>Confidence in the tools used</a:t>
            </a:r>
            <a:endParaRPr lang="en-US" sz="1800" dirty="0"/>
          </a:p>
          <a:p>
            <a:pPr lvl="1">
              <a:spcBef>
                <a:spcPts val="1200"/>
              </a:spcBef>
            </a:pPr>
            <a:r>
              <a:rPr lang="en-US" sz="1800" dirty="0" smtClean="0"/>
              <a:t>Conformance demonstration </a:t>
            </a:r>
            <a:endParaRPr lang="de-DE" sz="1800" dirty="0">
              <a:solidFill>
                <a:schemeClr val="tx2"/>
              </a:solidFill>
            </a:endParaRPr>
          </a:p>
          <a:p>
            <a:pPr marL="0" marR="0" lvl="0" indent="0" algn="l" defTabSz="914400" rtl="0" eaLnBrk="1" fontAlgn="base" latinLnBrk="0" hangingPunct="1">
              <a:lnSpc>
                <a:spcPct val="100000"/>
              </a:lnSpc>
              <a:spcBef>
                <a:spcPct val="20000"/>
              </a:spcBef>
              <a:spcAft>
                <a:spcPct val="0"/>
              </a:spcAft>
              <a:buClr>
                <a:srgbClr val="215383"/>
              </a:buClr>
              <a:buSzTx/>
              <a:buNone/>
              <a:tabLst/>
              <a:defRPr/>
            </a:pPr>
            <a:r>
              <a:rPr kumimoji="0" lang="en-US" sz="2400" b="1" i="0" u="none" strike="noStrike" kern="0" cap="none" spc="0" normalizeH="0" baseline="0" noProof="0" dirty="0" smtClean="0">
                <a:ln>
                  <a:noFill/>
                </a:ln>
                <a:solidFill>
                  <a:srgbClr val="000000"/>
                </a:solidFill>
                <a:effectLst/>
                <a:uLnTx/>
                <a:uFillTx/>
                <a:latin typeface="Arial"/>
                <a:ea typeface="+mn-ea"/>
                <a:cs typeface="+mn-cs"/>
              </a:rPr>
              <a:t/>
            </a:r>
            <a:br>
              <a:rPr kumimoji="0" lang="en-US" sz="2400" b="1" i="0" u="none" strike="noStrike" kern="0" cap="none" spc="0" normalizeH="0" baseline="0" noProof="0" dirty="0" smtClean="0">
                <a:ln>
                  <a:noFill/>
                </a:ln>
                <a:solidFill>
                  <a:srgbClr val="000000"/>
                </a:solidFill>
                <a:effectLst/>
                <a:uLnTx/>
                <a:uFillTx/>
                <a:latin typeface="Arial"/>
                <a:ea typeface="+mn-ea"/>
                <a:cs typeface="+mn-cs"/>
              </a:rPr>
            </a:br>
            <a:endParaRPr kumimoji="0" lang="en-US" sz="2000" b="0" i="0" u="none" strike="noStrike" kern="0" cap="none" spc="0" normalizeH="0" baseline="0" noProof="0" dirty="0" smtClean="0">
              <a:ln>
                <a:noFill/>
              </a:ln>
              <a:solidFill>
                <a:srgbClr val="000000"/>
              </a:solidFill>
              <a:effectLst/>
              <a:uLnTx/>
              <a:uFillTx/>
              <a:latin typeface="Arial"/>
            </a:endParaRPr>
          </a:p>
          <a:p>
            <a:pPr marL="682625" marR="0" lvl="1" indent="-284163" algn="l" defTabSz="914400" rtl="0" eaLnBrk="1" fontAlgn="base" latinLnBrk="0" hangingPunct="1">
              <a:lnSpc>
                <a:spcPct val="100000"/>
              </a:lnSpc>
              <a:spcBef>
                <a:spcPct val="20000"/>
              </a:spcBef>
              <a:spcAft>
                <a:spcPct val="0"/>
              </a:spcAft>
              <a:buClr>
                <a:srgbClr val="215383"/>
              </a:buClr>
              <a:buSzTx/>
              <a:buFont typeface="Wingdings" pitchFamily="2" charset="2"/>
              <a:buChar char="§"/>
              <a:tabLst/>
              <a:defRPr/>
            </a:pPr>
            <a:endParaRPr kumimoji="0" lang="en-US" sz="1000" b="0" i="0" u="none" strike="noStrike" kern="0" cap="none" spc="0" normalizeH="0" baseline="0" noProof="0" dirty="0" smtClean="0">
              <a:ln>
                <a:noFill/>
              </a:ln>
              <a:solidFill>
                <a:srgbClr val="000000"/>
              </a:solidFill>
              <a:effectLst/>
              <a:uLnTx/>
              <a:uFillTx/>
              <a:latin typeface="Arial"/>
            </a:endParaRPr>
          </a:p>
        </p:txBody>
      </p:sp>
      <p:sp>
        <p:nvSpPr>
          <p:cNvPr id="4" name="Rectangle 3"/>
          <p:cNvSpPr/>
          <p:nvPr/>
        </p:nvSpPr>
        <p:spPr>
          <a:xfrm>
            <a:off x="530319" y="1161289"/>
            <a:ext cx="8412513" cy="300837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Tree>
    <p:extLst>
      <p:ext uri="{BB962C8B-B14F-4D97-AF65-F5344CB8AC3E}">
        <p14:creationId xmlns:p14="http://schemas.microsoft.com/office/powerpoint/2010/main" val="1314065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e 35"/>
          <p:cNvGrpSpPr/>
          <p:nvPr/>
        </p:nvGrpSpPr>
        <p:grpSpPr>
          <a:xfrm>
            <a:off x="-2210777" y="2558295"/>
            <a:ext cx="5433683" cy="3227067"/>
            <a:chOff x="497527" y="1493511"/>
            <a:chExt cx="8041124" cy="4248373"/>
          </a:xfrm>
        </p:grpSpPr>
        <p:pic>
          <p:nvPicPr>
            <p:cNvPr id="37" name="Picture 26"/>
            <p:cNvPicPr>
              <a:picLocks noChangeAspect="1" noChangeArrowheads="1"/>
            </p:cNvPicPr>
            <p:nvPr/>
          </p:nvPicPr>
          <p:blipFill>
            <a:blip r:embed="rId3" cstate="print"/>
            <a:srcRect l="1595" r="1820"/>
            <a:stretch>
              <a:fillRect/>
            </a:stretch>
          </p:blipFill>
          <p:spPr bwMode="auto">
            <a:xfrm>
              <a:off x="497527" y="1538854"/>
              <a:ext cx="8041124" cy="3491024"/>
            </a:xfrm>
            <a:prstGeom prst="rect">
              <a:avLst/>
            </a:prstGeom>
            <a:noFill/>
            <a:ln w="9525">
              <a:noFill/>
              <a:miter lim="800000"/>
              <a:headEnd/>
              <a:tailEnd/>
            </a:ln>
          </p:spPr>
        </p:pic>
        <p:grpSp>
          <p:nvGrpSpPr>
            <p:cNvPr id="39" name="Groupe 38"/>
            <p:cNvGrpSpPr/>
            <p:nvPr/>
          </p:nvGrpSpPr>
          <p:grpSpPr>
            <a:xfrm>
              <a:off x="4429970" y="1493511"/>
              <a:ext cx="4103117" cy="4248373"/>
              <a:chOff x="4429970" y="1493511"/>
              <a:chExt cx="4103117" cy="4248373"/>
            </a:xfrm>
          </p:grpSpPr>
          <p:grpSp>
            <p:nvGrpSpPr>
              <p:cNvPr id="40" name="Group 3"/>
              <p:cNvGrpSpPr/>
              <p:nvPr/>
            </p:nvGrpSpPr>
            <p:grpSpPr>
              <a:xfrm>
                <a:off x="4812264" y="1493511"/>
                <a:ext cx="3720823" cy="4248373"/>
                <a:chOff x="4866551" y="2304827"/>
                <a:chExt cx="3720823" cy="4248373"/>
              </a:xfrm>
            </p:grpSpPr>
            <p:sp>
              <p:nvSpPr>
                <p:cNvPr id="42" name="Rounded Rectangle 5"/>
                <p:cNvSpPr/>
                <p:nvPr/>
              </p:nvSpPr>
              <p:spPr>
                <a:xfrm>
                  <a:off x="4866551" y="2304827"/>
                  <a:ext cx="3720823" cy="4248373"/>
                </a:xfrm>
                <a:prstGeom prst="roundRect">
                  <a:avLst>
                    <a:gd name="adj" fmla="val 807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600" b="1" dirty="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a:p>
                  <a:endParaRPr lang="en-US" sz="1600" b="1" dirty="0" smtClean="0">
                    <a:solidFill>
                      <a:srgbClr val="FF0000"/>
                    </a:solidFill>
                    <a:latin typeface="Arial" pitchFamily="34" charset="0"/>
                    <a:cs typeface="Arial" pitchFamily="34" charset="0"/>
                  </a:endParaRPr>
                </a:p>
              </p:txBody>
            </p:sp>
            <p:sp>
              <p:nvSpPr>
                <p:cNvPr id="43" name="TextBox 7"/>
                <p:cNvSpPr txBox="1"/>
                <p:nvPr/>
              </p:nvSpPr>
              <p:spPr>
                <a:xfrm>
                  <a:off x="5160088" y="5833842"/>
                  <a:ext cx="3371792" cy="526737"/>
                </a:xfrm>
                <a:prstGeom prst="rect">
                  <a:avLst/>
                </a:prstGeom>
                <a:noFill/>
              </p:spPr>
              <p:txBody>
                <a:bodyPr wrap="none" rtlCol="0">
                  <a:spAutoFit/>
                </a:bodyPr>
                <a:lstStyle/>
                <a:p>
                  <a:r>
                    <a:rPr lang="en-US" sz="2000" b="1" dirty="0" smtClean="0">
                      <a:solidFill>
                        <a:srgbClr val="FFC000"/>
                      </a:solidFill>
                      <a:latin typeface="+mn-lt"/>
                    </a:rPr>
                    <a:t>Code Verification</a:t>
                  </a:r>
                  <a:endParaRPr lang="en-US" sz="2000" b="1" dirty="0">
                    <a:solidFill>
                      <a:srgbClr val="FFC000"/>
                    </a:solidFill>
                    <a:latin typeface="+mn-lt"/>
                  </a:endParaRPr>
                </a:p>
              </p:txBody>
            </p:sp>
          </p:grpSp>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970" y="3371328"/>
                <a:ext cx="1351664" cy="7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4339" name="Rectangle 2"/>
          <p:cNvSpPr>
            <a:spLocks noGrp="1" noChangeArrowheads="1"/>
          </p:cNvSpPr>
          <p:nvPr>
            <p:ph type="title"/>
          </p:nvPr>
        </p:nvSpPr>
        <p:spPr>
          <a:xfrm>
            <a:off x="457200" y="457200"/>
            <a:ext cx="8392076" cy="990600"/>
          </a:xfrm>
        </p:spPr>
        <p:txBody>
          <a:bodyPr/>
          <a:lstStyle/>
          <a:p>
            <a:pPr>
              <a:defRPr/>
            </a:pPr>
            <a:r>
              <a:rPr lang="de-DE" dirty="0"/>
              <a:t>High </a:t>
            </a:r>
            <a:r>
              <a:rPr lang="de-DE" dirty="0" err="1"/>
              <a:t>Integrity</a:t>
            </a:r>
            <a:r>
              <a:rPr lang="de-DE" dirty="0"/>
              <a:t> Reference </a:t>
            </a:r>
            <a:r>
              <a:rPr lang="de-DE" dirty="0" smtClean="0"/>
              <a:t>Workflow</a:t>
            </a:r>
            <a:br>
              <a:rPr lang="de-DE" dirty="0" smtClean="0"/>
            </a:br>
            <a:r>
              <a:rPr lang="de-DE" sz="2400" dirty="0">
                <a:solidFill>
                  <a:srgbClr val="FF9900"/>
                </a:solidFill>
              </a:rPr>
              <a:t>Software </a:t>
            </a:r>
            <a:r>
              <a:rPr lang="de-DE" sz="2400" dirty="0" err="1">
                <a:solidFill>
                  <a:srgbClr val="FF9900"/>
                </a:solidFill>
              </a:rPr>
              <a:t>Lifecycle</a:t>
            </a:r>
            <a:r>
              <a:rPr lang="de-DE" sz="2400" dirty="0">
                <a:solidFill>
                  <a:srgbClr val="FF9900"/>
                </a:solidFill>
              </a:rPr>
              <a:t> - </a:t>
            </a:r>
            <a:r>
              <a:rPr lang="en-US" sz="2400" dirty="0">
                <a:solidFill>
                  <a:srgbClr val="FF9900"/>
                </a:solidFill>
              </a:rPr>
              <a:t>V&amp;V Activities</a:t>
            </a:r>
            <a:r>
              <a:rPr lang="en-US" sz="2400" dirty="0" smtClean="0">
                <a:solidFill>
                  <a:srgbClr val="FFC000"/>
                </a:solidFill>
              </a:rPr>
              <a:t/>
            </a:r>
            <a:br>
              <a:rPr lang="en-US" sz="2400" dirty="0" smtClean="0">
                <a:solidFill>
                  <a:srgbClr val="FFC000"/>
                </a:solidFill>
              </a:rPr>
            </a:br>
            <a:r>
              <a:rPr lang="en-US" sz="2000" dirty="0" smtClean="0">
                <a:solidFill>
                  <a:srgbClr val="C00000"/>
                </a:solidFill>
              </a:rPr>
              <a:t/>
            </a:r>
            <a:br>
              <a:rPr lang="en-US" sz="2000" dirty="0" smtClean="0">
                <a:solidFill>
                  <a:srgbClr val="C00000"/>
                </a:solidFill>
              </a:rPr>
            </a:br>
            <a:r>
              <a:rPr lang="de-DE" sz="2400" dirty="0">
                <a:solidFill>
                  <a:srgbClr val="C00000"/>
                </a:solidFill>
              </a:rPr>
              <a:t/>
            </a:r>
            <a:br>
              <a:rPr lang="de-DE" sz="2400" dirty="0">
                <a:solidFill>
                  <a:srgbClr val="C00000"/>
                </a:solidFill>
              </a:rPr>
            </a:br>
            <a:r>
              <a:rPr lang="en-US" sz="2400" dirty="0" smtClean="0">
                <a:solidFill>
                  <a:srgbClr val="FF9900"/>
                </a:solidFill>
              </a:rPr>
              <a:t/>
            </a:r>
            <a:br>
              <a:rPr lang="en-US" sz="2400" dirty="0" smtClean="0">
                <a:solidFill>
                  <a:srgbClr val="FF9900"/>
                </a:solidFill>
              </a:rPr>
            </a:br>
            <a:endParaRPr lang="en-US" altLang="ja-JP" sz="2400" dirty="0" smtClean="0">
              <a:solidFill>
                <a:srgbClr val="FF9900"/>
              </a:solidFill>
              <a:latin typeface="+mn-lt"/>
              <a:ea typeface="+mn-ea"/>
              <a:cs typeface="+mn-cs"/>
            </a:endParaRPr>
          </a:p>
        </p:txBody>
      </p:sp>
      <p:sp>
        <p:nvSpPr>
          <p:cNvPr id="12" name="Rectangle 3"/>
          <p:cNvSpPr txBox="1">
            <a:spLocks noChangeArrowheads="1"/>
          </p:cNvSpPr>
          <p:nvPr/>
        </p:nvSpPr>
        <p:spPr>
          <a:xfrm>
            <a:off x="220726" y="5639047"/>
            <a:ext cx="8594725" cy="1817042"/>
          </a:xfrm>
          <a:prstGeom prst="rect">
            <a:avLst/>
          </a:prstGeom>
        </p:spPr>
        <p:txBody>
          <a:bodyPr/>
          <a:lstStyle>
            <a:lvl1pPr marL="342900" indent="-342900" algn="l" rtl="0" eaLnBrk="0" fontAlgn="base" hangingPunct="0">
              <a:lnSpc>
                <a:spcPct val="105000"/>
              </a:lnSpc>
              <a:spcBef>
                <a:spcPct val="10000"/>
              </a:spcBef>
              <a:spcAft>
                <a:spcPct val="0"/>
              </a:spcAft>
              <a:buSzPct val="80000"/>
              <a:buFont typeface="Wingdings" pitchFamily="2" charset="2"/>
              <a:defRPr>
                <a:solidFill>
                  <a:schemeClr val="tx1"/>
                </a:solidFill>
                <a:latin typeface="+mn-lt"/>
                <a:ea typeface="+mn-ea"/>
                <a:cs typeface="+mn-cs"/>
              </a:defRPr>
            </a:lvl1pPr>
            <a:lvl2pPr marL="742950" indent="-28575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2pPr>
            <a:lvl3pPr marL="1143000" indent="-228600" algn="l" rtl="0" eaLnBrk="0" fontAlgn="base" hangingPunct="0">
              <a:lnSpc>
                <a:spcPct val="105000"/>
              </a:lnSpc>
              <a:spcBef>
                <a:spcPct val="10000"/>
              </a:spcBef>
              <a:spcAft>
                <a:spcPct val="0"/>
              </a:spcAft>
              <a:buSzPct val="80000"/>
              <a:buFont typeface="Wingdings" pitchFamily="2" charset="2"/>
              <a:defRPr sz="1600">
                <a:solidFill>
                  <a:schemeClr val="tx1"/>
                </a:solidFill>
                <a:latin typeface="+mn-lt"/>
              </a:defRPr>
            </a:lvl3pPr>
            <a:lvl4pPr marL="1562100" indent="-228600" algn="l" rtl="0" eaLnBrk="0" fontAlgn="base" hangingPunct="0">
              <a:lnSpc>
                <a:spcPct val="105000"/>
              </a:lnSpc>
              <a:spcBef>
                <a:spcPct val="10000"/>
              </a:spcBef>
              <a:spcAft>
                <a:spcPct val="0"/>
              </a:spcAft>
              <a:buSzPct val="80000"/>
              <a:buFont typeface="Wingdings" pitchFamily="2" charset="2"/>
              <a:defRPr sz="1400">
                <a:solidFill>
                  <a:schemeClr val="tx1"/>
                </a:solidFill>
                <a:latin typeface="+mn-lt"/>
              </a:defRPr>
            </a:lvl4pPr>
            <a:lvl5pPr marL="19812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5pPr>
            <a:lvl6pPr marL="24384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6pPr>
            <a:lvl7pPr marL="28956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7pPr>
            <a:lvl8pPr marL="33528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8pPr>
            <a:lvl9pPr marL="3810000" indent="-228600" algn="l" rtl="0" eaLnBrk="0" fontAlgn="base" hangingPunct="0">
              <a:spcBef>
                <a:spcPct val="0"/>
              </a:spcBef>
              <a:spcAft>
                <a:spcPct val="0"/>
              </a:spcAft>
              <a:buSzPct val="80000"/>
              <a:buFont typeface="Wingdings" pitchFamily="2" charset="2"/>
              <a:buChar char="n"/>
              <a:defRPr sz="1200" b="1">
                <a:solidFill>
                  <a:schemeClr val="tx1"/>
                </a:solidFill>
                <a:latin typeface="CorpoS" pitchFamily="2" charset="0"/>
              </a:defRPr>
            </a:lvl9pPr>
          </a:lstStyle>
          <a:p>
            <a:pPr marL="457200" lvl="1" indent="0">
              <a:buSzPct val="100000"/>
            </a:pPr>
            <a:endParaRPr lang="de-DE" dirty="0" smtClean="0"/>
          </a:p>
          <a:p>
            <a:pPr>
              <a:buFont typeface="Arial" pitchFamily="34" charset="0"/>
              <a:buChar char="•"/>
            </a:pPr>
            <a:endParaRPr lang="de-DE" sz="1600" dirty="0" smtClean="0"/>
          </a:p>
        </p:txBody>
      </p:sp>
      <p:grpSp>
        <p:nvGrpSpPr>
          <p:cNvPr id="22" name="Groupe 21"/>
          <p:cNvGrpSpPr/>
          <p:nvPr/>
        </p:nvGrpSpPr>
        <p:grpSpPr>
          <a:xfrm>
            <a:off x="1961996" y="3105150"/>
            <a:ext cx="4145767" cy="813479"/>
            <a:chOff x="2596595" y="3555132"/>
            <a:chExt cx="4145767" cy="813479"/>
          </a:xfrm>
        </p:grpSpPr>
        <p:sp>
          <p:nvSpPr>
            <p:cNvPr id="28" name="Line 17"/>
            <p:cNvSpPr>
              <a:spLocks noChangeShapeType="1"/>
            </p:cNvSpPr>
            <p:nvPr/>
          </p:nvSpPr>
          <p:spPr bwMode="auto">
            <a:xfrm flipH="1">
              <a:off x="2596595" y="3907556"/>
              <a:ext cx="1381275" cy="461055"/>
            </a:xfrm>
            <a:prstGeom prst="line">
              <a:avLst/>
            </a:prstGeom>
            <a:noFill/>
            <a:ln w="9525">
              <a:solidFill>
                <a:schemeClr val="tx1"/>
              </a:solidFill>
              <a:round/>
              <a:headEnd type="oval" w="med" len="med"/>
              <a:tailEnd type="oval" w="med" len="med"/>
            </a:ln>
          </p:spPr>
          <p:txBody>
            <a:bodyPr/>
            <a:lstStyle/>
            <a:p>
              <a:endParaRPr lang="en-US"/>
            </a:p>
          </p:txBody>
        </p:sp>
        <p:pic>
          <p:nvPicPr>
            <p:cNvPr id="29" name="Picture 15">
              <a:hlinkClick r:id="rId5" action="ppaction://program"/>
            </p:cNvPr>
            <p:cNvPicPr>
              <a:picLocks noChangeAspect="1" noChangeArrowheads="1"/>
            </p:cNvPicPr>
            <p:nvPr/>
          </p:nvPicPr>
          <p:blipFill>
            <a:blip r:embed="rId6" cstate="print">
              <a:clrChange>
                <a:clrFrom>
                  <a:srgbClr val="FDF4DC"/>
                </a:clrFrom>
                <a:clrTo>
                  <a:srgbClr val="FDF4DC">
                    <a:alpha val="0"/>
                  </a:srgbClr>
                </a:clrTo>
              </a:clrChange>
            </a:blip>
            <a:srcRect/>
            <a:stretch>
              <a:fillRect/>
            </a:stretch>
          </p:blipFill>
          <p:spPr bwMode="auto">
            <a:xfrm>
              <a:off x="3987398" y="3555132"/>
              <a:ext cx="457200" cy="457199"/>
            </a:xfrm>
            <a:prstGeom prst="rect">
              <a:avLst/>
            </a:prstGeom>
            <a:noFill/>
            <a:ln w="9525">
              <a:noFill/>
              <a:miter lim="800000"/>
              <a:headEnd/>
              <a:tailEnd/>
            </a:ln>
          </p:spPr>
        </p:pic>
        <p:sp>
          <p:nvSpPr>
            <p:cNvPr id="30" name="Rectangle 14"/>
            <p:cNvSpPr>
              <a:spLocks noChangeArrowheads="1"/>
            </p:cNvSpPr>
            <p:nvPr/>
          </p:nvSpPr>
          <p:spPr bwMode="auto">
            <a:xfrm>
              <a:off x="4475412" y="3629842"/>
              <a:ext cx="2266950" cy="307777"/>
            </a:xfrm>
            <a:prstGeom prst="rect">
              <a:avLst/>
            </a:prstGeom>
            <a:noFill/>
            <a:ln w="9525">
              <a:noFill/>
              <a:miter lim="800000"/>
              <a:headEnd/>
              <a:tailEnd/>
            </a:ln>
          </p:spPr>
          <p:txBody>
            <a:bodyPr wrap="square">
              <a:spAutoFit/>
            </a:bodyPr>
            <a:lstStyle/>
            <a:p>
              <a:pPr eaLnBrk="0" hangingPunct="0">
                <a:spcBef>
                  <a:spcPct val="20000"/>
                </a:spcBef>
                <a:buClr>
                  <a:srgbClr val="215383"/>
                </a:buClr>
                <a:buFont typeface="Wingdings" pitchFamily="2" charset="2"/>
                <a:buNone/>
              </a:pPr>
              <a:r>
                <a:rPr lang="de-DE" sz="1400" dirty="0" smtClean="0">
                  <a:cs typeface="Arial" pitchFamily="34" charset="0"/>
                </a:rPr>
                <a:t>Polyspace</a:t>
              </a:r>
            </a:p>
          </p:txBody>
        </p:sp>
      </p:grpSp>
      <p:grpSp>
        <p:nvGrpSpPr>
          <p:cNvPr id="31" name="Groupe 30"/>
          <p:cNvGrpSpPr/>
          <p:nvPr/>
        </p:nvGrpSpPr>
        <p:grpSpPr>
          <a:xfrm>
            <a:off x="4736163" y="2514503"/>
            <a:ext cx="4188516" cy="3886200"/>
            <a:chOff x="4736163" y="2143028"/>
            <a:chExt cx="4188516" cy="3886200"/>
          </a:xfrm>
        </p:grpSpPr>
        <p:pic>
          <p:nvPicPr>
            <p:cNvPr id="32" name="Picture 30"/>
            <p:cNvPicPr>
              <a:picLocks noChangeAspect="1" noChangeArrowheads="1"/>
            </p:cNvPicPr>
            <p:nvPr/>
          </p:nvPicPr>
          <p:blipFill>
            <a:blip r:embed="rId7" cstate="print"/>
            <a:srcRect/>
            <a:stretch>
              <a:fillRect/>
            </a:stretch>
          </p:blipFill>
          <p:spPr bwMode="auto">
            <a:xfrm>
              <a:off x="6292179" y="2143028"/>
              <a:ext cx="2632500" cy="3886200"/>
            </a:xfrm>
            <a:prstGeom prst="rect">
              <a:avLst/>
            </a:prstGeom>
            <a:solidFill>
              <a:schemeClr val="bg1"/>
            </a:solidFill>
            <a:ln w="9525">
              <a:solidFill>
                <a:schemeClr val="tx1"/>
              </a:solidFill>
              <a:miter lim="800000"/>
              <a:headEnd/>
              <a:tailEnd/>
            </a:ln>
            <a:effectLst>
              <a:glow rad="228600">
                <a:schemeClr val="accent4">
                  <a:satMod val="175000"/>
                  <a:alpha val="40000"/>
                </a:schemeClr>
              </a:glow>
            </a:effectLst>
          </p:spPr>
        </p:pic>
        <p:sp>
          <p:nvSpPr>
            <p:cNvPr id="33" name="Rectangle 7"/>
            <p:cNvSpPr>
              <a:spLocks noChangeArrowheads="1"/>
            </p:cNvSpPr>
            <p:nvPr/>
          </p:nvSpPr>
          <p:spPr bwMode="auto">
            <a:xfrm>
              <a:off x="5345763" y="3657600"/>
              <a:ext cx="685800" cy="514350"/>
            </a:xfrm>
            <a:prstGeom prst="rect">
              <a:avLst/>
            </a:prstGeom>
            <a:noFill/>
            <a:ln w="12700">
              <a:noFill/>
              <a:miter lim="800000"/>
              <a:headEnd/>
              <a:tailEnd/>
            </a:ln>
          </p:spPr>
          <p:txBody>
            <a:bodyPr lIns="90488" tIns="44450" rIns="90488" bIns="44450">
              <a:spAutoFit/>
            </a:bodyPr>
            <a:lstStyle/>
            <a:p>
              <a:pPr algn="ctr">
                <a:spcBef>
                  <a:spcPct val="50000"/>
                </a:spcBef>
              </a:pPr>
              <a:r>
                <a:rPr lang="en-US" sz="1400" b="1">
                  <a:solidFill>
                    <a:srgbClr val="FF0000"/>
                  </a:solidFill>
                </a:rPr>
                <a:t>Red:</a:t>
              </a:r>
              <a:br>
                <a:rPr lang="en-US" sz="1400" b="1">
                  <a:solidFill>
                    <a:srgbClr val="FF0000"/>
                  </a:solidFill>
                </a:rPr>
              </a:br>
              <a:r>
                <a:rPr lang="en-US" sz="1400" b="1">
                  <a:solidFill>
                    <a:srgbClr val="FF0000"/>
                  </a:solidFill>
                </a:rPr>
                <a:t>faulty</a:t>
              </a:r>
            </a:p>
          </p:txBody>
        </p:sp>
        <p:sp>
          <p:nvSpPr>
            <p:cNvPr id="34" name="Line 8"/>
            <p:cNvSpPr>
              <a:spLocks noChangeShapeType="1"/>
            </p:cNvSpPr>
            <p:nvPr/>
          </p:nvSpPr>
          <p:spPr bwMode="auto">
            <a:xfrm>
              <a:off x="5918850" y="3810000"/>
              <a:ext cx="1027113" cy="76200"/>
            </a:xfrm>
            <a:prstGeom prst="line">
              <a:avLst/>
            </a:prstGeom>
            <a:noFill/>
            <a:ln w="12700">
              <a:solidFill>
                <a:srgbClr val="FF0000"/>
              </a:solidFill>
              <a:round/>
              <a:headEnd/>
              <a:tailEnd/>
            </a:ln>
          </p:spPr>
          <p:txBody>
            <a:bodyPr wrap="none" anchor="ctr"/>
            <a:lstStyle/>
            <a:p>
              <a:pPr>
                <a:defRPr/>
              </a:pPr>
              <a:endParaRPr lang="en-US" sz="1000">
                <a:latin typeface="+mn-lt"/>
              </a:endParaRPr>
            </a:p>
          </p:txBody>
        </p:sp>
        <p:sp>
          <p:nvSpPr>
            <p:cNvPr id="35" name="Rectangle 10"/>
            <p:cNvSpPr>
              <a:spLocks noChangeArrowheads="1"/>
            </p:cNvSpPr>
            <p:nvPr/>
          </p:nvSpPr>
          <p:spPr bwMode="auto">
            <a:xfrm>
              <a:off x="5234638" y="2743200"/>
              <a:ext cx="873125" cy="514350"/>
            </a:xfrm>
            <a:prstGeom prst="rect">
              <a:avLst/>
            </a:prstGeom>
            <a:noFill/>
            <a:ln w="12700">
              <a:noFill/>
              <a:miter lim="800000"/>
              <a:headEnd/>
              <a:tailEnd/>
            </a:ln>
          </p:spPr>
          <p:txBody>
            <a:bodyPr lIns="90488" tIns="44450" rIns="90488" bIns="44450">
              <a:spAutoFit/>
            </a:bodyPr>
            <a:lstStyle/>
            <a:p>
              <a:pPr algn="ctr">
                <a:spcBef>
                  <a:spcPct val="50000"/>
                </a:spcBef>
              </a:pPr>
              <a:r>
                <a:rPr lang="en-US" sz="1400" b="1" dirty="0">
                  <a:solidFill>
                    <a:srgbClr val="19B319"/>
                  </a:solidFill>
                </a:rPr>
                <a:t>Green:</a:t>
              </a:r>
              <a:br>
                <a:rPr lang="en-US" sz="1400" b="1" dirty="0">
                  <a:solidFill>
                    <a:srgbClr val="19B319"/>
                  </a:solidFill>
                </a:rPr>
              </a:br>
              <a:r>
                <a:rPr lang="en-US" sz="1400" b="1" dirty="0">
                  <a:solidFill>
                    <a:srgbClr val="19B319"/>
                  </a:solidFill>
                </a:rPr>
                <a:t>reliable</a:t>
              </a:r>
            </a:p>
          </p:txBody>
        </p:sp>
        <p:sp>
          <p:nvSpPr>
            <p:cNvPr id="38" name="Line 11"/>
            <p:cNvSpPr>
              <a:spLocks noChangeShapeType="1"/>
            </p:cNvSpPr>
            <p:nvPr/>
          </p:nvSpPr>
          <p:spPr bwMode="auto">
            <a:xfrm>
              <a:off x="5995050" y="2895600"/>
              <a:ext cx="646113" cy="381000"/>
            </a:xfrm>
            <a:prstGeom prst="line">
              <a:avLst/>
            </a:prstGeom>
            <a:noFill/>
            <a:ln w="12700">
              <a:solidFill>
                <a:srgbClr val="19B319"/>
              </a:solidFill>
              <a:round/>
              <a:headEnd/>
              <a:tailEnd/>
            </a:ln>
          </p:spPr>
          <p:txBody>
            <a:bodyPr wrap="none" anchor="ctr"/>
            <a:lstStyle/>
            <a:p>
              <a:endParaRPr lang="en-US"/>
            </a:p>
          </p:txBody>
        </p:sp>
        <p:sp>
          <p:nvSpPr>
            <p:cNvPr id="44" name="Rectangle 13"/>
            <p:cNvSpPr>
              <a:spLocks noChangeArrowheads="1"/>
            </p:cNvSpPr>
            <p:nvPr/>
          </p:nvSpPr>
          <p:spPr bwMode="auto">
            <a:xfrm>
              <a:off x="5269563" y="4419600"/>
              <a:ext cx="762000" cy="514350"/>
            </a:xfrm>
            <a:prstGeom prst="rect">
              <a:avLst/>
            </a:prstGeom>
            <a:noFill/>
            <a:ln w="12700">
              <a:noFill/>
              <a:miter lim="800000"/>
              <a:headEnd/>
              <a:tailEnd/>
            </a:ln>
          </p:spPr>
          <p:txBody>
            <a:bodyPr lIns="90488" tIns="44450" rIns="90488" bIns="44450">
              <a:spAutoFit/>
            </a:bodyPr>
            <a:lstStyle/>
            <a:p>
              <a:pPr algn="ctr">
                <a:spcBef>
                  <a:spcPct val="50000"/>
                </a:spcBef>
              </a:pPr>
              <a:r>
                <a:rPr lang="en-US" sz="1400" b="1">
                  <a:solidFill>
                    <a:srgbClr val="808080"/>
                  </a:solidFill>
                </a:rPr>
                <a:t>Grey:</a:t>
              </a:r>
              <a:br>
                <a:rPr lang="en-US" sz="1400" b="1">
                  <a:solidFill>
                    <a:srgbClr val="808080"/>
                  </a:solidFill>
                </a:rPr>
              </a:br>
              <a:r>
                <a:rPr lang="en-US" sz="1400" b="1">
                  <a:solidFill>
                    <a:srgbClr val="808080"/>
                  </a:solidFill>
                </a:rPr>
                <a:t>dead</a:t>
              </a:r>
            </a:p>
          </p:txBody>
        </p:sp>
        <p:sp>
          <p:nvSpPr>
            <p:cNvPr id="45" name="Line 14"/>
            <p:cNvSpPr>
              <a:spLocks noChangeShapeType="1"/>
            </p:cNvSpPr>
            <p:nvPr/>
          </p:nvSpPr>
          <p:spPr bwMode="auto">
            <a:xfrm flipV="1">
              <a:off x="5955363" y="4343400"/>
              <a:ext cx="914400" cy="228600"/>
            </a:xfrm>
            <a:prstGeom prst="line">
              <a:avLst/>
            </a:prstGeom>
            <a:noFill/>
            <a:ln w="12700">
              <a:solidFill>
                <a:srgbClr val="808080"/>
              </a:solidFill>
              <a:round/>
              <a:headEnd/>
              <a:tailEnd/>
            </a:ln>
          </p:spPr>
          <p:txBody>
            <a:bodyPr wrap="none" anchor="ctr"/>
            <a:lstStyle/>
            <a:p>
              <a:pPr>
                <a:defRPr/>
              </a:pPr>
              <a:endParaRPr lang="en-US" sz="1000">
                <a:latin typeface="+mn-lt"/>
              </a:endParaRPr>
            </a:p>
          </p:txBody>
        </p:sp>
        <p:sp>
          <p:nvSpPr>
            <p:cNvPr id="46" name="Rectangle 16"/>
            <p:cNvSpPr>
              <a:spLocks noChangeArrowheads="1"/>
            </p:cNvSpPr>
            <p:nvPr/>
          </p:nvSpPr>
          <p:spPr bwMode="auto">
            <a:xfrm>
              <a:off x="5034613" y="5200650"/>
              <a:ext cx="1066800" cy="514350"/>
            </a:xfrm>
            <a:prstGeom prst="rect">
              <a:avLst/>
            </a:prstGeom>
            <a:noFill/>
            <a:ln w="12700">
              <a:noFill/>
              <a:miter lim="800000"/>
              <a:headEnd/>
              <a:tailEnd/>
            </a:ln>
          </p:spPr>
          <p:txBody>
            <a:bodyPr lIns="90488" tIns="44450" rIns="90488" bIns="44450">
              <a:spAutoFit/>
            </a:bodyPr>
            <a:lstStyle/>
            <a:p>
              <a:pPr algn="ctr">
                <a:spcBef>
                  <a:spcPct val="50000"/>
                </a:spcBef>
              </a:pPr>
              <a:r>
                <a:rPr lang="en-US" sz="1400" b="1">
                  <a:solidFill>
                    <a:srgbClr val="EA981C"/>
                  </a:solidFill>
                </a:rPr>
                <a:t>Orange:</a:t>
              </a:r>
              <a:br>
                <a:rPr lang="en-US" sz="1400" b="1">
                  <a:solidFill>
                    <a:srgbClr val="EA981C"/>
                  </a:solidFill>
                </a:rPr>
              </a:br>
              <a:r>
                <a:rPr lang="en-US" sz="1400" b="1">
                  <a:solidFill>
                    <a:srgbClr val="EA981C"/>
                  </a:solidFill>
                </a:rPr>
                <a:t>unproven</a:t>
              </a:r>
            </a:p>
          </p:txBody>
        </p:sp>
        <p:sp>
          <p:nvSpPr>
            <p:cNvPr id="47" name="Line 17"/>
            <p:cNvSpPr>
              <a:spLocks noChangeShapeType="1"/>
            </p:cNvSpPr>
            <p:nvPr/>
          </p:nvSpPr>
          <p:spPr bwMode="auto">
            <a:xfrm flipV="1">
              <a:off x="5955363" y="4953000"/>
              <a:ext cx="1447800" cy="457200"/>
            </a:xfrm>
            <a:prstGeom prst="line">
              <a:avLst/>
            </a:prstGeom>
            <a:noFill/>
            <a:ln w="12700">
              <a:solidFill>
                <a:srgbClr val="EA981C"/>
              </a:solidFill>
              <a:round/>
              <a:headEnd/>
              <a:tailEnd/>
            </a:ln>
          </p:spPr>
          <p:txBody>
            <a:bodyPr wrap="none" anchor="ctr"/>
            <a:lstStyle/>
            <a:p>
              <a:endParaRPr lang="en-US"/>
            </a:p>
          </p:txBody>
        </p:sp>
        <p:sp>
          <p:nvSpPr>
            <p:cNvPr id="48" name="AutoShape 32"/>
            <p:cNvSpPr>
              <a:spLocks/>
            </p:cNvSpPr>
            <p:nvPr/>
          </p:nvSpPr>
          <p:spPr bwMode="auto">
            <a:xfrm>
              <a:off x="5091763" y="2743200"/>
              <a:ext cx="247650" cy="2190750"/>
            </a:xfrm>
            <a:prstGeom prst="leftBrace">
              <a:avLst>
                <a:gd name="adj1" fmla="val 73718"/>
                <a:gd name="adj2" fmla="val 50000"/>
              </a:avLst>
            </a:prstGeom>
            <a:noFill/>
            <a:ln w="19050">
              <a:solidFill>
                <a:srgbClr val="003366"/>
              </a:solidFill>
              <a:round/>
              <a:headEnd/>
              <a:tailEnd/>
            </a:ln>
          </p:spPr>
          <p:txBody>
            <a:bodyPr wrap="none" anchor="ctr"/>
            <a:lstStyle/>
            <a:p>
              <a:endParaRPr lang="en-US"/>
            </a:p>
          </p:txBody>
        </p:sp>
        <p:sp>
          <p:nvSpPr>
            <p:cNvPr id="49" name="Rectangle 33"/>
            <p:cNvSpPr>
              <a:spLocks noChangeArrowheads="1"/>
            </p:cNvSpPr>
            <p:nvPr/>
          </p:nvSpPr>
          <p:spPr bwMode="auto">
            <a:xfrm>
              <a:off x="4736163" y="3276600"/>
              <a:ext cx="355600" cy="1117600"/>
            </a:xfrm>
            <a:prstGeom prst="rect">
              <a:avLst/>
            </a:prstGeom>
            <a:noFill/>
            <a:ln w="12700">
              <a:noFill/>
              <a:miter lim="800000"/>
              <a:headEnd/>
              <a:tailEnd/>
            </a:ln>
            <a:effectLst/>
          </p:spPr>
          <p:txBody>
            <a:bodyPr lIns="90488" tIns="44450" rIns="90488" bIns="44450">
              <a:spAutoFit/>
            </a:bodyPr>
            <a:lstStyle/>
            <a:p>
              <a:pPr algn="ctr">
                <a:lnSpc>
                  <a:spcPct val="70000"/>
                </a:lnSpc>
                <a:spcBef>
                  <a:spcPct val="20000"/>
                </a:spcBef>
              </a:pPr>
              <a:r>
                <a:rPr lang="en-US" sz="1600" b="1">
                  <a:solidFill>
                    <a:srgbClr val="003366"/>
                  </a:solidFill>
                </a:rPr>
                <a:t>Proven</a:t>
              </a:r>
            </a:p>
          </p:txBody>
        </p:sp>
      </p:grpSp>
      <p:sp>
        <p:nvSpPr>
          <p:cNvPr id="50" name="Line 17"/>
          <p:cNvSpPr>
            <a:spLocks noChangeShapeType="1"/>
          </p:cNvSpPr>
          <p:nvPr/>
        </p:nvSpPr>
        <p:spPr bwMode="auto">
          <a:xfrm flipH="1">
            <a:off x="1876423" y="1790992"/>
            <a:ext cx="733424" cy="1999958"/>
          </a:xfrm>
          <a:prstGeom prst="line">
            <a:avLst/>
          </a:prstGeom>
          <a:noFill/>
          <a:ln w="9525">
            <a:solidFill>
              <a:schemeClr val="tx1"/>
            </a:solidFill>
            <a:round/>
            <a:headEnd type="oval" w="med" len="med"/>
            <a:tailEnd type="oval" w="med" len="med"/>
          </a:ln>
        </p:spPr>
        <p:txBody>
          <a:bodyPr/>
          <a:lstStyle/>
          <a:p>
            <a:endParaRPr lang="en-US"/>
          </a:p>
        </p:txBody>
      </p:sp>
      <p:pic>
        <p:nvPicPr>
          <p:cNvPr id="51" name="Picture 15">
            <a:hlinkClick r:id="rId5" action="ppaction://program"/>
          </p:cNvPr>
          <p:cNvPicPr>
            <a:picLocks noChangeAspect="1" noChangeArrowheads="1"/>
          </p:cNvPicPr>
          <p:nvPr/>
        </p:nvPicPr>
        <p:blipFill>
          <a:blip r:embed="rId6" cstate="print">
            <a:clrChange>
              <a:clrFrom>
                <a:srgbClr val="FDF4DC"/>
              </a:clrFrom>
              <a:clrTo>
                <a:srgbClr val="FDF4DC">
                  <a:alpha val="0"/>
                </a:srgbClr>
              </a:clrTo>
            </a:clrChange>
          </a:blip>
          <a:srcRect/>
          <a:stretch>
            <a:fillRect/>
          </a:stretch>
        </p:blipFill>
        <p:spPr bwMode="auto">
          <a:xfrm>
            <a:off x="2609847" y="1562393"/>
            <a:ext cx="457200" cy="457199"/>
          </a:xfrm>
          <a:prstGeom prst="rect">
            <a:avLst/>
          </a:prstGeom>
          <a:noFill/>
          <a:ln w="9525">
            <a:noFill/>
            <a:miter lim="800000"/>
            <a:headEnd/>
            <a:tailEnd/>
          </a:ln>
        </p:spPr>
      </p:pic>
      <p:sp>
        <p:nvSpPr>
          <p:cNvPr id="52" name="Rectangle 14"/>
          <p:cNvSpPr>
            <a:spLocks noChangeArrowheads="1"/>
          </p:cNvSpPr>
          <p:nvPr/>
        </p:nvSpPr>
        <p:spPr bwMode="auto">
          <a:xfrm>
            <a:off x="3067047" y="1611656"/>
            <a:ext cx="2266950" cy="566309"/>
          </a:xfrm>
          <a:prstGeom prst="rect">
            <a:avLst/>
          </a:prstGeom>
          <a:noFill/>
          <a:ln w="9525">
            <a:noFill/>
            <a:miter lim="800000"/>
            <a:headEnd/>
            <a:tailEnd/>
          </a:ln>
        </p:spPr>
        <p:txBody>
          <a:bodyPr wrap="squar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Simulink</a:t>
            </a:r>
            <a:r>
              <a:rPr lang="de-DE" sz="1400" dirty="0" smtClean="0">
                <a:cs typeface="Arial" pitchFamily="34" charset="0"/>
              </a:rPr>
              <a:t> VV</a:t>
            </a:r>
          </a:p>
          <a:p>
            <a:pPr eaLnBrk="0" hangingPunct="0">
              <a:spcBef>
                <a:spcPct val="20000"/>
              </a:spcBef>
              <a:buClr>
                <a:srgbClr val="215383"/>
              </a:buClr>
              <a:buFont typeface="Wingdings" pitchFamily="2" charset="2"/>
              <a:buNone/>
            </a:pPr>
            <a:r>
              <a:rPr lang="de-DE" sz="1400" dirty="0" smtClean="0">
                <a:cs typeface="Arial" pitchFamily="34" charset="0"/>
              </a:rPr>
              <a:t>Embedded  </a:t>
            </a:r>
            <a:r>
              <a:rPr lang="de-DE" sz="1400" dirty="0" err="1" smtClean="0">
                <a:cs typeface="Arial" pitchFamily="34" charset="0"/>
              </a:rPr>
              <a:t>Coder</a:t>
            </a:r>
            <a:endParaRPr lang="en-US" sz="1400" dirty="0">
              <a:cs typeface="Arial" pitchFamily="34" charset="0"/>
            </a:endParaRPr>
          </a:p>
        </p:txBody>
      </p:sp>
      <p:sp>
        <p:nvSpPr>
          <p:cNvPr id="53" name="Rectangle 14"/>
          <p:cNvSpPr>
            <a:spLocks noChangeArrowheads="1"/>
          </p:cNvSpPr>
          <p:nvPr/>
        </p:nvSpPr>
        <p:spPr bwMode="auto">
          <a:xfrm>
            <a:off x="5921088" y="2031048"/>
            <a:ext cx="2709396" cy="307777"/>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err="1" smtClean="0">
                <a:cs typeface="Arial" pitchFamily="34" charset="0"/>
              </a:rPr>
              <a:t>Prove</a:t>
            </a:r>
            <a:r>
              <a:rPr lang="de-DE" sz="1400" dirty="0" smtClean="0">
                <a:cs typeface="Arial" pitchFamily="34" charset="0"/>
              </a:rPr>
              <a:t> </a:t>
            </a:r>
            <a:r>
              <a:rPr lang="de-DE" sz="1400" dirty="0" err="1" smtClean="0">
                <a:cs typeface="Arial" pitchFamily="34" charset="0"/>
              </a:rPr>
              <a:t>absence</a:t>
            </a:r>
            <a:r>
              <a:rPr lang="de-DE" sz="1400" dirty="0" smtClean="0">
                <a:cs typeface="Arial" pitchFamily="34" charset="0"/>
              </a:rPr>
              <a:t> </a:t>
            </a:r>
            <a:r>
              <a:rPr lang="de-DE" sz="1400" dirty="0" err="1" smtClean="0">
                <a:cs typeface="Arial" pitchFamily="34" charset="0"/>
              </a:rPr>
              <a:t>of</a:t>
            </a:r>
            <a:r>
              <a:rPr lang="de-DE" sz="1400" dirty="0" smtClean="0">
                <a:cs typeface="Arial" pitchFamily="34" charset="0"/>
              </a:rPr>
              <a:t> </a:t>
            </a:r>
            <a:r>
              <a:rPr lang="de-DE" sz="1400" dirty="0" err="1" smtClean="0">
                <a:cs typeface="Arial" pitchFamily="34" charset="0"/>
              </a:rPr>
              <a:t>run</a:t>
            </a:r>
            <a:r>
              <a:rPr lang="de-DE" sz="1400" dirty="0" smtClean="0">
                <a:cs typeface="Arial" pitchFamily="34" charset="0"/>
              </a:rPr>
              <a:t>-time </a:t>
            </a:r>
            <a:r>
              <a:rPr lang="de-DE" sz="1400" dirty="0" err="1" smtClean="0">
                <a:cs typeface="Arial" pitchFamily="34" charset="0"/>
              </a:rPr>
              <a:t>error</a:t>
            </a:r>
            <a:endParaRPr lang="en-US" sz="1400" dirty="0">
              <a:cs typeface="Arial" pitchFamily="34" charset="0"/>
            </a:endParaRPr>
          </a:p>
        </p:txBody>
      </p:sp>
    </p:spTree>
    <p:extLst>
      <p:ext uri="{BB962C8B-B14F-4D97-AF65-F5344CB8AC3E}">
        <p14:creationId xmlns:p14="http://schemas.microsoft.com/office/powerpoint/2010/main" val="1699862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096000"/>
            <a:ext cx="3810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20000"/>
              </a:spcBef>
              <a:buClr>
                <a:srgbClr val="215383"/>
              </a:buClr>
              <a:buFont typeface="Wingdings" pitchFamily="2" charset="2"/>
              <a:buChar char="§"/>
              <a:defRPr/>
            </a:pPr>
            <a:endParaRPr lang="en-US" b="1" dirty="0">
              <a:cs typeface="Arial" pitchFamily="34" charset="0"/>
            </a:endParaRPr>
          </a:p>
        </p:txBody>
      </p:sp>
      <p:sp>
        <p:nvSpPr>
          <p:cNvPr id="100355" name="Rectangle 2"/>
          <p:cNvSpPr>
            <a:spLocks noGrp="1" noChangeArrowheads="1"/>
          </p:cNvSpPr>
          <p:nvPr>
            <p:ph type="title"/>
          </p:nvPr>
        </p:nvSpPr>
        <p:spPr>
          <a:xfrm>
            <a:off x="342900" y="457200"/>
            <a:ext cx="8597060" cy="990600"/>
          </a:xfrm>
        </p:spPr>
        <p:txBody>
          <a:bodyPr/>
          <a:lstStyle/>
          <a:p>
            <a:r>
              <a:rPr lang="de-DE" sz="2400" dirty="0"/>
              <a:t>High </a:t>
            </a:r>
            <a:r>
              <a:rPr lang="de-DE" sz="2400" dirty="0" err="1"/>
              <a:t>Integrity</a:t>
            </a:r>
            <a:r>
              <a:rPr lang="de-DE" sz="2400" dirty="0"/>
              <a:t> Reference Workflow </a:t>
            </a:r>
            <a:br>
              <a:rPr lang="de-DE" sz="2400" dirty="0"/>
            </a:br>
            <a:r>
              <a:rPr lang="en-US" sz="2400" dirty="0" smtClean="0">
                <a:solidFill>
                  <a:srgbClr val="FF9900"/>
                </a:solidFill>
              </a:rPr>
              <a:t>Documentation</a:t>
            </a:r>
            <a:r>
              <a:rPr lang="en-US" dirty="0">
                <a:solidFill>
                  <a:srgbClr val="C00000"/>
                </a:solidFill>
              </a:rPr>
              <a:t/>
            </a:r>
            <a:br>
              <a:rPr lang="en-US" dirty="0">
                <a:solidFill>
                  <a:srgbClr val="C00000"/>
                </a:solidFill>
              </a:rPr>
            </a:br>
            <a:r>
              <a:rPr lang="en-US" sz="2400" dirty="0">
                <a:solidFill>
                  <a:srgbClr val="000000"/>
                </a:solidFill>
              </a:rPr>
              <a:t/>
            </a:r>
            <a:br>
              <a:rPr lang="en-US" sz="2400" dirty="0">
                <a:solidFill>
                  <a:srgbClr val="000000"/>
                </a:solidFill>
              </a:rPr>
            </a:br>
            <a:endParaRPr lang="en-US" dirty="0" smtClean="0">
              <a:solidFill>
                <a:schemeClr val="tx2"/>
              </a:solidFill>
            </a:endParaRPr>
          </a:p>
        </p:txBody>
      </p:sp>
      <p:sp>
        <p:nvSpPr>
          <p:cNvPr id="100356" name="Rectangle 27"/>
          <p:cNvSpPr>
            <a:spLocks noChangeArrowheads="1"/>
          </p:cNvSpPr>
          <p:nvPr/>
        </p:nvSpPr>
        <p:spPr bwMode="auto">
          <a:xfrm>
            <a:off x="191759" y="5286991"/>
            <a:ext cx="8748201" cy="1504950"/>
          </a:xfrm>
          <a:prstGeom prst="rect">
            <a:avLst/>
          </a:prstGeom>
          <a:noFill/>
          <a:ln w="9525">
            <a:noFill/>
            <a:miter lim="800000"/>
            <a:headEnd/>
            <a:tailEnd/>
          </a:ln>
        </p:spPr>
        <p:txBody>
          <a:bodyPr/>
          <a:lstStyle/>
          <a:p>
            <a:pPr marL="228600" indent="-228600" eaLnBrk="0" hangingPunct="0">
              <a:spcBef>
                <a:spcPct val="20000"/>
              </a:spcBef>
              <a:spcAft>
                <a:spcPct val="50000"/>
              </a:spcAft>
              <a:buClr>
                <a:srgbClr val="215383"/>
              </a:buClr>
              <a:buFont typeface="Wingdings" pitchFamily="2" charset="2"/>
              <a:buChar char="§"/>
            </a:pPr>
            <a:r>
              <a:rPr lang="de-DE" sz="2000" dirty="0" smtClean="0">
                <a:solidFill>
                  <a:srgbClr val="000000"/>
                </a:solidFill>
              </a:rPr>
              <a:t>Reference workflow </a:t>
            </a:r>
            <a:r>
              <a:rPr lang="de-DE" sz="2000" dirty="0" err="1" smtClean="0">
                <a:solidFill>
                  <a:srgbClr val="000000"/>
                </a:solidFill>
              </a:rPr>
              <a:t>document</a:t>
            </a:r>
            <a:r>
              <a:rPr lang="de-DE" sz="2000" dirty="0" smtClean="0">
                <a:solidFill>
                  <a:srgbClr val="000000"/>
                </a:solidFill>
              </a:rPr>
              <a:t> </a:t>
            </a:r>
            <a:r>
              <a:rPr lang="en-US" sz="2000" dirty="0" smtClean="0">
                <a:solidFill>
                  <a:srgbClr val="000000"/>
                </a:solidFill>
              </a:rPr>
              <a:t>ships with </a:t>
            </a:r>
            <a:r>
              <a:rPr lang="en-US" sz="2000" dirty="0">
                <a:solidFill>
                  <a:srgbClr val="000000"/>
                </a:solidFill>
              </a:rPr>
              <a:t>the </a:t>
            </a:r>
            <a:r>
              <a:rPr lang="de-DE" sz="2000" dirty="0">
                <a:solidFill>
                  <a:srgbClr val="000000"/>
                </a:solidFill>
              </a:rPr>
              <a:t>IEC Certification Kit </a:t>
            </a:r>
            <a:r>
              <a:rPr lang="de-DE" sz="2000" dirty="0" smtClean="0">
                <a:solidFill>
                  <a:srgbClr val="000000"/>
                </a:solidFill>
              </a:rPr>
              <a:t>product</a:t>
            </a:r>
            <a:endParaRPr lang="de-DE" sz="2000" dirty="0">
              <a:solidFill>
                <a:srgbClr val="000000"/>
              </a:solidFill>
            </a:endParaRPr>
          </a:p>
        </p:txBody>
      </p:sp>
      <p:sp>
        <p:nvSpPr>
          <p:cNvPr id="100357" name="Rectangle 27"/>
          <p:cNvSpPr>
            <a:spLocks noChangeArrowheads="1"/>
          </p:cNvSpPr>
          <p:nvPr/>
        </p:nvSpPr>
        <p:spPr bwMode="auto">
          <a:xfrm>
            <a:off x="342900" y="1600200"/>
            <a:ext cx="8801100" cy="2530475"/>
          </a:xfrm>
          <a:prstGeom prst="rect">
            <a:avLst/>
          </a:prstGeom>
          <a:noFill/>
          <a:ln w="9525">
            <a:noFill/>
            <a:miter lim="800000"/>
            <a:headEnd/>
            <a:tailEnd/>
          </a:ln>
        </p:spPr>
        <p:txBody>
          <a:bodyPr/>
          <a:lstStyle/>
          <a:p>
            <a:pPr marL="284163" indent="-284163" eaLnBrk="0" hangingPunct="0">
              <a:spcBef>
                <a:spcPct val="20000"/>
              </a:spcBef>
              <a:buClr>
                <a:srgbClr val="215383"/>
              </a:buClr>
              <a:buSzPct val="95000"/>
              <a:buFont typeface="Wingdings" pitchFamily="2" charset="2"/>
              <a:buNone/>
            </a:pPr>
            <a:endParaRPr lang="en-US" sz="700" dirty="0">
              <a:solidFill>
                <a:srgbClr val="000000"/>
              </a:solidFill>
              <a:cs typeface="Arial" pitchFamily="34" charset="0"/>
            </a:endParaRPr>
          </a:p>
        </p:txBody>
      </p:sp>
      <p:pic>
        <p:nvPicPr>
          <p:cNvPr id="100360" name="Picture 2"/>
          <p:cNvPicPr>
            <a:picLocks noChangeAspect="1" noChangeArrowheads="1"/>
          </p:cNvPicPr>
          <p:nvPr/>
        </p:nvPicPr>
        <p:blipFill>
          <a:blip r:embed="rId3" cstate="print"/>
          <a:srcRect l="1595" r="1820"/>
          <a:stretch>
            <a:fillRect/>
          </a:stretch>
        </p:blipFill>
        <p:spPr bwMode="auto">
          <a:xfrm>
            <a:off x="490538" y="2432050"/>
            <a:ext cx="4884737" cy="21209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8224" y="1572210"/>
            <a:ext cx="2932127" cy="3394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949118"/>
      </p:ext>
    </p:extLst>
  </p:cSld>
  <p:clrMapOvr>
    <a:masterClrMapping/>
  </p:clrMapOvr>
  <p:transition>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de-DE" dirty="0" smtClean="0"/>
              <a:t>High-Integrity</a:t>
            </a:r>
            <a:r>
              <a:rPr lang="de-DE" dirty="0" smtClean="0">
                <a:solidFill>
                  <a:srgbClr val="000099"/>
                </a:solidFill>
              </a:rPr>
              <a:t> </a:t>
            </a:r>
            <a:r>
              <a:rPr lang="de-DE" dirty="0" smtClean="0"/>
              <a:t>Applications</a:t>
            </a:r>
            <a:endParaRPr lang="en-US" dirty="0" smtClean="0"/>
          </a:p>
        </p:txBody>
      </p:sp>
      <p:sp>
        <p:nvSpPr>
          <p:cNvPr id="7175" name="Rectangle 22"/>
          <p:cNvSpPr>
            <a:spLocks noChangeArrowheads="1"/>
          </p:cNvSpPr>
          <p:nvPr/>
        </p:nvSpPr>
        <p:spPr bwMode="auto">
          <a:xfrm>
            <a:off x="6705439" y="3827570"/>
            <a:ext cx="2264825" cy="246221"/>
          </a:xfrm>
          <a:prstGeom prst="rect">
            <a:avLst/>
          </a:prstGeom>
          <a:noFill/>
          <a:ln w="12700" algn="ctr">
            <a:noFill/>
            <a:miter lim="800000"/>
            <a:headEnd/>
            <a:tailEnd/>
          </a:ln>
        </p:spPr>
        <p:txBody>
          <a:bodyPr wrap="square" lIns="0" tIns="0" rIns="0" bIns="0">
            <a:spAutoFit/>
          </a:bodyPr>
          <a:lstStyle/>
          <a:p>
            <a:pPr eaLnBrk="0" hangingPunct="0">
              <a:spcBef>
                <a:spcPct val="20000"/>
              </a:spcBef>
              <a:buClr>
                <a:srgbClr val="215383"/>
              </a:buClr>
              <a:buFont typeface="Wingdings" pitchFamily="2" charset="2"/>
              <a:buNone/>
            </a:pPr>
            <a:r>
              <a:rPr lang="en-US" sz="800" dirty="0" smtClean="0">
                <a:solidFill>
                  <a:srgbClr val="000000"/>
                </a:solidFill>
              </a:rPr>
              <a:t>cf</a:t>
            </a:r>
            <a:r>
              <a:rPr lang="en-US" sz="800" dirty="0">
                <a:solidFill>
                  <a:srgbClr val="000000"/>
                </a:solidFill>
              </a:rPr>
              <a:t>. </a:t>
            </a:r>
            <a:r>
              <a:rPr lang="en-US" sz="800" dirty="0" err="1">
                <a:solidFill>
                  <a:srgbClr val="000000"/>
                </a:solidFill>
              </a:rPr>
              <a:t>Buncefield</a:t>
            </a:r>
            <a:r>
              <a:rPr lang="en-US" sz="800" dirty="0">
                <a:solidFill>
                  <a:srgbClr val="000000"/>
                </a:solidFill>
              </a:rPr>
              <a:t> Investigation Glossary </a:t>
            </a:r>
            <a:r>
              <a:rPr lang="en-US" sz="800" dirty="0" smtClean="0">
                <a:solidFill>
                  <a:srgbClr val="000000"/>
                </a:solidFill>
              </a:rPr>
              <a:t/>
            </a:r>
            <a:br>
              <a:rPr lang="en-US" sz="800" dirty="0" smtClean="0">
                <a:solidFill>
                  <a:srgbClr val="000000"/>
                </a:solidFill>
              </a:rPr>
            </a:br>
            <a:r>
              <a:rPr lang="en-US" sz="800" dirty="0" smtClean="0">
                <a:solidFill>
                  <a:srgbClr val="000000"/>
                </a:solidFill>
                <a:hlinkClick r:id="rId3"/>
              </a:rPr>
              <a:t>www.buncefieldinvestigation.gov.uk/glossary.htm</a:t>
            </a:r>
            <a:endParaRPr lang="en-US" sz="800" dirty="0">
              <a:solidFill>
                <a:srgbClr val="000000"/>
              </a:solidFill>
            </a:endParaRPr>
          </a:p>
        </p:txBody>
      </p:sp>
      <p:sp>
        <p:nvSpPr>
          <p:cNvPr id="7188" name="Oval 22"/>
          <p:cNvSpPr>
            <a:spLocks noChangeArrowheads="1"/>
          </p:cNvSpPr>
          <p:nvPr/>
        </p:nvSpPr>
        <p:spPr bwMode="auto">
          <a:xfrm>
            <a:off x="0" y="1376363"/>
            <a:ext cx="225425" cy="87312"/>
          </a:xfrm>
          <a:prstGeom prst="ellipse">
            <a:avLst/>
          </a:prstGeom>
          <a:noFill/>
          <a:ln w="9525" algn="ctr">
            <a:noFill/>
            <a:round/>
            <a:headEnd/>
            <a:tailEnd/>
          </a:ln>
        </p:spPr>
        <p:txBody>
          <a:bodyPr/>
          <a:lstStyle/>
          <a:p>
            <a:pPr eaLnBrk="0" hangingPunct="0">
              <a:spcBef>
                <a:spcPct val="20000"/>
              </a:spcBef>
              <a:buClr>
                <a:srgbClr val="215383"/>
              </a:buClr>
              <a:buFont typeface="Wingdings" pitchFamily="2" charset="2"/>
              <a:buChar char="§"/>
            </a:pPr>
            <a:endParaRPr lang="en-US">
              <a:solidFill>
                <a:srgbClr val="000000"/>
              </a:solidFill>
            </a:endParaRPr>
          </a:p>
        </p:txBody>
      </p:sp>
      <p:sp>
        <p:nvSpPr>
          <p:cNvPr id="7189" name="Oval 23"/>
          <p:cNvSpPr>
            <a:spLocks noChangeArrowheads="1"/>
          </p:cNvSpPr>
          <p:nvPr/>
        </p:nvSpPr>
        <p:spPr bwMode="auto">
          <a:xfrm>
            <a:off x="0" y="1689100"/>
            <a:ext cx="3506788" cy="2763838"/>
          </a:xfrm>
          <a:prstGeom prst="ellipse">
            <a:avLst/>
          </a:prstGeom>
          <a:noFill/>
          <a:ln w="9525" algn="ctr">
            <a:noFill/>
            <a:round/>
            <a:headEnd/>
            <a:tailEnd/>
          </a:ln>
        </p:spPr>
        <p:txBody>
          <a:bodyPr/>
          <a:lstStyle/>
          <a:p>
            <a:pPr eaLnBrk="0" hangingPunct="0">
              <a:spcBef>
                <a:spcPct val="20000"/>
              </a:spcBef>
              <a:buClr>
                <a:srgbClr val="215383"/>
              </a:buClr>
              <a:buFont typeface="Wingdings" pitchFamily="2" charset="2"/>
              <a:buChar char="§"/>
            </a:pPr>
            <a:endParaRPr lang="en-US">
              <a:solidFill>
                <a:srgbClr val="000000"/>
              </a:solidFill>
            </a:endParaRPr>
          </a:p>
        </p:txBody>
      </p:sp>
      <p:grpSp>
        <p:nvGrpSpPr>
          <p:cNvPr id="2" name="Group 1"/>
          <p:cNvGrpSpPr/>
          <p:nvPr/>
        </p:nvGrpSpPr>
        <p:grpSpPr>
          <a:xfrm>
            <a:off x="585183" y="1224141"/>
            <a:ext cx="5852194" cy="2854083"/>
            <a:chOff x="530318" y="1443597"/>
            <a:chExt cx="7653225" cy="4029356"/>
          </a:xfrm>
        </p:grpSpPr>
        <p:pic>
          <p:nvPicPr>
            <p:cNvPr id="26" name="Picture 25" descr="Aero.jpg"/>
            <p:cNvPicPr>
              <a:picLocks noChangeAspect="1"/>
            </p:cNvPicPr>
            <p:nvPr/>
          </p:nvPicPr>
          <p:blipFill>
            <a:blip r:embed="rId4" cstate="print"/>
            <a:stretch>
              <a:fillRect/>
            </a:stretch>
          </p:blipFill>
          <p:spPr>
            <a:xfrm>
              <a:off x="530318" y="1443597"/>
              <a:ext cx="7618318" cy="968862"/>
            </a:xfrm>
            <a:prstGeom prst="rect">
              <a:avLst/>
            </a:prstGeom>
          </p:spPr>
        </p:pic>
        <p:pic>
          <p:nvPicPr>
            <p:cNvPr id="27" name="Picture 26" descr="Auto.jpg"/>
            <p:cNvPicPr>
              <a:picLocks noChangeAspect="1"/>
            </p:cNvPicPr>
            <p:nvPr/>
          </p:nvPicPr>
          <p:blipFill>
            <a:blip r:embed="rId5" cstate="print"/>
            <a:stretch>
              <a:fillRect/>
            </a:stretch>
          </p:blipFill>
          <p:spPr>
            <a:xfrm>
              <a:off x="558053" y="2475099"/>
              <a:ext cx="7587716" cy="948464"/>
            </a:xfrm>
            <a:prstGeom prst="rect">
              <a:avLst/>
            </a:prstGeom>
          </p:spPr>
        </p:pic>
        <p:pic>
          <p:nvPicPr>
            <p:cNvPr id="28" name="Picture 27" descr="IAM.jpg"/>
            <p:cNvPicPr>
              <a:picLocks noChangeAspect="1"/>
            </p:cNvPicPr>
            <p:nvPr/>
          </p:nvPicPr>
          <p:blipFill>
            <a:blip r:embed="rId6" cstate="print"/>
            <a:stretch>
              <a:fillRect/>
            </a:stretch>
          </p:blipFill>
          <p:spPr>
            <a:xfrm>
              <a:off x="575423" y="3474104"/>
              <a:ext cx="7608120" cy="968862"/>
            </a:xfrm>
            <a:prstGeom prst="rect">
              <a:avLst/>
            </a:prstGeom>
          </p:spPr>
        </p:pic>
        <p:pic>
          <p:nvPicPr>
            <p:cNvPr id="29" name="Picture 28" descr="Other.jpg"/>
            <p:cNvPicPr>
              <a:picLocks noChangeAspect="1"/>
            </p:cNvPicPr>
            <p:nvPr/>
          </p:nvPicPr>
          <p:blipFill>
            <a:blip r:embed="rId7" cstate="print"/>
            <a:stretch>
              <a:fillRect/>
            </a:stretch>
          </p:blipFill>
          <p:spPr>
            <a:xfrm>
              <a:off x="575422" y="4514290"/>
              <a:ext cx="7608116" cy="958663"/>
            </a:xfrm>
            <a:prstGeom prst="rect">
              <a:avLst/>
            </a:prstGeom>
          </p:spPr>
        </p:pic>
      </p:grpSp>
      <p:sp>
        <p:nvSpPr>
          <p:cNvPr id="30" name="TextBox 29"/>
          <p:cNvSpPr txBox="1"/>
          <p:nvPr/>
        </p:nvSpPr>
        <p:spPr>
          <a:xfrm>
            <a:off x="6732871" y="1213332"/>
            <a:ext cx="2264825" cy="2554545"/>
          </a:xfrm>
          <a:prstGeom prst="rect">
            <a:avLst/>
          </a:prstGeom>
          <a:noFill/>
          <a:ln w="12700">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prstClr val="black"/>
                </a:solidFill>
              </a:rPr>
              <a:t>Software-based systems that are designed and maintained such that they have a high probability of carrying out their intended function </a:t>
            </a:r>
          </a:p>
        </p:txBody>
      </p:sp>
      <p:sp>
        <p:nvSpPr>
          <p:cNvPr id="13" name="Rectangle 3"/>
          <p:cNvSpPr txBox="1">
            <a:spLocks noChangeArrowheads="1"/>
          </p:cNvSpPr>
          <p:nvPr/>
        </p:nvSpPr>
        <p:spPr bwMode="auto">
          <a:xfrm>
            <a:off x="370704" y="4465094"/>
            <a:ext cx="8626992" cy="2118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4163" indent="-284163" algn="l" rtl="0" fontAlgn="base">
              <a:spcBef>
                <a:spcPct val="20000"/>
              </a:spcBef>
              <a:spcAft>
                <a:spcPct val="0"/>
              </a:spcAft>
              <a:buClr>
                <a:srgbClr val="215383"/>
              </a:buClr>
              <a:buFont typeface="Wingdings" pitchFamily="2" charset="2"/>
              <a:buChar char="§"/>
              <a:defRPr sz="2400">
                <a:solidFill>
                  <a:schemeClr val="tx1"/>
                </a:solidFill>
                <a:latin typeface="+mn-lt"/>
                <a:ea typeface="+mn-ea"/>
                <a:cs typeface="+mn-cs"/>
              </a:defRPr>
            </a:lvl1pPr>
            <a:lvl2pPr marL="682625" indent="-284163" algn="l" rtl="0" fontAlgn="base">
              <a:spcBef>
                <a:spcPct val="20000"/>
              </a:spcBef>
              <a:spcAft>
                <a:spcPct val="0"/>
              </a:spcAft>
              <a:buClr>
                <a:srgbClr val="215383"/>
              </a:buClr>
              <a:buFont typeface="Wingdings" pitchFamily="2" charset="2"/>
              <a:buChar char="§"/>
              <a:defRPr sz="2000">
                <a:solidFill>
                  <a:schemeClr val="tx1"/>
                </a:solidFill>
                <a:latin typeface="+mn-lt"/>
              </a:defRPr>
            </a:lvl2pPr>
            <a:lvl3pPr marL="1081088" indent="-284163" algn="l" rtl="0" fontAlgn="base">
              <a:spcBef>
                <a:spcPct val="20000"/>
              </a:spcBef>
              <a:spcAft>
                <a:spcPct val="0"/>
              </a:spcAft>
              <a:buClr>
                <a:srgbClr val="215383"/>
              </a:buClr>
              <a:buFont typeface="Wingdings" pitchFamily="2" charset="2"/>
              <a:buChar char="§"/>
              <a:defRPr>
                <a:solidFill>
                  <a:schemeClr val="tx1"/>
                </a:solidFill>
                <a:latin typeface="+mn-lt"/>
              </a:defRPr>
            </a:lvl3pPr>
            <a:lvl4pPr marL="1487488" indent="-292100" algn="l" rtl="0" fontAlgn="base">
              <a:spcBef>
                <a:spcPct val="20000"/>
              </a:spcBef>
              <a:spcAft>
                <a:spcPct val="0"/>
              </a:spcAft>
              <a:buClr>
                <a:srgbClr val="215383"/>
              </a:buClr>
              <a:buFont typeface="Wingdings" pitchFamily="2" charset="2"/>
              <a:buChar char="§"/>
              <a:defRPr sz="1600">
                <a:solidFill>
                  <a:schemeClr val="tx1"/>
                </a:solidFill>
                <a:latin typeface="+mn-lt"/>
              </a:defRPr>
            </a:lvl4pPr>
            <a:lvl5pPr marL="1885950" indent="-284163" algn="l" rtl="0" fontAlgn="base">
              <a:spcBef>
                <a:spcPct val="20000"/>
              </a:spcBef>
              <a:spcAft>
                <a:spcPct val="0"/>
              </a:spcAft>
              <a:buClr>
                <a:srgbClr val="215383"/>
              </a:buClr>
              <a:buFont typeface="Wingdings" pitchFamily="2" charset="2"/>
              <a:buChar char="§"/>
              <a:defRPr sz="1400">
                <a:solidFill>
                  <a:schemeClr val="tx1"/>
                </a:solidFill>
                <a:latin typeface="+mn-lt"/>
              </a:defRPr>
            </a:lvl5pPr>
            <a:lvl6pPr marL="23431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6pPr>
            <a:lvl7pPr marL="28003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7pPr>
            <a:lvl8pPr marL="32575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8pPr>
            <a:lvl9pPr marL="37147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9pPr>
          </a:lstStyle>
          <a:p>
            <a:pPr>
              <a:defRPr/>
            </a:pPr>
            <a:r>
              <a:rPr lang="en-US" sz="1800" kern="0" dirty="0">
                <a:solidFill>
                  <a:prstClr val="black"/>
                </a:solidFill>
              </a:rPr>
              <a:t>Development of high-integrity applications is regulated by industry </a:t>
            </a:r>
            <a:r>
              <a:rPr lang="en-US" sz="1800" kern="0" dirty="0">
                <a:solidFill>
                  <a:srgbClr val="C00000"/>
                </a:solidFill>
              </a:rPr>
              <a:t>standards and guidelines </a:t>
            </a:r>
            <a:r>
              <a:rPr lang="en-US" sz="1800" kern="0" dirty="0" smtClean="0">
                <a:solidFill>
                  <a:prstClr val="black"/>
                </a:solidFill>
              </a:rPr>
              <a:t>(IEC 62304, IEC </a:t>
            </a:r>
            <a:r>
              <a:rPr lang="en-US" sz="1800" kern="0" dirty="0">
                <a:solidFill>
                  <a:prstClr val="black"/>
                </a:solidFill>
              </a:rPr>
              <a:t>61508, ISO26262, </a:t>
            </a:r>
            <a:r>
              <a:rPr lang="en-US" sz="1800" kern="0" dirty="0" smtClean="0">
                <a:solidFill>
                  <a:prstClr val="black"/>
                </a:solidFill>
              </a:rPr>
              <a:t>DO-178</a:t>
            </a:r>
            <a:r>
              <a:rPr lang="en-US" sz="1800" kern="0" dirty="0">
                <a:solidFill>
                  <a:prstClr val="black"/>
                </a:solidFill>
              </a:rPr>
              <a:t>, ...)</a:t>
            </a:r>
            <a:endParaRPr lang="en-US" sz="2000" kern="0" dirty="0">
              <a:solidFill>
                <a:srgbClr val="C00000"/>
              </a:solidFill>
            </a:endParaRPr>
          </a:p>
          <a:p>
            <a:pPr lvl="1">
              <a:spcBef>
                <a:spcPts val="1200"/>
              </a:spcBef>
            </a:pPr>
            <a:r>
              <a:rPr lang="de-DE" sz="1800" dirty="0" smtClean="0">
                <a:solidFill>
                  <a:prstClr val="black"/>
                </a:solidFill>
              </a:rPr>
              <a:t>Additional </a:t>
            </a:r>
            <a:r>
              <a:rPr lang="de-DE" sz="1800" dirty="0">
                <a:solidFill>
                  <a:prstClr val="black"/>
                </a:solidFill>
              </a:rPr>
              <a:t>requirements on </a:t>
            </a:r>
            <a:r>
              <a:rPr lang="de-DE" sz="1800" dirty="0" smtClean="0">
                <a:solidFill>
                  <a:prstClr val="black"/>
                </a:solidFill>
              </a:rPr>
              <a:t>development processes</a:t>
            </a:r>
            <a:endParaRPr lang="de-DE" sz="1800" dirty="0">
              <a:solidFill>
                <a:prstClr val="black"/>
              </a:solidFill>
            </a:endParaRPr>
          </a:p>
          <a:p>
            <a:pPr lvl="1">
              <a:spcBef>
                <a:spcPts val="1200"/>
              </a:spcBef>
            </a:pPr>
            <a:r>
              <a:rPr lang="de-DE" sz="1800" dirty="0" smtClean="0">
                <a:solidFill>
                  <a:prstClr val="black"/>
                </a:solidFill>
              </a:rPr>
              <a:t>Confidence in the tools used</a:t>
            </a:r>
            <a:endParaRPr lang="en-US" sz="1800" dirty="0">
              <a:solidFill>
                <a:prstClr val="black"/>
              </a:solidFill>
            </a:endParaRPr>
          </a:p>
          <a:p>
            <a:pPr lvl="1">
              <a:spcBef>
                <a:spcPts val="1200"/>
              </a:spcBef>
            </a:pPr>
            <a:r>
              <a:rPr lang="en-US" sz="1800" dirty="0" smtClean="0">
                <a:solidFill>
                  <a:prstClr val="black"/>
                </a:solidFill>
              </a:rPr>
              <a:t>Conformance demonstration </a:t>
            </a:r>
            <a:endParaRPr lang="de-DE" sz="1800" dirty="0">
              <a:solidFill>
                <a:srgbClr val="125687"/>
              </a:solidFill>
            </a:endParaRPr>
          </a:p>
          <a:p>
            <a:pPr marL="0" indent="0">
              <a:buFont typeface="Wingdings" pitchFamily="2" charset="2"/>
              <a:buNone/>
              <a:defRPr/>
            </a:pPr>
            <a:r>
              <a:rPr lang="en-US" b="1" kern="0" dirty="0" smtClean="0">
                <a:solidFill>
                  <a:srgbClr val="000000"/>
                </a:solidFill>
              </a:rPr>
              <a:t/>
            </a:r>
            <a:br>
              <a:rPr lang="en-US" b="1" kern="0" dirty="0" smtClean="0">
                <a:solidFill>
                  <a:srgbClr val="000000"/>
                </a:solidFill>
              </a:rPr>
            </a:br>
            <a:endParaRPr lang="en-US" sz="2000" kern="0" dirty="0" smtClean="0">
              <a:solidFill>
                <a:srgbClr val="000000"/>
              </a:solidFill>
            </a:endParaRPr>
          </a:p>
          <a:p>
            <a:pPr lvl="1">
              <a:defRPr/>
            </a:pPr>
            <a:endParaRPr lang="en-US" sz="1000" kern="0" dirty="0" smtClean="0">
              <a:solidFill>
                <a:srgbClr val="000000"/>
              </a:solidFill>
            </a:endParaRPr>
          </a:p>
        </p:txBody>
      </p:sp>
      <p:sp>
        <p:nvSpPr>
          <p:cNvPr id="4" name="Rectangle 3"/>
          <p:cNvSpPr/>
          <p:nvPr/>
        </p:nvSpPr>
        <p:spPr>
          <a:xfrm>
            <a:off x="530319" y="1161289"/>
            <a:ext cx="8412513" cy="300837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prstClr val="white"/>
              </a:solidFill>
              <a:cs typeface="Arial" pitchFamily="34" charset="0"/>
            </a:endParaRPr>
          </a:p>
        </p:txBody>
      </p:sp>
      <p:sp>
        <p:nvSpPr>
          <p:cNvPr id="3" name="Oval 2"/>
          <p:cNvSpPr/>
          <p:nvPr/>
        </p:nvSpPr>
        <p:spPr>
          <a:xfrm>
            <a:off x="225425" y="5490480"/>
            <a:ext cx="7160895" cy="640080"/>
          </a:xfrm>
          <a:prstGeom prst="ellipse">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C000"/>
              </a:solidFill>
              <a:cs typeface="Arial" pitchFamily="34" charset="0"/>
            </a:endParaRPr>
          </a:p>
        </p:txBody>
      </p:sp>
    </p:spTree>
    <p:extLst>
      <p:ext uri="{BB962C8B-B14F-4D97-AF65-F5344CB8AC3E}">
        <p14:creationId xmlns:p14="http://schemas.microsoft.com/office/powerpoint/2010/main" val="30099375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457200"/>
            <a:ext cx="8534400" cy="990600"/>
          </a:xfrm>
        </p:spPr>
        <p:txBody>
          <a:bodyPr/>
          <a:lstStyle/>
          <a:p>
            <a:r>
              <a:rPr lang="de-DE" dirty="0" smtClean="0">
                <a:solidFill>
                  <a:srgbClr val="FF0000"/>
                </a:solidFill>
              </a:rPr>
              <a:t>EN 50128 </a:t>
            </a:r>
            <a:r>
              <a:rPr lang="en-US" dirty="0" smtClean="0">
                <a:solidFill>
                  <a:srgbClr val="FF0000"/>
                </a:solidFill>
              </a:rPr>
              <a:t>Support Tools </a:t>
            </a:r>
            <a:r>
              <a:rPr lang="en-US" dirty="0">
                <a:solidFill>
                  <a:srgbClr val="FF0000"/>
                </a:solidFill>
              </a:rPr>
              <a:t>and </a:t>
            </a:r>
            <a:r>
              <a:rPr lang="en-US" dirty="0" smtClean="0">
                <a:solidFill>
                  <a:srgbClr val="FF0000"/>
                </a:solidFill>
              </a:rPr>
              <a:t>Languages </a:t>
            </a:r>
            <a:r>
              <a:rPr lang="en-US" sz="2000" dirty="0" smtClean="0">
                <a:solidFill>
                  <a:srgbClr val="FF0000"/>
                </a:solidFill>
              </a:rPr>
              <a:t>(</a:t>
            </a:r>
            <a:r>
              <a:rPr lang="de-DE" sz="2000" dirty="0" smtClean="0">
                <a:solidFill>
                  <a:srgbClr val="FF0000"/>
                </a:solidFill>
              </a:rPr>
              <a:t>Clause 6.7)</a:t>
            </a:r>
            <a:endParaRPr lang="en-US" sz="2000" dirty="0">
              <a:solidFill>
                <a:srgbClr val="FF0000"/>
              </a:solidFill>
            </a:endParaRPr>
          </a:p>
        </p:txBody>
      </p:sp>
      <p:sp>
        <p:nvSpPr>
          <p:cNvPr id="3" name="Content Placeholder 2"/>
          <p:cNvSpPr>
            <a:spLocks noGrp="1"/>
          </p:cNvSpPr>
          <p:nvPr>
            <p:ph idx="1"/>
          </p:nvPr>
        </p:nvSpPr>
        <p:spPr/>
        <p:txBody>
          <a:bodyPr/>
          <a:lstStyle/>
          <a:p>
            <a:pPr marL="0" indent="0">
              <a:buNone/>
            </a:pPr>
            <a:r>
              <a:rPr lang="en-US" sz="2000" b="1" dirty="0" smtClean="0">
                <a:solidFill>
                  <a:srgbClr val="FF0000"/>
                </a:solidFill>
              </a:rPr>
              <a:t>Objectives</a:t>
            </a:r>
            <a:endParaRPr lang="en-US" sz="2000" b="1" dirty="0">
              <a:solidFill>
                <a:srgbClr val="FF0000"/>
              </a:solidFill>
            </a:endParaRPr>
          </a:p>
          <a:p>
            <a:r>
              <a:rPr lang="en-US" sz="1800" dirty="0" smtClean="0">
                <a:solidFill>
                  <a:srgbClr val="FF0000"/>
                </a:solidFill>
              </a:rPr>
              <a:t>Provide </a:t>
            </a:r>
            <a:r>
              <a:rPr lang="en-US" sz="1800" dirty="0">
                <a:solidFill>
                  <a:srgbClr val="FF0000"/>
                </a:solidFill>
              </a:rPr>
              <a:t>evidence that potential failures of tools do not adversely affect </a:t>
            </a:r>
            <a:r>
              <a:rPr lang="en-US" sz="1800" dirty="0" smtClean="0">
                <a:solidFill>
                  <a:srgbClr val="FF0000"/>
                </a:solidFill>
              </a:rPr>
              <a:t>the integrated </a:t>
            </a:r>
            <a:r>
              <a:rPr lang="en-US" sz="1800" dirty="0">
                <a:solidFill>
                  <a:srgbClr val="FF0000"/>
                </a:solidFill>
              </a:rPr>
              <a:t>toolset output in a safety related manner that is undetected by technical and/or </a:t>
            </a:r>
            <a:r>
              <a:rPr lang="en-US" sz="1800" dirty="0" smtClean="0">
                <a:solidFill>
                  <a:srgbClr val="FF0000"/>
                </a:solidFill>
              </a:rPr>
              <a:t>organizational measures </a:t>
            </a:r>
            <a:r>
              <a:rPr lang="en-US" sz="1800" dirty="0">
                <a:solidFill>
                  <a:srgbClr val="FF0000"/>
                </a:solidFill>
              </a:rPr>
              <a:t>outside the tool. </a:t>
            </a:r>
            <a:endParaRPr lang="en-US" sz="1800" dirty="0" smtClean="0">
              <a:solidFill>
                <a:srgbClr val="FF0000"/>
              </a:solidFill>
            </a:endParaRPr>
          </a:p>
          <a:p>
            <a:endParaRPr lang="en-US" sz="1800" dirty="0">
              <a:solidFill>
                <a:srgbClr val="FF0000"/>
              </a:solidFill>
            </a:endParaRPr>
          </a:p>
          <a:p>
            <a:r>
              <a:rPr lang="en-US" sz="1800" dirty="0" smtClean="0">
                <a:solidFill>
                  <a:srgbClr val="FF0000"/>
                </a:solidFill>
              </a:rPr>
              <a:t>When </a:t>
            </a:r>
            <a:r>
              <a:rPr lang="en-US" sz="1800" dirty="0">
                <a:solidFill>
                  <a:srgbClr val="FF0000"/>
                </a:solidFill>
              </a:rPr>
              <a:t>tools are being used as a replacement for manual operations, the evidence of the integrity of </a:t>
            </a:r>
            <a:r>
              <a:rPr lang="en-US" sz="1800" dirty="0" smtClean="0">
                <a:solidFill>
                  <a:srgbClr val="FF0000"/>
                </a:solidFill>
              </a:rPr>
              <a:t>tools output </a:t>
            </a:r>
            <a:r>
              <a:rPr lang="en-US" sz="1800" dirty="0">
                <a:solidFill>
                  <a:srgbClr val="FF0000"/>
                </a:solidFill>
              </a:rPr>
              <a:t>can be adduced by the same process steps as if the output was done in manual operation. </a:t>
            </a:r>
            <a:r>
              <a:rPr lang="en-US" sz="1800" dirty="0" smtClean="0">
                <a:solidFill>
                  <a:srgbClr val="FF0000"/>
                </a:solidFill>
              </a:rPr>
              <a:t>These process </a:t>
            </a:r>
            <a:r>
              <a:rPr lang="en-US" sz="1800" dirty="0">
                <a:solidFill>
                  <a:srgbClr val="FF0000"/>
                </a:solidFill>
              </a:rPr>
              <a:t>steps might be replaced by alternative methods if an argumentation on the integrity of tools output </a:t>
            </a:r>
            <a:r>
              <a:rPr lang="en-US" sz="1800" dirty="0" smtClean="0">
                <a:solidFill>
                  <a:srgbClr val="FF0000"/>
                </a:solidFill>
              </a:rPr>
              <a:t>is given </a:t>
            </a:r>
            <a:r>
              <a:rPr lang="en-US" sz="1800" dirty="0">
                <a:solidFill>
                  <a:srgbClr val="FF0000"/>
                </a:solidFill>
              </a:rPr>
              <a:t>and the integrity level of the software is not decreased by the replacement.</a:t>
            </a:r>
          </a:p>
        </p:txBody>
      </p:sp>
    </p:spTree>
    <p:extLst>
      <p:ext uri="{BB962C8B-B14F-4D97-AF65-F5344CB8AC3E}">
        <p14:creationId xmlns:p14="http://schemas.microsoft.com/office/powerpoint/2010/main" val="2586900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508000" y="1143000"/>
            <a:ext cx="8280400" cy="1066800"/>
          </a:xfrm>
          <a:prstGeom prst="rect">
            <a:avLst/>
          </a:prstGeom>
          <a:solidFill>
            <a:schemeClr val="bg1">
              <a:lumMod val="85000"/>
            </a:schemeClr>
          </a:solidFill>
        </p:spPr>
        <p:txBody>
          <a:bodyPr wrap="square">
            <a:noAutofit/>
          </a:bodyPr>
          <a:lstStyle/>
          <a:p>
            <a:endParaRPr lang="de-DE" sz="1400" dirty="0"/>
          </a:p>
        </p:txBody>
      </p:sp>
      <p:sp>
        <p:nvSpPr>
          <p:cNvPr id="2" name="Title 1"/>
          <p:cNvSpPr>
            <a:spLocks noGrp="1"/>
          </p:cNvSpPr>
          <p:nvPr>
            <p:ph type="title"/>
          </p:nvPr>
        </p:nvSpPr>
        <p:spPr/>
        <p:txBody>
          <a:bodyPr/>
          <a:lstStyle/>
          <a:p>
            <a:r>
              <a:rPr lang="en-US" dirty="0"/>
              <a:t>Certification of MathWorks Products</a:t>
            </a:r>
            <a:r>
              <a:rPr lang="de-DE" dirty="0" smtClean="0"/>
              <a:t/>
            </a:r>
            <a:br>
              <a:rPr lang="de-DE" dirty="0" smtClean="0"/>
            </a:br>
            <a:endParaRPr lang="en-US" sz="2400" dirty="0">
              <a:solidFill>
                <a:srgbClr val="993200"/>
              </a:solidFill>
            </a:endParaRPr>
          </a:p>
        </p:txBody>
      </p:sp>
      <p:sp>
        <p:nvSpPr>
          <p:cNvPr id="18" name="Content Placeholder 2"/>
          <p:cNvSpPr>
            <a:spLocks noGrp="1"/>
          </p:cNvSpPr>
          <p:nvPr>
            <p:ph idx="4294967295"/>
          </p:nvPr>
        </p:nvSpPr>
        <p:spPr>
          <a:xfrm>
            <a:off x="501967" y="1143000"/>
            <a:ext cx="8235633" cy="4876800"/>
          </a:xfrm>
        </p:spPr>
        <p:txBody>
          <a:bodyPr/>
          <a:lstStyle/>
          <a:p>
            <a:pPr eaLnBrk="0" hangingPunct="0">
              <a:spcBef>
                <a:spcPts val="0"/>
              </a:spcBef>
              <a:spcAft>
                <a:spcPts val="1800"/>
              </a:spcAft>
              <a:buSzPct val="95000"/>
              <a:buFont typeface="Wingdings" pitchFamily="2" charset="2"/>
              <a:buChar char="þ"/>
            </a:pPr>
            <a:r>
              <a:rPr lang="en-US" sz="2000" dirty="0">
                <a:sym typeface="Wingdings"/>
              </a:rPr>
              <a:t>Embedded Coder, Simulink Design Verifier, </a:t>
            </a:r>
            <a:r>
              <a:rPr lang="en-US" sz="2000" dirty="0" smtClean="0">
                <a:sym typeface="Wingdings"/>
              </a:rPr>
              <a:t>Simulink Verification </a:t>
            </a:r>
            <a:br>
              <a:rPr lang="en-US" sz="2000" dirty="0" smtClean="0">
                <a:sym typeface="Wingdings"/>
              </a:rPr>
            </a:br>
            <a:r>
              <a:rPr lang="en-US" sz="2000" dirty="0" smtClean="0">
                <a:sym typeface="Wingdings"/>
              </a:rPr>
              <a:t>and </a:t>
            </a:r>
            <a:r>
              <a:rPr lang="en-US" sz="2000" dirty="0">
                <a:sym typeface="Wingdings"/>
              </a:rPr>
              <a:t>Validation</a:t>
            </a:r>
            <a:r>
              <a:rPr lang="en-US" sz="2000" dirty="0"/>
              <a:t>, and </a:t>
            </a:r>
            <a:r>
              <a:rPr lang="en-US" sz="2000" dirty="0">
                <a:sym typeface="Wingdings"/>
              </a:rPr>
              <a:t>Polyspace</a:t>
            </a:r>
            <a:r>
              <a:rPr lang="en-US" sz="2000" dirty="0"/>
              <a:t> are </a:t>
            </a:r>
            <a:r>
              <a:rPr lang="en-US" sz="2000" dirty="0" smtClean="0"/>
              <a:t>certified by TÜV SÜD as suitable for use to develop safety-related software acc. to IEC 61508</a:t>
            </a:r>
            <a:endParaRPr lang="en-US" sz="2000" dirty="0"/>
          </a:p>
          <a:p>
            <a:pPr>
              <a:spcBef>
                <a:spcPts val="0"/>
              </a:spcBef>
              <a:spcAft>
                <a:spcPts val="1200"/>
              </a:spcAft>
              <a:buSzPct val="100000"/>
            </a:pPr>
            <a:endParaRPr lang="en-US" sz="2000" noProof="0" dirty="0" smtClean="0"/>
          </a:p>
          <a:p>
            <a:pPr>
              <a:spcBef>
                <a:spcPts val="0"/>
              </a:spcBef>
              <a:spcAft>
                <a:spcPts val="1800"/>
              </a:spcAft>
            </a:pPr>
            <a:endParaRPr lang="en-US" sz="2000" noProof="0" dirty="0" smtClean="0"/>
          </a:p>
          <a:p>
            <a:pPr>
              <a:spcBef>
                <a:spcPts val="0"/>
              </a:spcBef>
              <a:spcAft>
                <a:spcPts val="1800"/>
              </a:spcAft>
            </a:pPr>
            <a:endParaRPr lang="en-US" sz="2000" noProof="0" dirty="0" smtClean="0"/>
          </a:p>
          <a:p>
            <a:pPr>
              <a:spcBef>
                <a:spcPts val="0"/>
              </a:spcBef>
              <a:spcAft>
                <a:spcPts val="1800"/>
              </a:spcAft>
            </a:pPr>
            <a:endParaRPr lang="en-US" sz="1100" noProof="0" dirty="0" smtClean="0"/>
          </a:p>
          <a:p>
            <a:pPr eaLnBrk="0" hangingPunct="0">
              <a:spcBef>
                <a:spcPts val="0"/>
              </a:spcBef>
              <a:spcAft>
                <a:spcPts val="1800"/>
              </a:spcAft>
              <a:buSzPct val="95000"/>
            </a:pPr>
            <a:endParaRPr lang="en-US" sz="200" dirty="0" smtClean="0">
              <a:solidFill>
                <a:srgbClr val="993200"/>
              </a:solidFill>
              <a:ea typeface="+mj-ea"/>
              <a:sym typeface="Wingdings"/>
            </a:endParaRPr>
          </a:p>
          <a:p>
            <a:endParaRPr lang="en-US" sz="2000" noProof="0" dirty="0"/>
          </a:p>
        </p:txBody>
      </p:sp>
      <p:pic>
        <p:nvPicPr>
          <p:cNvPr id="25" name="Picture 26"/>
          <p:cNvPicPr>
            <a:picLocks noChangeAspect="1" noChangeArrowheads="1"/>
          </p:cNvPicPr>
          <p:nvPr/>
        </p:nvPicPr>
        <p:blipFill>
          <a:blip r:embed="rId3" cstate="print"/>
          <a:srcRect l="1595" r="1820"/>
          <a:stretch>
            <a:fillRect/>
          </a:stretch>
        </p:blipFill>
        <p:spPr bwMode="auto">
          <a:xfrm>
            <a:off x="234471" y="2928941"/>
            <a:ext cx="7485062" cy="3249612"/>
          </a:xfrm>
          <a:prstGeom prst="rect">
            <a:avLst/>
          </a:prstGeom>
          <a:noFill/>
          <a:ln w="9525">
            <a:noFill/>
            <a:miter lim="800000"/>
            <a:headEnd/>
            <a:tailEnd/>
          </a:ln>
        </p:spPr>
      </p:pic>
      <p:grpSp>
        <p:nvGrpSpPr>
          <p:cNvPr id="26" name="Group 27"/>
          <p:cNvGrpSpPr>
            <a:grpSpLocks/>
          </p:cNvGrpSpPr>
          <p:nvPr/>
        </p:nvGrpSpPr>
        <p:grpSpPr bwMode="auto">
          <a:xfrm>
            <a:off x="1077433" y="2286000"/>
            <a:ext cx="6248402" cy="2149472"/>
            <a:chOff x="768" y="1611"/>
            <a:chExt cx="3936" cy="1354"/>
          </a:xfrm>
        </p:grpSpPr>
        <p:sp>
          <p:nvSpPr>
            <p:cNvPr id="31" name="Line 9"/>
            <p:cNvSpPr>
              <a:spLocks noChangeShapeType="1"/>
            </p:cNvSpPr>
            <p:nvPr/>
          </p:nvSpPr>
          <p:spPr bwMode="auto">
            <a:xfrm flipH="1">
              <a:off x="3319" y="1863"/>
              <a:ext cx="137" cy="551"/>
            </a:xfrm>
            <a:prstGeom prst="line">
              <a:avLst/>
            </a:prstGeom>
            <a:noFill/>
            <a:ln w="9525">
              <a:solidFill>
                <a:schemeClr val="tx1"/>
              </a:solidFill>
              <a:round/>
              <a:headEnd type="oval" w="med" len="med"/>
              <a:tailEnd type="oval" w="med" len="med"/>
            </a:ln>
          </p:spPr>
          <p:txBody>
            <a:bodyPr/>
            <a:lstStyle/>
            <a:p>
              <a:endParaRPr lang="en-US"/>
            </a:p>
          </p:txBody>
        </p:sp>
        <p:sp>
          <p:nvSpPr>
            <p:cNvPr id="32" name="Rectangle 10"/>
            <p:cNvSpPr>
              <a:spLocks noChangeArrowheads="1"/>
            </p:cNvSpPr>
            <p:nvPr/>
          </p:nvSpPr>
          <p:spPr bwMode="auto">
            <a:xfrm>
              <a:off x="3347" y="1654"/>
              <a:ext cx="1309" cy="194"/>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a:cs typeface="Arial" pitchFamily="34" charset="0"/>
                </a:rPr>
                <a:t>Simulink Design Verifier</a:t>
              </a:r>
              <a:endParaRPr lang="en-US" sz="1400" dirty="0">
                <a:cs typeface="Arial" pitchFamily="34" charset="0"/>
              </a:endParaRPr>
            </a:p>
          </p:txBody>
        </p:sp>
        <p:sp>
          <p:nvSpPr>
            <p:cNvPr id="33" name="Line 12"/>
            <p:cNvSpPr>
              <a:spLocks noChangeShapeType="1"/>
            </p:cNvSpPr>
            <p:nvPr/>
          </p:nvSpPr>
          <p:spPr bwMode="auto">
            <a:xfrm>
              <a:off x="2112" y="1863"/>
              <a:ext cx="1044" cy="1102"/>
            </a:xfrm>
            <a:prstGeom prst="line">
              <a:avLst/>
            </a:prstGeom>
            <a:noFill/>
            <a:ln w="9525">
              <a:solidFill>
                <a:schemeClr val="tx1"/>
              </a:solidFill>
              <a:round/>
              <a:headEnd type="oval" w="med" len="med"/>
              <a:tailEnd type="oval" w="med" len="med"/>
            </a:ln>
          </p:spPr>
          <p:txBody>
            <a:bodyPr/>
            <a:lstStyle/>
            <a:p>
              <a:endParaRPr lang="en-US"/>
            </a:p>
          </p:txBody>
        </p:sp>
        <p:sp>
          <p:nvSpPr>
            <p:cNvPr id="34" name="Rectangle 14"/>
            <p:cNvSpPr>
              <a:spLocks noChangeArrowheads="1"/>
            </p:cNvSpPr>
            <p:nvPr/>
          </p:nvSpPr>
          <p:spPr bwMode="auto">
            <a:xfrm>
              <a:off x="1028" y="1665"/>
              <a:ext cx="1865" cy="194"/>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smtClean="0">
                  <a:cs typeface="Arial" pitchFamily="34" charset="0"/>
                </a:rPr>
                <a:t>Simulink Verification and Validation</a:t>
              </a:r>
              <a:endParaRPr lang="en-US" sz="1400" dirty="0">
                <a:cs typeface="Arial" pitchFamily="34" charset="0"/>
              </a:endParaRPr>
            </a:p>
          </p:txBody>
        </p:sp>
        <p:sp>
          <p:nvSpPr>
            <p:cNvPr id="35" name="Line 17"/>
            <p:cNvSpPr>
              <a:spLocks noChangeShapeType="1"/>
            </p:cNvSpPr>
            <p:nvPr/>
          </p:nvSpPr>
          <p:spPr bwMode="auto">
            <a:xfrm>
              <a:off x="2112" y="1863"/>
              <a:ext cx="192" cy="660"/>
            </a:xfrm>
            <a:prstGeom prst="line">
              <a:avLst/>
            </a:prstGeom>
            <a:noFill/>
            <a:ln w="9525">
              <a:solidFill>
                <a:schemeClr val="tx1"/>
              </a:solidFill>
              <a:round/>
              <a:headEnd type="oval" w="med" len="med"/>
              <a:tailEnd type="oval" w="med" len="med"/>
            </a:ln>
          </p:spPr>
          <p:txBody>
            <a:bodyPr/>
            <a:lstStyle/>
            <a:p>
              <a:endParaRPr lang="en-US"/>
            </a:p>
          </p:txBody>
        </p:sp>
        <p:sp>
          <p:nvSpPr>
            <p:cNvPr id="36" name="Line 19"/>
            <p:cNvSpPr>
              <a:spLocks noChangeShapeType="1"/>
            </p:cNvSpPr>
            <p:nvPr/>
          </p:nvSpPr>
          <p:spPr bwMode="auto">
            <a:xfrm>
              <a:off x="2112" y="1863"/>
              <a:ext cx="494" cy="1102"/>
            </a:xfrm>
            <a:prstGeom prst="line">
              <a:avLst/>
            </a:prstGeom>
            <a:noFill/>
            <a:ln w="9525">
              <a:solidFill>
                <a:schemeClr val="tx1"/>
              </a:solidFill>
              <a:round/>
              <a:headEnd type="oval" w="med" len="med"/>
              <a:tailEnd type="oval" w="med" len="med"/>
            </a:ln>
          </p:spPr>
          <p:txBody>
            <a:bodyPr/>
            <a:lstStyle/>
            <a:p>
              <a:endParaRPr lang="en-US"/>
            </a:p>
          </p:txBody>
        </p:sp>
        <p:pic>
          <p:nvPicPr>
            <p:cNvPr id="37" name="Picture 15">
              <a:hlinkClick r:id="rId4" action="ppaction://program"/>
            </p:cNvPr>
            <p:cNvPicPr>
              <a:picLocks noChangeAspect="1" noChangeArrowheads="1"/>
            </p:cNvPicPr>
            <p:nvPr/>
          </p:nvPicPr>
          <p:blipFill>
            <a:blip r:embed="rId5" cstate="print">
              <a:clrChange>
                <a:clrFrom>
                  <a:srgbClr val="FDF4DC"/>
                </a:clrFrom>
                <a:clrTo>
                  <a:srgbClr val="FDF4DC">
                    <a:alpha val="0"/>
                  </a:srgbClr>
                </a:clrTo>
              </a:clrChange>
            </a:blip>
            <a:srcRect/>
            <a:stretch>
              <a:fillRect/>
            </a:stretch>
          </p:blipFill>
          <p:spPr bwMode="auto">
            <a:xfrm>
              <a:off x="768" y="1659"/>
              <a:ext cx="288" cy="288"/>
            </a:xfrm>
            <a:prstGeom prst="rect">
              <a:avLst/>
            </a:prstGeom>
            <a:noFill/>
            <a:ln w="9525">
              <a:noFill/>
              <a:miter lim="800000"/>
              <a:headEnd/>
              <a:tailEnd/>
            </a:ln>
          </p:spPr>
        </p:pic>
        <p:pic>
          <p:nvPicPr>
            <p:cNvPr id="38" name="Picture 17">
              <a:hlinkClick r:id="rId4" action="ppaction://program"/>
            </p:cNvPr>
            <p:cNvPicPr>
              <a:picLocks noChangeAspect="1" noChangeArrowheads="1"/>
            </p:cNvPicPr>
            <p:nvPr/>
          </p:nvPicPr>
          <p:blipFill>
            <a:blip r:embed="rId5" cstate="print">
              <a:clrChange>
                <a:clrFrom>
                  <a:srgbClr val="FDF4DC"/>
                </a:clrFrom>
                <a:clrTo>
                  <a:srgbClr val="FDF4DC">
                    <a:alpha val="0"/>
                  </a:srgbClr>
                </a:clrTo>
              </a:clrChange>
            </a:blip>
            <a:srcRect/>
            <a:stretch>
              <a:fillRect/>
            </a:stretch>
          </p:blipFill>
          <p:spPr bwMode="auto">
            <a:xfrm>
              <a:off x="3099" y="1611"/>
              <a:ext cx="288" cy="288"/>
            </a:xfrm>
            <a:prstGeom prst="rect">
              <a:avLst/>
            </a:prstGeom>
            <a:noFill/>
            <a:ln w="9525">
              <a:noFill/>
              <a:miter lim="800000"/>
              <a:headEnd/>
              <a:tailEnd/>
            </a:ln>
          </p:spPr>
        </p:pic>
        <p:sp>
          <p:nvSpPr>
            <p:cNvPr id="39" name="Line 9"/>
            <p:cNvSpPr>
              <a:spLocks noChangeShapeType="1"/>
            </p:cNvSpPr>
            <p:nvPr/>
          </p:nvSpPr>
          <p:spPr bwMode="auto">
            <a:xfrm flipH="1">
              <a:off x="2606" y="1863"/>
              <a:ext cx="850" cy="1102"/>
            </a:xfrm>
            <a:prstGeom prst="line">
              <a:avLst/>
            </a:prstGeom>
            <a:noFill/>
            <a:ln w="9525">
              <a:solidFill>
                <a:schemeClr val="tx1"/>
              </a:solidFill>
              <a:round/>
              <a:headEnd type="oval" w="med" len="med"/>
              <a:tailEnd type="oval" w="med" len="med"/>
            </a:ln>
          </p:spPr>
          <p:txBody>
            <a:bodyPr/>
            <a:lstStyle/>
            <a:p>
              <a:endParaRPr lang="en-US"/>
            </a:p>
          </p:txBody>
        </p:sp>
        <p:sp>
          <p:nvSpPr>
            <p:cNvPr id="40" name="Line 9"/>
            <p:cNvSpPr>
              <a:spLocks noChangeShapeType="1"/>
            </p:cNvSpPr>
            <p:nvPr/>
          </p:nvSpPr>
          <p:spPr bwMode="auto">
            <a:xfrm flipH="1">
              <a:off x="3792" y="2414"/>
              <a:ext cx="912" cy="551"/>
            </a:xfrm>
            <a:prstGeom prst="line">
              <a:avLst/>
            </a:prstGeom>
            <a:noFill/>
            <a:ln w="9525">
              <a:solidFill>
                <a:schemeClr val="tx1"/>
              </a:solidFill>
              <a:round/>
              <a:headEnd type="oval" w="med" len="med"/>
              <a:tailEnd type="oval" w="med" len="med"/>
            </a:ln>
          </p:spPr>
          <p:txBody>
            <a:bodyPr/>
            <a:lstStyle/>
            <a:p>
              <a:endParaRPr lang="en-US"/>
            </a:p>
          </p:txBody>
        </p:sp>
      </p:grpSp>
      <p:sp>
        <p:nvSpPr>
          <p:cNvPr id="41" name="Rectangle 19"/>
          <p:cNvSpPr>
            <a:spLocks noChangeArrowheads="1"/>
          </p:cNvSpPr>
          <p:nvPr/>
        </p:nvSpPr>
        <p:spPr bwMode="auto">
          <a:xfrm>
            <a:off x="3973033" y="6019794"/>
            <a:ext cx="1587294" cy="307777"/>
          </a:xfrm>
          <a:prstGeom prst="rect">
            <a:avLst/>
          </a:prstGeom>
          <a:noFill/>
          <a:ln w="9525">
            <a:noFill/>
            <a:miter lim="800000"/>
            <a:headEnd/>
            <a:tailEnd/>
          </a:ln>
        </p:spPr>
        <p:txBody>
          <a:bodyPr wrap="none">
            <a:spAutoFit/>
          </a:bodyPr>
          <a:lstStyle/>
          <a:p>
            <a:pPr eaLnBrk="0" hangingPunct="0"/>
            <a:r>
              <a:rPr lang="de-DE" sz="1400" dirty="0" smtClean="0">
                <a:latin typeface="Arial" pitchFamily="34" charset="0"/>
                <a:cs typeface="Arial" pitchFamily="34" charset="0"/>
              </a:rPr>
              <a:t>Embedded </a:t>
            </a:r>
            <a:r>
              <a:rPr lang="de-DE" sz="1400" dirty="0">
                <a:latin typeface="Arial" pitchFamily="34" charset="0"/>
                <a:cs typeface="Arial" pitchFamily="34" charset="0"/>
              </a:rPr>
              <a:t>Coder</a:t>
            </a:r>
            <a:endParaRPr lang="en-US" sz="1400" dirty="0">
              <a:latin typeface="Arial" pitchFamily="34" charset="0"/>
              <a:cs typeface="Arial" pitchFamily="34" charset="0"/>
            </a:endParaRPr>
          </a:p>
        </p:txBody>
      </p:sp>
      <p:pic>
        <p:nvPicPr>
          <p:cNvPr id="42" name="Picture 21">
            <a:hlinkClick r:id="rId4" action="ppaction://program"/>
          </p:cNvPr>
          <p:cNvPicPr>
            <a:picLocks noChangeAspect="1" noChangeArrowheads="1"/>
          </p:cNvPicPr>
          <p:nvPr/>
        </p:nvPicPr>
        <p:blipFill>
          <a:blip r:embed="rId6" cstate="email">
            <a:clrChange>
              <a:clrFrom>
                <a:srgbClr val="FDF4DC"/>
              </a:clrFrom>
              <a:clrTo>
                <a:srgbClr val="FDF4DC">
                  <a:alpha val="0"/>
                </a:srgbClr>
              </a:clrTo>
            </a:clrChange>
            <a:extLst>
              <a:ext uri="{28A0092B-C50C-407E-A947-70E740481C1C}">
                <a14:useLocalDpi xmlns:a14="http://schemas.microsoft.com/office/drawing/2010/main"/>
              </a:ext>
            </a:extLst>
          </a:blip>
          <a:srcRect/>
          <a:stretch>
            <a:fillRect/>
          </a:stretch>
        </p:blipFill>
        <p:spPr bwMode="auto">
          <a:xfrm>
            <a:off x="3615068" y="5943600"/>
            <a:ext cx="457200" cy="457200"/>
          </a:xfrm>
          <a:prstGeom prst="rect">
            <a:avLst/>
          </a:prstGeom>
          <a:noFill/>
          <a:ln w="9525">
            <a:noFill/>
            <a:miter lim="800000"/>
            <a:headEnd/>
            <a:tailEnd/>
          </a:ln>
        </p:spPr>
      </p:pic>
      <p:sp>
        <p:nvSpPr>
          <p:cNvPr id="43" name="Line 22"/>
          <p:cNvSpPr>
            <a:spLocks noChangeShapeType="1"/>
          </p:cNvSpPr>
          <p:nvPr/>
        </p:nvSpPr>
        <p:spPr bwMode="auto">
          <a:xfrm flipH="1">
            <a:off x="4506434" y="5843884"/>
            <a:ext cx="277906" cy="175909"/>
          </a:xfrm>
          <a:prstGeom prst="line">
            <a:avLst/>
          </a:prstGeom>
          <a:noFill/>
          <a:ln w="9525">
            <a:solidFill>
              <a:schemeClr val="tx1"/>
            </a:solidFill>
            <a:round/>
            <a:headEnd type="oval" w="med" len="med"/>
            <a:tailEnd type="oval" w="med" len="med"/>
          </a:ln>
        </p:spPr>
        <p:txBody>
          <a:bodyPr/>
          <a:lstStyle/>
          <a:p>
            <a:endParaRPr lang="en-US" sz="900"/>
          </a:p>
        </p:txBody>
      </p:sp>
      <p:sp>
        <p:nvSpPr>
          <p:cNvPr id="44" name="Rectangle 10"/>
          <p:cNvSpPr>
            <a:spLocks noChangeArrowheads="1"/>
          </p:cNvSpPr>
          <p:nvPr/>
        </p:nvSpPr>
        <p:spPr bwMode="auto">
          <a:xfrm>
            <a:off x="7315200" y="3026728"/>
            <a:ext cx="1600200" cy="523220"/>
          </a:xfrm>
          <a:prstGeom prst="rect">
            <a:avLst/>
          </a:prstGeom>
          <a:noFill/>
          <a:ln w="9525">
            <a:noFill/>
            <a:miter lim="800000"/>
            <a:headEnd/>
            <a:tailEnd/>
          </a:ln>
        </p:spPr>
        <p:txBody>
          <a:bodyPr wrap="square">
            <a:spAutoFit/>
          </a:bodyPr>
          <a:lstStyle/>
          <a:p>
            <a:pPr eaLnBrk="0" hangingPunct="0">
              <a:spcBef>
                <a:spcPct val="20000"/>
              </a:spcBef>
              <a:buClr>
                <a:srgbClr val="215383"/>
              </a:buClr>
              <a:buFont typeface="Wingdings" pitchFamily="2" charset="2"/>
              <a:buNone/>
            </a:pPr>
            <a:r>
              <a:rPr lang="en-US" sz="1400" dirty="0" smtClean="0">
                <a:cs typeface="Arial" pitchFamily="34" charset="0"/>
              </a:rPr>
              <a:t>PolySpace</a:t>
            </a:r>
            <a:br>
              <a:rPr lang="en-US" sz="1400" dirty="0" smtClean="0">
                <a:cs typeface="Arial" pitchFamily="34" charset="0"/>
              </a:rPr>
            </a:br>
            <a:r>
              <a:rPr lang="en-US" sz="1400" dirty="0" smtClean="0">
                <a:cs typeface="Arial" pitchFamily="34" charset="0"/>
              </a:rPr>
              <a:t>Verifier for C/C++</a:t>
            </a:r>
          </a:p>
        </p:txBody>
      </p:sp>
      <p:pic>
        <p:nvPicPr>
          <p:cNvPr id="45" name="Picture 17">
            <a:hlinkClick r:id="rId4" action="ppaction://program"/>
          </p:cNvPr>
          <p:cNvPicPr>
            <a:picLocks noChangeAspect="1" noChangeArrowheads="1"/>
          </p:cNvPicPr>
          <p:nvPr/>
        </p:nvPicPr>
        <p:blipFill>
          <a:blip r:embed="rId6" cstate="email">
            <a:clrChange>
              <a:clrFrom>
                <a:srgbClr val="FDF4DC"/>
              </a:clrFrom>
              <a:clrTo>
                <a:srgbClr val="FDF4DC">
                  <a:alpha val="0"/>
                </a:srgbClr>
              </a:clrTo>
            </a:clrChange>
            <a:extLst>
              <a:ext uri="{28A0092B-C50C-407E-A947-70E740481C1C}">
                <a14:useLocalDpi xmlns:a14="http://schemas.microsoft.com/office/drawing/2010/main"/>
              </a:ext>
            </a:extLst>
          </a:blip>
          <a:srcRect/>
          <a:stretch>
            <a:fillRect/>
          </a:stretch>
        </p:blipFill>
        <p:spPr bwMode="auto">
          <a:xfrm>
            <a:off x="6868633" y="3047994"/>
            <a:ext cx="457200" cy="457200"/>
          </a:xfrm>
          <a:prstGeom prst="rect">
            <a:avLst/>
          </a:prstGeom>
          <a:noFill/>
          <a:ln w="9525">
            <a:noFill/>
            <a:miter lim="800000"/>
            <a:headEnd/>
            <a:tailEnd/>
          </a:ln>
        </p:spPr>
      </p:pic>
      <p:sp>
        <p:nvSpPr>
          <p:cNvPr id="3" name="Rectangle 2"/>
          <p:cNvSpPr/>
          <p:nvPr/>
        </p:nvSpPr>
        <p:spPr>
          <a:xfrm>
            <a:off x="110350" y="6440636"/>
            <a:ext cx="9033649" cy="461665"/>
          </a:xfrm>
          <a:prstGeom prst="rect">
            <a:avLst/>
          </a:prstGeom>
        </p:spPr>
        <p:txBody>
          <a:bodyPr wrap="square">
            <a:spAutoFit/>
          </a:bodyPr>
          <a:lstStyle/>
          <a:p>
            <a:pPr fontAlgn="auto">
              <a:spcBef>
                <a:spcPct val="20000"/>
              </a:spcBef>
              <a:spcAft>
                <a:spcPts val="0"/>
              </a:spcAft>
              <a:buClr>
                <a:srgbClr val="215383"/>
              </a:buClr>
              <a:buSzPct val="95000"/>
            </a:pPr>
            <a:r>
              <a:rPr lang="en-US" sz="1200" dirty="0">
                <a:solidFill>
                  <a:prstClr val="black"/>
                </a:solidFill>
                <a:cs typeface="Arial" pitchFamily="34" charset="0"/>
              </a:rPr>
              <a:t>Note: </a:t>
            </a:r>
            <a:r>
              <a:rPr lang="en-US" sz="1200" dirty="0" smtClean="0">
                <a:solidFill>
                  <a:prstClr val="black"/>
                </a:solidFill>
                <a:cs typeface="Arial" pitchFamily="34" charset="0"/>
              </a:rPr>
              <a:t>Embedded </a:t>
            </a:r>
            <a:r>
              <a:rPr lang="en-US" sz="1200" dirty="0">
                <a:solidFill>
                  <a:prstClr val="black"/>
                </a:solidFill>
                <a:cs typeface="Arial" pitchFamily="34" charset="0"/>
              </a:rPr>
              <a:t>Coder, Simulink Design Verifier, Simulink Verification and Validation, </a:t>
            </a:r>
            <a:r>
              <a:rPr lang="en-US" sz="1200" dirty="0" smtClean="0">
                <a:solidFill>
                  <a:prstClr val="black"/>
                </a:solidFill>
                <a:cs typeface="Arial" pitchFamily="34" charset="0"/>
              </a:rPr>
              <a:t>and </a:t>
            </a:r>
            <a:r>
              <a:rPr lang="en-US" sz="1200" dirty="0">
                <a:solidFill>
                  <a:srgbClr val="000000"/>
                </a:solidFill>
                <a:cs typeface="Arial" pitchFamily="34" charset="0"/>
              </a:rPr>
              <a:t>Polyspace products for C/C++ </a:t>
            </a:r>
            <a:r>
              <a:rPr lang="en-US" sz="1200" dirty="0" smtClean="0">
                <a:solidFill>
                  <a:srgbClr val="000000"/>
                </a:solidFill>
                <a:cs typeface="Arial" pitchFamily="34" charset="0"/>
              </a:rPr>
              <a:t/>
            </a:r>
            <a:br>
              <a:rPr lang="en-US" sz="1200" dirty="0" smtClean="0">
                <a:solidFill>
                  <a:srgbClr val="000000"/>
                </a:solidFill>
                <a:cs typeface="Arial" pitchFamily="34" charset="0"/>
              </a:rPr>
            </a:br>
            <a:r>
              <a:rPr lang="en-US" sz="1200" dirty="0" smtClean="0">
                <a:solidFill>
                  <a:srgbClr val="000000"/>
                </a:solidFill>
                <a:cs typeface="Arial" pitchFamily="34" charset="0"/>
              </a:rPr>
              <a:t>          were </a:t>
            </a:r>
            <a:r>
              <a:rPr lang="en-US" sz="1200" dirty="0">
                <a:solidFill>
                  <a:prstClr val="black"/>
                </a:solidFill>
                <a:cs typeface="Arial" pitchFamily="34" charset="0"/>
              </a:rPr>
              <a:t>not developed  using certified processes</a:t>
            </a:r>
          </a:p>
        </p:txBody>
      </p:sp>
      <p:sp>
        <p:nvSpPr>
          <p:cNvPr id="14" name="TextBox 13"/>
          <p:cNvSpPr txBox="1"/>
          <p:nvPr/>
        </p:nvSpPr>
        <p:spPr>
          <a:xfrm>
            <a:off x="7162800" y="2341046"/>
            <a:ext cx="389850" cy="369332"/>
          </a:xfrm>
          <a:prstGeom prst="rect">
            <a:avLst/>
          </a:prstGeom>
          <a:noFill/>
        </p:spPr>
        <p:txBody>
          <a:bodyPr wrap="none" rtlCol="0">
            <a:spAutoFit/>
          </a:bodyPr>
          <a:lstStyle/>
          <a:p>
            <a:r>
              <a:rPr lang="en-US" dirty="0" smtClean="0">
                <a:latin typeface="Arial" pitchFamily="34" charset="0"/>
                <a:cs typeface="Arial" pitchFamily="34" charset="0"/>
                <a:sym typeface="Wingdings"/>
              </a:rPr>
              <a:t></a:t>
            </a:r>
            <a:endParaRPr lang="en-US" dirty="0">
              <a:latin typeface="Arial" pitchFamily="34" charset="0"/>
              <a:cs typeface="Arial" pitchFamily="34" charset="0"/>
            </a:endParaRPr>
          </a:p>
        </p:txBody>
      </p:sp>
      <p:sp>
        <p:nvSpPr>
          <p:cNvPr id="46" name="TextBox 45"/>
          <p:cNvSpPr txBox="1"/>
          <p:nvPr/>
        </p:nvSpPr>
        <p:spPr>
          <a:xfrm>
            <a:off x="8229600" y="2983468"/>
            <a:ext cx="389850" cy="369332"/>
          </a:xfrm>
          <a:prstGeom prst="rect">
            <a:avLst/>
          </a:prstGeom>
          <a:noFill/>
        </p:spPr>
        <p:txBody>
          <a:bodyPr wrap="none" rtlCol="0">
            <a:spAutoFit/>
          </a:bodyPr>
          <a:lstStyle/>
          <a:p>
            <a:r>
              <a:rPr lang="en-US" dirty="0" smtClean="0">
                <a:latin typeface="Arial" pitchFamily="34" charset="0"/>
                <a:cs typeface="Arial" pitchFamily="34" charset="0"/>
                <a:sym typeface="Wingdings"/>
              </a:rPr>
              <a:t></a:t>
            </a:r>
            <a:endParaRPr lang="en-US" dirty="0">
              <a:latin typeface="Arial" pitchFamily="34" charset="0"/>
              <a:cs typeface="Arial" pitchFamily="34" charset="0"/>
            </a:endParaRPr>
          </a:p>
        </p:txBody>
      </p:sp>
      <p:sp>
        <p:nvSpPr>
          <p:cNvPr id="47" name="TextBox 46"/>
          <p:cNvSpPr txBox="1"/>
          <p:nvPr/>
        </p:nvSpPr>
        <p:spPr>
          <a:xfrm>
            <a:off x="4255325" y="2350325"/>
            <a:ext cx="389850" cy="369332"/>
          </a:xfrm>
          <a:prstGeom prst="rect">
            <a:avLst/>
          </a:prstGeom>
          <a:noFill/>
        </p:spPr>
        <p:txBody>
          <a:bodyPr wrap="none" rtlCol="0">
            <a:spAutoFit/>
          </a:bodyPr>
          <a:lstStyle/>
          <a:p>
            <a:r>
              <a:rPr lang="en-US" dirty="0" smtClean="0">
                <a:latin typeface="Arial" pitchFamily="34" charset="0"/>
                <a:cs typeface="Arial" pitchFamily="34" charset="0"/>
                <a:sym typeface="Wingdings"/>
              </a:rPr>
              <a:t></a:t>
            </a:r>
            <a:endParaRPr lang="en-US" dirty="0">
              <a:latin typeface="Arial" pitchFamily="34" charset="0"/>
              <a:cs typeface="Arial" pitchFamily="34" charset="0"/>
            </a:endParaRPr>
          </a:p>
        </p:txBody>
      </p:sp>
      <p:sp>
        <p:nvSpPr>
          <p:cNvPr id="48" name="TextBox 47"/>
          <p:cNvSpPr txBox="1"/>
          <p:nvPr/>
        </p:nvSpPr>
        <p:spPr>
          <a:xfrm>
            <a:off x="5410200" y="6014845"/>
            <a:ext cx="389850" cy="369332"/>
          </a:xfrm>
          <a:prstGeom prst="rect">
            <a:avLst/>
          </a:prstGeom>
          <a:noFill/>
        </p:spPr>
        <p:txBody>
          <a:bodyPr wrap="none" rtlCol="0">
            <a:spAutoFit/>
          </a:bodyPr>
          <a:lstStyle/>
          <a:p>
            <a:r>
              <a:rPr lang="en-US" dirty="0" smtClean="0">
                <a:latin typeface="Arial" pitchFamily="34" charset="0"/>
                <a:cs typeface="Arial" pitchFamily="34" charset="0"/>
                <a:sym typeface="Wingdings"/>
              </a:rPr>
              <a:t></a:t>
            </a:r>
            <a:endParaRPr lang="en-US" dirty="0">
              <a:latin typeface="Arial" pitchFamily="34" charset="0"/>
              <a:cs typeface="Arial" pitchFamily="34" charset="0"/>
            </a:endParaRPr>
          </a:p>
        </p:txBody>
      </p:sp>
    </p:spTree>
    <p:extLst>
      <p:ext uri="{BB962C8B-B14F-4D97-AF65-F5344CB8AC3E}">
        <p14:creationId xmlns:p14="http://schemas.microsoft.com/office/powerpoint/2010/main" val="17096168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IEC 61508 Tool Classification of MathWorks Products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12946001"/>
              </p:ext>
            </p:extLst>
          </p:nvPr>
        </p:nvGraphicFramePr>
        <p:xfrm>
          <a:off x="593124" y="1814384"/>
          <a:ext cx="7166919" cy="3688080"/>
        </p:xfrm>
        <a:graphic>
          <a:graphicData uri="http://schemas.openxmlformats.org/drawingml/2006/table">
            <a:tbl>
              <a:tblPr firstRow="1" bandRow="1">
                <a:tableStyleId>{5C22544A-7EE6-4342-B048-85BDC9FD1C3A}</a:tableStyleId>
              </a:tblPr>
              <a:tblGrid>
                <a:gridCol w="2854411"/>
                <a:gridCol w="1210962"/>
                <a:gridCol w="3101546"/>
              </a:tblGrid>
              <a:tr h="302477">
                <a:tc>
                  <a:txBody>
                    <a:bodyPr/>
                    <a:lstStyle/>
                    <a:p>
                      <a:r>
                        <a:rPr lang="de-DE" sz="1600" dirty="0" err="1" smtClean="0"/>
                        <a:t>Product</a:t>
                      </a:r>
                      <a:endParaRPr lang="en-US" sz="1600" dirty="0"/>
                    </a:p>
                  </a:txBody>
                  <a:tcPr/>
                </a:tc>
                <a:tc>
                  <a:txBody>
                    <a:bodyPr/>
                    <a:lstStyle/>
                    <a:p>
                      <a:r>
                        <a:rPr lang="de-DE" sz="1600" dirty="0" smtClean="0"/>
                        <a:t>IEC 61508 Tool</a:t>
                      </a:r>
                      <a:r>
                        <a:rPr lang="de-DE" sz="1600" baseline="0" dirty="0" smtClean="0"/>
                        <a:t> Class</a:t>
                      </a:r>
                      <a:endParaRPr lang="en-US" sz="1600" dirty="0"/>
                    </a:p>
                  </a:txBody>
                  <a:tcPr/>
                </a:tc>
                <a:tc>
                  <a:txBody>
                    <a:bodyPr/>
                    <a:lstStyle/>
                    <a:p>
                      <a:r>
                        <a:rPr lang="de-DE" sz="1600" dirty="0" smtClean="0"/>
                        <a:t>Definition</a:t>
                      </a:r>
                      <a:endParaRPr lang="en-US" sz="1600" dirty="0"/>
                    </a:p>
                  </a:txBody>
                  <a:tcPr/>
                </a:tc>
              </a:tr>
              <a:tr h="3024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Embedded Coder</a:t>
                      </a:r>
                      <a:endParaRPr lang="en-US" sz="1600" dirty="0" smtClean="0"/>
                    </a:p>
                  </a:txBody>
                  <a:tcPr/>
                </a:tc>
                <a:tc>
                  <a:txBody>
                    <a:bodyPr/>
                    <a:lstStyle/>
                    <a:p>
                      <a:r>
                        <a:rPr lang="de-DE" sz="1600" dirty="0" smtClean="0"/>
                        <a:t>T3</a:t>
                      </a:r>
                      <a:endParaRPr lang="en-US" sz="1600" dirty="0"/>
                    </a:p>
                  </a:txBody>
                  <a:tcPr/>
                </a:tc>
                <a:tc>
                  <a:txBody>
                    <a:bodyPr/>
                    <a:lstStyle/>
                    <a:p>
                      <a:r>
                        <a:rPr lang="en-US" sz="1600" dirty="0" smtClean="0"/>
                        <a:t>Tool generates outputs which can directly or indirectly contribute to the executable code (including data) of the safety related system</a:t>
                      </a:r>
                    </a:p>
                  </a:txBody>
                  <a:tcPr/>
                </a:tc>
              </a:tr>
              <a:tr h="292720">
                <a:tc>
                  <a:txBody>
                    <a:bodyPr/>
                    <a:lstStyle/>
                    <a:p>
                      <a:r>
                        <a:rPr lang="de-DE" sz="1600" dirty="0" smtClean="0"/>
                        <a:t>Simulink </a:t>
                      </a:r>
                      <a:r>
                        <a:rPr lang="de-DE" sz="1600" dirty="0" err="1" smtClean="0"/>
                        <a:t>Verification</a:t>
                      </a:r>
                      <a:r>
                        <a:rPr lang="de-DE" sz="1600" dirty="0" smtClean="0"/>
                        <a:t> </a:t>
                      </a:r>
                      <a:r>
                        <a:rPr lang="de-DE" sz="1600" dirty="0" err="1" smtClean="0"/>
                        <a:t>and</a:t>
                      </a:r>
                      <a:r>
                        <a:rPr lang="de-DE" sz="1600" dirty="0" smtClean="0"/>
                        <a:t> Validation</a:t>
                      </a:r>
                      <a:endParaRPr lang="en-US" sz="1600" dirty="0"/>
                    </a:p>
                  </a:txBody>
                  <a:tcPr/>
                </a:tc>
                <a:tc rowSpan="3">
                  <a:txBody>
                    <a:bodyPr/>
                    <a:lstStyle/>
                    <a:p>
                      <a:endParaRPr lang="de-DE" sz="1600" dirty="0" smtClean="0"/>
                    </a:p>
                    <a:p>
                      <a:endParaRPr lang="de-DE" sz="1600" dirty="0" smtClean="0"/>
                    </a:p>
                    <a:p>
                      <a:r>
                        <a:rPr lang="de-DE" sz="1600" dirty="0" smtClean="0"/>
                        <a:t>T2</a:t>
                      </a:r>
                      <a:endParaRPr lang="en-US" sz="1600" dirty="0"/>
                    </a:p>
                    <a:p>
                      <a:endParaRPr lang="en-US" sz="1600" dirty="0"/>
                    </a:p>
                  </a:txBody>
                  <a:tcPr/>
                </a:tc>
                <a:tc rowSpan="3">
                  <a:txBody>
                    <a:bodyPr/>
                    <a:lstStyle/>
                    <a:p>
                      <a:r>
                        <a:rPr lang="en-US" sz="1600" dirty="0" smtClean="0"/>
                        <a:t>Tool supports the test or verification of the design or executable code, where errors in the tool can fail to reveal defects but cannot directly create errors in the executable software</a:t>
                      </a:r>
                    </a:p>
                  </a:txBody>
                  <a:tcPr/>
                </a:tc>
              </a:tr>
              <a:tr h="292720">
                <a:tc>
                  <a:txBody>
                    <a:bodyPr/>
                    <a:lstStyle/>
                    <a:p>
                      <a:r>
                        <a:rPr lang="de-DE" sz="1600" dirty="0" smtClean="0"/>
                        <a:t>Simulink Design </a:t>
                      </a:r>
                      <a:r>
                        <a:rPr lang="de-DE" sz="1600" dirty="0" err="1" smtClean="0"/>
                        <a:t>Verifier</a:t>
                      </a:r>
                      <a:endParaRPr lang="en-US" sz="1600" dirty="0"/>
                    </a:p>
                  </a:txBody>
                  <a:tcPr/>
                </a:tc>
                <a:tc vMerge="1">
                  <a:txBody>
                    <a:bodyPr/>
                    <a:lstStyle/>
                    <a:p>
                      <a:endParaRPr lang="en-US" sz="1400" dirty="0"/>
                    </a:p>
                  </a:txBody>
                  <a:tcPr/>
                </a:tc>
                <a:tc vMerge="1">
                  <a:txBody>
                    <a:bodyPr/>
                    <a:lstStyle/>
                    <a:p>
                      <a:endParaRPr lang="en-US"/>
                    </a:p>
                  </a:txBody>
                  <a:tcPr/>
                </a:tc>
              </a:tr>
              <a:tr h="292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Polyspace Client</a:t>
                      </a:r>
                      <a:r>
                        <a:rPr lang="de-DE" sz="1600" baseline="0" dirty="0" smtClean="0"/>
                        <a:t> </a:t>
                      </a:r>
                      <a:r>
                        <a:rPr lang="de-DE" sz="1600" dirty="0" smtClean="0"/>
                        <a:t>for C/C++</a:t>
                      </a:r>
                    </a:p>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Polyspace Server</a:t>
                      </a:r>
                      <a:r>
                        <a:rPr lang="de-DE" sz="1600" baseline="0" dirty="0" smtClean="0"/>
                        <a:t> </a:t>
                      </a:r>
                      <a:r>
                        <a:rPr lang="de-DE" sz="1600" dirty="0" smtClean="0"/>
                        <a:t>for C/C++</a:t>
                      </a:r>
                      <a:endParaRPr lang="en-US" sz="1600" dirty="0" smtClean="0"/>
                    </a:p>
                  </a:txBody>
                  <a:tcPr/>
                </a:tc>
                <a:tc vMerge="1">
                  <a:txBody>
                    <a:bodyPr/>
                    <a:lstStyle/>
                    <a:p>
                      <a:endParaRPr lang="en-US" sz="1400" dirty="0"/>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190018182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de-DE" dirty="0" smtClean="0"/>
              <a:t>High-Integrity</a:t>
            </a:r>
            <a:r>
              <a:rPr lang="de-DE" dirty="0" smtClean="0">
                <a:solidFill>
                  <a:srgbClr val="000099"/>
                </a:solidFill>
              </a:rPr>
              <a:t> </a:t>
            </a:r>
            <a:r>
              <a:rPr lang="de-DE" dirty="0" smtClean="0"/>
              <a:t>Applications</a:t>
            </a:r>
            <a:endParaRPr lang="en-US" dirty="0" smtClean="0"/>
          </a:p>
        </p:txBody>
      </p:sp>
      <p:sp>
        <p:nvSpPr>
          <p:cNvPr id="7175" name="Rectangle 22"/>
          <p:cNvSpPr>
            <a:spLocks noChangeArrowheads="1"/>
          </p:cNvSpPr>
          <p:nvPr/>
        </p:nvSpPr>
        <p:spPr bwMode="auto">
          <a:xfrm>
            <a:off x="6705439" y="3827570"/>
            <a:ext cx="2264825" cy="246221"/>
          </a:xfrm>
          <a:prstGeom prst="rect">
            <a:avLst/>
          </a:prstGeom>
          <a:noFill/>
          <a:ln w="12700" algn="ctr">
            <a:noFill/>
            <a:miter lim="800000"/>
            <a:headEnd/>
            <a:tailEnd/>
          </a:ln>
        </p:spPr>
        <p:txBody>
          <a:bodyPr wrap="square" lIns="0" tIns="0" rIns="0" bIns="0">
            <a:spAutoFit/>
          </a:bodyPr>
          <a:lstStyle/>
          <a:p>
            <a:pPr eaLnBrk="0" hangingPunct="0">
              <a:spcBef>
                <a:spcPct val="20000"/>
              </a:spcBef>
              <a:buClr>
                <a:srgbClr val="215383"/>
              </a:buClr>
              <a:buFont typeface="Wingdings" pitchFamily="2" charset="2"/>
              <a:buNone/>
            </a:pPr>
            <a:r>
              <a:rPr lang="en-US" sz="800" dirty="0" smtClean="0">
                <a:solidFill>
                  <a:srgbClr val="000000"/>
                </a:solidFill>
              </a:rPr>
              <a:t>cf</a:t>
            </a:r>
            <a:r>
              <a:rPr lang="en-US" sz="800" dirty="0">
                <a:solidFill>
                  <a:srgbClr val="000000"/>
                </a:solidFill>
              </a:rPr>
              <a:t>. </a:t>
            </a:r>
            <a:r>
              <a:rPr lang="en-US" sz="800" dirty="0" err="1">
                <a:solidFill>
                  <a:srgbClr val="000000"/>
                </a:solidFill>
              </a:rPr>
              <a:t>Buncefield</a:t>
            </a:r>
            <a:r>
              <a:rPr lang="en-US" sz="800" dirty="0">
                <a:solidFill>
                  <a:srgbClr val="000000"/>
                </a:solidFill>
              </a:rPr>
              <a:t> Investigation Glossary </a:t>
            </a:r>
            <a:r>
              <a:rPr lang="en-US" sz="800" dirty="0" smtClean="0">
                <a:solidFill>
                  <a:srgbClr val="000000"/>
                </a:solidFill>
              </a:rPr>
              <a:t/>
            </a:r>
            <a:br>
              <a:rPr lang="en-US" sz="800" dirty="0" smtClean="0">
                <a:solidFill>
                  <a:srgbClr val="000000"/>
                </a:solidFill>
              </a:rPr>
            </a:br>
            <a:r>
              <a:rPr lang="en-US" sz="800" dirty="0" smtClean="0">
                <a:solidFill>
                  <a:srgbClr val="000000"/>
                </a:solidFill>
                <a:hlinkClick r:id="rId3"/>
              </a:rPr>
              <a:t>www.buncefieldinvestigation.gov.uk/glossary.htm</a:t>
            </a:r>
            <a:endParaRPr lang="en-US" sz="800" dirty="0">
              <a:solidFill>
                <a:srgbClr val="000000"/>
              </a:solidFill>
            </a:endParaRPr>
          </a:p>
        </p:txBody>
      </p:sp>
      <p:sp>
        <p:nvSpPr>
          <p:cNvPr id="7188" name="Oval 22"/>
          <p:cNvSpPr>
            <a:spLocks noChangeArrowheads="1"/>
          </p:cNvSpPr>
          <p:nvPr/>
        </p:nvSpPr>
        <p:spPr bwMode="auto">
          <a:xfrm>
            <a:off x="0" y="1376363"/>
            <a:ext cx="225425" cy="87312"/>
          </a:xfrm>
          <a:prstGeom prst="ellipse">
            <a:avLst/>
          </a:prstGeom>
          <a:noFill/>
          <a:ln w="9525" algn="ctr">
            <a:noFill/>
            <a:round/>
            <a:headEnd/>
            <a:tailEnd/>
          </a:ln>
        </p:spPr>
        <p:txBody>
          <a:bodyPr/>
          <a:lstStyle/>
          <a:p>
            <a:pPr eaLnBrk="0" hangingPunct="0">
              <a:spcBef>
                <a:spcPct val="20000"/>
              </a:spcBef>
              <a:buClr>
                <a:srgbClr val="215383"/>
              </a:buClr>
              <a:buFont typeface="Wingdings" pitchFamily="2" charset="2"/>
              <a:buChar char="§"/>
            </a:pPr>
            <a:endParaRPr lang="en-US">
              <a:solidFill>
                <a:srgbClr val="000000"/>
              </a:solidFill>
            </a:endParaRPr>
          </a:p>
        </p:txBody>
      </p:sp>
      <p:sp>
        <p:nvSpPr>
          <p:cNvPr id="7189" name="Oval 23"/>
          <p:cNvSpPr>
            <a:spLocks noChangeArrowheads="1"/>
          </p:cNvSpPr>
          <p:nvPr/>
        </p:nvSpPr>
        <p:spPr bwMode="auto">
          <a:xfrm>
            <a:off x="0" y="1689100"/>
            <a:ext cx="3506788" cy="2763838"/>
          </a:xfrm>
          <a:prstGeom prst="ellipse">
            <a:avLst/>
          </a:prstGeom>
          <a:noFill/>
          <a:ln w="9525" algn="ctr">
            <a:noFill/>
            <a:round/>
            <a:headEnd/>
            <a:tailEnd/>
          </a:ln>
        </p:spPr>
        <p:txBody>
          <a:bodyPr/>
          <a:lstStyle/>
          <a:p>
            <a:pPr eaLnBrk="0" hangingPunct="0">
              <a:spcBef>
                <a:spcPct val="20000"/>
              </a:spcBef>
              <a:buClr>
                <a:srgbClr val="215383"/>
              </a:buClr>
              <a:buFont typeface="Wingdings" pitchFamily="2" charset="2"/>
              <a:buChar char="§"/>
            </a:pPr>
            <a:endParaRPr lang="en-US">
              <a:solidFill>
                <a:srgbClr val="000000"/>
              </a:solidFill>
            </a:endParaRPr>
          </a:p>
        </p:txBody>
      </p:sp>
      <p:grpSp>
        <p:nvGrpSpPr>
          <p:cNvPr id="2" name="Group 1"/>
          <p:cNvGrpSpPr/>
          <p:nvPr/>
        </p:nvGrpSpPr>
        <p:grpSpPr>
          <a:xfrm>
            <a:off x="585183" y="1224141"/>
            <a:ext cx="5852194" cy="2854083"/>
            <a:chOff x="530318" y="1443597"/>
            <a:chExt cx="7653225" cy="4029356"/>
          </a:xfrm>
        </p:grpSpPr>
        <p:pic>
          <p:nvPicPr>
            <p:cNvPr id="26" name="Picture 25" descr="Aero.jpg"/>
            <p:cNvPicPr>
              <a:picLocks noChangeAspect="1"/>
            </p:cNvPicPr>
            <p:nvPr/>
          </p:nvPicPr>
          <p:blipFill>
            <a:blip r:embed="rId4" cstate="print"/>
            <a:stretch>
              <a:fillRect/>
            </a:stretch>
          </p:blipFill>
          <p:spPr>
            <a:xfrm>
              <a:off x="530318" y="1443597"/>
              <a:ext cx="7618318" cy="968862"/>
            </a:xfrm>
            <a:prstGeom prst="rect">
              <a:avLst/>
            </a:prstGeom>
          </p:spPr>
        </p:pic>
        <p:pic>
          <p:nvPicPr>
            <p:cNvPr id="27" name="Picture 26" descr="Auto.jpg"/>
            <p:cNvPicPr>
              <a:picLocks noChangeAspect="1"/>
            </p:cNvPicPr>
            <p:nvPr/>
          </p:nvPicPr>
          <p:blipFill>
            <a:blip r:embed="rId5" cstate="print"/>
            <a:stretch>
              <a:fillRect/>
            </a:stretch>
          </p:blipFill>
          <p:spPr>
            <a:xfrm>
              <a:off x="558053" y="2475099"/>
              <a:ext cx="7587716" cy="948464"/>
            </a:xfrm>
            <a:prstGeom prst="rect">
              <a:avLst/>
            </a:prstGeom>
          </p:spPr>
        </p:pic>
        <p:pic>
          <p:nvPicPr>
            <p:cNvPr id="28" name="Picture 27" descr="IAM.jpg"/>
            <p:cNvPicPr>
              <a:picLocks noChangeAspect="1"/>
            </p:cNvPicPr>
            <p:nvPr/>
          </p:nvPicPr>
          <p:blipFill>
            <a:blip r:embed="rId6" cstate="print"/>
            <a:stretch>
              <a:fillRect/>
            </a:stretch>
          </p:blipFill>
          <p:spPr>
            <a:xfrm>
              <a:off x="575423" y="3474104"/>
              <a:ext cx="7608120" cy="968862"/>
            </a:xfrm>
            <a:prstGeom prst="rect">
              <a:avLst/>
            </a:prstGeom>
          </p:spPr>
        </p:pic>
        <p:pic>
          <p:nvPicPr>
            <p:cNvPr id="29" name="Picture 28" descr="Other.jpg"/>
            <p:cNvPicPr>
              <a:picLocks noChangeAspect="1"/>
            </p:cNvPicPr>
            <p:nvPr/>
          </p:nvPicPr>
          <p:blipFill>
            <a:blip r:embed="rId7" cstate="print"/>
            <a:stretch>
              <a:fillRect/>
            </a:stretch>
          </p:blipFill>
          <p:spPr>
            <a:xfrm>
              <a:off x="575422" y="4514290"/>
              <a:ext cx="7608116" cy="958663"/>
            </a:xfrm>
            <a:prstGeom prst="rect">
              <a:avLst/>
            </a:prstGeom>
          </p:spPr>
        </p:pic>
      </p:grpSp>
      <p:sp>
        <p:nvSpPr>
          <p:cNvPr id="30" name="TextBox 29"/>
          <p:cNvSpPr txBox="1"/>
          <p:nvPr/>
        </p:nvSpPr>
        <p:spPr>
          <a:xfrm>
            <a:off x="6732871" y="1213332"/>
            <a:ext cx="2264825" cy="2554545"/>
          </a:xfrm>
          <a:prstGeom prst="rect">
            <a:avLst/>
          </a:prstGeom>
          <a:noFill/>
          <a:ln w="12700">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prstClr val="black"/>
                </a:solidFill>
              </a:rPr>
              <a:t>Software-based systems that are designed and maintained such that they have a high probability of carrying out their intended function </a:t>
            </a:r>
          </a:p>
        </p:txBody>
      </p:sp>
      <p:sp>
        <p:nvSpPr>
          <p:cNvPr id="13" name="Rectangle 3"/>
          <p:cNvSpPr txBox="1">
            <a:spLocks noChangeArrowheads="1"/>
          </p:cNvSpPr>
          <p:nvPr/>
        </p:nvSpPr>
        <p:spPr bwMode="auto">
          <a:xfrm>
            <a:off x="370704" y="4465094"/>
            <a:ext cx="8626992" cy="2118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4163" indent="-284163" algn="l" rtl="0" fontAlgn="base">
              <a:spcBef>
                <a:spcPct val="20000"/>
              </a:spcBef>
              <a:spcAft>
                <a:spcPct val="0"/>
              </a:spcAft>
              <a:buClr>
                <a:srgbClr val="215383"/>
              </a:buClr>
              <a:buFont typeface="Wingdings" pitchFamily="2" charset="2"/>
              <a:buChar char="§"/>
              <a:defRPr sz="2400">
                <a:solidFill>
                  <a:schemeClr val="tx1"/>
                </a:solidFill>
                <a:latin typeface="+mn-lt"/>
                <a:ea typeface="+mn-ea"/>
                <a:cs typeface="+mn-cs"/>
              </a:defRPr>
            </a:lvl1pPr>
            <a:lvl2pPr marL="682625" indent="-284163" algn="l" rtl="0" fontAlgn="base">
              <a:spcBef>
                <a:spcPct val="20000"/>
              </a:spcBef>
              <a:spcAft>
                <a:spcPct val="0"/>
              </a:spcAft>
              <a:buClr>
                <a:srgbClr val="215383"/>
              </a:buClr>
              <a:buFont typeface="Wingdings" pitchFamily="2" charset="2"/>
              <a:buChar char="§"/>
              <a:defRPr sz="2000">
                <a:solidFill>
                  <a:schemeClr val="tx1"/>
                </a:solidFill>
                <a:latin typeface="+mn-lt"/>
              </a:defRPr>
            </a:lvl2pPr>
            <a:lvl3pPr marL="1081088" indent="-284163" algn="l" rtl="0" fontAlgn="base">
              <a:spcBef>
                <a:spcPct val="20000"/>
              </a:spcBef>
              <a:spcAft>
                <a:spcPct val="0"/>
              </a:spcAft>
              <a:buClr>
                <a:srgbClr val="215383"/>
              </a:buClr>
              <a:buFont typeface="Wingdings" pitchFamily="2" charset="2"/>
              <a:buChar char="§"/>
              <a:defRPr>
                <a:solidFill>
                  <a:schemeClr val="tx1"/>
                </a:solidFill>
                <a:latin typeface="+mn-lt"/>
              </a:defRPr>
            </a:lvl3pPr>
            <a:lvl4pPr marL="1487488" indent="-292100" algn="l" rtl="0" fontAlgn="base">
              <a:spcBef>
                <a:spcPct val="20000"/>
              </a:spcBef>
              <a:spcAft>
                <a:spcPct val="0"/>
              </a:spcAft>
              <a:buClr>
                <a:srgbClr val="215383"/>
              </a:buClr>
              <a:buFont typeface="Wingdings" pitchFamily="2" charset="2"/>
              <a:buChar char="§"/>
              <a:defRPr sz="1600">
                <a:solidFill>
                  <a:schemeClr val="tx1"/>
                </a:solidFill>
                <a:latin typeface="+mn-lt"/>
              </a:defRPr>
            </a:lvl4pPr>
            <a:lvl5pPr marL="1885950" indent="-284163" algn="l" rtl="0" fontAlgn="base">
              <a:spcBef>
                <a:spcPct val="20000"/>
              </a:spcBef>
              <a:spcAft>
                <a:spcPct val="0"/>
              </a:spcAft>
              <a:buClr>
                <a:srgbClr val="215383"/>
              </a:buClr>
              <a:buFont typeface="Wingdings" pitchFamily="2" charset="2"/>
              <a:buChar char="§"/>
              <a:defRPr sz="1400">
                <a:solidFill>
                  <a:schemeClr val="tx1"/>
                </a:solidFill>
                <a:latin typeface="+mn-lt"/>
              </a:defRPr>
            </a:lvl5pPr>
            <a:lvl6pPr marL="23431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6pPr>
            <a:lvl7pPr marL="28003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7pPr>
            <a:lvl8pPr marL="32575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8pPr>
            <a:lvl9pPr marL="37147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9pPr>
          </a:lstStyle>
          <a:p>
            <a:pPr>
              <a:defRPr/>
            </a:pPr>
            <a:r>
              <a:rPr lang="en-US" sz="1800" kern="0" dirty="0">
                <a:solidFill>
                  <a:prstClr val="black"/>
                </a:solidFill>
              </a:rPr>
              <a:t>Development of high-integrity applications is regulated by industry </a:t>
            </a:r>
            <a:r>
              <a:rPr lang="en-US" sz="1800" kern="0" dirty="0">
                <a:solidFill>
                  <a:srgbClr val="C00000"/>
                </a:solidFill>
              </a:rPr>
              <a:t>standards and guidelines </a:t>
            </a:r>
            <a:r>
              <a:rPr lang="en-US" sz="1800" kern="0" dirty="0" smtClean="0">
                <a:solidFill>
                  <a:prstClr val="black"/>
                </a:solidFill>
              </a:rPr>
              <a:t>(IEC 62304, IEC </a:t>
            </a:r>
            <a:r>
              <a:rPr lang="en-US" sz="1800" kern="0" dirty="0">
                <a:solidFill>
                  <a:prstClr val="black"/>
                </a:solidFill>
              </a:rPr>
              <a:t>61508, ISO26262, </a:t>
            </a:r>
            <a:r>
              <a:rPr lang="en-US" sz="1800" kern="0" dirty="0" smtClean="0">
                <a:solidFill>
                  <a:prstClr val="black"/>
                </a:solidFill>
              </a:rPr>
              <a:t>DO-178</a:t>
            </a:r>
            <a:r>
              <a:rPr lang="en-US" sz="1800" kern="0" dirty="0">
                <a:solidFill>
                  <a:prstClr val="black"/>
                </a:solidFill>
              </a:rPr>
              <a:t>, ...)</a:t>
            </a:r>
            <a:endParaRPr lang="en-US" sz="2000" kern="0" dirty="0">
              <a:solidFill>
                <a:srgbClr val="C00000"/>
              </a:solidFill>
            </a:endParaRPr>
          </a:p>
          <a:p>
            <a:pPr lvl="1">
              <a:spcBef>
                <a:spcPts val="1200"/>
              </a:spcBef>
            </a:pPr>
            <a:r>
              <a:rPr lang="de-DE" sz="1800" dirty="0" smtClean="0">
                <a:solidFill>
                  <a:prstClr val="black"/>
                </a:solidFill>
              </a:rPr>
              <a:t>Additional </a:t>
            </a:r>
            <a:r>
              <a:rPr lang="de-DE" sz="1800" dirty="0">
                <a:solidFill>
                  <a:prstClr val="black"/>
                </a:solidFill>
              </a:rPr>
              <a:t>requirements on </a:t>
            </a:r>
            <a:r>
              <a:rPr lang="de-DE" sz="1800" dirty="0" smtClean="0">
                <a:solidFill>
                  <a:prstClr val="black"/>
                </a:solidFill>
              </a:rPr>
              <a:t>development processes</a:t>
            </a:r>
            <a:endParaRPr lang="de-DE" sz="1800" dirty="0">
              <a:solidFill>
                <a:prstClr val="black"/>
              </a:solidFill>
            </a:endParaRPr>
          </a:p>
          <a:p>
            <a:pPr lvl="1">
              <a:spcBef>
                <a:spcPts val="1200"/>
              </a:spcBef>
            </a:pPr>
            <a:r>
              <a:rPr lang="de-DE" sz="1800" dirty="0" smtClean="0">
                <a:solidFill>
                  <a:prstClr val="black"/>
                </a:solidFill>
              </a:rPr>
              <a:t>Confidence in the tools used</a:t>
            </a:r>
            <a:endParaRPr lang="en-US" sz="1800" dirty="0">
              <a:solidFill>
                <a:prstClr val="black"/>
              </a:solidFill>
            </a:endParaRPr>
          </a:p>
          <a:p>
            <a:pPr lvl="1">
              <a:spcBef>
                <a:spcPts val="1200"/>
              </a:spcBef>
            </a:pPr>
            <a:r>
              <a:rPr lang="en-US" sz="1800" dirty="0" smtClean="0">
                <a:solidFill>
                  <a:prstClr val="black"/>
                </a:solidFill>
              </a:rPr>
              <a:t>Conformance demonstration </a:t>
            </a:r>
            <a:endParaRPr lang="de-DE" sz="1800" dirty="0">
              <a:solidFill>
                <a:srgbClr val="125687"/>
              </a:solidFill>
            </a:endParaRPr>
          </a:p>
          <a:p>
            <a:pPr marL="0" indent="0">
              <a:buFont typeface="Wingdings" pitchFamily="2" charset="2"/>
              <a:buNone/>
              <a:defRPr/>
            </a:pPr>
            <a:r>
              <a:rPr lang="en-US" b="1" kern="0" dirty="0" smtClean="0">
                <a:solidFill>
                  <a:srgbClr val="000000"/>
                </a:solidFill>
              </a:rPr>
              <a:t/>
            </a:r>
            <a:br>
              <a:rPr lang="en-US" b="1" kern="0" dirty="0" smtClean="0">
                <a:solidFill>
                  <a:srgbClr val="000000"/>
                </a:solidFill>
              </a:rPr>
            </a:br>
            <a:endParaRPr lang="en-US" sz="2000" kern="0" dirty="0" smtClean="0">
              <a:solidFill>
                <a:srgbClr val="000000"/>
              </a:solidFill>
            </a:endParaRPr>
          </a:p>
          <a:p>
            <a:pPr lvl="1">
              <a:defRPr/>
            </a:pPr>
            <a:endParaRPr lang="en-US" sz="1000" kern="0" dirty="0" smtClean="0">
              <a:solidFill>
                <a:srgbClr val="000000"/>
              </a:solidFill>
            </a:endParaRPr>
          </a:p>
        </p:txBody>
      </p:sp>
      <p:sp>
        <p:nvSpPr>
          <p:cNvPr id="4" name="Rectangle 3"/>
          <p:cNvSpPr/>
          <p:nvPr/>
        </p:nvSpPr>
        <p:spPr>
          <a:xfrm>
            <a:off x="530319" y="1161289"/>
            <a:ext cx="8412513" cy="300837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prstClr val="white"/>
              </a:solidFill>
              <a:cs typeface="Arial" pitchFamily="34" charset="0"/>
            </a:endParaRPr>
          </a:p>
        </p:txBody>
      </p:sp>
      <p:sp>
        <p:nvSpPr>
          <p:cNvPr id="3" name="Oval 2"/>
          <p:cNvSpPr/>
          <p:nvPr/>
        </p:nvSpPr>
        <p:spPr>
          <a:xfrm>
            <a:off x="225425" y="5929855"/>
            <a:ext cx="7160895" cy="640080"/>
          </a:xfrm>
          <a:prstGeom prst="ellipse">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C000"/>
              </a:solidFill>
              <a:cs typeface="Arial" pitchFamily="34" charset="0"/>
            </a:endParaRPr>
          </a:p>
        </p:txBody>
      </p:sp>
    </p:spTree>
    <p:extLst>
      <p:ext uri="{BB962C8B-B14F-4D97-AF65-F5344CB8AC3E}">
        <p14:creationId xmlns:p14="http://schemas.microsoft.com/office/powerpoint/2010/main" val="1129688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Compliance </a:t>
            </a:r>
            <a:r>
              <a:rPr lang="de-DE" dirty="0"/>
              <a:t>Demonstration</a:t>
            </a:r>
            <a:endParaRPr lang="en-US" dirty="0"/>
          </a:p>
        </p:txBody>
      </p:sp>
      <p:grpSp>
        <p:nvGrpSpPr>
          <p:cNvPr id="7" name="Group 6"/>
          <p:cNvGrpSpPr/>
          <p:nvPr/>
        </p:nvGrpSpPr>
        <p:grpSpPr>
          <a:xfrm>
            <a:off x="232203" y="1340644"/>
            <a:ext cx="4016461" cy="4918118"/>
            <a:chOff x="4670339" y="685800"/>
            <a:chExt cx="4254329" cy="5603918"/>
          </a:xfrm>
        </p:grpSpPr>
        <p:grpSp>
          <p:nvGrpSpPr>
            <p:cNvPr id="8" name="Group 7"/>
            <p:cNvGrpSpPr/>
            <p:nvPr/>
          </p:nvGrpSpPr>
          <p:grpSpPr>
            <a:xfrm>
              <a:off x="4670339" y="685800"/>
              <a:ext cx="4254329" cy="5603918"/>
              <a:chOff x="457200" y="457201"/>
              <a:chExt cx="4254329" cy="5603918"/>
            </a:xfrm>
          </p:grpSpPr>
          <p:pic>
            <p:nvPicPr>
              <p:cNvPr id="1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3770"/>
              <a:stretch/>
            </p:blipFill>
            <p:spPr bwMode="auto">
              <a:xfrm>
                <a:off x="457200" y="457201"/>
                <a:ext cx="4248150" cy="2804984"/>
              </a:xfrm>
              <a:prstGeom prst="rect">
                <a:avLst/>
              </a:prstGeom>
              <a:noFill/>
              <a:ln>
                <a:solidFill>
                  <a:srgbClr val="FF99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3767"/>
              <a:stretch/>
            </p:blipFill>
            <p:spPr bwMode="auto">
              <a:xfrm>
                <a:off x="463379" y="3256006"/>
                <a:ext cx="4248150" cy="2805113"/>
              </a:xfrm>
              <a:prstGeom prst="rect">
                <a:avLst/>
              </a:prstGeom>
              <a:noFill/>
              <a:ln>
                <a:solidFill>
                  <a:srgbClr val="FF99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Rounded Rectangle 1"/>
            <p:cNvSpPr>
              <a:spLocks noChangeArrowheads="1"/>
            </p:cNvSpPr>
            <p:nvPr/>
          </p:nvSpPr>
          <p:spPr bwMode="auto">
            <a:xfrm>
              <a:off x="4898939" y="3515497"/>
              <a:ext cx="3200400" cy="2376615"/>
            </a:xfrm>
            <a:prstGeom prst="roundRect">
              <a:avLst>
                <a:gd name="adj" fmla="val 11650"/>
              </a:avLst>
            </a:prstGeom>
            <a:noFill/>
            <a:ln w="19050" algn="ctr">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buSzPct val="80000"/>
                <a:buFont typeface="Wingdings" pitchFamily="2" charset="2"/>
                <a:buNone/>
              </a:pPr>
              <a:endParaRPr lang="en-US" sz="1200">
                <a:solidFill>
                  <a:srgbClr val="000000"/>
                </a:solidFill>
              </a:endParaRPr>
            </a:p>
          </p:txBody>
        </p:sp>
      </p:gr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0653" y="2269263"/>
            <a:ext cx="50673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bwMode="auto">
          <a:xfrm flipV="1">
            <a:off x="2990335" y="2965622"/>
            <a:ext cx="976184" cy="2062227"/>
          </a:xfrm>
          <a:prstGeom prst="line">
            <a:avLst/>
          </a:prstGeom>
          <a:solidFill>
            <a:schemeClr val="accent1"/>
          </a:solidFill>
          <a:ln w="12700" cap="flat" cmpd="sng" algn="ctr">
            <a:solidFill>
              <a:srgbClr val="C00000"/>
            </a:solidFill>
            <a:prstDash val="solid"/>
            <a:round/>
            <a:headEnd type="none" w="med" len="med"/>
            <a:tailEnd type="none" w="med" len="med"/>
          </a:ln>
          <a:effectLst/>
        </p:spPr>
      </p:cxnSp>
      <p:cxnSp>
        <p:nvCxnSpPr>
          <p:cNvPr id="17" name="Straight Connector 16"/>
          <p:cNvCxnSpPr/>
          <p:nvPr/>
        </p:nvCxnSpPr>
        <p:spPr bwMode="auto">
          <a:xfrm flipV="1">
            <a:off x="3142735" y="4596714"/>
            <a:ext cx="4604951" cy="997914"/>
          </a:xfrm>
          <a:prstGeom prst="line">
            <a:avLst/>
          </a:prstGeom>
          <a:solidFill>
            <a:schemeClr val="accent1"/>
          </a:solidFill>
          <a:ln w="127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2813961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143000"/>
          </a:xfrm>
        </p:spPr>
        <p:txBody>
          <a:bodyPr/>
          <a:lstStyle/>
          <a:p>
            <a:pPr lvl="0"/>
            <a:r>
              <a:rPr lang="de-DE" dirty="0"/>
              <a:t>Compliance Demonstration</a:t>
            </a:r>
            <a:r>
              <a:rPr lang="en-US" dirty="0" smtClean="0"/>
              <a:t/>
            </a:r>
            <a:br>
              <a:rPr lang="en-US" dirty="0" smtClean="0"/>
            </a:br>
            <a:r>
              <a:rPr lang="en-US" sz="2400" dirty="0" smtClean="0">
                <a:solidFill>
                  <a:srgbClr val="C00000"/>
                </a:solidFill>
              </a:rPr>
              <a:t>Coverage of </a:t>
            </a:r>
            <a:r>
              <a:rPr lang="en-US" sz="2400" dirty="0" smtClean="0">
                <a:solidFill>
                  <a:srgbClr val="C00000"/>
                </a:solidFill>
              </a:rPr>
              <a:t>IEC61508 </a:t>
            </a:r>
            <a:r>
              <a:rPr lang="en-US" sz="2400" dirty="0" smtClean="0">
                <a:solidFill>
                  <a:srgbClr val="C00000"/>
                </a:solidFill>
              </a:rPr>
              <a:t>Techniques / Measures</a:t>
            </a:r>
            <a:endParaRPr lang="en-US" sz="2400" dirty="0">
              <a:solidFill>
                <a:srgbClr val="C00000"/>
              </a:solidFill>
            </a:endParaRPr>
          </a:p>
        </p:txBody>
      </p:sp>
      <p:graphicFrame>
        <p:nvGraphicFramePr>
          <p:cNvPr id="4" name="Tabell 3"/>
          <p:cNvGraphicFramePr>
            <a:graphicFrameLocks noGrp="1"/>
          </p:cNvGraphicFramePr>
          <p:nvPr>
            <p:extLst>
              <p:ext uri="{D42A27DB-BD31-4B8C-83A1-F6EECF244321}">
                <p14:modId xmlns:p14="http://schemas.microsoft.com/office/powerpoint/2010/main" val="3684041685"/>
              </p:ext>
            </p:extLst>
          </p:nvPr>
        </p:nvGraphicFramePr>
        <p:xfrm>
          <a:off x="510640" y="1695199"/>
          <a:ext cx="8063344" cy="4812473"/>
        </p:xfrm>
        <a:graphic>
          <a:graphicData uri="http://schemas.openxmlformats.org/drawingml/2006/table">
            <a:tbl>
              <a:tblPr firstRow="1" firstCol="1" bandRow="1"/>
              <a:tblGrid>
                <a:gridCol w="486887"/>
                <a:gridCol w="1492673"/>
                <a:gridCol w="470794"/>
                <a:gridCol w="426149"/>
                <a:gridCol w="438324"/>
                <a:gridCol w="438324"/>
                <a:gridCol w="1680245"/>
                <a:gridCol w="2629948"/>
              </a:tblGrid>
              <a:tr h="578635">
                <a:tc>
                  <a:txBody>
                    <a:bodyPr/>
                    <a:lstStyle/>
                    <a:p>
                      <a:pPr>
                        <a:spcAft>
                          <a:spcPts val="300"/>
                        </a:spcAft>
                      </a:pPr>
                      <a:r>
                        <a:rPr lang="en-US" sz="1100" b="1" dirty="0">
                          <a:effectLst/>
                          <a:latin typeface="Arial"/>
                          <a:ea typeface="Times New Roman"/>
                        </a:rPr>
                        <a:t> </a:t>
                      </a:r>
                      <a:endParaRPr lang="sv-SE" sz="1100" b="1" dirty="0">
                        <a:effectLst/>
                        <a:latin typeface="Arial"/>
                        <a:ea typeface="Times New Roman"/>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AEA">
                        <a:alpha val="50000"/>
                      </a:srgbClr>
                    </a:solidFill>
                  </a:tcPr>
                </a:tc>
                <a:tc>
                  <a:txBody>
                    <a:bodyPr/>
                    <a:lstStyle/>
                    <a:p>
                      <a:pPr>
                        <a:spcAft>
                          <a:spcPts val="300"/>
                        </a:spcAft>
                      </a:pPr>
                      <a:r>
                        <a:rPr lang="en-US" sz="1100" b="1">
                          <a:effectLst/>
                          <a:latin typeface="Arial"/>
                          <a:ea typeface="Times New Roman"/>
                        </a:rPr>
                        <a:t>Technique/Measure</a:t>
                      </a:r>
                      <a:endParaRPr lang="sv-SE" sz="1100" b="1">
                        <a:effectLst/>
                        <a:latin typeface="Arial"/>
                        <a:ea typeface="Times New Roman"/>
                      </a:endParaRPr>
                    </a:p>
                  </a:txBody>
                  <a:tcPr marL="24494" marR="244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AEA">
                        <a:alpha val="50000"/>
                      </a:srgbClr>
                    </a:solidFill>
                  </a:tcPr>
                </a:tc>
                <a:tc>
                  <a:txBody>
                    <a:bodyPr/>
                    <a:lstStyle/>
                    <a:p>
                      <a:pPr>
                        <a:spcAft>
                          <a:spcPts val="300"/>
                        </a:spcAft>
                      </a:pPr>
                      <a:r>
                        <a:rPr lang="en-US" sz="1100" b="1">
                          <a:effectLst/>
                          <a:latin typeface="Arial"/>
                          <a:ea typeface="Times New Roman"/>
                        </a:rPr>
                        <a:t>SIL 1</a:t>
                      </a:r>
                      <a:endParaRPr lang="sv-SE" sz="1100" b="1">
                        <a:effectLst/>
                        <a:latin typeface="Arial"/>
                        <a:ea typeface="Times New Roman"/>
                      </a:endParaRPr>
                    </a:p>
                  </a:txBody>
                  <a:tcPr marL="24494" marR="244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AEA">
                        <a:alpha val="50000"/>
                      </a:srgbClr>
                    </a:solidFill>
                  </a:tcPr>
                </a:tc>
                <a:tc>
                  <a:txBody>
                    <a:bodyPr/>
                    <a:lstStyle/>
                    <a:p>
                      <a:pPr>
                        <a:spcAft>
                          <a:spcPts val="300"/>
                        </a:spcAft>
                      </a:pPr>
                      <a:r>
                        <a:rPr lang="en-US" sz="1100" b="1">
                          <a:effectLst/>
                          <a:latin typeface="Arial"/>
                          <a:ea typeface="Times New Roman"/>
                        </a:rPr>
                        <a:t>SIL 2</a:t>
                      </a:r>
                      <a:endParaRPr lang="sv-SE" sz="1100" b="1">
                        <a:effectLst/>
                        <a:latin typeface="Arial"/>
                        <a:ea typeface="Times New Roman"/>
                      </a:endParaRPr>
                    </a:p>
                  </a:txBody>
                  <a:tcPr marL="24494" marR="244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AEA">
                        <a:alpha val="50000"/>
                      </a:srgbClr>
                    </a:solidFill>
                  </a:tcPr>
                </a:tc>
                <a:tc>
                  <a:txBody>
                    <a:bodyPr/>
                    <a:lstStyle/>
                    <a:p>
                      <a:pPr>
                        <a:spcAft>
                          <a:spcPts val="300"/>
                        </a:spcAft>
                      </a:pPr>
                      <a:r>
                        <a:rPr lang="en-US" sz="1100" b="1">
                          <a:effectLst/>
                          <a:latin typeface="Arial"/>
                          <a:ea typeface="Times New Roman"/>
                        </a:rPr>
                        <a:t>SIL 3</a:t>
                      </a:r>
                      <a:endParaRPr lang="sv-SE" sz="1100" b="1">
                        <a:effectLst/>
                        <a:latin typeface="Arial"/>
                        <a:ea typeface="Times New Roman"/>
                      </a:endParaRPr>
                    </a:p>
                  </a:txBody>
                  <a:tcPr marL="24494" marR="244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AEA">
                        <a:alpha val="50000"/>
                      </a:srgbClr>
                    </a:solidFill>
                  </a:tcPr>
                </a:tc>
                <a:tc>
                  <a:txBody>
                    <a:bodyPr/>
                    <a:lstStyle/>
                    <a:p>
                      <a:pPr>
                        <a:spcAft>
                          <a:spcPts val="300"/>
                        </a:spcAft>
                      </a:pPr>
                      <a:r>
                        <a:rPr lang="en-US" sz="1100" b="1">
                          <a:effectLst/>
                          <a:latin typeface="Arial"/>
                          <a:ea typeface="Times New Roman"/>
                        </a:rPr>
                        <a:t>SIL 4</a:t>
                      </a:r>
                      <a:endParaRPr lang="sv-SE" sz="1100" b="1">
                        <a:effectLst/>
                        <a:latin typeface="Arial"/>
                        <a:ea typeface="Times New Roman"/>
                      </a:endParaRPr>
                    </a:p>
                  </a:txBody>
                  <a:tcPr marL="24494" marR="244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AEA">
                        <a:alpha val="50000"/>
                      </a:srgbClr>
                    </a:solidFill>
                  </a:tcPr>
                </a:tc>
                <a:tc>
                  <a:txBody>
                    <a:bodyPr/>
                    <a:lstStyle/>
                    <a:p>
                      <a:pPr>
                        <a:spcAft>
                          <a:spcPts val="300"/>
                        </a:spcAft>
                      </a:pPr>
                      <a:r>
                        <a:rPr lang="en-US" sz="1100" b="1" dirty="0">
                          <a:effectLst/>
                          <a:latin typeface="Arial"/>
                          <a:ea typeface="Times New Roman"/>
                        </a:rPr>
                        <a:t>Applicable Model-Based Design Tools and Processes</a:t>
                      </a:r>
                      <a:endParaRPr lang="sv-SE" sz="1100" b="1" dirty="0">
                        <a:effectLst/>
                        <a:latin typeface="Arial"/>
                        <a:ea typeface="Times New Roman"/>
                      </a:endParaRPr>
                    </a:p>
                  </a:txBody>
                  <a:tcPr marL="24494" marR="244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AEA">
                        <a:alpha val="50000"/>
                      </a:srgbClr>
                    </a:solidFill>
                  </a:tcPr>
                </a:tc>
                <a:tc>
                  <a:txBody>
                    <a:bodyPr/>
                    <a:lstStyle/>
                    <a:p>
                      <a:pPr>
                        <a:spcAft>
                          <a:spcPts val="300"/>
                        </a:spcAft>
                      </a:pPr>
                      <a:r>
                        <a:rPr lang="en-US" sz="1100" b="1" dirty="0">
                          <a:effectLst/>
                          <a:latin typeface="Arial"/>
                          <a:ea typeface="Times New Roman"/>
                        </a:rPr>
                        <a:t>Comments</a:t>
                      </a:r>
                      <a:endParaRPr lang="sv-SE" sz="1100" b="1" dirty="0">
                        <a:effectLst/>
                        <a:latin typeface="Arial"/>
                        <a:ea typeface="Times New Roman"/>
                      </a:endParaRPr>
                    </a:p>
                  </a:txBody>
                  <a:tcPr marL="24494" marR="2449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AEA">
                        <a:alpha val="50000"/>
                      </a:srgbClr>
                    </a:solidFill>
                  </a:tcPr>
                </a:tc>
              </a:tr>
              <a:tr h="771514">
                <a:tc>
                  <a:txBody>
                    <a:bodyPr/>
                    <a:lstStyle/>
                    <a:p>
                      <a:pPr>
                        <a:spcAft>
                          <a:spcPts val="0"/>
                        </a:spcAft>
                      </a:pPr>
                      <a:r>
                        <a:rPr lang="en-GB" sz="1100" dirty="0">
                          <a:solidFill>
                            <a:srgbClr val="000000"/>
                          </a:solidFill>
                          <a:effectLst/>
                          <a:latin typeface="Times New Roman"/>
                          <a:ea typeface="Times New Roman"/>
                          <a:cs typeface="Arial"/>
                        </a:rPr>
                        <a:t>1a.</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Structured methods</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Simulink – Subsystems, model blocks</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Simulink supports software detailed design using structured methods. </a:t>
                      </a:r>
                      <a:endParaRPr lang="sv-SE" sz="1100">
                        <a:solidFill>
                          <a:srgbClr val="000000"/>
                        </a:solidFill>
                        <a:effectLst/>
                        <a:latin typeface="Times New Roman"/>
                        <a:ea typeface="Times New Roman"/>
                        <a:cs typeface="Arial"/>
                      </a:endParaRPr>
                    </a:p>
                    <a:p>
                      <a:pPr>
                        <a:spcAft>
                          <a:spcPts val="0"/>
                        </a:spcAft>
                      </a:pPr>
                      <a:r>
                        <a:rPr lang="en-GB" sz="1100">
                          <a:solidFill>
                            <a:srgbClr val="000000"/>
                          </a:solidFill>
                          <a:effectLst/>
                          <a:latin typeface="Times New Roman"/>
                          <a:ea typeface="Times New Roman"/>
                          <a:cs typeface="Arial"/>
                        </a:rPr>
                        <a:t>Subsystem blocks and Model blocks can be used to structure such models.</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92878">
                <a:tc>
                  <a:txBody>
                    <a:bodyPr/>
                    <a:lstStyle/>
                    <a:p>
                      <a:pPr>
                        <a:spcAft>
                          <a:spcPts val="0"/>
                        </a:spcAft>
                      </a:pPr>
                      <a:r>
                        <a:rPr lang="en-GB" sz="1100">
                          <a:solidFill>
                            <a:srgbClr val="000000"/>
                          </a:solidFill>
                          <a:effectLst/>
                          <a:latin typeface="Times New Roman"/>
                          <a:ea typeface="Times New Roman"/>
                          <a:cs typeface="Arial"/>
                        </a:rPr>
                        <a:t>1b.</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Semi-formal methods</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R</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a:solidFill>
                            <a:srgbClr val="000000"/>
                          </a:solidFill>
                          <a:effectLst/>
                          <a:latin typeface="Times New Roman"/>
                          <a:ea typeface="Times New Roman"/>
                          <a:cs typeface="CenturySchoolbook"/>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Table B. 7</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CenturySchoolbook"/>
                        </a:rPr>
                        <a:t> </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78635">
                <a:tc>
                  <a:txBody>
                    <a:bodyPr/>
                    <a:lstStyle/>
                    <a:p>
                      <a:pPr>
                        <a:spcAft>
                          <a:spcPts val="0"/>
                        </a:spcAft>
                      </a:pPr>
                      <a:r>
                        <a:rPr lang="en-GB" sz="1100">
                          <a:solidFill>
                            <a:srgbClr val="000000"/>
                          </a:solidFill>
                          <a:effectLst/>
                          <a:latin typeface="Times New Roman"/>
                          <a:ea typeface="Times New Roman"/>
                          <a:cs typeface="Arial"/>
                        </a:rPr>
                        <a:t>1c.</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Formal design and refinement methods</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R</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HR</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Simulink – Model Verification block library</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Model Verification blocks can be used to formalize software safety requirements and other model properties.</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85757">
                <a:tc>
                  <a:txBody>
                    <a:bodyPr/>
                    <a:lstStyle/>
                    <a:p>
                      <a:pPr>
                        <a:spcAft>
                          <a:spcPts val="0"/>
                        </a:spcAft>
                      </a:pPr>
                      <a:r>
                        <a:rPr lang="en-GB" sz="1100">
                          <a:solidFill>
                            <a:srgbClr val="000000"/>
                          </a:solidFill>
                          <a:effectLst/>
                          <a:latin typeface="Times New Roman"/>
                          <a:ea typeface="Times New Roman"/>
                          <a:cs typeface="Arial"/>
                        </a:rPr>
                        <a:t>2.</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Computer-aided design tools</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a:solidFill>
                            <a:srgbClr val="000000"/>
                          </a:solidFill>
                          <a:effectLst/>
                          <a:latin typeface="Times New Roman"/>
                          <a:ea typeface="Times New Roman"/>
                          <a:cs typeface="CenturySchoolbook"/>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dirty="0">
                          <a:solidFill>
                            <a:srgbClr val="000000"/>
                          </a:solidFill>
                          <a:effectLst/>
                          <a:latin typeface="Times New Roman"/>
                          <a:ea typeface="Times New Roman"/>
                          <a:cs typeface="Arial"/>
                        </a:rPr>
                        <a:t>Simulink product family</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a:solidFill>
                            <a:srgbClr val="000000"/>
                          </a:solidFill>
                          <a:effectLst/>
                          <a:latin typeface="Times New Roman"/>
                          <a:ea typeface="Times New Roman"/>
                          <a:cs typeface="Arial"/>
                        </a:rPr>
                        <a:t>The Simulink product family supports computer-aided specification and design.</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350149">
                <a:tc>
                  <a:txBody>
                    <a:bodyPr/>
                    <a:lstStyle/>
                    <a:p>
                      <a:pPr>
                        <a:spcAft>
                          <a:spcPts val="0"/>
                        </a:spcAft>
                      </a:pPr>
                      <a:r>
                        <a:rPr lang="en-GB" sz="1100">
                          <a:solidFill>
                            <a:srgbClr val="000000"/>
                          </a:solidFill>
                          <a:effectLst/>
                          <a:latin typeface="Times New Roman"/>
                          <a:ea typeface="Times New Roman"/>
                          <a:cs typeface="Arial"/>
                        </a:rPr>
                        <a:t>3.</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Defensive programming</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R</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HR</a:t>
                      </a:r>
                      <a:endParaRPr lang="sv-SE" sz="1100" dirty="0">
                        <a:solidFill>
                          <a:srgbClr val="000000"/>
                        </a:solidFill>
                        <a:effectLst/>
                        <a:latin typeface="Times New Roman"/>
                        <a:ea typeface="Times New Roman"/>
                        <a:cs typeface="Arial"/>
                      </a:endParaRPr>
                    </a:p>
                    <a:p>
                      <a:pPr>
                        <a:spcAft>
                          <a:spcPts val="0"/>
                        </a:spcAft>
                      </a:pPr>
                      <a:r>
                        <a:rPr lang="en-GB" sz="1100" dirty="0">
                          <a:solidFill>
                            <a:srgbClr val="000000"/>
                          </a:solidFill>
                          <a:effectLst/>
                          <a:latin typeface="Times New Roman"/>
                          <a:ea typeface="Times New Roman"/>
                          <a:cs typeface="Arial"/>
                        </a:rPr>
                        <a:t> </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a:solidFill>
                            <a:srgbClr val="000000"/>
                          </a:solidFill>
                          <a:effectLst/>
                          <a:latin typeface="Times New Roman"/>
                          <a:ea typeface="Times New Roman"/>
                          <a:cs typeface="CenturySchoolbook"/>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dirty="0">
                          <a:solidFill>
                            <a:srgbClr val="000000"/>
                          </a:solidFill>
                          <a:effectLst/>
                          <a:latin typeface="Times New Roman"/>
                          <a:ea typeface="Times New Roman"/>
                          <a:cs typeface="Arial"/>
                        </a:rPr>
                        <a:t>Simulink</a:t>
                      </a:r>
                      <a:endParaRPr lang="sv-SE" sz="1100" dirty="0">
                        <a:solidFill>
                          <a:srgbClr val="000000"/>
                        </a:solidFill>
                        <a:effectLst/>
                        <a:latin typeface="Times New Roman"/>
                        <a:ea typeface="Times New Roman"/>
                        <a:cs typeface="Arial"/>
                      </a:endParaRPr>
                    </a:p>
                    <a:p>
                      <a:pPr>
                        <a:spcAft>
                          <a:spcPts val="0"/>
                        </a:spcAft>
                      </a:pPr>
                      <a:r>
                        <a:rPr lang="fr-FR" sz="1100" dirty="0">
                          <a:solidFill>
                            <a:srgbClr val="000000"/>
                          </a:solidFill>
                          <a:effectLst/>
                          <a:latin typeface="Times New Roman"/>
                          <a:ea typeface="Times New Roman"/>
                          <a:cs typeface="Arial"/>
                        </a:rPr>
                        <a:t> </a:t>
                      </a:r>
                      <a:endParaRPr lang="sv-SE" sz="1100" dirty="0">
                        <a:solidFill>
                          <a:srgbClr val="000000"/>
                        </a:solidFill>
                        <a:effectLst/>
                        <a:latin typeface="Times New Roman"/>
                        <a:ea typeface="Times New Roman"/>
                        <a:cs typeface="Arial"/>
                      </a:endParaRPr>
                    </a:p>
                    <a:p>
                      <a:pPr>
                        <a:spcAft>
                          <a:spcPts val="0"/>
                        </a:spcAft>
                      </a:pPr>
                      <a:r>
                        <a:rPr lang="fr-FR" sz="1100" dirty="0">
                          <a:solidFill>
                            <a:srgbClr val="000000"/>
                          </a:solidFill>
                          <a:effectLst/>
                          <a:latin typeface="Times New Roman"/>
                          <a:ea typeface="Times New Roman"/>
                          <a:cs typeface="Arial"/>
                        </a:rPr>
                        <a:t>Stateflow</a:t>
                      </a:r>
                      <a:endParaRPr lang="sv-SE" sz="1100" dirty="0">
                        <a:solidFill>
                          <a:srgbClr val="000000"/>
                        </a:solidFill>
                        <a:effectLst/>
                        <a:latin typeface="Times New Roman"/>
                        <a:ea typeface="Times New Roman"/>
                        <a:cs typeface="Arial"/>
                      </a:endParaRPr>
                    </a:p>
                    <a:p>
                      <a:pPr>
                        <a:spcAft>
                          <a:spcPts val="0"/>
                        </a:spcAft>
                      </a:pPr>
                      <a:r>
                        <a:rPr lang="fr-FR" sz="1100" dirty="0">
                          <a:solidFill>
                            <a:srgbClr val="000000"/>
                          </a:solidFill>
                          <a:effectLst/>
                          <a:latin typeface="Times New Roman"/>
                          <a:ea typeface="Times New Roman"/>
                          <a:cs typeface="Arial"/>
                        </a:rPr>
                        <a:t> </a:t>
                      </a:r>
                      <a:endParaRPr lang="sv-SE" sz="1100" dirty="0">
                        <a:solidFill>
                          <a:srgbClr val="000000"/>
                        </a:solidFill>
                        <a:effectLst/>
                        <a:latin typeface="Times New Roman"/>
                        <a:ea typeface="Times New Roman"/>
                        <a:cs typeface="Arial"/>
                      </a:endParaRPr>
                    </a:p>
                    <a:p>
                      <a:pPr>
                        <a:spcAft>
                          <a:spcPts val="0"/>
                        </a:spcAft>
                      </a:pPr>
                      <a:r>
                        <a:rPr lang="fr-FR" sz="1100" dirty="0">
                          <a:solidFill>
                            <a:srgbClr val="000000"/>
                          </a:solidFill>
                          <a:effectLst/>
                          <a:latin typeface="Times New Roman"/>
                          <a:ea typeface="Times New Roman"/>
                          <a:cs typeface="Arial"/>
                        </a:rPr>
                        <a:t>Simulink  - Modeling Guidelines for High-Integrity Systems</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dirty="0">
                          <a:solidFill>
                            <a:srgbClr val="000000"/>
                          </a:solidFill>
                          <a:effectLst/>
                          <a:latin typeface="Times New Roman"/>
                          <a:ea typeface="Times New Roman"/>
                          <a:cs typeface="Arial"/>
                        </a:rPr>
                        <a:t>Defensive programming can be implemented in Simulink and Stateflow.</a:t>
                      </a:r>
                      <a:endParaRPr lang="sv-SE" sz="1100" dirty="0">
                        <a:solidFill>
                          <a:srgbClr val="000000"/>
                        </a:solidFill>
                        <a:effectLst/>
                        <a:latin typeface="Times New Roman"/>
                        <a:ea typeface="Times New Roman"/>
                        <a:cs typeface="Arial"/>
                      </a:endParaRPr>
                    </a:p>
                    <a:p>
                      <a:pPr>
                        <a:spcAft>
                          <a:spcPts val="0"/>
                        </a:spcAft>
                      </a:pPr>
                      <a:r>
                        <a:rPr lang="fr-FR" sz="1100" dirty="0">
                          <a:solidFill>
                            <a:srgbClr val="000000"/>
                          </a:solidFill>
                          <a:effectLst/>
                          <a:latin typeface="Times New Roman"/>
                          <a:ea typeface="Times New Roman"/>
                          <a:cs typeface="Arial"/>
                        </a:rPr>
                        <a:t> </a:t>
                      </a:r>
                      <a:endParaRPr lang="sv-SE" sz="1100" dirty="0">
                        <a:solidFill>
                          <a:srgbClr val="000000"/>
                        </a:solidFill>
                        <a:effectLst/>
                        <a:latin typeface="Times New Roman"/>
                        <a:ea typeface="Times New Roman"/>
                        <a:cs typeface="Arial"/>
                      </a:endParaRPr>
                    </a:p>
                    <a:p>
                      <a:pPr>
                        <a:spcAft>
                          <a:spcPts val="0"/>
                        </a:spcAft>
                      </a:pPr>
                      <a:r>
                        <a:rPr lang="fr-FR" sz="1100" dirty="0">
                          <a:solidFill>
                            <a:srgbClr val="000000"/>
                          </a:solidFill>
                          <a:effectLst/>
                          <a:latin typeface="Times New Roman"/>
                          <a:ea typeface="Times New Roman"/>
                          <a:cs typeface="Arial"/>
                        </a:rPr>
                        <a:t>Modeling Guidelines for High-Integrity Systems guidelines facilitate defensive programming at the model level.</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317">
                <a:tc>
                  <a:txBody>
                    <a:bodyPr/>
                    <a:lstStyle/>
                    <a:p>
                      <a:pPr>
                        <a:spcAft>
                          <a:spcPts val="0"/>
                        </a:spcAft>
                      </a:pPr>
                      <a:r>
                        <a:rPr lang="en-GB" sz="1100">
                          <a:solidFill>
                            <a:srgbClr val="000000"/>
                          </a:solidFill>
                          <a:effectLst/>
                          <a:latin typeface="Times New Roman"/>
                          <a:ea typeface="Times New Roman"/>
                          <a:cs typeface="Arial"/>
                        </a:rPr>
                        <a:t>4.</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Modular approach</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dirty="0">
                          <a:solidFill>
                            <a:srgbClr val="000000"/>
                          </a:solidFill>
                          <a:effectLst/>
                          <a:latin typeface="Times New Roman"/>
                          <a:ea typeface="Times New Roman"/>
                          <a:cs typeface="CenturySchoolbook"/>
                        </a:rPr>
                        <a:t>HR</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Table B. 9</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dirty="0">
                          <a:solidFill>
                            <a:srgbClr val="000000"/>
                          </a:solidFill>
                          <a:effectLst/>
                          <a:latin typeface="Times New Roman"/>
                          <a:ea typeface="Times New Roman"/>
                          <a:cs typeface="Arial"/>
                        </a:rPr>
                        <a:t> </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76271">
                <a:tc>
                  <a:txBody>
                    <a:bodyPr/>
                    <a:lstStyle/>
                    <a:p>
                      <a:pPr>
                        <a:spcAft>
                          <a:spcPts val="0"/>
                        </a:spcAft>
                      </a:pPr>
                      <a:r>
                        <a:rPr lang="en-GB" sz="1100">
                          <a:solidFill>
                            <a:srgbClr val="000000"/>
                          </a:solidFill>
                          <a:effectLst/>
                          <a:latin typeface="Times New Roman"/>
                          <a:ea typeface="Times New Roman"/>
                          <a:cs typeface="Arial"/>
                        </a:rPr>
                        <a:t>5.</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Design and coding standards</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a:solidFill>
                            <a:srgbClr val="000000"/>
                          </a:solidFill>
                          <a:effectLst/>
                          <a:latin typeface="Times New Roman"/>
                          <a:ea typeface="Times New Roman"/>
                          <a:cs typeface="CenturySchoolbook"/>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dirty="0">
                          <a:solidFill>
                            <a:srgbClr val="000000"/>
                          </a:solidFill>
                          <a:effectLst/>
                          <a:latin typeface="Times New Roman"/>
                          <a:ea typeface="Times New Roman"/>
                          <a:cs typeface="Arial"/>
                        </a:rPr>
                        <a:t>Table B. 1</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dirty="0">
                          <a:solidFill>
                            <a:srgbClr val="000000"/>
                          </a:solidFill>
                          <a:effectLst/>
                          <a:latin typeface="Times New Roman"/>
                          <a:ea typeface="Times New Roman"/>
                          <a:cs typeface="Arial"/>
                        </a:rPr>
                        <a:t> </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317">
                <a:tc>
                  <a:txBody>
                    <a:bodyPr/>
                    <a:lstStyle/>
                    <a:p>
                      <a:pPr>
                        <a:spcAft>
                          <a:spcPts val="0"/>
                        </a:spcAft>
                      </a:pPr>
                      <a:r>
                        <a:rPr lang="en-GB" sz="1100">
                          <a:solidFill>
                            <a:srgbClr val="000000"/>
                          </a:solidFill>
                          <a:effectLst/>
                          <a:latin typeface="Times New Roman"/>
                          <a:ea typeface="Times New Roman"/>
                          <a:cs typeface="Arial"/>
                        </a:rPr>
                        <a:t>6.</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Structured programming</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en-GB" sz="1100">
                          <a:solidFill>
                            <a:srgbClr val="000000"/>
                          </a:solidFill>
                          <a:effectLst/>
                          <a:latin typeface="Times New Roman"/>
                          <a:ea typeface="Times New Roman"/>
                          <a:cs typeface="Arial"/>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a:solidFill>
                            <a:srgbClr val="000000"/>
                          </a:solidFill>
                          <a:effectLst/>
                          <a:latin typeface="Times New Roman"/>
                          <a:ea typeface="Times New Roman"/>
                          <a:cs typeface="CenturySchoolbook"/>
                        </a:rPr>
                        <a:t>HR</a:t>
                      </a:r>
                      <a:endParaRPr lang="sv-SE" sz="110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dirty="0">
                          <a:solidFill>
                            <a:srgbClr val="000000"/>
                          </a:solidFill>
                          <a:effectLst/>
                          <a:latin typeface="Times New Roman"/>
                          <a:ea typeface="Times New Roman"/>
                          <a:cs typeface="Arial"/>
                        </a:rPr>
                        <a:t> </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spcAft>
                          <a:spcPts val="0"/>
                        </a:spcAft>
                      </a:pPr>
                      <a:r>
                        <a:rPr lang="fr-FR" sz="1100" dirty="0">
                          <a:solidFill>
                            <a:srgbClr val="000000"/>
                          </a:solidFill>
                          <a:effectLst/>
                          <a:latin typeface="Times New Roman"/>
                          <a:ea typeface="Times New Roman"/>
                          <a:cs typeface="Arial"/>
                        </a:rPr>
                        <a:t> </a:t>
                      </a:r>
                      <a:endParaRPr lang="sv-SE" sz="1100" dirty="0">
                        <a:solidFill>
                          <a:srgbClr val="000000"/>
                        </a:solidFill>
                        <a:effectLst/>
                        <a:latin typeface="Times New Roman"/>
                        <a:ea typeface="Times New Roman"/>
                        <a:cs typeface="Arial"/>
                      </a:endParaRPr>
                    </a:p>
                  </a:txBody>
                  <a:tcPr marL="24494" marR="24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 name="Rektangel 4"/>
          <p:cNvSpPr/>
          <p:nvPr/>
        </p:nvSpPr>
        <p:spPr>
          <a:xfrm>
            <a:off x="475288" y="1382085"/>
            <a:ext cx="5542736" cy="307777"/>
          </a:xfrm>
          <a:prstGeom prst="rect">
            <a:avLst/>
          </a:prstGeom>
        </p:spPr>
        <p:txBody>
          <a:bodyPr wrap="none">
            <a:spAutoFit/>
          </a:bodyPr>
          <a:lstStyle/>
          <a:p>
            <a:r>
              <a:rPr lang="en-US" sz="1400" b="1" dirty="0"/>
              <a:t>Table A. 4 Software Design and Development – Detailed Design</a:t>
            </a:r>
            <a:endParaRPr lang="sv-SE" sz="1400" b="1" dirty="0"/>
          </a:p>
        </p:txBody>
      </p:sp>
    </p:spTree>
    <p:extLst>
      <p:ext uri="{BB962C8B-B14F-4D97-AF65-F5344CB8AC3E}">
        <p14:creationId xmlns:p14="http://schemas.microsoft.com/office/powerpoint/2010/main" val="952093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5809590" y="2669768"/>
            <a:ext cx="3276600" cy="4112032"/>
            <a:chOff x="4670339" y="685800"/>
            <a:chExt cx="4254329" cy="5603918"/>
          </a:xfrm>
        </p:grpSpPr>
        <p:grpSp>
          <p:nvGrpSpPr>
            <p:cNvPr id="98" name="Group 97"/>
            <p:cNvGrpSpPr/>
            <p:nvPr/>
          </p:nvGrpSpPr>
          <p:grpSpPr>
            <a:xfrm>
              <a:off x="4670339" y="685800"/>
              <a:ext cx="4254329" cy="5603918"/>
              <a:chOff x="457200" y="457201"/>
              <a:chExt cx="4254329" cy="5603918"/>
            </a:xfrm>
          </p:grpSpPr>
          <p:pic>
            <p:nvPicPr>
              <p:cNvPr id="10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3770"/>
              <a:stretch/>
            </p:blipFill>
            <p:spPr bwMode="auto">
              <a:xfrm>
                <a:off x="457200" y="457201"/>
                <a:ext cx="4248150" cy="2804984"/>
              </a:xfrm>
              <a:prstGeom prst="rect">
                <a:avLst/>
              </a:prstGeom>
              <a:noFill/>
              <a:ln>
                <a:solidFill>
                  <a:srgbClr val="FF99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3767"/>
              <a:stretch/>
            </p:blipFill>
            <p:spPr bwMode="auto">
              <a:xfrm>
                <a:off x="463379" y="3256006"/>
                <a:ext cx="4248150" cy="2805113"/>
              </a:xfrm>
              <a:prstGeom prst="rect">
                <a:avLst/>
              </a:prstGeom>
              <a:noFill/>
              <a:ln>
                <a:solidFill>
                  <a:srgbClr val="FF99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9" name="Rounded Rectangle 1"/>
            <p:cNvSpPr>
              <a:spLocks noChangeArrowheads="1"/>
            </p:cNvSpPr>
            <p:nvPr/>
          </p:nvSpPr>
          <p:spPr bwMode="auto">
            <a:xfrm>
              <a:off x="4912745" y="3501007"/>
              <a:ext cx="3200400" cy="2376615"/>
            </a:xfrm>
            <a:prstGeom prst="roundRect">
              <a:avLst>
                <a:gd name="adj" fmla="val 11650"/>
              </a:avLst>
            </a:prstGeom>
            <a:noFill/>
            <a:ln>
              <a:solidFill>
                <a:srgbClr val="FF9900"/>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cs typeface="Arial" pitchFamily="34" charset="0"/>
              </a:endParaRPr>
            </a:p>
          </p:txBody>
        </p:sp>
      </p:grpSp>
      <p:sp>
        <p:nvSpPr>
          <p:cNvPr id="7170" name="Rectangle 6"/>
          <p:cNvSpPr>
            <a:spLocks noGrp="1" noChangeArrowheads="1"/>
          </p:cNvSpPr>
          <p:nvPr>
            <p:ph type="title"/>
          </p:nvPr>
        </p:nvSpPr>
        <p:spPr/>
        <p:txBody>
          <a:bodyPr/>
          <a:lstStyle/>
          <a:p>
            <a:pPr>
              <a:defRPr/>
            </a:pPr>
            <a:r>
              <a:rPr lang="en-US" dirty="0" smtClean="0">
                <a:ea typeface="+mn-ea"/>
              </a:rPr>
              <a:t>Compilation </a:t>
            </a:r>
            <a:r>
              <a:rPr lang="en-US" dirty="0">
                <a:ea typeface="+mn-ea"/>
              </a:rPr>
              <a:t>of Safety Case</a:t>
            </a:r>
          </a:p>
        </p:txBody>
      </p:sp>
      <p:sp>
        <p:nvSpPr>
          <p:cNvPr id="66" name="Content Placeholder 65"/>
          <p:cNvSpPr>
            <a:spLocks noGrp="1"/>
          </p:cNvSpPr>
          <p:nvPr>
            <p:ph idx="1"/>
          </p:nvPr>
        </p:nvSpPr>
        <p:spPr>
          <a:xfrm>
            <a:off x="457200" y="1376680"/>
            <a:ext cx="8077200" cy="4648200"/>
          </a:xfrm>
        </p:spPr>
        <p:txBody>
          <a:bodyPr/>
          <a:lstStyle/>
          <a:p>
            <a:pPr fontAlgn="ctr"/>
            <a:r>
              <a:rPr lang="de-DE" sz="2000" dirty="0" smtClean="0"/>
              <a:t>Progressively compile documents and </a:t>
            </a:r>
            <a:br>
              <a:rPr lang="de-DE" sz="2000" dirty="0" smtClean="0"/>
            </a:br>
            <a:r>
              <a:rPr lang="de-DE" sz="2000" dirty="0" smtClean="0"/>
              <a:t>work </a:t>
            </a:r>
            <a:r>
              <a:rPr lang="de-DE" sz="2000" dirty="0"/>
              <a:t>products  </a:t>
            </a:r>
            <a:r>
              <a:rPr lang="de-DE" sz="2000" dirty="0" smtClean="0"/>
              <a:t>generated </a:t>
            </a:r>
            <a:r>
              <a:rPr lang="de-DE" sz="2000" dirty="0"/>
              <a:t>during the </a:t>
            </a:r>
            <a:r>
              <a:rPr lang="de-DE" sz="2000" dirty="0" smtClean="0"/>
              <a:t/>
            </a:r>
            <a:br>
              <a:rPr lang="de-DE" sz="2000" dirty="0" smtClean="0"/>
            </a:br>
            <a:r>
              <a:rPr lang="de-DE" sz="2000" dirty="0" smtClean="0"/>
              <a:t>safety lifecycle</a:t>
            </a:r>
            <a:endParaRPr lang="de-DE" sz="2000" dirty="0"/>
          </a:p>
          <a:p>
            <a:pPr marL="0" indent="0">
              <a:buNone/>
            </a:pPr>
            <a:endParaRPr lang="en-US" dirty="0"/>
          </a:p>
        </p:txBody>
      </p:sp>
      <p:sp>
        <p:nvSpPr>
          <p:cNvPr id="107" name="Rounded Rectangle 106"/>
          <p:cNvSpPr/>
          <p:nvPr/>
        </p:nvSpPr>
        <p:spPr>
          <a:xfrm>
            <a:off x="7391400" y="4891909"/>
            <a:ext cx="1532002" cy="594491"/>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300" dirty="0" smtClean="0">
              <a:solidFill>
                <a:prstClr val="black"/>
              </a:solidFill>
            </a:endParaRPr>
          </a:p>
          <a:p>
            <a:pPr algn="ctr" eaLnBrk="0" fontAlgn="base" hangingPunct="0">
              <a:spcBef>
                <a:spcPct val="0"/>
              </a:spcBef>
              <a:spcAft>
                <a:spcPct val="0"/>
              </a:spcAft>
            </a:pPr>
            <a:r>
              <a:rPr lang="de-DE" dirty="0" smtClean="0">
                <a:solidFill>
                  <a:prstClr val="black"/>
                </a:solidFill>
              </a:rPr>
              <a:t>Safety Case Artifacts</a:t>
            </a:r>
            <a:endParaRPr lang="en-US" dirty="0">
              <a:solidFill>
                <a:prstClr val="black"/>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4349" y="61721"/>
            <a:ext cx="3253451" cy="256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Rounded Rectangle 105"/>
          <p:cNvSpPr/>
          <p:nvPr/>
        </p:nvSpPr>
        <p:spPr>
          <a:xfrm>
            <a:off x="7427025" y="1853004"/>
            <a:ext cx="1600200" cy="585396"/>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300" dirty="0" smtClean="0">
              <a:solidFill>
                <a:prstClr val="black"/>
              </a:solidFill>
            </a:endParaRPr>
          </a:p>
          <a:p>
            <a:pPr algn="ctr" eaLnBrk="0" fontAlgn="base" hangingPunct="0">
              <a:spcBef>
                <a:spcPct val="0"/>
              </a:spcBef>
              <a:spcAft>
                <a:spcPct val="0"/>
              </a:spcAft>
            </a:pPr>
            <a:r>
              <a:rPr lang="de-DE" dirty="0" smtClean="0">
                <a:solidFill>
                  <a:prstClr val="black"/>
                </a:solidFill>
              </a:rPr>
              <a:t>Checklists</a:t>
            </a:r>
            <a:endParaRPr lang="en-US" dirty="0">
              <a:solidFill>
                <a:prstClr val="black"/>
              </a:solidFill>
            </a:endParaRPr>
          </a:p>
        </p:txBody>
      </p:sp>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937" b="16165"/>
          <a:stretch/>
        </p:blipFill>
        <p:spPr bwMode="auto">
          <a:xfrm>
            <a:off x="71120" y="2737843"/>
            <a:ext cx="4969111" cy="4043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Rectangle 77"/>
          <p:cNvSpPr>
            <a:spLocks noChangeArrowheads="1"/>
          </p:cNvSpPr>
          <p:nvPr/>
        </p:nvSpPr>
        <p:spPr bwMode="auto">
          <a:xfrm>
            <a:off x="3647982" y="2239620"/>
            <a:ext cx="1547813" cy="333375"/>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20000"/>
              </a:spcBef>
              <a:buClr>
                <a:srgbClr val="215383"/>
              </a:buClr>
              <a:buFont typeface="Wingdings" pitchFamily="2" charset="2"/>
              <a:buNone/>
            </a:pPr>
            <a:r>
              <a:rPr lang="de-DE" dirty="0" smtClean="0">
                <a:solidFill>
                  <a:srgbClr val="000000"/>
                </a:solidFill>
              </a:rPr>
              <a:t>Safety Case</a:t>
            </a:r>
            <a:endParaRPr lang="en-US" altLang="ja-JP" dirty="0">
              <a:solidFill>
                <a:srgbClr val="000000"/>
              </a:solidFill>
              <a:ea typeface="MS PGothic" charset="-128"/>
              <a:cs typeface="MS PGothic" charset="-128"/>
            </a:endParaRPr>
          </a:p>
        </p:txBody>
      </p:sp>
      <p:grpSp>
        <p:nvGrpSpPr>
          <p:cNvPr id="47" name="Group 46"/>
          <p:cNvGrpSpPr/>
          <p:nvPr/>
        </p:nvGrpSpPr>
        <p:grpSpPr>
          <a:xfrm>
            <a:off x="751840" y="2406523"/>
            <a:ext cx="2896877" cy="1698117"/>
            <a:chOff x="1368815" y="2657299"/>
            <a:chExt cx="2521752" cy="1739910"/>
          </a:xfrm>
        </p:grpSpPr>
        <p:cxnSp>
          <p:nvCxnSpPr>
            <p:cNvPr id="72" name="AutoShape 93"/>
            <p:cNvCxnSpPr>
              <a:cxnSpLocks noChangeShapeType="1"/>
            </p:cNvCxnSpPr>
            <p:nvPr/>
          </p:nvCxnSpPr>
          <p:spPr bwMode="auto">
            <a:xfrm rot="16200000">
              <a:off x="1755181" y="2270934"/>
              <a:ext cx="1739909" cy="2512641"/>
            </a:xfrm>
            <a:prstGeom prst="curvedConnector2">
              <a:avLst/>
            </a:prstGeom>
            <a:noFill/>
            <a:ln w="50800">
              <a:solidFill>
                <a:srgbClr val="FFFF00"/>
              </a:solidFill>
              <a:round/>
              <a:headEnd/>
              <a:tailEnd type="triangle" w="med" len="med"/>
            </a:ln>
          </p:spPr>
        </p:cxnSp>
        <p:cxnSp>
          <p:nvCxnSpPr>
            <p:cNvPr id="73" name="AutoShape 93"/>
            <p:cNvCxnSpPr>
              <a:cxnSpLocks noChangeShapeType="1"/>
              <a:endCxn id="46" idx="1"/>
            </p:cNvCxnSpPr>
            <p:nvPr/>
          </p:nvCxnSpPr>
          <p:spPr bwMode="auto">
            <a:xfrm rot="16200000">
              <a:off x="1764291" y="2270933"/>
              <a:ext cx="1739909" cy="2512642"/>
            </a:xfrm>
            <a:prstGeom prst="curvedConnector2">
              <a:avLst/>
            </a:prstGeom>
            <a:noFill/>
            <a:ln w="9525">
              <a:solidFill>
                <a:schemeClr val="tx1"/>
              </a:solidFill>
              <a:prstDash val="sysDot"/>
              <a:round/>
              <a:headEnd/>
              <a:tailEnd type="triangle" w="med" len="med"/>
            </a:ln>
          </p:spPr>
        </p:cxnSp>
      </p:grpSp>
      <p:grpSp>
        <p:nvGrpSpPr>
          <p:cNvPr id="48" name="Group 47"/>
          <p:cNvGrpSpPr/>
          <p:nvPr/>
        </p:nvGrpSpPr>
        <p:grpSpPr>
          <a:xfrm>
            <a:off x="1828800" y="2398454"/>
            <a:ext cx="1829028" cy="1828106"/>
            <a:chOff x="1368815" y="2657300"/>
            <a:chExt cx="2521750" cy="1739909"/>
          </a:xfrm>
        </p:grpSpPr>
        <p:cxnSp>
          <p:nvCxnSpPr>
            <p:cNvPr id="70" name="AutoShape 93"/>
            <p:cNvCxnSpPr>
              <a:cxnSpLocks noChangeShapeType="1"/>
            </p:cNvCxnSpPr>
            <p:nvPr/>
          </p:nvCxnSpPr>
          <p:spPr bwMode="auto">
            <a:xfrm rot="16200000">
              <a:off x="1755181" y="2270934"/>
              <a:ext cx="1739909" cy="2512641"/>
            </a:xfrm>
            <a:prstGeom prst="curvedConnector2">
              <a:avLst/>
            </a:prstGeom>
            <a:noFill/>
            <a:ln w="50800">
              <a:solidFill>
                <a:srgbClr val="FFFF00"/>
              </a:solidFill>
              <a:round/>
              <a:headEnd/>
              <a:tailEnd type="triangle" w="med" len="med"/>
            </a:ln>
          </p:spPr>
        </p:cxnSp>
        <p:cxnSp>
          <p:nvCxnSpPr>
            <p:cNvPr id="71" name="AutoShape 93"/>
            <p:cNvCxnSpPr>
              <a:cxnSpLocks noChangeShapeType="1"/>
            </p:cNvCxnSpPr>
            <p:nvPr/>
          </p:nvCxnSpPr>
          <p:spPr bwMode="auto">
            <a:xfrm rot="16200000">
              <a:off x="1764290" y="2270934"/>
              <a:ext cx="1739909" cy="2512641"/>
            </a:xfrm>
            <a:prstGeom prst="curvedConnector2">
              <a:avLst/>
            </a:prstGeom>
            <a:noFill/>
            <a:ln w="9525">
              <a:solidFill>
                <a:schemeClr val="tx1"/>
              </a:solidFill>
              <a:prstDash val="sysDot"/>
              <a:round/>
              <a:headEnd/>
              <a:tailEnd type="triangle" w="med" len="med"/>
            </a:ln>
          </p:spPr>
        </p:cxnSp>
      </p:grpSp>
      <p:grpSp>
        <p:nvGrpSpPr>
          <p:cNvPr id="49" name="Group 48"/>
          <p:cNvGrpSpPr/>
          <p:nvPr/>
        </p:nvGrpSpPr>
        <p:grpSpPr>
          <a:xfrm>
            <a:off x="1513840" y="2406521"/>
            <a:ext cx="2143987" cy="541089"/>
            <a:chOff x="838960" y="2657299"/>
            <a:chExt cx="3060715" cy="762861"/>
          </a:xfrm>
        </p:grpSpPr>
        <p:cxnSp>
          <p:nvCxnSpPr>
            <p:cNvPr id="68" name="AutoShape 42"/>
            <p:cNvCxnSpPr>
              <a:cxnSpLocks noChangeShapeType="1"/>
            </p:cNvCxnSpPr>
            <p:nvPr/>
          </p:nvCxnSpPr>
          <p:spPr bwMode="auto">
            <a:xfrm rot="16200000">
              <a:off x="1993200" y="1513686"/>
              <a:ext cx="762861" cy="3050088"/>
            </a:xfrm>
            <a:prstGeom prst="curvedConnector2">
              <a:avLst/>
            </a:prstGeom>
            <a:noFill/>
            <a:ln w="50800">
              <a:solidFill>
                <a:srgbClr val="FFFF00"/>
              </a:solidFill>
              <a:prstDash val="solid"/>
              <a:round/>
              <a:headEnd/>
              <a:tailEnd type="triangle" w="med" len="med"/>
            </a:ln>
            <a:effectLst>
              <a:outerShdw blurRad="76200" dist="12700" dir="2700000" sy="-23000" kx="-800400" algn="bl" rotWithShape="0">
                <a:srgbClr val="FFFF00">
                  <a:alpha val="20000"/>
                </a:srgbClr>
              </a:outerShdw>
            </a:effectLst>
          </p:spPr>
        </p:cxnSp>
        <p:cxnSp>
          <p:nvCxnSpPr>
            <p:cNvPr id="69" name="AutoShape 42"/>
            <p:cNvCxnSpPr>
              <a:cxnSpLocks noChangeShapeType="1"/>
              <a:endCxn id="46" idx="1"/>
            </p:cNvCxnSpPr>
            <p:nvPr/>
          </p:nvCxnSpPr>
          <p:spPr bwMode="auto">
            <a:xfrm rot="16200000">
              <a:off x="1982573" y="1513686"/>
              <a:ext cx="762861" cy="3050088"/>
            </a:xfrm>
            <a:prstGeom prst="curvedConnector2">
              <a:avLst/>
            </a:prstGeom>
            <a:noFill/>
            <a:ln w="9525">
              <a:solidFill>
                <a:schemeClr val="tx1"/>
              </a:solidFill>
              <a:prstDash val="sysDot"/>
              <a:round/>
              <a:headEnd/>
              <a:tailEnd type="triangle" w="med" len="med"/>
            </a:ln>
            <a:effectLst>
              <a:outerShdw blurRad="76200" dist="12700" dir="2700000" sy="-23000" kx="-800400" algn="bl" rotWithShape="0">
                <a:srgbClr val="FFFF00">
                  <a:alpha val="20000"/>
                </a:srgbClr>
              </a:outerShdw>
            </a:effectLst>
          </p:spPr>
        </p:cxnSp>
      </p:grpSp>
      <p:grpSp>
        <p:nvGrpSpPr>
          <p:cNvPr id="50" name="Group 49"/>
          <p:cNvGrpSpPr/>
          <p:nvPr/>
        </p:nvGrpSpPr>
        <p:grpSpPr>
          <a:xfrm>
            <a:off x="1957319" y="2398453"/>
            <a:ext cx="1700510" cy="2978936"/>
            <a:chOff x="1368815" y="2657300"/>
            <a:chExt cx="2521750" cy="1739909"/>
          </a:xfrm>
        </p:grpSpPr>
        <p:cxnSp>
          <p:nvCxnSpPr>
            <p:cNvPr id="64" name="AutoShape 93"/>
            <p:cNvCxnSpPr>
              <a:cxnSpLocks noChangeShapeType="1"/>
            </p:cNvCxnSpPr>
            <p:nvPr/>
          </p:nvCxnSpPr>
          <p:spPr bwMode="auto">
            <a:xfrm rot="16200000">
              <a:off x="1755181" y="2270934"/>
              <a:ext cx="1739909" cy="2512641"/>
            </a:xfrm>
            <a:prstGeom prst="curvedConnector2">
              <a:avLst/>
            </a:prstGeom>
            <a:noFill/>
            <a:ln w="50800">
              <a:solidFill>
                <a:srgbClr val="FFFF00"/>
              </a:solidFill>
              <a:round/>
              <a:headEnd/>
              <a:tailEnd type="triangle" w="med" len="med"/>
            </a:ln>
          </p:spPr>
        </p:cxnSp>
        <p:cxnSp>
          <p:nvCxnSpPr>
            <p:cNvPr id="65" name="AutoShape 93"/>
            <p:cNvCxnSpPr>
              <a:cxnSpLocks noChangeShapeType="1"/>
            </p:cNvCxnSpPr>
            <p:nvPr/>
          </p:nvCxnSpPr>
          <p:spPr bwMode="auto">
            <a:xfrm rot="16200000">
              <a:off x="1764290" y="2270934"/>
              <a:ext cx="1739909" cy="2512641"/>
            </a:xfrm>
            <a:prstGeom prst="curvedConnector2">
              <a:avLst/>
            </a:prstGeom>
            <a:noFill/>
            <a:ln w="9525">
              <a:solidFill>
                <a:schemeClr val="tx1"/>
              </a:solidFill>
              <a:prstDash val="sysDot"/>
              <a:round/>
              <a:headEnd/>
              <a:tailEnd type="triangle" w="med" len="med"/>
            </a:ln>
          </p:spPr>
        </p:cxnSp>
      </p:grpSp>
      <p:grpSp>
        <p:nvGrpSpPr>
          <p:cNvPr id="51" name="Group 50"/>
          <p:cNvGrpSpPr/>
          <p:nvPr/>
        </p:nvGrpSpPr>
        <p:grpSpPr>
          <a:xfrm>
            <a:off x="3568151" y="2384323"/>
            <a:ext cx="1600201" cy="4199357"/>
            <a:chOff x="5234242" y="2649231"/>
            <a:chExt cx="213250" cy="938905"/>
          </a:xfrm>
        </p:grpSpPr>
        <p:cxnSp>
          <p:nvCxnSpPr>
            <p:cNvPr id="62" name="AutoShape 88"/>
            <p:cNvCxnSpPr>
              <a:cxnSpLocks noChangeShapeType="1"/>
            </p:cNvCxnSpPr>
            <p:nvPr/>
          </p:nvCxnSpPr>
          <p:spPr bwMode="auto">
            <a:xfrm flipV="1">
              <a:off x="5239497" y="2649231"/>
              <a:ext cx="207995" cy="930103"/>
            </a:xfrm>
            <a:prstGeom prst="curvedConnector3">
              <a:avLst>
                <a:gd name="adj1" fmla="val 159811"/>
              </a:avLst>
            </a:prstGeom>
            <a:noFill/>
            <a:ln w="50800">
              <a:solidFill>
                <a:srgbClr val="FFFF00"/>
              </a:solidFill>
              <a:round/>
              <a:headEnd/>
              <a:tailEnd type="triangle" w="med" len="med"/>
            </a:ln>
          </p:spPr>
        </p:cxnSp>
        <p:cxnSp>
          <p:nvCxnSpPr>
            <p:cNvPr id="63" name="AutoShape 88"/>
            <p:cNvCxnSpPr>
              <a:cxnSpLocks noChangeShapeType="1"/>
            </p:cNvCxnSpPr>
            <p:nvPr/>
          </p:nvCxnSpPr>
          <p:spPr bwMode="auto">
            <a:xfrm flipV="1">
              <a:off x="5234242" y="2658033"/>
              <a:ext cx="207995" cy="930103"/>
            </a:xfrm>
            <a:prstGeom prst="curvedConnector3">
              <a:avLst>
                <a:gd name="adj1" fmla="val 164579"/>
              </a:avLst>
            </a:prstGeom>
            <a:noFill/>
            <a:ln w="9525">
              <a:solidFill>
                <a:schemeClr val="tx1"/>
              </a:solidFill>
              <a:prstDash val="sysDot"/>
              <a:round/>
              <a:headEnd/>
              <a:tailEnd type="triangle" w="med" len="med"/>
            </a:ln>
          </p:spPr>
        </p:cxnSp>
      </p:grpSp>
      <p:grpSp>
        <p:nvGrpSpPr>
          <p:cNvPr id="52" name="Group 51"/>
          <p:cNvGrpSpPr/>
          <p:nvPr/>
        </p:nvGrpSpPr>
        <p:grpSpPr>
          <a:xfrm>
            <a:off x="4135120" y="2384322"/>
            <a:ext cx="1066901" cy="3223137"/>
            <a:chOff x="5234242" y="2649231"/>
            <a:chExt cx="213250" cy="938905"/>
          </a:xfrm>
        </p:grpSpPr>
        <p:cxnSp>
          <p:nvCxnSpPr>
            <p:cNvPr id="60" name="AutoShape 88"/>
            <p:cNvCxnSpPr>
              <a:cxnSpLocks noChangeShapeType="1"/>
            </p:cNvCxnSpPr>
            <p:nvPr/>
          </p:nvCxnSpPr>
          <p:spPr bwMode="auto">
            <a:xfrm flipV="1">
              <a:off x="5239497" y="2649231"/>
              <a:ext cx="207995" cy="930103"/>
            </a:xfrm>
            <a:prstGeom prst="curvedConnector3">
              <a:avLst>
                <a:gd name="adj1" fmla="val 159811"/>
              </a:avLst>
            </a:prstGeom>
            <a:noFill/>
            <a:ln w="50800">
              <a:solidFill>
                <a:srgbClr val="FFFF00"/>
              </a:solidFill>
              <a:round/>
              <a:headEnd/>
              <a:tailEnd type="triangle" w="med" len="med"/>
            </a:ln>
          </p:spPr>
        </p:cxnSp>
        <p:cxnSp>
          <p:nvCxnSpPr>
            <p:cNvPr id="61" name="AutoShape 88"/>
            <p:cNvCxnSpPr>
              <a:cxnSpLocks noChangeShapeType="1"/>
            </p:cNvCxnSpPr>
            <p:nvPr/>
          </p:nvCxnSpPr>
          <p:spPr bwMode="auto">
            <a:xfrm flipV="1">
              <a:off x="5234242" y="2658033"/>
              <a:ext cx="207995" cy="930103"/>
            </a:xfrm>
            <a:prstGeom prst="curvedConnector3">
              <a:avLst>
                <a:gd name="adj1" fmla="val 164579"/>
              </a:avLst>
            </a:prstGeom>
            <a:noFill/>
            <a:ln w="9525">
              <a:solidFill>
                <a:schemeClr val="tx1"/>
              </a:solidFill>
              <a:prstDash val="sysDot"/>
              <a:round/>
              <a:headEnd/>
              <a:tailEnd type="triangle" w="med" len="med"/>
            </a:ln>
          </p:spPr>
        </p:cxnSp>
      </p:grpSp>
      <p:grpSp>
        <p:nvGrpSpPr>
          <p:cNvPr id="53" name="Group 52"/>
          <p:cNvGrpSpPr/>
          <p:nvPr/>
        </p:nvGrpSpPr>
        <p:grpSpPr>
          <a:xfrm>
            <a:off x="4161411" y="2409086"/>
            <a:ext cx="1037072" cy="2216936"/>
            <a:chOff x="5234242" y="2649231"/>
            <a:chExt cx="213250" cy="938905"/>
          </a:xfrm>
        </p:grpSpPr>
        <p:cxnSp>
          <p:nvCxnSpPr>
            <p:cNvPr id="58" name="AutoShape 88"/>
            <p:cNvCxnSpPr>
              <a:cxnSpLocks noChangeShapeType="1"/>
            </p:cNvCxnSpPr>
            <p:nvPr/>
          </p:nvCxnSpPr>
          <p:spPr bwMode="auto">
            <a:xfrm flipV="1">
              <a:off x="5239497" y="2649231"/>
              <a:ext cx="207995" cy="930103"/>
            </a:xfrm>
            <a:prstGeom prst="curvedConnector3">
              <a:avLst>
                <a:gd name="adj1" fmla="val 159811"/>
              </a:avLst>
            </a:prstGeom>
            <a:noFill/>
            <a:ln w="50800">
              <a:solidFill>
                <a:srgbClr val="FFFF00"/>
              </a:solidFill>
              <a:round/>
              <a:headEnd/>
              <a:tailEnd type="triangle" w="med" len="med"/>
            </a:ln>
          </p:spPr>
        </p:cxnSp>
        <p:cxnSp>
          <p:nvCxnSpPr>
            <p:cNvPr id="59" name="AutoShape 88"/>
            <p:cNvCxnSpPr>
              <a:cxnSpLocks noChangeShapeType="1"/>
            </p:cNvCxnSpPr>
            <p:nvPr/>
          </p:nvCxnSpPr>
          <p:spPr bwMode="auto">
            <a:xfrm flipV="1">
              <a:off x="5234242" y="2658033"/>
              <a:ext cx="207995" cy="930103"/>
            </a:xfrm>
            <a:prstGeom prst="curvedConnector3">
              <a:avLst>
                <a:gd name="adj1" fmla="val 164579"/>
              </a:avLst>
            </a:prstGeom>
            <a:noFill/>
            <a:ln w="9525">
              <a:solidFill>
                <a:schemeClr val="tx1"/>
              </a:solidFill>
              <a:prstDash val="sysDot"/>
              <a:round/>
              <a:headEnd/>
              <a:tailEnd type="triangle" w="med" len="med"/>
            </a:ln>
          </p:spPr>
        </p:cxnSp>
      </p:grpSp>
      <p:grpSp>
        <p:nvGrpSpPr>
          <p:cNvPr id="55" name="Group 54"/>
          <p:cNvGrpSpPr/>
          <p:nvPr/>
        </p:nvGrpSpPr>
        <p:grpSpPr>
          <a:xfrm>
            <a:off x="5029029" y="2398453"/>
            <a:ext cx="176615" cy="1108709"/>
            <a:chOff x="5230388" y="2649231"/>
            <a:chExt cx="217104" cy="938905"/>
          </a:xfrm>
        </p:grpSpPr>
        <p:cxnSp>
          <p:nvCxnSpPr>
            <p:cNvPr id="56" name="AutoShape 88"/>
            <p:cNvCxnSpPr>
              <a:cxnSpLocks noChangeShapeType="1"/>
            </p:cNvCxnSpPr>
            <p:nvPr/>
          </p:nvCxnSpPr>
          <p:spPr bwMode="auto">
            <a:xfrm flipV="1">
              <a:off x="5239497" y="2649231"/>
              <a:ext cx="207995" cy="930103"/>
            </a:xfrm>
            <a:prstGeom prst="curvedConnector3">
              <a:avLst>
                <a:gd name="adj1" fmla="val 291911"/>
              </a:avLst>
            </a:prstGeom>
            <a:noFill/>
            <a:ln w="50800">
              <a:solidFill>
                <a:srgbClr val="FFFF00"/>
              </a:solidFill>
              <a:round/>
              <a:headEnd/>
              <a:tailEnd type="triangle" w="med" len="med"/>
            </a:ln>
          </p:spPr>
        </p:cxnSp>
        <p:cxnSp>
          <p:nvCxnSpPr>
            <p:cNvPr id="57" name="AutoShape 88"/>
            <p:cNvCxnSpPr>
              <a:cxnSpLocks noChangeShapeType="1"/>
              <a:endCxn id="46" idx="3"/>
            </p:cNvCxnSpPr>
            <p:nvPr/>
          </p:nvCxnSpPr>
          <p:spPr bwMode="auto">
            <a:xfrm flipV="1">
              <a:off x="5230388" y="2658033"/>
              <a:ext cx="207995" cy="930103"/>
            </a:xfrm>
            <a:prstGeom prst="curvedConnector3">
              <a:avLst>
                <a:gd name="adj1" fmla="val 302684"/>
              </a:avLst>
            </a:prstGeom>
            <a:noFill/>
            <a:ln w="9525">
              <a:solidFill>
                <a:schemeClr val="tx1"/>
              </a:solidFill>
              <a:prstDash val="sysDot"/>
              <a:round/>
              <a:headEnd/>
              <a:tailEnd type="triangle" w="med" len="med"/>
            </a:ln>
          </p:spPr>
        </p:cxnSp>
      </p:grpSp>
      <p:grpSp>
        <p:nvGrpSpPr>
          <p:cNvPr id="42" name="Group 41"/>
          <p:cNvGrpSpPr/>
          <p:nvPr/>
        </p:nvGrpSpPr>
        <p:grpSpPr>
          <a:xfrm>
            <a:off x="4043680" y="2414538"/>
            <a:ext cx="1161963" cy="754845"/>
            <a:chOff x="5234242" y="2649231"/>
            <a:chExt cx="213250" cy="938905"/>
          </a:xfrm>
        </p:grpSpPr>
        <p:cxnSp>
          <p:nvCxnSpPr>
            <p:cNvPr id="43" name="AutoShape 88"/>
            <p:cNvCxnSpPr>
              <a:cxnSpLocks noChangeShapeType="1"/>
            </p:cNvCxnSpPr>
            <p:nvPr/>
          </p:nvCxnSpPr>
          <p:spPr bwMode="auto">
            <a:xfrm flipV="1">
              <a:off x="5239497" y="2649231"/>
              <a:ext cx="207995" cy="930103"/>
            </a:xfrm>
            <a:prstGeom prst="curvedConnector3">
              <a:avLst>
                <a:gd name="adj1" fmla="val 120366"/>
              </a:avLst>
            </a:prstGeom>
            <a:noFill/>
            <a:ln w="50800">
              <a:solidFill>
                <a:srgbClr val="FFFF00"/>
              </a:solidFill>
              <a:round/>
              <a:headEnd/>
              <a:tailEnd type="triangle" w="med" len="med"/>
            </a:ln>
          </p:spPr>
        </p:cxnSp>
        <p:cxnSp>
          <p:nvCxnSpPr>
            <p:cNvPr id="45" name="AutoShape 88"/>
            <p:cNvCxnSpPr>
              <a:cxnSpLocks noChangeShapeType="1"/>
            </p:cNvCxnSpPr>
            <p:nvPr/>
          </p:nvCxnSpPr>
          <p:spPr bwMode="auto">
            <a:xfrm flipV="1">
              <a:off x="5234242" y="2658033"/>
              <a:ext cx="207995" cy="930103"/>
            </a:xfrm>
            <a:prstGeom prst="curvedConnector3">
              <a:avLst>
                <a:gd name="adj1" fmla="val 126031"/>
              </a:avLst>
            </a:prstGeom>
            <a:noFill/>
            <a:ln w="9525">
              <a:solidFill>
                <a:schemeClr val="tx1"/>
              </a:solidFill>
              <a:prstDash val="sysDot"/>
              <a:round/>
              <a:headEnd/>
              <a:tailEnd type="triangle" w="med" len="med"/>
            </a:ln>
          </p:spPr>
        </p:cxnSp>
      </p:grpSp>
    </p:spTree>
    <p:extLst>
      <p:ext uri="{BB962C8B-B14F-4D97-AF65-F5344CB8AC3E}">
        <p14:creationId xmlns:p14="http://schemas.microsoft.com/office/powerpoint/2010/main" val="19511891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Industries and Standards</a:t>
            </a:r>
            <a:endParaRPr lang="en-US" dirty="0"/>
          </a:p>
        </p:txBody>
      </p:sp>
      <p:sp>
        <p:nvSpPr>
          <p:cNvPr id="16" name="Rectangle 3"/>
          <p:cNvSpPr txBox="1">
            <a:spLocks noChangeArrowheads="1"/>
          </p:cNvSpPr>
          <p:nvPr/>
        </p:nvSpPr>
        <p:spPr>
          <a:xfrm>
            <a:off x="521208" y="2052898"/>
            <a:ext cx="8549640" cy="436245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fontAlgn="auto">
              <a:spcAft>
                <a:spcPts val="0"/>
              </a:spcAft>
              <a:buClr>
                <a:srgbClr val="125687"/>
              </a:buClr>
              <a:buSzPct val="75000"/>
              <a:buNone/>
              <a:defRPr/>
            </a:pPr>
            <a:r>
              <a:rPr lang="en-US" b="1" dirty="0" smtClean="0">
                <a:solidFill>
                  <a:srgbClr val="993200"/>
                </a:solidFill>
              </a:rPr>
              <a:t>Civilian Aircraft</a:t>
            </a:r>
          </a:p>
          <a:p>
            <a:r>
              <a:rPr lang="en-US" sz="2000" b="1" dirty="0" smtClean="0">
                <a:solidFill>
                  <a:srgbClr val="993200"/>
                </a:solidFill>
              </a:rPr>
              <a:t>DO-178C </a:t>
            </a:r>
            <a:r>
              <a:rPr lang="en-US" sz="2000" dirty="0">
                <a:solidFill>
                  <a:sysClr val="windowText" lastClr="000000"/>
                </a:solidFill>
              </a:rPr>
              <a:t>‘</a:t>
            </a:r>
            <a:r>
              <a:rPr lang="en-US" sz="2000" dirty="0" smtClean="0">
                <a:solidFill>
                  <a:sysClr val="windowText" lastClr="000000"/>
                </a:solidFill>
              </a:rPr>
              <a:t>Software Considerations In Airborne </a:t>
            </a:r>
          </a:p>
          <a:p>
            <a:pPr marL="0" indent="0">
              <a:buNone/>
            </a:pPr>
            <a:r>
              <a:rPr lang="en-US" sz="2000" dirty="0" smtClean="0">
                <a:solidFill>
                  <a:sysClr val="windowText" lastClr="000000"/>
                </a:solidFill>
              </a:rPr>
              <a:t>     Systems And </a:t>
            </a:r>
            <a:r>
              <a:rPr lang="en-US" sz="2000" dirty="0">
                <a:solidFill>
                  <a:sysClr val="windowText" lastClr="000000"/>
                </a:solidFill>
              </a:rPr>
              <a:t>Equipment</a:t>
            </a:r>
            <a:r>
              <a:rPr lang="en-US" sz="2000" dirty="0" smtClean="0">
                <a:solidFill>
                  <a:sysClr val="windowText" lastClr="000000"/>
                </a:solidFill>
              </a:rPr>
              <a:t> Certification’</a:t>
            </a:r>
          </a:p>
          <a:p>
            <a:pPr marL="0" lvl="1" indent="0" fontAlgn="auto">
              <a:spcAft>
                <a:spcPts val="0"/>
              </a:spcAft>
              <a:buClr>
                <a:srgbClr val="125687"/>
              </a:buClr>
              <a:buSzPct val="75000"/>
              <a:buNone/>
              <a:defRPr/>
            </a:pPr>
            <a:endParaRPr lang="en-US" b="1" dirty="0" smtClean="0">
              <a:solidFill>
                <a:srgbClr val="993200"/>
              </a:solidFill>
            </a:endParaRPr>
          </a:p>
          <a:p>
            <a:pPr marL="0" lvl="1" indent="0" fontAlgn="auto">
              <a:spcAft>
                <a:spcPts val="0"/>
              </a:spcAft>
              <a:buClr>
                <a:srgbClr val="125687"/>
              </a:buClr>
              <a:buSzPct val="75000"/>
              <a:buNone/>
              <a:defRPr/>
            </a:pPr>
            <a:r>
              <a:rPr lang="en-US" b="1" dirty="0" smtClean="0">
                <a:solidFill>
                  <a:srgbClr val="993200"/>
                </a:solidFill>
              </a:rPr>
              <a:t>Industrial </a:t>
            </a:r>
            <a:r>
              <a:rPr lang="en-US" b="1" dirty="0">
                <a:solidFill>
                  <a:srgbClr val="993200"/>
                </a:solidFill>
              </a:rPr>
              <a:t>Automation and Machinery </a:t>
            </a:r>
          </a:p>
          <a:p>
            <a:pPr marL="342900" lvl="1" indent="-342900" fontAlgn="auto">
              <a:spcAft>
                <a:spcPts val="0"/>
              </a:spcAft>
              <a:buClr>
                <a:srgbClr val="125687"/>
              </a:buClr>
              <a:buSzPct val="100000"/>
              <a:buFont typeface="Wingdings" pitchFamily="2" charset="2"/>
              <a:buChar char="§"/>
              <a:defRPr/>
            </a:pPr>
            <a:r>
              <a:rPr lang="en-US" b="1" dirty="0">
                <a:solidFill>
                  <a:srgbClr val="993200"/>
                </a:solidFill>
              </a:rPr>
              <a:t>IEC 61508 </a:t>
            </a:r>
            <a:r>
              <a:rPr lang="en-US" dirty="0">
                <a:solidFill>
                  <a:sysClr val="windowText" lastClr="000000"/>
                </a:solidFill>
              </a:rPr>
              <a:t>'Functional Safety of Electrical / Electronic / </a:t>
            </a:r>
            <a:r>
              <a:rPr lang="en-US" dirty="0" smtClean="0">
                <a:solidFill>
                  <a:sysClr val="windowText" lastClr="000000"/>
                </a:solidFill>
              </a:rPr>
              <a:t/>
            </a:r>
            <a:br>
              <a:rPr lang="en-US" dirty="0" smtClean="0">
                <a:solidFill>
                  <a:sysClr val="windowText" lastClr="000000"/>
                </a:solidFill>
              </a:rPr>
            </a:br>
            <a:r>
              <a:rPr lang="en-US" dirty="0" smtClean="0">
                <a:solidFill>
                  <a:sysClr val="windowText" lastClr="000000"/>
                </a:solidFill>
              </a:rPr>
              <a:t>Programmable </a:t>
            </a:r>
            <a:r>
              <a:rPr lang="en-US" dirty="0">
                <a:solidFill>
                  <a:sysClr val="windowText" lastClr="000000"/>
                </a:solidFill>
              </a:rPr>
              <a:t>Electronic Safety-Related Systems’ </a:t>
            </a:r>
          </a:p>
          <a:p>
            <a:pPr marL="0" marR="0" lvl="1" indent="0" algn="l" defTabSz="914400" rtl="0" eaLnBrk="1" fontAlgn="auto" latinLnBrk="0" hangingPunct="1">
              <a:lnSpc>
                <a:spcPct val="100000"/>
              </a:lnSpc>
              <a:spcBef>
                <a:spcPct val="20000"/>
              </a:spcBef>
              <a:spcAft>
                <a:spcPts val="0"/>
              </a:spcAft>
              <a:buClr>
                <a:srgbClr val="125687"/>
              </a:buClr>
              <a:buSzPct val="75000"/>
              <a:buNone/>
              <a:tabLst/>
              <a:defRPr/>
            </a:pPr>
            <a:endParaRPr kumimoji="0" lang="de-DE" sz="1000" b="1"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0" marR="0" lvl="1" indent="0" algn="l" defTabSz="914400" rtl="0" eaLnBrk="1" fontAlgn="auto" latinLnBrk="0" hangingPunct="1">
              <a:lnSpc>
                <a:spcPct val="100000"/>
              </a:lnSpc>
              <a:spcBef>
                <a:spcPct val="20000"/>
              </a:spcBef>
              <a:spcAft>
                <a:spcPts val="0"/>
              </a:spcAft>
              <a:buClr>
                <a:srgbClr val="125687"/>
              </a:buClr>
              <a:buSzPct val="75000"/>
              <a:buNone/>
              <a:tabLst/>
              <a:defRPr/>
            </a:pPr>
            <a:endParaRPr kumimoji="0" lang="en-US" sz="1000" b="1"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0" lvl="1" indent="0" fontAlgn="auto">
              <a:spcAft>
                <a:spcPts val="0"/>
              </a:spcAft>
              <a:buClr>
                <a:srgbClr val="125687"/>
              </a:buClr>
              <a:buSzPct val="75000"/>
              <a:buNone/>
              <a:defRPr/>
            </a:pPr>
            <a:r>
              <a:rPr lang="en-US" b="1" dirty="0" smtClean="0">
                <a:solidFill>
                  <a:srgbClr val="993200"/>
                </a:solidFill>
              </a:rPr>
              <a:t>Automotive</a:t>
            </a:r>
          </a:p>
          <a:p>
            <a:pPr marL="342900" lvl="1" indent="-342900" fontAlgn="auto">
              <a:spcAft>
                <a:spcPts val="0"/>
              </a:spcAft>
              <a:buClr>
                <a:srgbClr val="125687"/>
              </a:buClr>
              <a:buSzPct val="100000"/>
              <a:buFont typeface="Wingdings" pitchFamily="2" charset="2"/>
              <a:buChar char="§"/>
              <a:defRPr/>
            </a:pPr>
            <a:r>
              <a:rPr lang="en-US" b="1" dirty="0" smtClean="0">
                <a:solidFill>
                  <a:srgbClr val="993200"/>
                </a:solidFill>
              </a:rPr>
              <a:t>ISO </a:t>
            </a:r>
            <a:r>
              <a:rPr lang="en-US" b="1" dirty="0">
                <a:solidFill>
                  <a:srgbClr val="993200"/>
                </a:solidFill>
              </a:rPr>
              <a:t>26262 </a:t>
            </a:r>
            <a:r>
              <a:rPr lang="en-US" dirty="0">
                <a:solidFill>
                  <a:sysClr val="windowText" lastClr="000000"/>
                </a:solidFill>
              </a:rPr>
              <a:t>'Road Vehicles - Functional </a:t>
            </a:r>
            <a:r>
              <a:rPr lang="en-US" dirty="0" smtClean="0">
                <a:solidFill>
                  <a:sysClr val="windowText" lastClr="000000"/>
                </a:solidFill>
              </a:rPr>
              <a:t>Safety‘</a:t>
            </a:r>
          </a:p>
          <a:p>
            <a:pPr marL="342900" lvl="1" indent="-342900" fontAlgn="auto">
              <a:spcAft>
                <a:spcPts val="0"/>
              </a:spcAft>
              <a:buClr>
                <a:srgbClr val="125687"/>
              </a:buClr>
              <a:buSzPct val="100000"/>
              <a:buFont typeface="Wingdings" pitchFamily="2" charset="2"/>
              <a:buChar char="§"/>
              <a:defRPr/>
            </a:pPr>
            <a:endParaRPr lang="en-US" dirty="0" smtClean="0">
              <a:solidFill>
                <a:sysClr val="windowText" lastClr="000000"/>
              </a:solidFill>
            </a:endParaRPr>
          </a:p>
          <a:p>
            <a:pPr marL="0" lvl="1" indent="0" fontAlgn="auto">
              <a:spcAft>
                <a:spcPts val="0"/>
              </a:spcAft>
              <a:buClr>
                <a:srgbClr val="125687"/>
              </a:buClr>
              <a:buSzPct val="75000"/>
              <a:buNone/>
              <a:defRPr/>
            </a:pPr>
            <a:r>
              <a:rPr lang="de-DE" b="1" dirty="0" err="1">
                <a:solidFill>
                  <a:srgbClr val="993200"/>
                </a:solidFill>
              </a:rPr>
              <a:t>Railway</a:t>
            </a:r>
            <a:r>
              <a:rPr lang="de-DE" b="1" dirty="0">
                <a:solidFill>
                  <a:srgbClr val="993200"/>
                </a:solidFill>
              </a:rPr>
              <a:t> </a:t>
            </a:r>
          </a:p>
          <a:p>
            <a:r>
              <a:rPr lang="de-DE" sz="2000" b="1" dirty="0">
                <a:solidFill>
                  <a:srgbClr val="993200"/>
                </a:solidFill>
              </a:rPr>
              <a:t>EN 50128 </a:t>
            </a:r>
            <a:r>
              <a:rPr lang="de-DE" sz="2000" dirty="0">
                <a:solidFill>
                  <a:sysClr val="windowText" lastClr="000000"/>
                </a:solidFill>
              </a:rPr>
              <a:t>'</a:t>
            </a:r>
            <a:r>
              <a:rPr lang="en-US" sz="2000" dirty="0">
                <a:solidFill>
                  <a:sysClr val="windowText" lastClr="000000"/>
                </a:solidFill>
              </a:rPr>
              <a:t>Railway Applications - Software for Railway </a:t>
            </a:r>
            <a:br>
              <a:rPr lang="en-US" sz="2000" dirty="0">
                <a:solidFill>
                  <a:sysClr val="windowText" lastClr="000000"/>
                </a:solidFill>
              </a:rPr>
            </a:br>
            <a:r>
              <a:rPr lang="en-US" sz="2000" dirty="0">
                <a:solidFill>
                  <a:sysClr val="windowText" lastClr="000000"/>
                </a:solidFill>
              </a:rPr>
              <a:t>Control and Protection Systems</a:t>
            </a:r>
            <a:r>
              <a:rPr lang="en-US" sz="2000" dirty="0" smtClean="0">
                <a:solidFill>
                  <a:sysClr val="windowText" lastClr="000000"/>
                </a:solidFill>
              </a:rPr>
              <a:t>'</a:t>
            </a:r>
            <a:endParaRPr lang="en-US" sz="2800" b="1" dirty="0">
              <a:solidFill>
                <a:sysClr val="windowText" lastClr="000000"/>
              </a:solidFill>
            </a:endParaRPr>
          </a:p>
          <a:p>
            <a:pPr marL="0" marR="0" lvl="1" indent="0" algn="l" defTabSz="914400" rtl="0" eaLnBrk="1" fontAlgn="auto" latinLnBrk="0" hangingPunct="1">
              <a:lnSpc>
                <a:spcPct val="100000"/>
              </a:lnSpc>
              <a:spcBef>
                <a:spcPct val="20000"/>
              </a:spcBef>
              <a:spcAft>
                <a:spcPts val="0"/>
              </a:spcAft>
              <a:buClr>
                <a:srgbClr val="125687"/>
              </a:buClr>
              <a:buSzPct val="100000"/>
              <a:buNone/>
              <a:tabLst/>
              <a:defRPr/>
            </a:pPr>
            <a:endParaRPr kumimoji="0" lang="en-US" sz="20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342900" marR="0" lvl="1" indent="-342900" algn="l" defTabSz="914400" rtl="0" eaLnBrk="1" fontAlgn="auto" latinLnBrk="0" hangingPunct="1">
              <a:lnSpc>
                <a:spcPct val="100000"/>
              </a:lnSpc>
              <a:spcBef>
                <a:spcPct val="20000"/>
              </a:spcBef>
              <a:spcAft>
                <a:spcPts val="0"/>
              </a:spcAft>
              <a:buClr>
                <a:srgbClr val="125687"/>
              </a:buClr>
              <a:buSzPct val="75000"/>
              <a:buFont typeface="Wingdings" pitchFamily="2" charset="2"/>
              <a:buChar char="§"/>
              <a:tabLst/>
              <a:defRPr/>
            </a:pPr>
            <a:endParaRPr kumimoji="0" lang="de-DE" sz="20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342900" marR="0" lvl="1" indent="-342900" algn="l" defTabSz="914400" rtl="0" eaLnBrk="1" fontAlgn="auto" latinLnBrk="0" hangingPunct="1">
              <a:lnSpc>
                <a:spcPct val="100000"/>
              </a:lnSpc>
              <a:spcBef>
                <a:spcPct val="20000"/>
              </a:spcBef>
              <a:spcAft>
                <a:spcPts val="0"/>
              </a:spcAft>
              <a:buClr>
                <a:srgbClr val="125687"/>
              </a:buClr>
              <a:buSzPct val="75000"/>
              <a:buFont typeface="Wingdings" pitchFamily="2" charset="2"/>
              <a:buChar char="§"/>
              <a:tabLst/>
              <a:defRPr/>
            </a:pPr>
            <a:endParaRPr kumimoji="0" lang="en-US" sz="20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
                <a:srgbClr val="125687"/>
              </a:buClr>
              <a:buSzPct val="75000"/>
              <a:buNone/>
              <a:tabLst/>
              <a:defRPr/>
            </a:pPr>
            <a:endParaRPr kumimoji="0" lang="en-US" sz="3200" b="1" i="0" u="none" strike="noStrike" kern="1200" cap="none" spc="0" normalizeH="0" baseline="0" noProof="0" dirty="0" smtClean="0">
              <a:ln>
                <a:noFill/>
              </a:ln>
              <a:solidFill>
                <a:srgbClr val="95B3D7"/>
              </a:solidFill>
              <a:effectLst/>
              <a:uLnTx/>
              <a:uFillTx/>
              <a:latin typeface="Arial" pitchFamily="34" charset="0"/>
              <a:ea typeface="+mn-ea"/>
              <a:cs typeface="Arial" pitchFamily="34" charset="0"/>
            </a:endParaRPr>
          </a:p>
        </p:txBody>
      </p:sp>
      <p:sp>
        <p:nvSpPr>
          <p:cNvPr id="2" name="Rectangle 1"/>
          <p:cNvSpPr/>
          <p:nvPr/>
        </p:nvSpPr>
        <p:spPr>
          <a:xfrm>
            <a:off x="507956" y="1041941"/>
            <a:ext cx="8039696" cy="707886"/>
          </a:xfrm>
          <a:prstGeom prst="rect">
            <a:avLst/>
          </a:prstGeom>
        </p:spPr>
        <p:txBody>
          <a:bodyPr wrap="square">
            <a:spAutoFit/>
          </a:bodyPr>
          <a:lstStyle/>
          <a:p>
            <a:pPr lvl="0">
              <a:spcBef>
                <a:spcPct val="20000"/>
              </a:spcBef>
              <a:buClr>
                <a:srgbClr val="215383"/>
              </a:buClr>
              <a:defRPr/>
            </a:pPr>
            <a:r>
              <a:rPr lang="en-US" sz="2000" kern="0" dirty="0" smtClean="0">
                <a:solidFill>
                  <a:prstClr val="black"/>
                </a:solidFill>
                <a:latin typeface="Arial"/>
              </a:rPr>
              <a:t>MathWorks solutions and services support a variety </a:t>
            </a:r>
            <a:br>
              <a:rPr lang="en-US" sz="2000" kern="0" dirty="0" smtClean="0">
                <a:solidFill>
                  <a:prstClr val="black"/>
                </a:solidFill>
                <a:latin typeface="Arial"/>
              </a:rPr>
            </a:br>
            <a:r>
              <a:rPr lang="en-US" sz="2000" kern="0" dirty="0" smtClean="0">
                <a:solidFill>
                  <a:prstClr val="black"/>
                </a:solidFill>
                <a:latin typeface="Arial"/>
              </a:rPr>
              <a:t>of different regulated industries and standards:</a:t>
            </a:r>
            <a:endParaRPr lang="en-US" sz="2000" kern="0" dirty="0">
              <a:solidFill>
                <a:srgbClr val="C00000"/>
              </a:solidFill>
              <a:latin typeface="Aria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8174" y="5726487"/>
            <a:ext cx="1388854" cy="925903"/>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2008" y="3288617"/>
            <a:ext cx="1255644" cy="835352"/>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t="26294"/>
          <a:stretch/>
        </p:blipFill>
        <p:spPr>
          <a:xfrm>
            <a:off x="7289247" y="4512848"/>
            <a:ext cx="1258406" cy="932297"/>
          </a:xfrm>
          <a:prstGeom prst="rect">
            <a:avLst/>
          </a:prstGeom>
        </p:spPr>
      </p:pic>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25100" r="20001"/>
          <a:stretch/>
        </p:blipFill>
        <p:spPr bwMode="auto">
          <a:xfrm>
            <a:off x="7253620" y="2052898"/>
            <a:ext cx="1391617" cy="837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5262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Conclusion</a:t>
            </a:r>
            <a:endParaRPr lang="en-US" dirty="0"/>
          </a:p>
        </p:txBody>
      </p:sp>
      <p:sp>
        <p:nvSpPr>
          <p:cNvPr id="3" name="Inhaltsplatzhalter 2"/>
          <p:cNvSpPr>
            <a:spLocks noGrp="1"/>
          </p:cNvSpPr>
          <p:nvPr>
            <p:ph idx="1"/>
          </p:nvPr>
        </p:nvSpPr>
        <p:spPr>
          <a:xfrm>
            <a:off x="457200" y="1356852"/>
            <a:ext cx="8077200" cy="4891548"/>
          </a:xfrm>
        </p:spPr>
        <p:txBody>
          <a:bodyPr/>
          <a:lstStyle/>
          <a:p>
            <a:pPr marL="284163" lvl="0" indent="-284163" fontAlgn="base">
              <a:spcAft>
                <a:spcPct val="0"/>
              </a:spcAft>
              <a:buClr>
                <a:srgbClr val="215383"/>
              </a:buClr>
              <a:buSzTx/>
              <a:defRPr/>
            </a:pPr>
            <a:r>
              <a:rPr lang="en-US" sz="2000" kern="0" dirty="0" smtClean="0">
                <a:latin typeface="Arial"/>
              </a:rPr>
              <a:t>IEC61508 provides a good source for developing to IEC62304</a:t>
            </a:r>
            <a:endParaRPr lang="en-US" sz="2000" kern="0" dirty="0" smtClean="0">
              <a:latin typeface="Arial"/>
            </a:endParaRPr>
          </a:p>
          <a:p>
            <a:pPr marL="284163" lvl="0" indent="-284163" fontAlgn="base">
              <a:spcAft>
                <a:spcPct val="0"/>
              </a:spcAft>
              <a:buClr>
                <a:srgbClr val="215383"/>
              </a:buClr>
              <a:buSzTx/>
              <a:defRPr/>
            </a:pPr>
            <a:r>
              <a:rPr lang="en-US" sz="2000" kern="0" dirty="0" smtClean="0">
                <a:latin typeface="Arial"/>
              </a:rPr>
              <a:t>Development </a:t>
            </a:r>
            <a:r>
              <a:rPr lang="en-US" sz="2000" kern="0" dirty="0">
                <a:latin typeface="Arial"/>
              </a:rPr>
              <a:t>of high-integrity applications with Model-Based Design </a:t>
            </a:r>
            <a:r>
              <a:rPr lang="en-US" sz="2000" kern="0" dirty="0" smtClean="0">
                <a:latin typeface="Arial"/>
              </a:rPr>
              <a:t>that need to be compliant with IEC 61508 requires:</a:t>
            </a:r>
            <a:endParaRPr lang="en-US" sz="2000" kern="0" dirty="0">
              <a:solidFill>
                <a:srgbClr val="C00000"/>
              </a:solidFill>
              <a:latin typeface="Arial"/>
            </a:endParaRPr>
          </a:p>
          <a:p>
            <a:pPr lvl="1">
              <a:spcBef>
                <a:spcPts val="1200"/>
              </a:spcBef>
            </a:pPr>
            <a:r>
              <a:rPr lang="en-US" sz="1800" dirty="0" smtClean="0"/>
              <a:t>Additional requirements on development processes</a:t>
            </a:r>
          </a:p>
          <a:p>
            <a:pPr lvl="2">
              <a:spcBef>
                <a:spcPts val="1200"/>
              </a:spcBef>
            </a:pPr>
            <a:r>
              <a:rPr lang="en-US" sz="1400" dirty="0" smtClean="0"/>
              <a:t>Addressed by a Reference workflow for models &amp; generated code</a:t>
            </a:r>
          </a:p>
          <a:p>
            <a:pPr lvl="1">
              <a:spcBef>
                <a:spcPts val="1200"/>
              </a:spcBef>
            </a:pPr>
            <a:r>
              <a:rPr lang="en-US" sz="1800" dirty="0" smtClean="0"/>
              <a:t>Confidence in the tools used</a:t>
            </a:r>
          </a:p>
          <a:p>
            <a:pPr lvl="2">
              <a:spcBef>
                <a:spcPts val="1200"/>
              </a:spcBef>
            </a:pPr>
            <a:r>
              <a:rPr lang="en-US" sz="1400" dirty="0" smtClean="0"/>
              <a:t>Addressed by tools certified by </a:t>
            </a:r>
            <a:r>
              <a:rPr lang="en-US" sz="1400" dirty="0"/>
              <a:t>TÜV SÜD </a:t>
            </a:r>
            <a:r>
              <a:rPr lang="en-US" sz="1400" dirty="0" smtClean="0"/>
              <a:t>that are suitable </a:t>
            </a:r>
            <a:r>
              <a:rPr lang="en-US" sz="1400" dirty="0"/>
              <a:t>for use to develop safety-related software acc. to </a:t>
            </a:r>
            <a:r>
              <a:rPr lang="en-US" sz="1400" dirty="0" smtClean="0"/>
              <a:t>IEC 61508</a:t>
            </a:r>
            <a:endParaRPr lang="en-US" sz="1400" dirty="0"/>
          </a:p>
          <a:p>
            <a:pPr lvl="1">
              <a:spcBef>
                <a:spcPts val="1200"/>
              </a:spcBef>
            </a:pPr>
            <a:r>
              <a:rPr lang="en-US" sz="1800" dirty="0"/>
              <a:t>Conformance </a:t>
            </a:r>
            <a:r>
              <a:rPr lang="en-US" sz="1800" dirty="0" smtClean="0"/>
              <a:t>demonstration</a:t>
            </a:r>
          </a:p>
          <a:p>
            <a:pPr lvl="2">
              <a:spcBef>
                <a:spcPts val="1200"/>
              </a:spcBef>
            </a:pPr>
            <a:r>
              <a:rPr lang="en-US" sz="1400" dirty="0" smtClean="0"/>
              <a:t>Addressed by the IEC Certification Kit with templates and artifacts that support standard conformance </a:t>
            </a:r>
            <a:r>
              <a:rPr lang="en-US" sz="1400" dirty="0" smtClean="0"/>
              <a:t>demonstration</a:t>
            </a:r>
            <a:endParaRPr lang="en-US" sz="1400" dirty="0" smtClean="0">
              <a:solidFill>
                <a:schemeClr val="tx2"/>
              </a:solidFill>
            </a:endParaRPr>
          </a:p>
          <a:p>
            <a:pPr>
              <a:spcBef>
                <a:spcPts val="1200"/>
              </a:spcBef>
            </a:pPr>
            <a:r>
              <a:rPr lang="en-US" sz="2200" dirty="0" smtClean="0"/>
              <a:t>Workflow</a:t>
            </a:r>
            <a:r>
              <a:rPr lang="en-US" sz="2200" dirty="0" smtClean="0"/>
              <a:t>, tools and Certification Kit artifacts have been accessed by the independent authority TÜV </a:t>
            </a:r>
            <a:r>
              <a:rPr lang="en-US" sz="2200" dirty="0" err="1" smtClean="0"/>
              <a:t>Süd</a:t>
            </a:r>
            <a:endParaRPr lang="en-US" sz="2200" dirty="0" smtClean="0"/>
          </a:p>
        </p:txBody>
      </p:sp>
    </p:spTree>
    <p:extLst>
      <p:ext uri="{BB962C8B-B14F-4D97-AF65-F5344CB8AC3E}">
        <p14:creationId xmlns:p14="http://schemas.microsoft.com/office/powerpoint/2010/main" val="1554229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TMW-logoMembran_4C-blue"/>
          <p:cNvPicPr>
            <a:picLocks noChangeAspect="1" noChangeArrowheads="1"/>
          </p:cNvPicPr>
          <p:nvPr/>
        </p:nvPicPr>
        <p:blipFill>
          <a:blip r:embed="rId2" cstate="print">
            <a:lum bright="44000" contrast="-52000"/>
          </a:blip>
          <a:srcRect/>
          <a:stretch>
            <a:fillRect/>
          </a:stretch>
        </p:blipFill>
        <p:spPr bwMode="auto">
          <a:xfrm>
            <a:off x="2352421" y="2605791"/>
            <a:ext cx="3529012" cy="3441700"/>
          </a:xfrm>
          <a:prstGeom prst="rect">
            <a:avLst/>
          </a:prstGeom>
          <a:noFill/>
          <a:ln w="9525">
            <a:noFill/>
            <a:miter lim="800000"/>
            <a:headEnd/>
            <a:tailEnd/>
          </a:ln>
        </p:spPr>
      </p:pic>
      <p:sp>
        <p:nvSpPr>
          <p:cNvPr id="33795" name="Rectangle 3"/>
          <p:cNvSpPr>
            <a:spLocks noGrp="1" noChangeArrowheads="1"/>
          </p:cNvSpPr>
          <p:nvPr>
            <p:ph type="title"/>
          </p:nvPr>
        </p:nvSpPr>
        <p:spPr/>
        <p:txBody>
          <a:bodyPr/>
          <a:lstStyle/>
          <a:p>
            <a:r>
              <a:rPr lang="en-US" noProof="0" dirty="0" smtClean="0"/>
              <a:t>MathWorks</a:t>
            </a:r>
          </a:p>
        </p:txBody>
      </p:sp>
      <p:sp>
        <p:nvSpPr>
          <p:cNvPr id="6148" name="Rectangle 4"/>
          <p:cNvSpPr>
            <a:spLocks noGrp="1" noChangeArrowheads="1"/>
          </p:cNvSpPr>
          <p:nvPr>
            <p:ph type="body" idx="1"/>
          </p:nvPr>
        </p:nvSpPr>
        <p:spPr>
          <a:xfrm>
            <a:off x="544258" y="3309053"/>
            <a:ext cx="8362950" cy="1939925"/>
          </a:xfrm>
        </p:spPr>
        <p:txBody>
          <a:bodyPr/>
          <a:lstStyle/>
          <a:p>
            <a:pPr marL="0" indent="0" algn="ctr">
              <a:buFont typeface="Wingdings" pitchFamily="2" charset="2"/>
              <a:buNone/>
            </a:pPr>
            <a:r>
              <a:rPr lang="en-US" sz="1200" b="1" noProof="0" dirty="0" smtClean="0"/>
              <a:t>Change the world by</a:t>
            </a:r>
          </a:p>
          <a:p>
            <a:pPr marL="0" indent="0" algn="ctr">
              <a:buFont typeface="Wingdings" pitchFamily="2" charset="2"/>
              <a:buNone/>
            </a:pPr>
            <a:r>
              <a:rPr lang="en-US" sz="3200" b="1" noProof="0" dirty="0" smtClean="0"/>
              <a:t>Accelerating the pace</a:t>
            </a:r>
          </a:p>
          <a:p>
            <a:pPr marL="0" indent="0" algn="ctr">
              <a:buFont typeface="Wingdings" pitchFamily="2" charset="2"/>
              <a:buNone/>
            </a:pPr>
            <a:r>
              <a:rPr lang="en-US" sz="1200" b="1" noProof="0" dirty="0" smtClean="0"/>
              <a:t>of discovery, innovation, development, and learning</a:t>
            </a:r>
            <a:endParaRPr lang="en-US" b="1" noProof="0" dirty="0" smtClean="0"/>
          </a:p>
          <a:p>
            <a:pPr marL="0" indent="0" algn="ctr">
              <a:buFont typeface="Wingdings" pitchFamily="2" charset="2"/>
              <a:buNone/>
            </a:pPr>
            <a:r>
              <a:rPr lang="en-US" sz="3200" b="1" noProof="0" dirty="0" smtClean="0"/>
              <a:t>in engineering and science</a:t>
            </a:r>
          </a:p>
        </p:txBody>
      </p:sp>
      <p:sp>
        <p:nvSpPr>
          <p:cNvPr id="2" name="Textfeld 1"/>
          <p:cNvSpPr txBox="1"/>
          <p:nvPr/>
        </p:nvSpPr>
        <p:spPr>
          <a:xfrm>
            <a:off x="1" y="1590913"/>
            <a:ext cx="9144000" cy="461665"/>
          </a:xfrm>
          <a:prstGeom prst="rect">
            <a:avLst/>
          </a:prstGeom>
          <a:noFill/>
        </p:spPr>
        <p:txBody>
          <a:bodyPr wrap="square" rtlCol="0">
            <a:spAutoFit/>
          </a:bodyPr>
          <a:lstStyle/>
          <a:p>
            <a:pPr algn="ctr"/>
            <a:r>
              <a:rPr lang="en-US" sz="2400" b="1" dirty="0" smtClean="0">
                <a:cs typeface="Arial" pitchFamily="34" charset="0"/>
              </a:rPr>
              <a:t>Thank you!</a:t>
            </a:r>
            <a:endParaRPr lang="en-US" sz="2400" b="1" dirty="0">
              <a:cs typeface="Arial" pitchFamily="34" charset="0"/>
            </a:endParaRPr>
          </a:p>
        </p:txBody>
      </p:sp>
    </p:spTree>
    <p:extLst>
      <p:ext uri="{BB962C8B-B14F-4D97-AF65-F5344CB8AC3E}">
        <p14:creationId xmlns:p14="http://schemas.microsoft.com/office/powerpoint/2010/main" val="262783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fade">
                                      <p:cBhvr>
                                        <p:cTn id="7" dur="2000"/>
                                        <p:tgtEl>
                                          <p:spTgt spid="614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8">
                                            <p:txEl>
                                              <p:pRg st="1" end="1"/>
                                            </p:txEl>
                                          </p:spTgt>
                                        </p:tgtEl>
                                        <p:attrNameLst>
                                          <p:attrName>style.visibility</p:attrName>
                                        </p:attrNameLst>
                                      </p:cBhvr>
                                      <p:to>
                                        <p:strVal val="visible"/>
                                      </p:to>
                                    </p:set>
                                    <p:animEffect transition="in" filter="fade">
                                      <p:cBhvr>
                                        <p:cTn id="10" dur="2000"/>
                                        <p:tgtEl>
                                          <p:spTgt spid="614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48">
                                            <p:txEl>
                                              <p:pRg st="2" end="2"/>
                                            </p:txEl>
                                          </p:spTgt>
                                        </p:tgtEl>
                                        <p:attrNameLst>
                                          <p:attrName>style.visibility</p:attrName>
                                        </p:attrNameLst>
                                      </p:cBhvr>
                                      <p:to>
                                        <p:strVal val="visible"/>
                                      </p:to>
                                    </p:set>
                                    <p:animEffect transition="in" filter="fade">
                                      <p:cBhvr>
                                        <p:cTn id="13" dur="2000"/>
                                        <p:tgtEl>
                                          <p:spTgt spid="614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48">
                                            <p:txEl>
                                              <p:pRg st="3" end="3"/>
                                            </p:txEl>
                                          </p:spTgt>
                                        </p:tgtEl>
                                        <p:attrNameLst>
                                          <p:attrName>style.visibility</p:attrName>
                                        </p:attrNameLst>
                                      </p:cBhvr>
                                      <p:to>
                                        <p:strVal val="visible"/>
                                      </p:to>
                                    </p:set>
                                    <p:animEffect transition="in" filter="fade">
                                      <p:cBhvr>
                                        <p:cTn id="16" dur="2000"/>
                                        <p:tgtEl>
                                          <p:spTgt spid="6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Industries and Standards, cont’d </a:t>
            </a:r>
          </a:p>
        </p:txBody>
      </p:sp>
      <p:sp>
        <p:nvSpPr>
          <p:cNvPr id="19459" name="AutoShape 3"/>
          <p:cNvSpPr>
            <a:spLocks noChangeArrowheads="1"/>
          </p:cNvSpPr>
          <p:nvPr/>
        </p:nvSpPr>
        <p:spPr bwMode="auto">
          <a:xfrm>
            <a:off x="577850" y="1911350"/>
            <a:ext cx="4087813" cy="2679700"/>
          </a:xfrm>
          <a:prstGeom prst="foldedCorner">
            <a:avLst>
              <a:gd name="adj" fmla="val 10023"/>
            </a:avLst>
          </a:prstGeom>
          <a:solidFill>
            <a:schemeClr val="bg1"/>
          </a:solidFill>
          <a:ln w="9525">
            <a:solidFill>
              <a:schemeClr val="tx1"/>
            </a:solidFill>
            <a:round/>
            <a:headEnd/>
            <a:tailEnd/>
          </a:ln>
        </p:spPr>
        <p:txBody>
          <a:bodyPr wrap="none"/>
          <a:lstStyle/>
          <a:p>
            <a:pPr eaLnBrk="0" hangingPunct="0"/>
            <a:r>
              <a:rPr lang="en-US" sz="1400"/>
              <a:t>21 CFR - Quality Systems Regulation (QSR)</a:t>
            </a:r>
          </a:p>
        </p:txBody>
      </p:sp>
      <p:sp>
        <p:nvSpPr>
          <p:cNvPr id="19460" name="Rectangle 4"/>
          <p:cNvSpPr>
            <a:spLocks noChangeArrowheads="1"/>
          </p:cNvSpPr>
          <p:nvPr/>
        </p:nvSpPr>
        <p:spPr bwMode="auto">
          <a:xfrm>
            <a:off x="309563" y="1463675"/>
            <a:ext cx="4651375" cy="3321050"/>
          </a:xfrm>
          <a:prstGeom prst="rect">
            <a:avLst/>
          </a:prstGeom>
          <a:noFill/>
          <a:ln w="38100" cmpd="dbl">
            <a:solidFill>
              <a:schemeClr val="tx1"/>
            </a:solidFill>
            <a:miter lim="800000"/>
            <a:headEnd/>
            <a:tailEnd/>
          </a:ln>
        </p:spPr>
        <p:txBody>
          <a:bodyPr wrap="none"/>
          <a:lstStyle/>
          <a:p>
            <a:pPr eaLnBrk="0" hangingPunct="0"/>
            <a:r>
              <a:rPr lang="en-US" sz="1400"/>
              <a:t>Code of Federal Regulation</a:t>
            </a:r>
          </a:p>
        </p:txBody>
      </p:sp>
      <p:sp>
        <p:nvSpPr>
          <p:cNvPr id="19461" name="Rectangle 5"/>
          <p:cNvSpPr>
            <a:spLocks noChangeArrowheads="1"/>
          </p:cNvSpPr>
          <p:nvPr/>
        </p:nvSpPr>
        <p:spPr bwMode="auto">
          <a:xfrm>
            <a:off x="877888" y="2409825"/>
            <a:ext cx="3624262" cy="1069975"/>
          </a:xfrm>
          <a:prstGeom prst="rect">
            <a:avLst/>
          </a:prstGeom>
          <a:solidFill>
            <a:schemeClr val="bg1"/>
          </a:solidFill>
          <a:ln w="9525">
            <a:solidFill>
              <a:schemeClr val="tx1"/>
            </a:solidFill>
            <a:miter lim="800000"/>
            <a:headEnd/>
            <a:tailEnd/>
          </a:ln>
        </p:spPr>
        <p:txBody>
          <a:bodyPr/>
          <a:lstStyle/>
          <a:p>
            <a:pPr eaLnBrk="0" hangingPunct="0"/>
            <a:r>
              <a:rPr lang="en-US" sz="1400"/>
              <a:t>Part 7 – Design / Development / Manufacturing </a:t>
            </a:r>
          </a:p>
        </p:txBody>
      </p:sp>
      <p:sp>
        <p:nvSpPr>
          <p:cNvPr id="19462" name="Rectangle 6"/>
          <p:cNvSpPr>
            <a:spLocks noChangeArrowheads="1"/>
          </p:cNvSpPr>
          <p:nvPr/>
        </p:nvSpPr>
        <p:spPr bwMode="auto">
          <a:xfrm>
            <a:off x="1307729" y="2908206"/>
            <a:ext cx="2973388" cy="503238"/>
          </a:xfrm>
          <a:prstGeom prst="rect">
            <a:avLst/>
          </a:prstGeom>
          <a:solidFill>
            <a:schemeClr val="bg1"/>
          </a:solidFill>
          <a:ln w="9525">
            <a:solidFill>
              <a:schemeClr val="tx1"/>
            </a:solidFill>
            <a:miter lim="800000"/>
            <a:headEnd/>
            <a:tailEnd/>
          </a:ln>
        </p:spPr>
        <p:txBody>
          <a:bodyPr wrap="none"/>
          <a:lstStyle/>
          <a:p>
            <a:pPr eaLnBrk="0" hangingPunct="0"/>
            <a:r>
              <a:rPr lang="en-US" sz="1400" dirty="0"/>
              <a:t>Section 820.30 – Design Controls </a:t>
            </a:r>
          </a:p>
        </p:txBody>
      </p:sp>
      <p:sp>
        <p:nvSpPr>
          <p:cNvPr id="19463" name="Rectangle 7"/>
          <p:cNvSpPr>
            <a:spLocks noChangeArrowheads="1"/>
          </p:cNvSpPr>
          <p:nvPr/>
        </p:nvSpPr>
        <p:spPr bwMode="auto">
          <a:xfrm>
            <a:off x="882650" y="3613150"/>
            <a:ext cx="3624263" cy="638175"/>
          </a:xfrm>
          <a:prstGeom prst="rect">
            <a:avLst/>
          </a:prstGeom>
          <a:solidFill>
            <a:schemeClr val="bg1"/>
          </a:solidFill>
          <a:ln w="9525">
            <a:solidFill>
              <a:schemeClr val="tx1"/>
            </a:solidFill>
            <a:miter lim="800000"/>
            <a:headEnd/>
            <a:tailEnd/>
          </a:ln>
        </p:spPr>
        <p:txBody>
          <a:bodyPr/>
          <a:lstStyle/>
          <a:p>
            <a:pPr eaLnBrk="0" hangingPunct="0"/>
            <a:r>
              <a:rPr lang="en-US" sz="1400"/>
              <a:t>Part 11 - Documentation </a:t>
            </a:r>
          </a:p>
        </p:txBody>
      </p:sp>
      <p:sp>
        <p:nvSpPr>
          <p:cNvPr id="19464" name="Rectangle 15"/>
          <p:cNvSpPr>
            <a:spLocks noChangeArrowheads="1"/>
          </p:cNvSpPr>
          <p:nvPr/>
        </p:nvSpPr>
        <p:spPr bwMode="auto">
          <a:xfrm>
            <a:off x="5329238" y="1457325"/>
            <a:ext cx="3560762" cy="3341688"/>
          </a:xfrm>
          <a:prstGeom prst="rect">
            <a:avLst/>
          </a:prstGeom>
          <a:noFill/>
          <a:ln w="38100" cmpd="dbl">
            <a:solidFill>
              <a:schemeClr val="tx1"/>
            </a:solidFill>
            <a:miter lim="800000"/>
            <a:headEnd/>
            <a:tailEnd/>
          </a:ln>
        </p:spPr>
        <p:txBody>
          <a:bodyPr wrap="none"/>
          <a:lstStyle/>
          <a:p>
            <a:pPr eaLnBrk="0" hangingPunct="0"/>
            <a:r>
              <a:rPr lang="en-US" sz="1400"/>
              <a:t>Guidance Documents (SW specific)</a:t>
            </a:r>
          </a:p>
        </p:txBody>
      </p:sp>
      <p:sp>
        <p:nvSpPr>
          <p:cNvPr id="19465" name="AutoShape 16"/>
          <p:cNvSpPr>
            <a:spLocks noChangeArrowheads="1"/>
          </p:cNvSpPr>
          <p:nvPr/>
        </p:nvSpPr>
        <p:spPr bwMode="auto">
          <a:xfrm>
            <a:off x="5511800" y="1874837"/>
            <a:ext cx="3078163" cy="534987"/>
          </a:xfrm>
          <a:prstGeom prst="foldedCorner">
            <a:avLst>
              <a:gd name="adj" fmla="val 10023"/>
            </a:avLst>
          </a:prstGeom>
          <a:solidFill>
            <a:schemeClr val="bg1"/>
          </a:solidFill>
          <a:ln w="9525">
            <a:solidFill>
              <a:schemeClr val="tx1"/>
            </a:solidFill>
            <a:round/>
            <a:headEnd/>
            <a:tailEnd/>
          </a:ln>
        </p:spPr>
        <p:txBody>
          <a:bodyPr/>
          <a:lstStyle/>
          <a:p>
            <a:pPr eaLnBrk="0" hangingPunct="0"/>
            <a:r>
              <a:rPr lang="en-US" dirty="0"/>
              <a:t>Guidance for the Content of Premarket Submissions for Software Contained in Medical Devices (CDRH 337)</a:t>
            </a:r>
          </a:p>
        </p:txBody>
      </p:sp>
      <p:sp>
        <p:nvSpPr>
          <p:cNvPr id="19466" name="AutoShape 17"/>
          <p:cNvSpPr>
            <a:spLocks noChangeArrowheads="1"/>
          </p:cNvSpPr>
          <p:nvPr/>
        </p:nvSpPr>
        <p:spPr bwMode="auto">
          <a:xfrm>
            <a:off x="5505450" y="2471738"/>
            <a:ext cx="3078163" cy="457200"/>
          </a:xfrm>
          <a:prstGeom prst="foldedCorner">
            <a:avLst>
              <a:gd name="adj" fmla="val 10023"/>
            </a:avLst>
          </a:prstGeom>
          <a:solidFill>
            <a:schemeClr val="bg1"/>
          </a:solidFill>
          <a:ln w="9525">
            <a:solidFill>
              <a:schemeClr val="tx1"/>
            </a:solidFill>
            <a:round/>
            <a:headEnd/>
            <a:tailEnd/>
          </a:ln>
        </p:spPr>
        <p:txBody>
          <a:bodyPr/>
          <a:lstStyle/>
          <a:p>
            <a:pPr eaLnBrk="0" hangingPunct="0"/>
            <a:r>
              <a:rPr lang="en-US"/>
              <a:t>Off-the-Shelf Software Use in Medical Devices</a:t>
            </a:r>
          </a:p>
          <a:p>
            <a:pPr eaLnBrk="0" hangingPunct="0"/>
            <a:r>
              <a:rPr lang="en-US"/>
              <a:t>(CDRH 585)</a:t>
            </a:r>
          </a:p>
        </p:txBody>
      </p:sp>
      <p:sp>
        <p:nvSpPr>
          <p:cNvPr id="19467" name="AutoShape 18"/>
          <p:cNvSpPr>
            <a:spLocks noChangeArrowheads="1"/>
          </p:cNvSpPr>
          <p:nvPr/>
        </p:nvSpPr>
        <p:spPr bwMode="auto">
          <a:xfrm>
            <a:off x="5489575" y="3054350"/>
            <a:ext cx="3078163" cy="457200"/>
          </a:xfrm>
          <a:prstGeom prst="foldedCorner">
            <a:avLst>
              <a:gd name="adj" fmla="val 10023"/>
            </a:avLst>
          </a:prstGeom>
          <a:solidFill>
            <a:schemeClr val="bg1"/>
          </a:solidFill>
          <a:ln w="9525">
            <a:solidFill>
              <a:schemeClr val="tx1"/>
            </a:solidFill>
            <a:round/>
            <a:headEnd/>
            <a:tailEnd/>
          </a:ln>
        </p:spPr>
        <p:txBody>
          <a:bodyPr/>
          <a:lstStyle/>
          <a:p>
            <a:pPr eaLnBrk="0" hangingPunct="0"/>
            <a:r>
              <a:rPr lang="en-US"/>
              <a:t>General Principles of Software Validation</a:t>
            </a:r>
          </a:p>
          <a:p>
            <a:pPr eaLnBrk="0" hangingPunct="0"/>
            <a:r>
              <a:rPr lang="en-US"/>
              <a:t>(CDRH 938)</a:t>
            </a:r>
          </a:p>
        </p:txBody>
      </p:sp>
      <p:sp>
        <p:nvSpPr>
          <p:cNvPr id="19468" name="AutoShape 19"/>
          <p:cNvSpPr>
            <a:spLocks noChangeArrowheads="1"/>
          </p:cNvSpPr>
          <p:nvPr/>
        </p:nvSpPr>
        <p:spPr bwMode="auto">
          <a:xfrm>
            <a:off x="5494338" y="3636963"/>
            <a:ext cx="3078162" cy="457200"/>
          </a:xfrm>
          <a:prstGeom prst="foldedCorner">
            <a:avLst>
              <a:gd name="adj" fmla="val 10023"/>
            </a:avLst>
          </a:prstGeom>
          <a:solidFill>
            <a:schemeClr val="bg1"/>
          </a:solidFill>
          <a:ln w="9525">
            <a:solidFill>
              <a:schemeClr val="tx1"/>
            </a:solidFill>
            <a:round/>
            <a:headEnd/>
            <a:tailEnd/>
          </a:ln>
        </p:spPr>
        <p:txBody>
          <a:bodyPr/>
          <a:lstStyle/>
          <a:p>
            <a:pPr eaLnBrk="0" hangingPunct="0"/>
            <a:r>
              <a:rPr lang="en-US"/>
              <a:t>Computerized Systems Used in Clinical Trials</a:t>
            </a:r>
          </a:p>
        </p:txBody>
      </p:sp>
      <p:sp>
        <p:nvSpPr>
          <p:cNvPr id="19469" name="AutoShape 20"/>
          <p:cNvSpPr>
            <a:spLocks noChangeArrowheads="1"/>
          </p:cNvSpPr>
          <p:nvPr/>
        </p:nvSpPr>
        <p:spPr bwMode="auto">
          <a:xfrm>
            <a:off x="5489575" y="4208463"/>
            <a:ext cx="3078163" cy="457200"/>
          </a:xfrm>
          <a:prstGeom prst="foldedCorner">
            <a:avLst>
              <a:gd name="adj" fmla="val 10023"/>
            </a:avLst>
          </a:prstGeom>
          <a:solidFill>
            <a:schemeClr val="bg1"/>
          </a:solidFill>
          <a:ln w="9525">
            <a:solidFill>
              <a:schemeClr val="tx1"/>
            </a:solidFill>
            <a:round/>
            <a:headEnd/>
            <a:tailEnd/>
          </a:ln>
        </p:spPr>
        <p:txBody>
          <a:bodyPr/>
          <a:lstStyle/>
          <a:p>
            <a:pPr eaLnBrk="0" hangingPunct="0"/>
            <a:r>
              <a:rPr lang="en-US"/>
              <a:t>Cybersecurity for Networked Medical Devices Containing Off-the-Shelf Software</a:t>
            </a:r>
          </a:p>
        </p:txBody>
      </p:sp>
      <p:sp>
        <p:nvSpPr>
          <p:cNvPr id="19470" name="Rectangle 21"/>
          <p:cNvSpPr>
            <a:spLocks noChangeArrowheads="1"/>
          </p:cNvSpPr>
          <p:nvPr/>
        </p:nvSpPr>
        <p:spPr bwMode="auto">
          <a:xfrm>
            <a:off x="282575" y="4989513"/>
            <a:ext cx="8572500" cy="1555750"/>
          </a:xfrm>
          <a:prstGeom prst="rect">
            <a:avLst/>
          </a:prstGeom>
          <a:noFill/>
          <a:ln w="38100" cmpd="dbl">
            <a:solidFill>
              <a:schemeClr val="tx1"/>
            </a:solidFill>
            <a:miter lim="800000"/>
            <a:headEnd/>
            <a:tailEnd/>
          </a:ln>
        </p:spPr>
        <p:txBody>
          <a:bodyPr wrap="none"/>
          <a:lstStyle/>
          <a:p>
            <a:pPr eaLnBrk="0" hangingPunct="0"/>
            <a:r>
              <a:rPr lang="en-US" sz="1400"/>
              <a:t>Additional/International Standards</a:t>
            </a:r>
          </a:p>
        </p:txBody>
      </p:sp>
      <p:sp>
        <p:nvSpPr>
          <p:cNvPr id="19471" name="AutoShape 22"/>
          <p:cNvSpPr>
            <a:spLocks noChangeArrowheads="1"/>
          </p:cNvSpPr>
          <p:nvPr/>
        </p:nvSpPr>
        <p:spPr bwMode="auto">
          <a:xfrm>
            <a:off x="550863" y="5313363"/>
            <a:ext cx="1233487" cy="1143000"/>
          </a:xfrm>
          <a:prstGeom prst="foldedCorner">
            <a:avLst>
              <a:gd name="adj" fmla="val 10023"/>
            </a:avLst>
          </a:prstGeom>
          <a:solidFill>
            <a:schemeClr val="bg1"/>
          </a:solidFill>
          <a:ln w="9525">
            <a:solidFill>
              <a:schemeClr val="tx1"/>
            </a:solidFill>
            <a:round/>
            <a:headEnd/>
            <a:tailEnd/>
          </a:ln>
        </p:spPr>
        <p:txBody>
          <a:bodyPr/>
          <a:lstStyle/>
          <a:p>
            <a:pPr eaLnBrk="0" hangingPunct="0"/>
            <a:r>
              <a:rPr lang="en-US" dirty="0"/>
              <a:t>ANSI/AAMI/IEC 62304: Software Life Cycle Processes</a:t>
            </a:r>
          </a:p>
        </p:txBody>
      </p:sp>
      <p:sp>
        <p:nvSpPr>
          <p:cNvPr id="19472" name="AutoShape 24"/>
          <p:cNvSpPr>
            <a:spLocks noChangeArrowheads="1"/>
          </p:cNvSpPr>
          <p:nvPr/>
        </p:nvSpPr>
        <p:spPr bwMode="auto">
          <a:xfrm>
            <a:off x="1931988" y="5313363"/>
            <a:ext cx="1233487" cy="1143000"/>
          </a:xfrm>
          <a:prstGeom prst="foldedCorner">
            <a:avLst>
              <a:gd name="adj" fmla="val 10023"/>
            </a:avLst>
          </a:prstGeom>
          <a:solidFill>
            <a:schemeClr val="bg1"/>
          </a:solidFill>
          <a:ln w="9525">
            <a:solidFill>
              <a:schemeClr val="tx1"/>
            </a:solidFill>
            <a:round/>
            <a:headEnd/>
            <a:tailEnd/>
          </a:ln>
        </p:spPr>
        <p:txBody>
          <a:bodyPr/>
          <a:lstStyle/>
          <a:p>
            <a:pPr eaLnBrk="0" hangingPunct="0"/>
            <a:r>
              <a:rPr lang="en-US"/>
              <a:t>ISO 13485:2003</a:t>
            </a:r>
          </a:p>
          <a:p>
            <a:pPr eaLnBrk="0" hangingPunct="0"/>
            <a:r>
              <a:rPr lang="en-US"/>
              <a:t>Quality management systems</a:t>
            </a:r>
          </a:p>
        </p:txBody>
      </p:sp>
      <p:sp>
        <p:nvSpPr>
          <p:cNvPr id="19473" name="AutoShape 25"/>
          <p:cNvSpPr>
            <a:spLocks noChangeArrowheads="1"/>
          </p:cNvSpPr>
          <p:nvPr/>
        </p:nvSpPr>
        <p:spPr bwMode="auto">
          <a:xfrm>
            <a:off x="3311525" y="5313363"/>
            <a:ext cx="1233488" cy="1143000"/>
          </a:xfrm>
          <a:prstGeom prst="foldedCorner">
            <a:avLst>
              <a:gd name="adj" fmla="val 10023"/>
            </a:avLst>
          </a:prstGeom>
          <a:solidFill>
            <a:schemeClr val="bg1"/>
          </a:solidFill>
          <a:ln w="9525">
            <a:solidFill>
              <a:schemeClr val="tx1"/>
            </a:solidFill>
            <a:round/>
            <a:headEnd/>
            <a:tailEnd/>
          </a:ln>
        </p:spPr>
        <p:txBody>
          <a:bodyPr/>
          <a:lstStyle/>
          <a:p>
            <a:pPr eaLnBrk="0" hangingPunct="0"/>
            <a:r>
              <a:rPr lang="en-US"/>
              <a:t>ISO 14971:2007 Application of Risk Management to Medical Devices</a:t>
            </a:r>
          </a:p>
        </p:txBody>
      </p:sp>
      <p:sp>
        <p:nvSpPr>
          <p:cNvPr id="19474" name="AutoShape 26"/>
          <p:cNvSpPr>
            <a:spLocks noChangeArrowheads="1"/>
          </p:cNvSpPr>
          <p:nvPr/>
        </p:nvSpPr>
        <p:spPr bwMode="auto">
          <a:xfrm>
            <a:off x="6102350" y="5313363"/>
            <a:ext cx="1233488" cy="1143000"/>
          </a:xfrm>
          <a:prstGeom prst="foldedCorner">
            <a:avLst>
              <a:gd name="adj" fmla="val 10023"/>
            </a:avLst>
          </a:prstGeom>
          <a:solidFill>
            <a:schemeClr val="bg1"/>
          </a:solidFill>
          <a:ln w="9525">
            <a:solidFill>
              <a:schemeClr val="tx1"/>
            </a:solidFill>
            <a:round/>
            <a:headEnd/>
            <a:tailEnd/>
          </a:ln>
        </p:spPr>
        <p:txBody>
          <a:bodyPr/>
          <a:lstStyle/>
          <a:p>
            <a:pPr eaLnBrk="0" hangingPunct="0"/>
            <a:r>
              <a:rPr lang="en-US"/>
              <a:t>AAMI TIR 36:2007 Validation of software for regulated processes</a:t>
            </a:r>
          </a:p>
          <a:p>
            <a:pPr eaLnBrk="0" hangingPunct="0"/>
            <a:endParaRPr lang="en-US"/>
          </a:p>
        </p:txBody>
      </p:sp>
      <p:sp>
        <p:nvSpPr>
          <p:cNvPr id="19475" name="AutoShape 27"/>
          <p:cNvSpPr>
            <a:spLocks noChangeArrowheads="1"/>
          </p:cNvSpPr>
          <p:nvPr/>
        </p:nvSpPr>
        <p:spPr bwMode="auto">
          <a:xfrm>
            <a:off x="4714875" y="5313363"/>
            <a:ext cx="1233488" cy="1143000"/>
          </a:xfrm>
          <a:prstGeom prst="foldedCorner">
            <a:avLst>
              <a:gd name="adj" fmla="val 10023"/>
            </a:avLst>
          </a:prstGeom>
          <a:solidFill>
            <a:schemeClr val="bg1"/>
          </a:solidFill>
          <a:ln w="9525">
            <a:solidFill>
              <a:schemeClr val="tx1"/>
            </a:solidFill>
            <a:round/>
            <a:headEnd/>
            <a:tailEnd/>
          </a:ln>
        </p:spPr>
        <p:txBody>
          <a:bodyPr/>
          <a:lstStyle/>
          <a:p>
            <a:pPr eaLnBrk="0" hangingPunct="0"/>
            <a:r>
              <a:rPr lang="en-US"/>
              <a:t>AAMI TIR 36:2007</a:t>
            </a:r>
          </a:p>
          <a:p>
            <a:pPr eaLnBrk="0" hangingPunct="0"/>
            <a:r>
              <a:rPr lang="en-US"/>
              <a:t>Validation of software for regulated processes</a:t>
            </a:r>
          </a:p>
        </p:txBody>
      </p:sp>
      <p:sp>
        <p:nvSpPr>
          <p:cNvPr id="19476" name="AutoShape 29"/>
          <p:cNvSpPr>
            <a:spLocks noChangeArrowheads="1"/>
          </p:cNvSpPr>
          <p:nvPr/>
        </p:nvSpPr>
        <p:spPr bwMode="auto">
          <a:xfrm>
            <a:off x="7475538" y="5297488"/>
            <a:ext cx="1233487" cy="1143000"/>
          </a:xfrm>
          <a:prstGeom prst="foldedCorner">
            <a:avLst>
              <a:gd name="adj" fmla="val 10023"/>
            </a:avLst>
          </a:prstGeom>
          <a:solidFill>
            <a:schemeClr val="bg1"/>
          </a:solidFill>
          <a:ln w="9525">
            <a:solidFill>
              <a:schemeClr val="tx1"/>
            </a:solidFill>
            <a:round/>
            <a:headEnd/>
            <a:tailEnd/>
          </a:ln>
        </p:spPr>
        <p:txBody>
          <a:bodyPr/>
          <a:lstStyle/>
          <a:p>
            <a:pPr eaLnBrk="0" hangingPunct="0"/>
            <a:r>
              <a:rPr lang="en-US" dirty="0"/>
              <a:t>IEC 60601-1</a:t>
            </a:r>
          </a:p>
          <a:p>
            <a:pPr eaLnBrk="0" hangingPunct="0"/>
            <a:r>
              <a:rPr lang="en-US" dirty="0"/>
              <a:t>Medical Electrical Equipment (Requirements for Safety)</a:t>
            </a:r>
          </a:p>
          <a:p>
            <a:pPr eaLnBrk="0" hangingPunct="0"/>
            <a:endParaRPr lang="en-US" dirty="0"/>
          </a:p>
        </p:txBody>
      </p:sp>
    </p:spTree>
    <p:extLst>
      <p:ext uri="{BB962C8B-B14F-4D97-AF65-F5344CB8AC3E}">
        <p14:creationId xmlns:p14="http://schemas.microsoft.com/office/powerpoint/2010/main" val="182024258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Industries</a:t>
            </a:r>
            <a:r>
              <a:rPr lang="sv-SE" dirty="0" smtClean="0"/>
              <a:t> and Standards, </a:t>
            </a:r>
            <a:r>
              <a:rPr lang="sv-SE" dirty="0" err="1" smtClean="0"/>
              <a:t>cont’d</a:t>
            </a:r>
            <a:r>
              <a:rPr lang="sv-SE" dirty="0" smtClean="0"/>
              <a:t/>
            </a:r>
            <a:br>
              <a:rPr lang="sv-SE" dirty="0" smtClean="0"/>
            </a:br>
            <a:r>
              <a:rPr lang="sv-SE" sz="2400" dirty="0"/>
              <a:t>IEC 62304 : Annex C.7: </a:t>
            </a:r>
            <a:r>
              <a:rPr lang="sv-SE" sz="2400" dirty="0" err="1"/>
              <a:t>Relationship</a:t>
            </a:r>
            <a:r>
              <a:rPr lang="sv-SE" sz="2400" dirty="0"/>
              <a:t> </a:t>
            </a:r>
            <a:r>
              <a:rPr lang="sv-SE" sz="2400" dirty="0" err="1"/>
              <a:t>to</a:t>
            </a:r>
            <a:r>
              <a:rPr lang="sv-SE" sz="2400" dirty="0"/>
              <a:t> IEC 61508</a:t>
            </a:r>
          </a:p>
        </p:txBody>
      </p:sp>
      <p:sp>
        <p:nvSpPr>
          <p:cNvPr id="3" name="Platshållare för innehåll 2"/>
          <p:cNvSpPr>
            <a:spLocks noGrp="1"/>
          </p:cNvSpPr>
          <p:nvPr>
            <p:ph idx="1"/>
          </p:nvPr>
        </p:nvSpPr>
        <p:spPr/>
        <p:txBody>
          <a:bodyPr/>
          <a:lstStyle/>
          <a:p>
            <a:pPr marL="0" indent="0">
              <a:buNone/>
            </a:pPr>
            <a:r>
              <a:rPr lang="sv-SE" dirty="0" smtClean="0"/>
              <a:t/>
            </a:r>
            <a:br>
              <a:rPr lang="sv-SE" dirty="0" smtClean="0"/>
            </a:br>
            <a:r>
              <a:rPr lang="sv-SE" dirty="0" smtClean="0"/>
              <a:t>”</a:t>
            </a:r>
            <a:r>
              <a:rPr lang="en-US" dirty="0" smtClean="0"/>
              <a:t>IEC </a:t>
            </a:r>
            <a:r>
              <a:rPr lang="en-US" dirty="0"/>
              <a:t>61508 addresses 3 main issues</a:t>
            </a:r>
            <a:r>
              <a:rPr lang="en-US" dirty="0" smtClean="0"/>
              <a:t>:” </a:t>
            </a:r>
            <a:br>
              <a:rPr lang="en-US" dirty="0" smtClean="0"/>
            </a:br>
            <a:r>
              <a:rPr lang="en-US" dirty="0" smtClean="0"/>
              <a:t>…</a:t>
            </a:r>
            <a:r>
              <a:rPr lang="sv-SE" dirty="0" smtClean="0"/>
              <a:t/>
            </a:r>
            <a:br>
              <a:rPr lang="sv-SE" dirty="0" smtClean="0"/>
            </a:br>
            <a:r>
              <a:rPr lang="sv-SE" dirty="0" smtClean="0"/>
              <a:t>”3) </a:t>
            </a:r>
            <a:r>
              <a:rPr lang="sv-SE" dirty="0" err="1" smtClean="0"/>
              <a:t>recommendation</a:t>
            </a:r>
            <a:r>
              <a:rPr lang="sv-SE" dirty="0" smtClean="0"/>
              <a:t> </a:t>
            </a:r>
            <a:r>
              <a:rPr lang="sv-SE" dirty="0" err="1" smtClean="0"/>
              <a:t>of</a:t>
            </a:r>
            <a:r>
              <a:rPr lang="sv-SE" dirty="0" smtClean="0"/>
              <a:t> </a:t>
            </a:r>
            <a:r>
              <a:rPr lang="sv-SE" dirty="0" err="1" smtClean="0"/>
              <a:t>techniques</a:t>
            </a:r>
            <a:r>
              <a:rPr lang="sv-SE" dirty="0" smtClean="0"/>
              <a:t>, </a:t>
            </a:r>
            <a:r>
              <a:rPr lang="sv-SE" dirty="0" err="1" smtClean="0"/>
              <a:t>tools</a:t>
            </a:r>
            <a:r>
              <a:rPr lang="sv-SE" dirty="0" smtClean="0"/>
              <a:t> and </a:t>
            </a:r>
            <a:r>
              <a:rPr lang="sv-SE" dirty="0" err="1" smtClean="0"/>
              <a:t>methods</a:t>
            </a:r>
            <a:r>
              <a:rPr lang="sv-SE" dirty="0" smtClean="0"/>
              <a:t> for software </a:t>
            </a:r>
            <a:r>
              <a:rPr lang="sv-SE" dirty="0" err="1" smtClean="0"/>
              <a:t>development</a:t>
            </a:r>
            <a:r>
              <a:rPr lang="sv-SE" dirty="0" smtClean="0"/>
              <a:t>” </a:t>
            </a:r>
            <a:br>
              <a:rPr lang="sv-SE" dirty="0" smtClean="0"/>
            </a:br>
            <a:r>
              <a:rPr lang="sv-SE" dirty="0" smtClean="0"/>
              <a:t>…</a:t>
            </a:r>
            <a:br>
              <a:rPr lang="sv-SE" dirty="0" smtClean="0"/>
            </a:br>
            <a:r>
              <a:rPr lang="sv-SE" dirty="0" smtClean="0"/>
              <a:t>”</a:t>
            </a:r>
            <a:r>
              <a:rPr lang="en-US" dirty="0"/>
              <a:t> Issue 3) is not addressed by this standard. Readers of the standard are encouraged to </a:t>
            </a:r>
            <a:r>
              <a:rPr lang="en-US" dirty="0" smtClean="0"/>
              <a:t>use IEC </a:t>
            </a:r>
            <a:r>
              <a:rPr lang="en-US" dirty="0"/>
              <a:t>61508 as a source for good software methods, techniques and tools, while </a:t>
            </a:r>
            <a:r>
              <a:rPr lang="en-US" dirty="0" err="1"/>
              <a:t>recognising</a:t>
            </a:r>
            <a:r>
              <a:rPr lang="en-US" dirty="0"/>
              <a:t> </a:t>
            </a:r>
            <a:r>
              <a:rPr lang="en-US" dirty="0" smtClean="0"/>
              <a:t>that other </a:t>
            </a:r>
            <a:r>
              <a:rPr lang="en-US" dirty="0"/>
              <a:t>approaches, both present and future, can provide equally good results</a:t>
            </a:r>
            <a:r>
              <a:rPr lang="en-US" dirty="0" smtClean="0"/>
              <a:t>.”</a:t>
            </a:r>
            <a:endParaRPr lang="sv-SE" dirty="0" smtClean="0"/>
          </a:p>
          <a:p>
            <a:pPr lvl="1"/>
            <a:endParaRPr lang="sv-SE" dirty="0"/>
          </a:p>
        </p:txBody>
      </p:sp>
    </p:spTree>
    <p:extLst>
      <p:ext uri="{BB962C8B-B14F-4D97-AF65-F5344CB8AC3E}">
        <p14:creationId xmlns:p14="http://schemas.microsoft.com/office/powerpoint/2010/main" val="385446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de-DE" dirty="0" smtClean="0"/>
              <a:t>High-Integrity</a:t>
            </a:r>
            <a:r>
              <a:rPr lang="de-DE" dirty="0" smtClean="0">
                <a:solidFill>
                  <a:srgbClr val="000099"/>
                </a:solidFill>
              </a:rPr>
              <a:t> </a:t>
            </a:r>
            <a:r>
              <a:rPr lang="de-DE" dirty="0" smtClean="0"/>
              <a:t>Applications</a:t>
            </a:r>
            <a:endParaRPr lang="en-US" dirty="0" smtClean="0"/>
          </a:p>
        </p:txBody>
      </p:sp>
      <p:sp>
        <p:nvSpPr>
          <p:cNvPr id="7175" name="Rectangle 22"/>
          <p:cNvSpPr>
            <a:spLocks noChangeArrowheads="1"/>
          </p:cNvSpPr>
          <p:nvPr/>
        </p:nvSpPr>
        <p:spPr bwMode="auto">
          <a:xfrm>
            <a:off x="6705439" y="3827570"/>
            <a:ext cx="2264825" cy="246221"/>
          </a:xfrm>
          <a:prstGeom prst="rect">
            <a:avLst/>
          </a:prstGeom>
          <a:noFill/>
          <a:ln w="12700" algn="ctr">
            <a:noFill/>
            <a:miter lim="800000"/>
            <a:headEnd/>
            <a:tailEnd/>
          </a:ln>
        </p:spPr>
        <p:txBody>
          <a:bodyPr wrap="square" lIns="0" tIns="0" rIns="0" bIns="0">
            <a:spAutoFit/>
          </a:bodyPr>
          <a:lstStyle/>
          <a:p>
            <a:pPr eaLnBrk="0" hangingPunct="0">
              <a:spcBef>
                <a:spcPct val="20000"/>
              </a:spcBef>
              <a:buClr>
                <a:srgbClr val="215383"/>
              </a:buClr>
              <a:buFont typeface="Wingdings" pitchFamily="2" charset="2"/>
              <a:buNone/>
            </a:pPr>
            <a:r>
              <a:rPr lang="en-US" sz="800" dirty="0" smtClean="0">
                <a:solidFill>
                  <a:srgbClr val="000000"/>
                </a:solidFill>
              </a:rPr>
              <a:t>cf</a:t>
            </a:r>
            <a:r>
              <a:rPr lang="en-US" sz="800" dirty="0">
                <a:solidFill>
                  <a:srgbClr val="000000"/>
                </a:solidFill>
              </a:rPr>
              <a:t>. </a:t>
            </a:r>
            <a:r>
              <a:rPr lang="en-US" sz="800" dirty="0" err="1">
                <a:solidFill>
                  <a:srgbClr val="000000"/>
                </a:solidFill>
              </a:rPr>
              <a:t>Buncefield</a:t>
            </a:r>
            <a:r>
              <a:rPr lang="en-US" sz="800" dirty="0">
                <a:solidFill>
                  <a:srgbClr val="000000"/>
                </a:solidFill>
              </a:rPr>
              <a:t> Investigation Glossary </a:t>
            </a:r>
            <a:r>
              <a:rPr lang="en-US" sz="800" dirty="0" smtClean="0">
                <a:solidFill>
                  <a:srgbClr val="000000"/>
                </a:solidFill>
              </a:rPr>
              <a:t/>
            </a:r>
            <a:br>
              <a:rPr lang="en-US" sz="800" dirty="0" smtClean="0">
                <a:solidFill>
                  <a:srgbClr val="000000"/>
                </a:solidFill>
              </a:rPr>
            </a:br>
            <a:r>
              <a:rPr lang="en-US" sz="800" dirty="0" smtClean="0">
                <a:solidFill>
                  <a:srgbClr val="000000"/>
                </a:solidFill>
                <a:hlinkClick r:id="rId3"/>
              </a:rPr>
              <a:t>www.buncefieldinvestigation.gov.uk/glossary.htm</a:t>
            </a:r>
            <a:endParaRPr lang="en-US" sz="800" dirty="0">
              <a:solidFill>
                <a:srgbClr val="000000"/>
              </a:solidFill>
            </a:endParaRPr>
          </a:p>
        </p:txBody>
      </p:sp>
      <p:sp>
        <p:nvSpPr>
          <p:cNvPr id="7188" name="Oval 22"/>
          <p:cNvSpPr>
            <a:spLocks noChangeArrowheads="1"/>
          </p:cNvSpPr>
          <p:nvPr/>
        </p:nvSpPr>
        <p:spPr bwMode="auto">
          <a:xfrm>
            <a:off x="0" y="1376363"/>
            <a:ext cx="225425" cy="87312"/>
          </a:xfrm>
          <a:prstGeom prst="ellipse">
            <a:avLst/>
          </a:prstGeom>
          <a:noFill/>
          <a:ln w="9525" algn="ctr">
            <a:noFill/>
            <a:round/>
            <a:headEnd/>
            <a:tailEnd/>
          </a:ln>
        </p:spPr>
        <p:txBody>
          <a:bodyPr/>
          <a:lstStyle/>
          <a:p>
            <a:pPr eaLnBrk="0" hangingPunct="0">
              <a:spcBef>
                <a:spcPct val="20000"/>
              </a:spcBef>
              <a:buClr>
                <a:srgbClr val="215383"/>
              </a:buClr>
              <a:buFont typeface="Wingdings" pitchFamily="2" charset="2"/>
              <a:buChar char="§"/>
            </a:pPr>
            <a:endParaRPr lang="en-US">
              <a:solidFill>
                <a:srgbClr val="000000"/>
              </a:solidFill>
            </a:endParaRPr>
          </a:p>
        </p:txBody>
      </p:sp>
      <p:sp>
        <p:nvSpPr>
          <p:cNvPr id="7189" name="Oval 23"/>
          <p:cNvSpPr>
            <a:spLocks noChangeArrowheads="1"/>
          </p:cNvSpPr>
          <p:nvPr/>
        </p:nvSpPr>
        <p:spPr bwMode="auto">
          <a:xfrm>
            <a:off x="0" y="1689100"/>
            <a:ext cx="3506788" cy="2763838"/>
          </a:xfrm>
          <a:prstGeom prst="ellipse">
            <a:avLst/>
          </a:prstGeom>
          <a:noFill/>
          <a:ln w="9525" algn="ctr">
            <a:noFill/>
            <a:round/>
            <a:headEnd/>
            <a:tailEnd/>
          </a:ln>
        </p:spPr>
        <p:txBody>
          <a:bodyPr/>
          <a:lstStyle/>
          <a:p>
            <a:pPr eaLnBrk="0" hangingPunct="0">
              <a:spcBef>
                <a:spcPct val="20000"/>
              </a:spcBef>
              <a:buClr>
                <a:srgbClr val="215383"/>
              </a:buClr>
              <a:buFont typeface="Wingdings" pitchFamily="2" charset="2"/>
              <a:buChar char="§"/>
            </a:pPr>
            <a:endParaRPr lang="en-US">
              <a:solidFill>
                <a:srgbClr val="000000"/>
              </a:solidFill>
            </a:endParaRPr>
          </a:p>
        </p:txBody>
      </p:sp>
      <p:grpSp>
        <p:nvGrpSpPr>
          <p:cNvPr id="2" name="Group 1"/>
          <p:cNvGrpSpPr/>
          <p:nvPr/>
        </p:nvGrpSpPr>
        <p:grpSpPr>
          <a:xfrm>
            <a:off x="585183" y="1224141"/>
            <a:ext cx="5852194" cy="2854083"/>
            <a:chOff x="530318" y="1443597"/>
            <a:chExt cx="7653225" cy="4029356"/>
          </a:xfrm>
        </p:grpSpPr>
        <p:pic>
          <p:nvPicPr>
            <p:cNvPr id="26" name="Picture 25" descr="Aero.jpg"/>
            <p:cNvPicPr>
              <a:picLocks noChangeAspect="1"/>
            </p:cNvPicPr>
            <p:nvPr/>
          </p:nvPicPr>
          <p:blipFill>
            <a:blip r:embed="rId4" cstate="print"/>
            <a:stretch>
              <a:fillRect/>
            </a:stretch>
          </p:blipFill>
          <p:spPr>
            <a:xfrm>
              <a:off x="530318" y="1443597"/>
              <a:ext cx="7618318" cy="968862"/>
            </a:xfrm>
            <a:prstGeom prst="rect">
              <a:avLst/>
            </a:prstGeom>
          </p:spPr>
        </p:pic>
        <p:pic>
          <p:nvPicPr>
            <p:cNvPr id="27" name="Picture 26" descr="Auto.jpg"/>
            <p:cNvPicPr>
              <a:picLocks noChangeAspect="1"/>
            </p:cNvPicPr>
            <p:nvPr/>
          </p:nvPicPr>
          <p:blipFill>
            <a:blip r:embed="rId5" cstate="print"/>
            <a:stretch>
              <a:fillRect/>
            </a:stretch>
          </p:blipFill>
          <p:spPr>
            <a:xfrm>
              <a:off x="558053" y="2475099"/>
              <a:ext cx="7587716" cy="948464"/>
            </a:xfrm>
            <a:prstGeom prst="rect">
              <a:avLst/>
            </a:prstGeom>
          </p:spPr>
        </p:pic>
        <p:pic>
          <p:nvPicPr>
            <p:cNvPr id="28" name="Picture 27" descr="IAM.jpg"/>
            <p:cNvPicPr>
              <a:picLocks noChangeAspect="1"/>
            </p:cNvPicPr>
            <p:nvPr/>
          </p:nvPicPr>
          <p:blipFill>
            <a:blip r:embed="rId6" cstate="print"/>
            <a:stretch>
              <a:fillRect/>
            </a:stretch>
          </p:blipFill>
          <p:spPr>
            <a:xfrm>
              <a:off x="575423" y="3474104"/>
              <a:ext cx="7608120" cy="968862"/>
            </a:xfrm>
            <a:prstGeom prst="rect">
              <a:avLst/>
            </a:prstGeom>
          </p:spPr>
        </p:pic>
        <p:pic>
          <p:nvPicPr>
            <p:cNvPr id="29" name="Picture 28" descr="Other.jpg"/>
            <p:cNvPicPr>
              <a:picLocks noChangeAspect="1"/>
            </p:cNvPicPr>
            <p:nvPr/>
          </p:nvPicPr>
          <p:blipFill>
            <a:blip r:embed="rId7" cstate="print"/>
            <a:stretch>
              <a:fillRect/>
            </a:stretch>
          </p:blipFill>
          <p:spPr>
            <a:xfrm>
              <a:off x="575422" y="4514290"/>
              <a:ext cx="7608116" cy="958663"/>
            </a:xfrm>
            <a:prstGeom prst="rect">
              <a:avLst/>
            </a:prstGeom>
          </p:spPr>
        </p:pic>
      </p:grpSp>
      <p:sp>
        <p:nvSpPr>
          <p:cNvPr id="30" name="TextBox 29"/>
          <p:cNvSpPr txBox="1"/>
          <p:nvPr/>
        </p:nvSpPr>
        <p:spPr>
          <a:xfrm>
            <a:off x="6732871" y="1213332"/>
            <a:ext cx="2264825" cy="2554545"/>
          </a:xfrm>
          <a:prstGeom prst="rect">
            <a:avLst/>
          </a:prstGeom>
          <a:noFill/>
          <a:ln w="12700">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schemeClr val="tx1"/>
                </a:solidFill>
              </a:rPr>
              <a:t>Software-based systems that are designed and maintained such that they have a high probability of carrying out their intended function </a:t>
            </a:r>
          </a:p>
        </p:txBody>
      </p:sp>
      <p:sp>
        <p:nvSpPr>
          <p:cNvPr id="13" name="Rectangle 3"/>
          <p:cNvSpPr txBox="1">
            <a:spLocks noChangeArrowheads="1"/>
          </p:cNvSpPr>
          <p:nvPr/>
        </p:nvSpPr>
        <p:spPr bwMode="auto">
          <a:xfrm>
            <a:off x="370704" y="4465094"/>
            <a:ext cx="8626992" cy="2118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4163" indent="-284163" algn="l" rtl="0" fontAlgn="base">
              <a:spcBef>
                <a:spcPct val="20000"/>
              </a:spcBef>
              <a:spcAft>
                <a:spcPct val="0"/>
              </a:spcAft>
              <a:buClr>
                <a:srgbClr val="215383"/>
              </a:buClr>
              <a:buFont typeface="Wingdings" pitchFamily="2" charset="2"/>
              <a:buChar char="§"/>
              <a:defRPr sz="2400">
                <a:solidFill>
                  <a:schemeClr val="tx1"/>
                </a:solidFill>
                <a:latin typeface="+mn-lt"/>
                <a:ea typeface="+mn-ea"/>
                <a:cs typeface="+mn-cs"/>
              </a:defRPr>
            </a:lvl1pPr>
            <a:lvl2pPr marL="682625" indent="-284163" algn="l" rtl="0" fontAlgn="base">
              <a:spcBef>
                <a:spcPct val="20000"/>
              </a:spcBef>
              <a:spcAft>
                <a:spcPct val="0"/>
              </a:spcAft>
              <a:buClr>
                <a:srgbClr val="215383"/>
              </a:buClr>
              <a:buFont typeface="Wingdings" pitchFamily="2" charset="2"/>
              <a:buChar char="§"/>
              <a:defRPr sz="2000">
                <a:solidFill>
                  <a:schemeClr val="tx1"/>
                </a:solidFill>
                <a:latin typeface="+mn-lt"/>
              </a:defRPr>
            </a:lvl2pPr>
            <a:lvl3pPr marL="1081088" indent="-284163" algn="l" rtl="0" fontAlgn="base">
              <a:spcBef>
                <a:spcPct val="20000"/>
              </a:spcBef>
              <a:spcAft>
                <a:spcPct val="0"/>
              </a:spcAft>
              <a:buClr>
                <a:srgbClr val="215383"/>
              </a:buClr>
              <a:buFont typeface="Wingdings" pitchFamily="2" charset="2"/>
              <a:buChar char="§"/>
              <a:defRPr>
                <a:solidFill>
                  <a:schemeClr val="tx1"/>
                </a:solidFill>
                <a:latin typeface="+mn-lt"/>
              </a:defRPr>
            </a:lvl3pPr>
            <a:lvl4pPr marL="1487488" indent="-292100" algn="l" rtl="0" fontAlgn="base">
              <a:spcBef>
                <a:spcPct val="20000"/>
              </a:spcBef>
              <a:spcAft>
                <a:spcPct val="0"/>
              </a:spcAft>
              <a:buClr>
                <a:srgbClr val="215383"/>
              </a:buClr>
              <a:buFont typeface="Wingdings" pitchFamily="2" charset="2"/>
              <a:buChar char="§"/>
              <a:defRPr sz="1600">
                <a:solidFill>
                  <a:schemeClr val="tx1"/>
                </a:solidFill>
                <a:latin typeface="+mn-lt"/>
              </a:defRPr>
            </a:lvl4pPr>
            <a:lvl5pPr marL="1885950" indent="-284163" algn="l" rtl="0" fontAlgn="base">
              <a:spcBef>
                <a:spcPct val="20000"/>
              </a:spcBef>
              <a:spcAft>
                <a:spcPct val="0"/>
              </a:spcAft>
              <a:buClr>
                <a:srgbClr val="215383"/>
              </a:buClr>
              <a:buFont typeface="Wingdings" pitchFamily="2" charset="2"/>
              <a:buChar char="§"/>
              <a:defRPr sz="1400">
                <a:solidFill>
                  <a:schemeClr val="tx1"/>
                </a:solidFill>
                <a:latin typeface="+mn-lt"/>
              </a:defRPr>
            </a:lvl5pPr>
            <a:lvl6pPr marL="23431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6pPr>
            <a:lvl7pPr marL="28003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7pPr>
            <a:lvl8pPr marL="32575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8pPr>
            <a:lvl9pPr marL="3714750" indent="-284163" algn="l" rtl="0" eaLnBrk="1" fontAlgn="base" hangingPunct="1">
              <a:spcBef>
                <a:spcPct val="20000"/>
              </a:spcBef>
              <a:spcAft>
                <a:spcPct val="0"/>
              </a:spcAft>
              <a:buClr>
                <a:srgbClr val="215383"/>
              </a:buClr>
              <a:buFont typeface="Wingdings" pitchFamily="2" charset="2"/>
              <a:buChar char="§"/>
              <a:defRPr sz="1400">
                <a:solidFill>
                  <a:schemeClr val="tx1"/>
                </a:solidFill>
                <a:latin typeface="+mn-lt"/>
              </a:defRPr>
            </a:lvl9pPr>
          </a:lstStyle>
          <a:p>
            <a:pPr lvl="0">
              <a:defRPr/>
            </a:pPr>
            <a:r>
              <a:rPr lang="en-US" sz="1800" kern="0" dirty="0">
                <a:solidFill>
                  <a:prstClr val="black"/>
                </a:solidFill>
              </a:rPr>
              <a:t>Development of high-integrity applications is regulated by industry </a:t>
            </a:r>
            <a:r>
              <a:rPr lang="en-US" sz="1800" kern="0" dirty="0">
                <a:solidFill>
                  <a:srgbClr val="C00000"/>
                </a:solidFill>
              </a:rPr>
              <a:t>standards and guidelines </a:t>
            </a:r>
            <a:r>
              <a:rPr lang="en-US" sz="1800" kern="0" dirty="0" smtClean="0">
                <a:solidFill>
                  <a:prstClr val="black"/>
                </a:solidFill>
              </a:rPr>
              <a:t>(IEC 62304, IEC </a:t>
            </a:r>
            <a:r>
              <a:rPr lang="en-US" sz="1800" kern="0" dirty="0">
                <a:solidFill>
                  <a:prstClr val="black"/>
                </a:solidFill>
              </a:rPr>
              <a:t>61508, ISO26262, </a:t>
            </a:r>
            <a:r>
              <a:rPr lang="en-US" sz="1800" kern="0" dirty="0" smtClean="0">
                <a:solidFill>
                  <a:prstClr val="black"/>
                </a:solidFill>
              </a:rPr>
              <a:t>DO-178</a:t>
            </a:r>
            <a:r>
              <a:rPr lang="en-US" sz="1800" kern="0" dirty="0">
                <a:solidFill>
                  <a:prstClr val="black"/>
                </a:solidFill>
              </a:rPr>
              <a:t>, ...)</a:t>
            </a:r>
            <a:endParaRPr lang="en-US" sz="2000" kern="0" dirty="0">
              <a:solidFill>
                <a:srgbClr val="C00000"/>
              </a:solidFill>
            </a:endParaRPr>
          </a:p>
          <a:p>
            <a:pPr lvl="1">
              <a:spcBef>
                <a:spcPts val="1200"/>
              </a:spcBef>
            </a:pPr>
            <a:r>
              <a:rPr lang="de-DE" sz="1800" dirty="0" smtClean="0"/>
              <a:t>Additional </a:t>
            </a:r>
            <a:r>
              <a:rPr lang="de-DE" sz="1800" dirty="0"/>
              <a:t>requirements on </a:t>
            </a:r>
            <a:r>
              <a:rPr lang="de-DE" sz="1800" dirty="0" smtClean="0"/>
              <a:t>development processes</a:t>
            </a:r>
            <a:endParaRPr lang="de-DE" sz="1800" dirty="0"/>
          </a:p>
          <a:p>
            <a:pPr lvl="1">
              <a:spcBef>
                <a:spcPts val="1200"/>
              </a:spcBef>
            </a:pPr>
            <a:r>
              <a:rPr lang="de-DE" sz="1800" dirty="0" smtClean="0"/>
              <a:t>Confidence in the tools used</a:t>
            </a:r>
            <a:endParaRPr lang="en-US" sz="1800" dirty="0"/>
          </a:p>
          <a:p>
            <a:pPr lvl="1">
              <a:spcBef>
                <a:spcPts val="1200"/>
              </a:spcBef>
            </a:pPr>
            <a:r>
              <a:rPr lang="en-US" sz="1800" dirty="0" smtClean="0"/>
              <a:t>Conformance demonstration </a:t>
            </a:r>
            <a:endParaRPr lang="de-DE" sz="1800" dirty="0">
              <a:solidFill>
                <a:schemeClr val="tx2"/>
              </a:solidFill>
            </a:endParaRPr>
          </a:p>
          <a:p>
            <a:pPr marL="0" marR="0" lvl="0" indent="0" algn="l" defTabSz="914400" rtl="0" eaLnBrk="1" fontAlgn="base" latinLnBrk="0" hangingPunct="1">
              <a:lnSpc>
                <a:spcPct val="100000"/>
              </a:lnSpc>
              <a:spcBef>
                <a:spcPct val="20000"/>
              </a:spcBef>
              <a:spcAft>
                <a:spcPct val="0"/>
              </a:spcAft>
              <a:buClr>
                <a:srgbClr val="215383"/>
              </a:buClr>
              <a:buSzTx/>
              <a:buNone/>
              <a:tabLst/>
              <a:defRPr/>
            </a:pPr>
            <a:r>
              <a:rPr kumimoji="0" lang="en-US" sz="2400" b="1" i="0" u="none" strike="noStrike" kern="0" cap="none" spc="0" normalizeH="0" baseline="0" noProof="0" dirty="0" smtClean="0">
                <a:ln>
                  <a:noFill/>
                </a:ln>
                <a:solidFill>
                  <a:srgbClr val="000000"/>
                </a:solidFill>
                <a:effectLst/>
                <a:uLnTx/>
                <a:uFillTx/>
                <a:latin typeface="Arial"/>
                <a:ea typeface="+mn-ea"/>
                <a:cs typeface="+mn-cs"/>
              </a:rPr>
              <a:t/>
            </a:r>
            <a:br>
              <a:rPr kumimoji="0" lang="en-US" sz="2400" b="1" i="0" u="none" strike="noStrike" kern="0" cap="none" spc="0" normalizeH="0" baseline="0" noProof="0" dirty="0" smtClean="0">
                <a:ln>
                  <a:noFill/>
                </a:ln>
                <a:solidFill>
                  <a:srgbClr val="000000"/>
                </a:solidFill>
                <a:effectLst/>
                <a:uLnTx/>
                <a:uFillTx/>
                <a:latin typeface="Arial"/>
                <a:ea typeface="+mn-ea"/>
                <a:cs typeface="+mn-cs"/>
              </a:rPr>
            </a:br>
            <a:endParaRPr kumimoji="0" lang="en-US" sz="2000" b="0" i="0" u="none" strike="noStrike" kern="0" cap="none" spc="0" normalizeH="0" baseline="0" noProof="0" dirty="0" smtClean="0">
              <a:ln>
                <a:noFill/>
              </a:ln>
              <a:solidFill>
                <a:srgbClr val="000000"/>
              </a:solidFill>
              <a:effectLst/>
              <a:uLnTx/>
              <a:uFillTx/>
              <a:latin typeface="Arial"/>
            </a:endParaRPr>
          </a:p>
          <a:p>
            <a:pPr marL="682625" marR="0" lvl="1" indent="-284163" algn="l" defTabSz="914400" rtl="0" eaLnBrk="1" fontAlgn="base" latinLnBrk="0" hangingPunct="1">
              <a:lnSpc>
                <a:spcPct val="100000"/>
              </a:lnSpc>
              <a:spcBef>
                <a:spcPct val="20000"/>
              </a:spcBef>
              <a:spcAft>
                <a:spcPct val="0"/>
              </a:spcAft>
              <a:buClr>
                <a:srgbClr val="215383"/>
              </a:buClr>
              <a:buSzTx/>
              <a:buFont typeface="Wingdings" pitchFamily="2" charset="2"/>
              <a:buChar char="§"/>
              <a:tabLst/>
              <a:defRPr/>
            </a:pPr>
            <a:endParaRPr kumimoji="0" lang="en-US" sz="1000" b="0" i="0" u="none" strike="noStrike" kern="0" cap="none" spc="0" normalizeH="0" baseline="0" noProof="0" dirty="0" smtClean="0">
              <a:ln>
                <a:noFill/>
              </a:ln>
              <a:solidFill>
                <a:srgbClr val="000000"/>
              </a:solidFill>
              <a:effectLst/>
              <a:uLnTx/>
              <a:uFillTx/>
              <a:latin typeface="Arial"/>
            </a:endParaRPr>
          </a:p>
        </p:txBody>
      </p:sp>
      <p:sp>
        <p:nvSpPr>
          <p:cNvPr id="4" name="Rectangle 3"/>
          <p:cNvSpPr/>
          <p:nvPr/>
        </p:nvSpPr>
        <p:spPr>
          <a:xfrm>
            <a:off x="530319" y="1161289"/>
            <a:ext cx="8412513" cy="300837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3" name="Oval 2"/>
          <p:cNvSpPr/>
          <p:nvPr/>
        </p:nvSpPr>
        <p:spPr>
          <a:xfrm>
            <a:off x="225425" y="5062980"/>
            <a:ext cx="7160895" cy="640080"/>
          </a:xfrm>
          <a:prstGeom prst="ellipse">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C000"/>
              </a:solidFill>
              <a:latin typeface="Arial" pitchFamily="34" charset="0"/>
              <a:cs typeface="Arial" pitchFamily="34" charset="0"/>
            </a:endParaRPr>
          </a:p>
        </p:txBody>
      </p:sp>
    </p:spTree>
    <p:extLst>
      <p:ext uri="{BB962C8B-B14F-4D97-AF65-F5344CB8AC3E}">
        <p14:creationId xmlns:p14="http://schemas.microsoft.com/office/powerpoint/2010/main" val="3748773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6"/>
          <p:cNvPicPr>
            <a:picLocks noChangeAspect="1" noChangeArrowheads="1"/>
          </p:cNvPicPr>
          <p:nvPr/>
        </p:nvPicPr>
        <p:blipFill>
          <a:blip r:embed="rId3" cstate="print"/>
          <a:srcRect l="1595" r="1820"/>
          <a:stretch>
            <a:fillRect/>
          </a:stretch>
        </p:blipFill>
        <p:spPr bwMode="auto">
          <a:xfrm>
            <a:off x="483818" y="3581828"/>
            <a:ext cx="7485062" cy="3249612"/>
          </a:xfrm>
          <a:prstGeom prst="rect">
            <a:avLst/>
          </a:prstGeom>
          <a:noFill/>
          <a:ln w="9525">
            <a:noFill/>
            <a:miter lim="800000"/>
            <a:headEnd/>
            <a:tailEnd/>
          </a:ln>
        </p:spPr>
      </p:pic>
      <p:sp>
        <p:nvSpPr>
          <p:cNvPr id="83971" name="Rectangle 2"/>
          <p:cNvSpPr>
            <a:spLocks noGrp="1" noChangeArrowheads="1"/>
          </p:cNvSpPr>
          <p:nvPr>
            <p:ph type="title"/>
          </p:nvPr>
        </p:nvSpPr>
        <p:spPr>
          <a:xfrm>
            <a:off x="457200" y="457200"/>
            <a:ext cx="8686800" cy="990600"/>
          </a:xfrm>
        </p:spPr>
        <p:txBody>
          <a:bodyPr/>
          <a:lstStyle/>
          <a:p>
            <a:r>
              <a:rPr lang="de-DE" dirty="0" smtClean="0"/>
              <a:t>High </a:t>
            </a:r>
            <a:r>
              <a:rPr lang="de-DE" dirty="0" err="1"/>
              <a:t>I</a:t>
            </a:r>
            <a:r>
              <a:rPr lang="de-DE" dirty="0" err="1" smtClean="0"/>
              <a:t>ntegrity</a:t>
            </a:r>
            <a:r>
              <a:rPr lang="de-DE" dirty="0" smtClean="0"/>
              <a:t> </a:t>
            </a:r>
            <a:r>
              <a:rPr lang="de-DE" dirty="0"/>
              <a:t>Reference Workflow</a:t>
            </a:r>
            <a:br>
              <a:rPr lang="de-DE" dirty="0"/>
            </a:br>
            <a:r>
              <a:rPr lang="en-US" dirty="0" smtClean="0">
                <a:solidFill>
                  <a:srgbClr val="000000"/>
                </a:solidFill>
              </a:rPr>
              <a:t/>
            </a:r>
            <a:br>
              <a:rPr lang="en-US" dirty="0" smtClean="0">
                <a:solidFill>
                  <a:srgbClr val="000000"/>
                </a:solidFill>
              </a:rPr>
            </a:br>
            <a:r>
              <a:rPr lang="en-US" dirty="0" smtClean="0">
                <a:solidFill>
                  <a:srgbClr val="FF9900"/>
                </a:solidFill>
              </a:rPr>
              <a:t/>
            </a:r>
            <a:br>
              <a:rPr lang="en-US" dirty="0" smtClean="0">
                <a:solidFill>
                  <a:srgbClr val="FF9900"/>
                </a:solidFill>
              </a:rPr>
            </a:br>
            <a:endParaRPr lang="en-US" dirty="0" smtClean="0"/>
          </a:p>
        </p:txBody>
      </p:sp>
      <p:sp>
        <p:nvSpPr>
          <p:cNvPr id="22" name="Rectangle 27"/>
          <p:cNvSpPr>
            <a:spLocks noChangeArrowheads="1"/>
          </p:cNvSpPr>
          <p:nvPr/>
        </p:nvSpPr>
        <p:spPr bwMode="auto">
          <a:xfrm>
            <a:off x="304800" y="1350588"/>
            <a:ext cx="8382000" cy="1504950"/>
          </a:xfrm>
          <a:prstGeom prst="rect">
            <a:avLst/>
          </a:prstGeom>
          <a:noFill/>
          <a:ln w="9525">
            <a:noFill/>
            <a:miter lim="800000"/>
            <a:headEnd/>
            <a:tailEnd/>
          </a:ln>
        </p:spPr>
        <p:txBody>
          <a:bodyPr/>
          <a:lstStyle/>
          <a:p>
            <a:pPr marL="284163" indent="-284163">
              <a:spcBef>
                <a:spcPts val="600"/>
              </a:spcBef>
              <a:spcAft>
                <a:spcPts val="1200"/>
              </a:spcAft>
              <a:buClr>
                <a:srgbClr val="215383"/>
              </a:buClr>
              <a:buSzPct val="95000"/>
              <a:buFont typeface="Wingdings" pitchFamily="2" charset="2"/>
              <a:buChar char="§"/>
            </a:pPr>
            <a:r>
              <a:rPr lang="de-DE" sz="2000" dirty="0" err="1" smtClean="0">
                <a:latin typeface="+mn-lt"/>
                <a:cs typeface="Arial" pitchFamily="34" charset="0"/>
              </a:rPr>
              <a:t>Focusses</a:t>
            </a:r>
            <a:r>
              <a:rPr lang="de-DE" sz="2000" dirty="0" smtClean="0">
                <a:latin typeface="+mn-lt"/>
                <a:cs typeface="Arial" pitchFamily="34" charset="0"/>
              </a:rPr>
              <a:t> on systematic verification and validation of models and generated </a:t>
            </a:r>
            <a:r>
              <a:rPr lang="de-DE" sz="2000" dirty="0" err="1" smtClean="0">
                <a:latin typeface="+mn-lt"/>
                <a:cs typeface="Arial" pitchFamily="34" charset="0"/>
              </a:rPr>
              <a:t>code</a:t>
            </a:r>
            <a:r>
              <a:rPr lang="de-DE" sz="2000" dirty="0" smtClean="0">
                <a:latin typeface="+mn-lt"/>
                <a:cs typeface="Arial" pitchFamily="34" charset="0"/>
              </a:rPr>
              <a:t> </a:t>
            </a:r>
          </a:p>
          <a:p>
            <a:pPr marL="284163" indent="-284163">
              <a:spcBef>
                <a:spcPts val="600"/>
              </a:spcBef>
              <a:spcAft>
                <a:spcPts val="1200"/>
              </a:spcAft>
              <a:buClr>
                <a:srgbClr val="215383"/>
              </a:buClr>
              <a:buSzPct val="95000"/>
              <a:buFont typeface="Wingdings" pitchFamily="2" charset="2"/>
              <a:buChar char="§"/>
            </a:pPr>
            <a:r>
              <a:rPr lang="en-US" sz="2000" dirty="0">
                <a:cs typeface="Arial" pitchFamily="34" charset="0"/>
              </a:rPr>
              <a:t>Reviewed and approved by T</a:t>
            </a:r>
            <a:r>
              <a:rPr lang="de-DE" sz="2000" dirty="0">
                <a:cs typeface="Arial" pitchFamily="34" charset="0"/>
              </a:rPr>
              <a:t>ÜV SÜD</a:t>
            </a:r>
            <a:r>
              <a:rPr lang="en-US" sz="2000" dirty="0">
                <a:cs typeface="Arial" pitchFamily="34" charset="0"/>
              </a:rPr>
              <a:t> certification </a:t>
            </a:r>
            <a:r>
              <a:rPr lang="en-US" sz="2000" dirty="0" smtClean="0">
                <a:cs typeface="Arial" pitchFamily="34" charset="0"/>
              </a:rPr>
              <a:t>authority for IEC 61508</a:t>
            </a:r>
            <a:endParaRPr lang="en-US" sz="2000" dirty="0">
              <a:cs typeface="Arial" pitchFamily="34" charset="0"/>
            </a:endParaRPr>
          </a:p>
          <a:p>
            <a:pPr>
              <a:spcBef>
                <a:spcPts val="600"/>
              </a:spcBef>
              <a:spcAft>
                <a:spcPts val="1200"/>
              </a:spcAft>
              <a:buClr>
                <a:srgbClr val="215383"/>
              </a:buClr>
              <a:buSzPct val="95000"/>
            </a:pPr>
            <a:endParaRPr lang="de-DE" sz="2000" dirty="0" smtClean="0">
              <a:latin typeface="+mn-lt"/>
              <a:cs typeface="Arial" pitchFamily="34" charset="0"/>
            </a:endParaRPr>
          </a:p>
          <a:p>
            <a:pPr marL="284163" indent="-284163">
              <a:spcBef>
                <a:spcPts val="600"/>
              </a:spcBef>
              <a:spcAft>
                <a:spcPts val="1200"/>
              </a:spcAft>
              <a:buClr>
                <a:srgbClr val="215383"/>
              </a:buClr>
              <a:buSzPct val="95000"/>
              <a:buFont typeface="Wingdings" pitchFamily="2" charset="2"/>
              <a:buChar char="§"/>
            </a:pPr>
            <a:endParaRPr lang="de-DE" sz="2000" dirty="0" smtClean="0">
              <a:solidFill>
                <a:srgbClr val="000000"/>
              </a:solidFill>
              <a:latin typeface="+mn-lt"/>
              <a:cs typeface="Arial" pitchFamily="34" charset="0"/>
            </a:endParaRPr>
          </a:p>
          <a:p>
            <a:pPr marL="284163" indent="-284163" eaLnBrk="0" hangingPunct="0">
              <a:spcBef>
                <a:spcPts val="1200"/>
              </a:spcBef>
              <a:buClr>
                <a:srgbClr val="215383"/>
              </a:buClr>
              <a:buSzPct val="95000"/>
              <a:buFont typeface="Wingdings" pitchFamily="2" charset="2"/>
              <a:buChar char="§"/>
            </a:pPr>
            <a:endParaRPr lang="en-US" sz="1800" dirty="0">
              <a:solidFill>
                <a:srgbClr val="000000"/>
              </a:solidFill>
              <a:latin typeface="+mn-lt"/>
              <a:cs typeface="Arial" pitchFamily="34" charset="0"/>
            </a:endParaRPr>
          </a:p>
        </p:txBody>
      </p:sp>
    </p:spTree>
    <p:extLst>
      <p:ext uri="{BB962C8B-B14F-4D97-AF65-F5344CB8AC3E}">
        <p14:creationId xmlns:p14="http://schemas.microsoft.com/office/powerpoint/2010/main" val="9954359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457200"/>
            <a:ext cx="8622792" cy="990600"/>
          </a:xfrm>
        </p:spPr>
        <p:txBody>
          <a:bodyPr/>
          <a:lstStyle/>
          <a:p>
            <a:pPr>
              <a:defRPr/>
            </a:pPr>
            <a:r>
              <a:rPr lang="de-DE" dirty="0"/>
              <a:t>High </a:t>
            </a:r>
            <a:r>
              <a:rPr lang="de-DE" dirty="0" err="1"/>
              <a:t>Integrity</a:t>
            </a:r>
            <a:r>
              <a:rPr lang="de-DE" dirty="0"/>
              <a:t> Reference Workflow</a:t>
            </a:r>
            <a:r>
              <a:rPr lang="de-DE" dirty="0" smtClean="0"/>
              <a:t/>
            </a:r>
            <a:br>
              <a:rPr lang="de-DE" dirty="0" smtClean="0"/>
            </a:br>
            <a:r>
              <a:rPr lang="en-US" sz="2400" dirty="0" smtClean="0">
                <a:solidFill>
                  <a:srgbClr val="FF9900"/>
                </a:solidFill>
              </a:rPr>
              <a:t>Software Lifecycle – Development Activities</a:t>
            </a:r>
            <a:r>
              <a:rPr lang="en-US" dirty="0" smtClean="0">
                <a:solidFill>
                  <a:srgbClr val="FF9900"/>
                </a:solidFill>
              </a:rPr>
              <a:t/>
            </a:r>
            <a:br>
              <a:rPr lang="en-US" dirty="0" smtClean="0">
                <a:solidFill>
                  <a:srgbClr val="FF9900"/>
                </a:solidFill>
              </a:rPr>
            </a:br>
            <a:r>
              <a:rPr lang="en-US" sz="2400" dirty="0" smtClean="0">
                <a:solidFill>
                  <a:srgbClr val="FF9900"/>
                </a:solidFill>
              </a:rPr>
              <a:t/>
            </a:r>
            <a:br>
              <a:rPr lang="en-US" sz="2400" dirty="0" smtClean="0">
                <a:solidFill>
                  <a:srgbClr val="FF9900"/>
                </a:solidFill>
              </a:rPr>
            </a:br>
            <a:endParaRPr lang="en-US" altLang="ja-JP" sz="2400" dirty="0" smtClean="0">
              <a:solidFill>
                <a:srgbClr val="FF9900"/>
              </a:solidFill>
              <a:latin typeface="+mn-lt"/>
              <a:ea typeface="+mn-ea"/>
              <a:cs typeface="+mn-cs"/>
            </a:endParaRPr>
          </a:p>
        </p:txBody>
      </p:sp>
      <p:pic>
        <p:nvPicPr>
          <p:cNvPr id="72707" name="Picture 2"/>
          <p:cNvPicPr>
            <a:picLocks noChangeAspect="1" noChangeArrowheads="1"/>
          </p:cNvPicPr>
          <p:nvPr/>
        </p:nvPicPr>
        <p:blipFill>
          <a:blip r:embed="rId3" cstate="print"/>
          <a:srcRect l="1595" t="52728" r="1820"/>
          <a:stretch>
            <a:fillRect/>
          </a:stretch>
        </p:blipFill>
        <p:spPr bwMode="auto">
          <a:xfrm>
            <a:off x="498095" y="4202779"/>
            <a:ext cx="8048900" cy="1651626"/>
          </a:xfrm>
          <a:prstGeom prst="rect">
            <a:avLst/>
          </a:prstGeom>
          <a:noFill/>
          <a:ln w="9525">
            <a:noFill/>
            <a:miter lim="800000"/>
            <a:headEnd/>
            <a:tailEnd/>
          </a:ln>
        </p:spPr>
      </p:pic>
      <p:sp>
        <p:nvSpPr>
          <p:cNvPr id="72708" name="Rectangle 3"/>
          <p:cNvSpPr>
            <a:spLocks noChangeArrowheads="1"/>
          </p:cNvSpPr>
          <p:nvPr/>
        </p:nvSpPr>
        <p:spPr bwMode="auto">
          <a:xfrm>
            <a:off x="3890963" y="4128167"/>
            <a:ext cx="511175" cy="307975"/>
          </a:xfrm>
          <a:prstGeom prst="rect">
            <a:avLst/>
          </a:prstGeom>
          <a:solidFill>
            <a:schemeClr val="bg1"/>
          </a:solidFill>
          <a:ln w="9525" algn="ctr">
            <a:noFill/>
            <a:round/>
            <a:headEnd/>
            <a:tailEnd/>
          </a:ln>
        </p:spPr>
        <p:txBody>
          <a:bodyPr/>
          <a:lstStyle/>
          <a:p>
            <a:pPr eaLnBrk="0" hangingPunct="0">
              <a:spcBef>
                <a:spcPct val="20000"/>
              </a:spcBef>
              <a:buClr>
                <a:srgbClr val="215383"/>
              </a:buClr>
              <a:buFont typeface="Wingdings" pitchFamily="2" charset="2"/>
              <a:buChar char="§"/>
            </a:pPr>
            <a:endParaRPr lang="en-US"/>
          </a:p>
        </p:txBody>
      </p:sp>
      <p:grpSp>
        <p:nvGrpSpPr>
          <p:cNvPr id="2" name="Groupe 1"/>
          <p:cNvGrpSpPr/>
          <p:nvPr/>
        </p:nvGrpSpPr>
        <p:grpSpPr>
          <a:xfrm>
            <a:off x="1650996" y="5685508"/>
            <a:ext cx="2338388" cy="788988"/>
            <a:chOff x="1650996" y="5685508"/>
            <a:chExt cx="2338388" cy="788988"/>
          </a:xfrm>
        </p:grpSpPr>
        <p:sp>
          <p:nvSpPr>
            <p:cNvPr id="6" name="Rectangle 18"/>
            <p:cNvSpPr>
              <a:spLocks noChangeArrowheads="1"/>
            </p:cNvSpPr>
            <p:nvPr/>
          </p:nvSpPr>
          <p:spPr bwMode="auto">
            <a:xfrm>
              <a:off x="2090734" y="5950621"/>
              <a:ext cx="1898650" cy="523875"/>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a:cs typeface="Arial" pitchFamily="34" charset="0"/>
                </a:rPr>
                <a:t>Simulink / Stateflow / </a:t>
              </a:r>
              <a:r>
                <a:rPr lang="de-DE" sz="1400" dirty="0" smtClean="0">
                  <a:cs typeface="Arial" pitchFamily="34" charset="0"/>
                </a:rPr>
                <a:t/>
              </a:r>
              <a:br>
                <a:rPr lang="de-DE" sz="1400" dirty="0" smtClean="0">
                  <a:cs typeface="Arial" pitchFamily="34" charset="0"/>
                </a:rPr>
              </a:br>
              <a:r>
                <a:rPr lang="de-DE" sz="1400" dirty="0" smtClean="0">
                  <a:cs typeface="Arial" pitchFamily="34" charset="0"/>
                </a:rPr>
                <a:t>Simulink </a:t>
              </a:r>
              <a:r>
                <a:rPr lang="de-DE" sz="1400" dirty="0">
                  <a:cs typeface="Arial" pitchFamily="34" charset="0"/>
                </a:rPr>
                <a:t>Fixed Point</a:t>
              </a:r>
              <a:endParaRPr lang="en-US" sz="1400" dirty="0">
                <a:cs typeface="Arial" pitchFamily="34" charset="0"/>
              </a:endParaRPr>
            </a:p>
          </p:txBody>
        </p:sp>
        <p:pic>
          <p:nvPicPr>
            <p:cNvPr id="8" name="Picture 20">
              <a:hlinkClick r:id="rId4" action="ppaction://program"/>
            </p:cNvPr>
            <p:cNvPicPr>
              <a:picLocks noChangeAspect="1" noChangeArrowheads="1"/>
            </p:cNvPicPr>
            <p:nvPr/>
          </p:nvPicPr>
          <p:blipFill>
            <a:blip r:embed="rId5" cstate="print">
              <a:clrChange>
                <a:clrFrom>
                  <a:srgbClr val="FDF4DC"/>
                </a:clrFrom>
                <a:clrTo>
                  <a:srgbClr val="FDF4DC">
                    <a:alpha val="0"/>
                  </a:srgbClr>
                </a:clrTo>
              </a:clrChange>
            </a:blip>
            <a:srcRect/>
            <a:stretch>
              <a:fillRect/>
            </a:stretch>
          </p:blipFill>
          <p:spPr bwMode="auto">
            <a:xfrm>
              <a:off x="1650996" y="5987133"/>
              <a:ext cx="457200" cy="457200"/>
            </a:xfrm>
            <a:prstGeom prst="rect">
              <a:avLst/>
            </a:prstGeom>
            <a:noFill/>
            <a:ln w="9525">
              <a:noFill/>
              <a:miter lim="800000"/>
              <a:headEnd/>
              <a:tailEnd/>
            </a:ln>
          </p:spPr>
        </p:pic>
        <p:sp>
          <p:nvSpPr>
            <p:cNvPr id="10" name="Line 22"/>
            <p:cNvSpPr>
              <a:spLocks noChangeShapeType="1"/>
            </p:cNvSpPr>
            <p:nvPr/>
          </p:nvSpPr>
          <p:spPr bwMode="auto">
            <a:xfrm flipH="1">
              <a:off x="2500309" y="5685508"/>
              <a:ext cx="252413" cy="273050"/>
            </a:xfrm>
            <a:prstGeom prst="line">
              <a:avLst/>
            </a:prstGeom>
            <a:noFill/>
            <a:ln w="9525">
              <a:solidFill>
                <a:schemeClr val="tx1"/>
              </a:solidFill>
              <a:round/>
              <a:headEnd type="oval" w="med" len="med"/>
              <a:tailEnd type="oval" w="med" len="med"/>
            </a:ln>
          </p:spPr>
          <p:txBody>
            <a:bodyPr/>
            <a:lstStyle/>
            <a:p>
              <a:endParaRPr lang="en-US"/>
            </a:p>
          </p:txBody>
        </p:sp>
      </p:grpSp>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8078" y="1534944"/>
            <a:ext cx="3205311" cy="206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38797" y="1521258"/>
            <a:ext cx="4044724" cy="1046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90963" y="2232523"/>
            <a:ext cx="1925150" cy="168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rotWithShape="1">
          <a:blip r:embed="rId9">
            <a:extLst>
              <a:ext uri="{28A0092B-C50C-407E-A947-70E740481C1C}">
                <a14:useLocalDpi xmlns:a14="http://schemas.microsoft.com/office/drawing/2010/main" val="0"/>
              </a:ext>
            </a:extLst>
          </a:blip>
          <a:srcRect r="35636"/>
          <a:stretch/>
        </p:blipFill>
        <p:spPr bwMode="auto">
          <a:xfrm>
            <a:off x="5906046" y="2677986"/>
            <a:ext cx="2884487" cy="12390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610248"/>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fade">
                                      <p:cBhvr>
                                        <p:cTn id="22" dur="500"/>
                                        <p:tgtEl>
                                          <p:spTgt spid="10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457200"/>
            <a:ext cx="8622792" cy="990600"/>
          </a:xfrm>
        </p:spPr>
        <p:txBody>
          <a:bodyPr/>
          <a:lstStyle/>
          <a:p>
            <a:pPr>
              <a:defRPr/>
            </a:pPr>
            <a:r>
              <a:rPr lang="de-DE" dirty="0"/>
              <a:t>High </a:t>
            </a:r>
            <a:r>
              <a:rPr lang="de-DE" dirty="0" err="1"/>
              <a:t>Integrity</a:t>
            </a:r>
            <a:r>
              <a:rPr lang="de-DE" dirty="0"/>
              <a:t> Reference Workflow</a:t>
            </a:r>
            <a:r>
              <a:rPr lang="de-DE" dirty="0" smtClean="0"/>
              <a:t/>
            </a:r>
            <a:br>
              <a:rPr lang="de-DE" dirty="0" smtClean="0"/>
            </a:br>
            <a:r>
              <a:rPr lang="en-US" sz="2400" dirty="0" smtClean="0">
                <a:solidFill>
                  <a:srgbClr val="FF9900"/>
                </a:solidFill>
              </a:rPr>
              <a:t>Software Lifecycle – Development Activities</a:t>
            </a:r>
            <a:r>
              <a:rPr lang="en-US" dirty="0" smtClean="0">
                <a:solidFill>
                  <a:srgbClr val="FF9900"/>
                </a:solidFill>
              </a:rPr>
              <a:t/>
            </a:r>
            <a:br>
              <a:rPr lang="en-US" dirty="0" smtClean="0">
                <a:solidFill>
                  <a:srgbClr val="FF9900"/>
                </a:solidFill>
              </a:rPr>
            </a:br>
            <a:r>
              <a:rPr lang="en-US" sz="2400" dirty="0" smtClean="0">
                <a:solidFill>
                  <a:srgbClr val="FF9900"/>
                </a:solidFill>
              </a:rPr>
              <a:t/>
            </a:r>
            <a:br>
              <a:rPr lang="en-US" sz="2400" dirty="0" smtClean="0">
                <a:solidFill>
                  <a:srgbClr val="FF9900"/>
                </a:solidFill>
              </a:rPr>
            </a:br>
            <a:endParaRPr lang="en-US" altLang="ja-JP" sz="2400" dirty="0" smtClean="0">
              <a:solidFill>
                <a:srgbClr val="FF9900"/>
              </a:solidFill>
              <a:latin typeface="+mn-lt"/>
              <a:ea typeface="+mn-ea"/>
              <a:cs typeface="+mn-cs"/>
            </a:endParaRPr>
          </a:p>
        </p:txBody>
      </p:sp>
      <p:pic>
        <p:nvPicPr>
          <p:cNvPr id="72707" name="Picture 2"/>
          <p:cNvPicPr>
            <a:picLocks noChangeAspect="1" noChangeArrowheads="1"/>
          </p:cNvPicPr>
          <p:nvPr/>
        </p:nvPicPr>
        <p:blipFill>
          <a:blip r:embed="rId3" cstate="print"/>
          <a:srcRect l="1595" t="52728" r="1820"/>
          <a:stretch>
            <a:fillRect/>
          </a:stretch>
        </p:blipFill>
        <p:spPr bwMode="auto">
          <a:xfrm>
            <a:off x="498095" y="4202779"/>
            <a:ext cx="8048900" cy="1651626"/>
          </a:xfrm>
          <a:prstGeom prst="rect">
            <a:avLst/>
          </a:prstGeom>
          <a:noFill/>
          <a:ln w="9525">
            <a:noFill/>
            <a:miter lim="800000"/>
            <a:headEnd/>
            <a:tailEnd/>
          </a:ln>
        </p:spPr>
      </p:pic>
      <p:sp>
        <p:nvSpPr>
          <p:cNvPr id="72708" name="Rectangle 3"/>
          <p:cNvSpPr>
            <a:spLocks noChangeArrowheads="1"/>
          </p:cNvSpPr>
          <p:nvPr/>
        </p:nvSpPr>
        <p:spPr bwMode="auto">
          <a:xfrm>
            <a:off x="3890963" y="4128167"/>
            <a:ext cx="511175" cy="307975"/>
          </a:xfrm>
          <a:prstGeom prst="rect">
            <a:avLst/>
          </a:prstGeom>
          <a:solidFill>
            <a:schemeClr val="bg1"/>
          </a:solidFill>
          <a:ln w="9525" algn="ctr">
            <a:noFill/>
            <a:round/>
            <a:headEnd/>
            <a:tailEnd/>
          </a:ln>
        </p:spPr>
        <p:txBody>
          <a:bodyPr/>
          <a:lstStyle/>
          <a:p>
            <a:pPr eaLnBrk="0" hangingPunct="0">
              <a:spcBef>
                <a:spcPct val="20000"/>
              </a:spcBef>
              <a:buClr>
                <a:srgbClr val="215383"/>
              </a:buClr>
              <a:buFont typeface="Wingdings" pitchFamily="2" charset="2"/>
              <a:buChar char="§"/>
            </a:pPr>
            <a:endParaRPr lang="en-US"/>
          </a:p>
        </p:txBody>
      </p:sp>
      <p:grpSp>
        <p:nvGrpSpPr>
          <p:cNvPr id="2" name="Groupe 1"/>
          <p:cNvGrpSpPr/>
          <p:nvPr/>
        </p:nvGrpSpPr>
        <p:grpSpPr>
          <a:xfrm>
            <a:off x="1650996" y="5685508"/>
            <a:ext cx="2338388" cy="788988"/>
            <a:chOff x="1650996" y="5685508"/>
            <a:chExt cx="2338388" cy="788988"/>
          </a:xfrm>
        </p:grpSpPr>
        <p:sp>
          <p:nvSpPr>
            <p:cNvPr id="6" name="Rectangle 18"/>
            <p:cNvSpPr>
              <a:spLocks noChangeArrowheads="1"/>
            </p:cNvSpPr>
            <p:nvPr/>
          </p:nvSpPr>
          <p:spPr bwMode="auto">
            <a:xfrm>
              <a:off x="2090734" y="5950621"/>
              <a:ext cx="1898650" cy="523875"/>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a:cs typeface="Arial" pitchFamily="34" charset="0"/>
                </a:rPr>
                <a:t>Simulink / Stateflow / </a:t>
              </a:r>
              <a:r>
                <a:rPr lang="de-DE" sz="1400" dirty="0" smtClean="0">
                  <a:cs typeface="Arial" pitchFamily="34" charset="0"/>
                </a:rPr>
                <a:t/>
              </a:r>
              <a:br>
                <a:rPr lang="de-DE" sz="1400" dirty="0" smtClean="0">
                  <a:cs typeface="Arial" pitchFamily="34" charset="0"/>
                </a:rPr>
              </a:br>
              <a:r>
                <a:rPr lang="de-DE" sz="1400" dirty="0" smtClean="0">
                  <a:cs typeface="Arial" pitchFamily="34" charset="0"/>
                </a:rPr>
                <a:t>Simulink </a:t>
              </a:r>
              <a:r>
                <a:rPr lang="de-DE" sz="1400" dirty="0">
                  <a:cs typeface="Arial" pitchFamily="34" charset="0"/>
                </a:rPr>
                <a:t>Fixed Point</a:t>
              </a:r>
              <a:endParaRPr lang="en-US" sz="1400" dirty="0">
                <a:cs typeface="Arial" pitchFamily="34" charset="0"/>
              </a:endParaRPr>
            </a:p>
          </p:txBody>
        </p:sp>
        <p:pic>
          <p:nvPicPr>
            <p:cNvPr id="8" name="Picture 20">
              <a:hlinkClick r:id="rId4" action="ppaction://program"/>
            </p:cNvPr>
            <p:cNvPicPr>
              <a:picLocks noChangeAspect="1" noChangeArrowheads="1"/>
            </p:cNvPicPr>
            <p:nvPr/>
          </p:nvPicPr>
          <p:blipFill>
            <a:blip r:embed="rId5" cstate="print">
              <a:clrChange>
                <a:clrFrom>
                  <a:srgbClr val="FDF4DC"/>
                </a:clrFrom>
                <a:clrTo>
                  <a:srgbClr val="FDF4DC">
                    <a:alpha val="0"/>
                  </a:srgbClr>
                </a:clrTo>
              </a:clrChange>
            </a:blip>
            <a:srcRect/>
            <a:stretch>
              <a:fillRect/>
            </a:stretch>
          </p:blipFill>
          <p:spPr bwMode="auto">
            <a:xfrm>
              <a:off x="1650996" y="5987133"/>
              <a:ext cx="457200" cy="457200"/>
            </a:xfrm>
            <a:prstGeom prst="rect">
              <a:avLst/>
            </a:prstGeom>
            <a:noFill/>
            <a:ln w="9525">
              <a:noFill/>
              <a:miter lim="800000"/>
              <a:headEnd/>
              <a:tailEnd/>
            </a:ln>
          </p:spPr>
        </p:pic>
        <p:sp>
          <p:nvSpPr>
            <p:cNvPr id="10" name="Line 22"/>
            <p:cNvSpPr>
              <a:spLocks noChangeShapeType="1"/>
            </p:cNvSpPr>
            <p:nvPr/>
          </p:nvSpPr>
          <p:spPr bwMode="auto">
            <a:xfrm flipH="1">
              <a:off x="2500309" y="5685508"/>
              <a:ext cx="252413" cy="273050"/>
            </a:xfrm>
            <a:prstGeom prst="line">
              <a:avLst/>
            </a:prstGeom>
            <a:noFill/>
            <a:ln w="9525">
              <a:solidFill>
                <a:schemeClr val="tx1"/>
              </a:solidFill>
              <a:round/>
              <a:headEnd type="oval" w="med" len="med"/>
              <a:tailEnd type="oval" w="med" len="med"/>
            </a:ln>
          </p:spPr>
          <p:txBody>
            <a:bodyPr/>
            <a:lstStyle/>
            <a:p>
              <a:endParaRPr lang="en-US"/>
            </a:p>
          </p:txBody>
        </p:sp>
      </p:grpSp>
      <p:grpSp>
        <p:nvGrpSpPr>
          <p:cNvPr id="3" name="Groupe 2"/>
          <p:cNvGrpSpPr/>
          <p:nvPr/>
        </p:nvGrpSpPr>
        <p:grpSpPr>
          <a:xfrm>
            <a:off x="4714871" y="5685508"/>
            <a:ext cx="3373438" cy="788988"/>
            <a:chOff x="4714871" y="5685508"/>
            <a:chExt cx="3373438" cy="788988"/>
          </a:xfrm>
        </p:grpSpPr>
        <p:sp>
          <p:nvSpPr>
            <p:cNvPr id="7" name="Rectangle 19"/>
            <p:cNvSpPr>
              <a:spLocks noChangeArrowheads="1"/>
            </p:cNvSpPr>
            <p:nvPr/>
          </p:nvSpPr>
          <p:spPr bwMode="auto">
            <a:xfrm>
              <a:off x="5148259" y="5950621"/>
              <a:ext cx="2940050" cy="523875"/>
            </a:xfrm>
            <a:prstGeom prst="rect">
              <a:avLst/>
            </a:prstGeom>
            <a:noFill/>
            <a:ln w="9525">
              <a:noFill/>
              <a:miter lim="800000"/>
              <a:headEnd/>
              <a:tailEnd/>
            </a:ln>
          </p:spPr>
          <p:txBody>
            <a:bodyPr wrap="none">
              <a:spAutoFit/>
            </a:bodyPr>
            <a:lstStyle/>
            <a:p>
              <a:pPr eaLnBrk="0" hangingPunct="0">
                <a:spcBef>
                  <a:spcPct val="20000"/>
                </a:spcBef>
                <a:buClr>
                  <a:srgbClr val="215383"/>
                </a:buClr>
                <a:buFont typeface="Wingdings" pitchFamily="2" charset="2"/>
                <a:buNone/>
              </a:pPr>
              <a:r>
                <a:rPr lang="de-DE" sz="1400" dirty="0" smtClean="0">
                  <a:cs typeface="Arial" pitchFamily="34" charset="0"/>
                </a:rPr>
                <a:t>MATLAB Coder / Simulink Coder / </a:t>
              </a:r>
              <a:br>
                <a:rPr lang="de-DE" sz="1400" dirty="0" smtClean="0">
                  <a:cs typeface="Arial" pitchFamily="34" charset="0"/>
                </a:rPr>
              </a:br>
              <a:r>
                <a:rPr lang="de-DE" sz="1400" dirty="0" smtClean="0">
                  <a:cs typeface="Arial" pitchFamily="34" charset="0"/>
                </a:rPr>
                <a:t>Embedded </a:t>
              </a:r>
              <a:r>
                <a:rPr lang="de-DE" sz="1400" dirty="0">
                  <a:cs typeface="Arial" pitchFamily="34" charset="0"/>
                </a:rPr>
                <a:t>Coder</a:t>
              </a:r>
              <a:endParaRPr lang="en-US" sz="1400" dirty="0">
                <a:cs typeface="Arial" pitchFamily="34" charset="0"/>
              </a:endParaRPr>
            </a:p>
          </p:txBody>
        </p:sp>
        <p:pic>
          <p:nvPicPr>
            <p:cNvPr id="9" name="Picture 21">
              <a:hlinkClick r:id="rId4" action="ppaction://program"/>
            </p:cNvPr>
            <p:cNvPicPr>
              <a:picLocks noChangeAspect="1" noChangeArrowheads="1"/>
            </p:cNvPicPr>
            <p:nvPr/>
          </p:nvPicPr>
          <p:blipFill>
            <a:blip r:embed="rId5" cstate="print">
              <a:clrChange>
                <a:clrFrom>
                  <a:srgbClr val="FDF4DC"/>
                </a:clrFrom>
                <a:clrTo>
                  <a:srgbClr val="FDF4DC">
                    <a:alpha val="0"/>
                  </a:srgbClr>
                </a:clrTo>
              </a:clrChange>
            </a:blip>
            <a:srcRect/>
            <a:stretch>
              <a:fillRect/>
            </a:stretch>
          </p:blipFill>
          <p:spPr bwMode="auto">
            <a:xfrm>
              <a:off x="4714871" y="5987133"/>
              <a:ext cx="457200" cy="457200"/>
            </a:xfrm>
            <a:prstGeom prst="rect">
              <a:avLst/>
            </a:prstGeom>
            <a:noFill/>
            <a:ln w="9525">
              <a:noFill/>
              <a:miter lim="800000"/>
              <a:headEnd/>
              <a:tailEnd/>
            </a:ln>
          </p:spPr>
        </p:pic>
        <p:sp>
          <p:nvSpPr>
            <p:cNvPr id="11" name="Line 23"/>
            <p:cNvSpPr>
              <a:spLocks noChangeShapeType="1"/>
            </p:cNvSpPr>
            <p:nvPr/>
          </p:nvSpPr>
          <p:spPr bwMode="auto">
            <a:xfrm flipH="1">
              <a:off x="5857871" y="5685508"/>
              <a:ext cx="180975" cy="258763"/>
            </a:xfrm>
            <a:prstGeom prst="line">
              <a:avLst/>
            </a:prstGeom>
            <a:noFill/>
            <a:ln w="9525">
              <a:solidFill>
                <a:schemeClr val="tx1"/>
              </a:solidFill>
              <a:round/>
              <a:headEnd type="oval" w="med" len="med"/>
              <a:tailEnd type="oval" w="med" len="med"/>
            </a:ln>
          </p:spPr>
          <p:txBody>
            <a:bodyPr/>
            <a:lstStyle/>
            <a:p>
              <a:endParaRPr lang="en-US"/>
            </a:p>
          </p:txBody>
        </p:sp>
      </p:grpSp>
      <p:pic>
        <p:nvPicPr>
          <p:cNvPr id="2051"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b="50000"/>
          <a:stretch/>
        </p:blipFill>
        <p:spPr bwMode="auto">
          <a:xfrm>
            <a:off x="190496" y="1518889"/>
            <a:ext cx="5757862" cy="17238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9344" y="1648650"/>
            <a:ext cx="5121282" cy="1464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5178" y="2489581"/>
            <a:ext cx="5024185" cy="1272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58930"/>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fade">
                                      <p:cBhvr>
                                        <p:cTn id="2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Blank">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8381</TotalTime>
  <Words>2304</Words>
  <Application>Microsoft Office PowerPoint</Application>
  <PresentationFormat>Bildspel på skärmen (4:3)</PresentationFormat>
  <Paragraphs>557</Paragraphs>
  <Slides>31</Slides>
  <Notes>28</Notes>
  <HiddenSlides>1</HiddenSlides>
  <MMClips>0</MMClips>
  <ScaleCrop>false</ScaleCrop>
  <HeadingPairs>
    <vt:vector size="4" baseType="variant">
      <vt:variant>
        <vt:lpstr>Tema</vt:lpstr>
      </vt:variant>
      <vt:variant>
        <vt:i4>1</vt:i4>
      </vt:variant>
      <vt:variant>
        <vt:lpstr>Bildrubriker</vt:lpstr>
      </vt:variant>
      <vt:variant>
        <vt:i4>31</vt:i4>
      </vt:variant>
    </vt:vector>
  </HeadingPairs>
  <TitlesOfParts>
    <vt:vector size="32" baseType="lpstr">
      <vt:lpstr>1_Blank</vt:lpstr>
      <vt:lpstr>Model-Based Design for IEC62304  A Workflow to Facilitate the Development of Software for Medical Devices</vt:lpstr>
      <vt:lpstr>High-Integrity Applications</vt:lpstr>
      <vt:lpstr>Industries and Standards</vt:lpstr>
      <vt:lpstr>Industries and Standards, cont’d </vt:lpstr>
      <vt:lpstr>Industries and Standards, cont’d IEC 62304 : Annex C.7: Relationship to IEC 61508</vt:lpstr>
      <vt:lpstr>High-Integrity Applications</vt:lpstr>
      <vt:lpstr>High Integrity Reference Workflow   </vt:lpstr>
      <vt:lpstr>High Integrity Reference Workflow Software Lifecycle – Development Activities  </vt:lpstr>
      <vt:lpstr>High Integrity Reference Workflow Software Lifecycle – Development Activities  </vt:lpstr>
      <vt:lpstr>High Integrity Reference Workflow Software Lifecycle - V&amp;V Activities    </vt:lpstr>
      <vt:lpstr>High Integrity Reference Workflow Software Lifecycle - V&amp;V Activities    </vt:lpstr>
      <vt:lpstr>High Integrity Reference Workflow Software Lifecycle - V&amp;V Activities    </vt:lpstr>
      <vt:lpstr>High Integrity Reference Workflow Software Lifecycle - V&amp;V Activities    </vt:lpstr>
      <vt:lpstr>Modeling Guidelines for High-Integrity Systems</vt:lpstr>
      <vt:lpstr>Modeling Guidelines Checking  </vt:lpstr>
      <vt:lpstr>High Integrity Reference Workflow Software Lifecycle - V&amp;V Activities    </vt:lpstr>
      <vt:lpstr>High Integrity Reference Workflow Software Lifecycle - V&amp;V Activities    </vt:lpstr>
      <vt:lpstr>High Integrity Reference Workflow Software Lifecycle - V&amp;V Activities    </vt:lpstr>
      <vt:lpstr>High Integrity Reference Workflow Software Lifecycle - V&amp;V Activities    </vt:lpstr>
      <vt:lpstr>High Integrity Reference Workflow Software Lifecycle - V&amp;V Activities    </vt:lpstr>
      <vt:lpstr>High Integrity Reference Workflow  Documentation  </vt:lpstr>
      <vt:lpstr>High-Integrity Applications</vt:lpstr>
      <vt:lpstr>EN 50128 Support Tools and Languages (Clause 6.7)</vt:lpstr>
      <vt:lpstr>Certification of MathWorks Products </vt:lpstr>
      <vt:lpstr>IEC 61508 Tool Classification of MathWorks Products</vt:lpstr>
      <vt:lpstr>High-Integrity Applications</vt:lpstr>
      <vt:lpstr>Compliance Demonstration</vt:lpstr>
      <vt:lpstr>Compliance Demonstration Coverage of IEC61508 Techniques / Measures</vt:lpstr>
      <vt:lpstr>Compilation of Safety Case</vt:lpstr>
      <vt:lpstr>Conclusion</vt:lpstr>
      <vt:lpstr>MathWorks</vt:lpstr>
    </vt:vector>
  </TitlesOfParts>
  <Company>The MathWorks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Resources</dc:title>
  <dc:creator>Mirko Conrad</dc:creator>
  <cp:lastModifiedBy>Kristian Lindqvist</cp:lastModifiedBy>
  <cp:revision>533</cp:revision>
  <cp:lastPrinted>2004-05-25T19:53:10Z</cp:lastPrinted>
  <dcterms:created xsi:type="dcterms:W3CDTF">2009-04-15T17:54:38Z</dcterms:created>
  <dcterms:modified xsi:type="dcterms:W3CDTF">2013-06-28T12:20:19Z</dcterms:modified>
</cp:coreProperties>
</file>