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9" r:id="rId2"/>
    <p:sldId id="340" r:id="rId3"/>
    <p:sldId id="343" r:id="rId4"/>
    <p:sldId id="344" r:id="rId5"/>
  </p:sldIdLst>
  <p:sldSz cx="6858000" cy="9144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Biesiada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C84"/>
    <a:srgbClr val="FF9900"/>
    <a:srgbClr val="176DAD"/>
    <a:srgbClr val="0D78C9"/>
    <a:srgbClr val="993200"/>
    <a:srgbClr val="4D4E44"/>
    <a:srgbClr val="176338"/>
    <a:srgbClr val="0F5D3F"/>
    <a:srgbClr val="ABC8D1"/>
    <a:srgbClr val="1B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3286" autoAdjust="0"/>
  </p:normalViewPr>
  <p:slideViewPr>
    <p:cSldViewPr>
      <p:cViewPr>
        <p:scale>
          <a:sx n="150" d="100"/>
          <a:sy n="150" d="100"/>
        </p:scale>
        <p:origin x="-300" y="9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2" y="4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E6705-267C-4D1B-88A0-64B7E792A0D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4B25DF8-DB1C-47DD-A4D8-E9B772D9A1D6}">
      <dgm:prSet phldrT="[テキスト]" custT="1"/>
      <dgm:spPr/>
      <dgm:t>
        <a:bodyPr/>
        <a:lstStyle/>
        <a:p>
          <a:r>
            <a:rPr kumimoji="1" lang="en-US" altLang="ja-JP" sz="1100" b="1" dirty="0" smtClean="0"/>
            <a:t>Conformance Demonstration Template (IEC Certification Kit)</a:t>
          </a:r>
          <a:endParaRPr kumimoji="1" lang="ja-JP" altLang="en-US" sz="1100" b="1" dirty="0"/>
        </a:p>
      </dgm:t>
    </dgm:pt>
    <dgm:pt modelId="{4D15C618-164F-4BBF-BDFA-87728E59E6E1}" type="parTrans" cxnId="{A8EAE9FD-7280-4BFC-8F09-48A304131703}">
      <dgm:prSet/>
      <dgm:spPr/>
      <dgm:t>
        <a:bodyPr/>
        <a:lstStyle/>
        <a:p>
          <a:endParaRPr kumimoji="1" lang="ja-JP" altLang="en-US"/>
        </a:p>
      </dgm:t>
    </dgm:pt>
    <dgm:pt modelId="{D9D97A71-885E-42AF-A8F9-D342C536CE0F}" type="sibTrans" cxnId="{A8EAE9FD-7280-4BFC-8F09-48A304131703}">
      <dgm:prSet/>
      <dgm:spPr/>
      <dgm:t>
        <a:bodyPr/>
        <a:lstStyle/>
        <a:p>
          <a:endParaRPr kumimoji="1" lang="ja-JP" altLang="en-US"/>
        </a:p>
      </dgm:t>
    </dgm:pt>
    <dgm:pt modelId="{3C7F43A3-E5C1-430F-B5F3-E30404083718}">
      <dgm:prSet phldrT="[テキスト]"/>
      <dgm:spPr/>
      <dgm:t>
        <a:bodyPr/>
        <a:lstStyle/>
        <a:p>
          <a:r>
            <a:rPr kumimoji="1" lang="en-US" altLang="ja-JP" b="1" dirty="0" smtClean="0"/>
            <a:t>Paste the </a:t>
          </a:r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MATLAB/Simulink Deliverables to the Templates</a:t>
          </a:r>
          <a:endParaRPr kumimoji="1" lang="ja-JP" altLang="en-US" b="1" dirty="0"/>
        </a:p>
      </dgm:t>
    </dgm:pt>
    <dgm:pt modelId="{F250E152-53FF-4A22-BCBD-9F373BDCE8BD}" type="parTrans" cxnId="{95D35357-3C46-4A4C-839E-7C4BD73CC623}">
      <dgm:prSet/>
      <dgm:spPr/>
      <dgm:t>
        <a:bodyPr/>
        <a:lstStyle/>
        <a:p>
          <a:endParaRPr kumimoji="1" lang="ja-JP" altLang="en-US"/>
        </a:p>
      </dgm:t>
    </dgm:pt>
    <dgm:pt modelId="{DE60D8E9-0586-4B02-A485-F111D4017FC8}" type="sibTrans" cxnId="{95D35357-3C46-4A4C-839E-7C4BD73CC623}">
      <dgm:prSet/>
      <dgm:spPr/>
      <dgm:t>
        <a:bodyPr/>
        <a:lstStyle/>
        <a:p>
          <a:endParaRPr kumimoji="1" lang="ja-JP" altLang="en-US"/>
        </a:p>
      </dgm:t>
    </dgm:pt>
    <dgm:pt modelId="{5AACE90B-2A79-48A9-958F-48A4C3B87930}">
      <dgm:prSet phldrT="[テキスト]"/>
      <dgm:spPr/>
      <dgm:t>
        <a:bodyPr/>
        <a:lstStyle/>
        <a:p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Documentations for </a:t>
          </a:r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IEC61508 </a:t>
          </a:r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Certification</a:t>
          </a:r>
          <a:endParaRPr kumimoji="1" lang="ja-JP" altLang="en-US" b="1" dirty="0"/>
        </a:p>
      </dgm:t>
    </dgm:pt>
    <dgm:pt modelId="{3180FEC3-F0C8-4F64-AA56-99518CB956A0}" type="parTrans" cxnId="{3CAB01C9-B9C2-45D5-A704-7ADEE638B8F2}">
      <dgm:prSet/>
      <dgm:spPr/>
      <dgm:t>
        <a:bodyPr/>
        <a:lstStyle/>
        <a:p>
          <a:endParaRPr kumimoji="1" lang="ja-JP" altLang="en-US"/>
        </a:p>
      </dgm:t>
    </dgm:pt>
    <dgm:pt modelId="{2DBAA91B-35F1-4AC0-91C9-F9683F1C2B66}" type="sibTrans" cxnId="{3CAB01C9-B9C2-45D5-A704-7ADEE638B8F2}">
      <dgm:prSet/>
      <dgm:spPr/>
      <dgm:t>
        <a:bodyPr/>
        <a:lstStyle/>
        <a:p>
          <a:endParaRPr kumimoji="1" lang="ja-JP" altLang="en-US"/>
        </a:p>
      </dgm:t>
    </dgm:pt>
    <dgm:pt modelId="{CEC6E8CE-6779-4C35-AF08-60374BA6F6F6}" type="pres">
      <dgm:prSet presAssocID="{E3DE6705-267C-4D1B-88A0-64B7E792A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DEAC294-129D-4AC1-A493-8CC1D15F6ADA}" type="pres">
      <dgm:prSet presAssocID="{64B25DF8-DB1C-47DD-A4D8-E9B772D9A1D6}" presName="composite" presStyleCnt="0"/>
      <dgm:spPr/>
    </dgm:pt>
    <dgm:pt modelId="{2F2C1B84-4D4A-4096-95ED-BCBF435FCD41}" type="pres">
      <dgm:prSet presAssocID="{64B25DF8-DB1C-47DD-A4D8-E9B772D9A1D6}" presName="imagSh" presStyleLbl="bgImgPlac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24C84"/>
          </a:solidFill>
        </a:ln>
      </dgm:spPr>
    </dgm:pt>
    <dgm:pt modelId="{8696F31D-4037-4CDC-8241-96A6F61842B3}" type="pres">
      <dgm:prSet presAssocID="{64B25DF8-DB1C-47DD-A4D8-E9B772D9A1D6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F809D80-81DD-4973-904C-25EAF0CFC6BD}" type="pres">
      <dgm:prSet presAssocID="{D9D97A71-885E-42AF-A8F9-D342C536CE0F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45F31FAF-64A6-431F-9FAF-B2B76959AEA3}" type="pres">
      <dgm:prSet presAssocID="{D9D97A71-885E-42AF-A8F9-D342C536CE0F}" presName="connTx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D12FA2DD-4A25-43C7-9D77-FAC24C1B7066}" type="pres">
      <dgm:prSet presAssocID="{3C7F43A3-E5C1-430F-B5F3-E30404083718}" presName="composite" presStyleCnt="0"/>
      <dgm:spPr/>
    </dgm:pt>
    <dgm:pt modelId="{6743ABF7-AB2D-4B3E-8408-C11FC27800EE}" type="pres">
      <dgm:prSet presAssocID="{3C7F43A3-E5C1-430F-B5F3-E30404083718}" presName="imagSh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solidFill>
            <a:srgbClr val="024C84"/>
          </a:solidFill>
        </a:ln>
      </dgm:spPr>
    </dgm:pt>
    <dgm:pt modelId="{0CE39A91-2DC9-4D73-A689-482EED7BE14A}" type="pres">
      <dgm:prSet presAssocID="{3C7F43A3-E5C1-430F-B5F3-E30404083718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770F60C-4D5A-4104-A131-CC55D27CC183}" type="pres">
      <dgm:prSet presAssocID="{DE60D8E9-0586-4B02-A485-F111D4017FC8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D793C7D7-F70C-4691-B104-297EFE7F6131}" type="pres">
      <dgm:prSet presAssocID="{DE60D8E9-0586-4B02-A485-F111D4017FC8}" presName="connTx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5079F846-DB23-433E-9542-6568D344C475}" type="pres">
      <dgm:prSet presAssocID="{5AACE90B-2A79-48A9-958F-48A4C3B87930}" presName="composite" presStyleCnt="0"/>
      <dgm:spPr/>
    </dgm:pt>
    <dgm:pt modelId="{39DEA081-3305-48A6-87E7-D9A29FE09007}" type="pres">
      <dgm:prSet presAssocID="{5AACE90B-2A79-48A9-958F-48A4C3B87930}" presName="imagSh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rgbClr val="024C84"/>
          </a:solidFill>
        </a:ln>
      </dgm:spPr>
    </dgm:pt>
    <dgm:pt modelId="{112CA4A6-AE64-402A-860F-A155A5EA5512}" type="pres">
      <dgm:prSet presAssocID="{5AACE90B-2A79-48A9-958F-48A4C3B87930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EE0C21A-C649-441B-9EA6-800CA6B47883}" type="presOf" srcId="{5AACE90B-2A79-48A9-958F-48A4C3B87930}" destId="{112CA4A6-AE64-402A-860F-A155A5EA5512}" srcOrd="0" destOrd="0" presId="urn:microsoft.com/office/officeart/2005/8/layout/hProcess10"/>
    <dgm:cxn modelId="{08E383C1-4FEC-4352-9BE3-5D4FA6B86B13}" type="presOf" srcId="{DE60D8E9-0586-4B02-A485-F111D4017FC8}" destId="{C770F60C-4D5A-4104-A131-CC55D27CC183}" srcOrd="0" destOrd="0" presId="urn:microsoft.com/office/officeart/2005/8/layout/hProcess10"/>
    <dgm:cxn modelId="{95D35357-3C46-4A4C-839E-7C4BD73CC623}" srcId="{E3DE6705-267C-4D1B-88A0-64B7E792A0D3}" destId="{3C7F43A3-E5C1-430F-B5F3-E30404083718}" srcOrd="1" destOrd="0" parTransId="{F250E152-53FF-4A22-BCBD-9F373BDCE8BD}" sibTransId="{DE60D8E9-0586-4B02-A485-F111D4017FC8}"/>
    <dgm:cxn modelId="{C672846A-BBA9-45E0-A208-16165668B48F}" type="presOf" srcId="{64B25DF8-DB1C-47DD-A4D8-E9B772D9A1D6}" destId="{8696F31D-4037-4CDC-8241-96A6F61842B3}" srcOrd="0" destOrd="0" presId="urn:microsoft.com/office/officeart/2005/8/layout/hProcess10"/>
    <dgm:cxn modelId="{433455D2-E149-43A8-8B8B-C86DC8712606}" type="presOf" srcId="{3C7F43A3-E5C1-430F-B5F3-E30404083718}" destId="{0CE39A91-2DC9-4D73-A689-482EED7BE14A}" srcOrd="0" destOrd="0" presId="urn:microsoft.com/office/officeart/2005/8/layout/hProcess10"/>
    <dgm:cxn modelId="{58D01DA1-8428-4A6C-8F50-AC0EED7CBC1C}" type="presOf" srcId="{D9D97A71-885E-42AF-A8F9-D342C536CE0F}" destId="{45F31FAF-64A6-431F-9FAF-B2B76959AEA3}" srcOrd="1" destOrd="0" presId="urn:microsoft.com/office/officeart/2005/8/layout/hProcess10"/>
    <dgm:cxn modelId="{3CAB01C9-B9C2-45D5-A704-7ADEE638B8F2}" srcId="{E3DE6705-267C-4D1B-88A0-64B7E792A0D3}" destId="{5AACE90B-2A79-48A9-958F-48A4C3B87930}" srcOrd="2" destOrd="0" parTransId="{3180FEC3-F0C8-4F64-AA56-99518CB956A0}" sibTransId="{2DBAA91B-35F1-4AC0-91C9-F9683F1C2B66}"/>
    <dgm:cxn modelId="{A6F0E39C-35D7-4D30-97D2-21BF58941481}" type="presOf" srcId="{D9D97A71-885E-42AF-A8F9-D342C536CE0F}" destId="{6F809D80-81DD-4973-904C-25EAF0CFC6BD}" srcOrd="0" destOrd="0" presId="urn:microsoft.com/office/officeart/2005/8/layout/hProcess10"/>
    <dgm:cxn modelId="{A8EAE9FD-7280-4BFC-8F09-48A304131703}" srcId="{E3DE6705-267C-4D1B-88A0-64B7E792A0D3}" destId="{64B25DF8-DB1C-47DD-A4D8-E9B772D9A1D6}" srcOrd="0" destOrd="0" parTransId="{4D15C618-164F-4BBF-BDFA-87728E59E6E1}" sibTransId="{D9D97A71-885E-42AF-A8F9-D342C536CE0F}"/>
    <dgm:cxn modelId="{EAF64161-3E6C-4F56-B354-61A7E6DFC747}" type="presOf" srcId="{DE60D8E9-0586-4B02-A485-F111D4017FC8}" destId="{D793C7D7-F70C-4691-B104-297EFE7F6131}" srcOrd="1" destOrd="0" presId="urn:microsoft.com/office/officeart/2005/8/layout/hProcess10"/>
    <dgm:cxn modelId="{7CFF5B91-F232-4D9D-BDAE-ECBA6EC9099C}" type="presOf" srcId="{E3DE6705-267C-4D1B-88A0-64B7E792A0D3}" destId="{CEC6E8CE-6779-4C35-AF08-60374BA6F6F6}" srcOrd="0" destOrd="0" presId="urn:microsoft.com/office/officeart/2005/8/layout/hProcess10"/>
    <dgm:cxn modelId="{A5566CE4-ED31-4932-85F6-996705C6FDCC}" type="presParOf" srcId="{CEC6E8CE-6779-4C35-AF08-60374BA6F6F6}" destId="{8DEAC294-129D-4AC1-A493-8CC1D15F6ADA}" srcOrd="0" destOrd="0" presId="urn:microsoft.com/office/officeart/2005/8/layout/hProcess10"/>
    <dgm:cxn modelId="{34008352-0FE8-43CD-BA43-35FF28EAAC57}" type="presParOf" srcId="{8DEAC294-129D-4AC1-A493-8CC1D15F6ADA}" destId="{2F2C1B84-4D4A-4096-95ED-BCBF435FCD41}" srcOrd="0" destOrd="0" presId="urn:microsoft.com/office/officeart/2005/8/layout/hProcess10"/>
    <dgm:cxn modelId="{171860C6-38D9-431B-869A-D9767CAD3782}" type="presParOf" srcId="{8DEAC294-129D-4AC1-A493-8CC1D15F6ADA}" destId="{8696F31D-4037-4CDC-8241-96A6F61842B3}" srcOrd="1" destOrd="0" presId="urn:microsoft.com/office/officeart/2005/8/layout/hProcess10"/>
    <dgm:cxn modelId="{903E5EBE-FADD-4A02-B79C-DF4AD3E8FE54}" type="presParOf" srcId="{CEC6E8CE-6779-4C35-AF08-60374BA6F6F6}" destId="{6F809D80-81DD-4973-904C-25EAF0CFC6BD}" srcOrd="1" destOrd="0" presId="urn:microsoft.com/office/officeart/2005/8/layout/hProcess10"/>
    <dgm:cxn modelId="{025D90C4-7968-4587-9A59-16AC522A7D35}" type="presParOf" srcId="{6F809D80-81DD-4973-904C-25EAF0CFC6BD}" destId="{45F31FAF-64A6-431F-9FAF-B2B76959AEA3}" srcOrd="0" destOrd="0" presId="urn:microsoft.com/office/officeart/2005/8/layout/hProcess10"/>
    <dgm:cxn modelId="{804A2B0B-93A0-4A83-B425-60E136D04AFE}" type="presParOf" srcId="{CEC6E8CE-6779-4C35-AF08-60374BA6F6F6}" destId="{D12FA2DD-4A25-43C7-9D77-FAC24C1B7066}" srcOrd="2" destOrd="0" presId="urn:microsoft.com/office/officeart/2005/8/layout/hProcess10"/>
    <dgm:cxn modelId="{9FF15B71-3818-439C-876F-205A37D52E61}" type="presParOf" srcId="{D12FA2DD-4A25-43C7-9D77-FAC24C1B7066}" destId="{6743ABF7-AB2D-4B3E-8408-C11FC27800EE}" srcOrd="0" destOrd="0" presId="urn:microsoft.com/office/officeart/2005/8/layout/hProcess10"/>
    <dgm:cxn modelId="{46841D22-1195-4A75-8C36-4A6FFBDB7AC8}" type="presParOf" srcId="{D12FA2DD-4A25-43C7-9D77-FAC24C1B7066}" destId="{0CE39A91-2DC9-4D73-A689-482EED7BE14A}" srcOrd="1" destOrd="0" presId="urn:microsoft.com/office/officeart/2005/8/layout/hProcess10"/>
    <dgm:cxn modelId="{F2E2D8C7-AD72-4FD8-985A-F08578E57ADF}" type="presParOf" srcId="{CEC6E8CE-6779-4C35-AF08-60374BA6F6F6}" destId="{C770F60C-4D5A-4104-A131-CC55D27CC183}" srcOrd="3" destOrd="0" presId="urn:microsoft.com/office/officeart/2005/8/layout/hProcess10"/>
    <dgm:cxn modelId="{3ADF0FE3-D2C3-474C-A920-9CB449E9F91D}" type="presParOf" srcId="{C770F60C-4D5A-4104-A131-CC55D27CC183}" destId="{D793C7D7-F70C-4691-B104-297EFE7F6131}" srcOrd="0" destOrd="0" presId="urn:microsoft.com/office/officeart/2005/8/layout/hProcess10"/>
    <dgm:cxn modelId="{DD72CADB-B0CC-4A6B-BE36-00DD9C45E4DF}" type="presParOf" srcId="{CEC6E8CE-6779-4C35-AF08-60374BA6F6F6}" destId="{5079F846-DB23-433E-9542-6568D344C475}" srcOrd="4" destOrd="0" presId="urn:microsoft.com/office/officeart/2005/8/layout/hProcess10"/>
    <dgm:cxn modelId="{4713005D-98AE-4DA2-8AA8-487181BA23C1}" type="presParOf" srcId="{5079F846-DB23-433E-9542-6568D344C475}" destId="{39DEA081-3305-48A6-87E7-D9A29FE09007}" srcOrd="0" destOrd="0" presId="urn:microsoft.com/office/officeart/2005/8/layout/hProcess10"/>
    <dgm:cxn modelId="{2E2A5E99-6645-4473-9BBF-7B5EB23FCABF}" type="presParOf" srcId="{5079F846-DB23-433E-9542-6568D344C475}" destId="{112CA4A6-AE64-402A-860F-A155A5EA551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C1B84-4D4A-4096-95ED-BCBF435FCD41}">
      <dsp:nvSpPr>
        <dsp:cNvPr id="0" name=""/>
        <dsp:cNvSpPr/>
      </dsp:nvSpPr>
      <dsp:spPr>
        <a:xfrm>
          <a:off x="3008" y="0"/>
          <a:ext cx="1417303" cy="99010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F31D-4037-4CDC-8241-96A6F61842B3}">
      <dsp:nvSpPr>
        <dsp:cNvPr id="0" name=""/>
        <dsp:cNvSpPr/>
      </dsp:nvSpPr>
      <dsp:spPr>
        <a:xfrm>
          <a:off x="233732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/>
            <a:t>Conformance Demonstration Template (IEC Certification Kit)</a:t>
          </a:r>
          <a:endParaRPr kumimoji="1" lang="ja-JP" altLang="en-US" sz="1100" b="1" kern="1200" dirty="0"/>
        </a:p>
      </dsp:txBody>
      <dsp:txXfrm>
        <a:off x="262731" y="623065"/>
        <a:ext cx="1359305" cy="932111"/>
      </dsp:txXfrm>
    </dsp:sp>
    <dsp:sp modelId="{6F809D80-81DD-4973-904C-25EAF0CFC6BD}">
      <dsp:nvSpPr>
        <dsp:cNvPr id="0" name=""/>
        <dsp:cNvSpPr/>
      </dsp:nvSpPr>
      <dsp:spPr>
        <a:xfrm>
          <a:off x="1693315" y="324775"/>
          <a:ext cx="273003" cy="34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1693315" y="392887"/>
        <a:ext cx="191102" cy="204334"/>
      </dsp:txXfrm>
    </dsp:sp>
    <dsp:sp modelId="{6743ABF7-AB2D-4B3E-8408-C11FC27800EE}">
      <dsp:nvSpPr>
        <dsp:cNvPr id="0" name=""/>
        <dsp:cNvSpPr/>
      </dsp:nvSpPr>
      <dsp:spPr>
        <a:xfrm>
          <a:off x="2200322" y="0"/>
          <a:ext cx="1417303" cy="99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39A91-2DC9-4D73-A689-482EED7BE14A}">
      <dsp:nvSpPr>
        <dsp:cNvPr id="0" name=""/>
        <dsp:cNvSpPr/>
      </dsp:nvSpPr>
      <dsp:spPr>
        <a:xfrm>
          <a:off x="2431046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/>
            <a:t>Paste the </a:t>
          </a: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MATLAB/Simulink Deliverables to the Templates</a:t>
          </a:r>
          <a:endParaRPr kumimoji="1" lang="ja-JP" altLang="en-US" sz="1100" b="1" kern="1200" dirty="0"/>
        </a:p>
      </dsp:txBody>
      <dsp:txXfrm>
        <a:off x="2460045" y="623065"/>
        <a:ext cx="1359305" cy="932111"/>
      </dsp:txXfrm>
    </dsp:sp>
    <dsp:sp modelId="{C770F60C-4D5A-4104-A131-CC55D27CC183}">
      <dsp:nvSpPr>
        <dsp:cNvPr id="0" name=""/>
        <dsp:cNvSpPr/>
      </dsp:nvSpPr>
      <dsp:spPr>
        <a:xfrm>
          <a:off x="3890629" y="324775"/>
          <a:ext cx="273003" cy="34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3890629" y="392887"/>
        <a:ext cx="191102" cy="204334"/>
      </dsp:txXfrm>
    </dsp:sp>
    <dsp:sp modelId="{39DEA081-3305-48A6-87E7-D9A29FE09007}">
      <dsp:nvSpPr>
        <dsp:cNvPr id="0" name=""/>
        <dsp:cNvSpPr/>
      </dsp:nvSpPr>
      <dsp:spPr>
        <a:xfrm>
          <a:off x="4397636" y="0"/>
          <a:ext cx="1417303" cy="9901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CA4A6-AE64-402A-860F-A155A5EA5512}">
      <dsp:nvSpPr>
        <dsp:cNvPr id="0" name=""/>
        <dsp:cNvSpPr/>
      </dsp:nvSpPr>
      <dsp:spPr>
        <a:xfrm>
          <a:off x="4628360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Documentations for </a:t>
          </a: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IEC61508 </a:t>
          </a: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Certification</a:t>
          </a:r>
          <a:endParaRPr kumimoji="1" lang="ja-JP" altLang="en-US" sz="1100" b="1" kern="1200" dirty="0"/>
        </a:p>
      </dsp:txBody>
      <dsp:txXfrm>
        <a:off x="4657359" y="623065"/>
        <a:ext cx="1359305" cy="93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6600" y="746125"/>
            <a:ext cx="279241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902" y="255"/>
            <a:ext cx="6858759" cy="9160255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14350" y="1219200"/>
            <a:ext cx="5829300" cy="24384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514350" y="4271434"/>
            <a:ext cx="5829300" cy="1316567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419806" y="870350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2012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5778500"/>
            <a:ext cx="6858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057900" cy="61976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5314950" cy="13208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42900" y="3759200"/>
            <a:ext cx="2857500" cy="42672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2133600"/>
            <a:ext cx="2857500" cy="11176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342900" y="8229600"/>
            <a:ext cx="3429000" cy="7112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735" y="2552701"/>
            <a:ext cx="5829300" cy="1816100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914650" cy="6197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2914650" cy="6197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341710" y="2133600"/>
            <a:ext cx="6055614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341710" y="619593"/>
            <a:ext cx="605561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057900" cy="619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06028" y="63621"/>
            <a:ext cx="1171575" cy="566644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171450" y="329160"/>
            <a:ext cx="5262649" cy="360837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5100" y="8646601"/>
            <a:ext cx="342900" cy="508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66585" y="2871211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Relationship between </a:t>
            </a:r>
            <a:r>
              <a:rPr kumimoji="1" lang="sv-SE" altLang="ja-JP" sz="800" b="1" dirty="0" smtClean="0">
                <a:latin typeface="Arial" pitchFamily="34" charset="0"/>
                <a:cs typeface="Arial" pitchFamily="34" charset="0"/>
              </a:rPr>
              <a:t>IEC62304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kumimoji="1" lang="sv-SE" altLang="ja-JP" sz="800" b="1" dirty="0" smtClean="0">
                <a:latin typeface="Arial" pitchFamily="34" charset="0"/>
                <a:cs typeface="Arial" pitchFamily="34" charset="0"/>
              </a:rPr>
              <a:t>IEC 61508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       　　　　　　　　     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6307" y="323528"/>
            <a:ext cx="416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MathWorks </a:t>
            </a:r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IEC 62304 Workshop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51045"/>
              </p:ext>
            </p:extLst>
          </p:nvPr>
        </p:nvGraphicFramePr>
        <p:xfrm>
          <a:off x="461386" y="3543866"/>
          <a:ext cx="5616623" cy="1201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728192"/>
                <a:gridCol w="2016223"/>
              </a:tblGrid>
              <a:tr h="40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smtClean="0"/>
                        <a:t>IEC 61508</a:t>
                      </a:r>
                      <a:endParaRPr kumimoji="1" lang="en-US" altLang="ja-JP" sz="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dirty="0" smtClean="0"/>
                        <a:t>IEC 62304</a:t>
                      </a:r>
                      <a:endParaRPr kumimoji="1" lang="en-US" altLang="ja-JP" sz="600" b="1" dirty="0" smtClean="0"/>
                    </a:p>
                    <a:p>
                      <a:endParaRPr kumimoji="1" lang="ja-JP" altLang="en-US" sz="600" b="1" dirty="0"/>
                    </a:p>
                  </a:txBody>
                  <a:tcPr/>
                </a:tc>
              </a:tr>
              <a:tr h="40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ja-JP" sz="600" b="1" dirty="0" err="1" smtClean="0">
                          <a:latin typeface="+mn-lt"/>
                        </a:rPr>
                        <a:t>Safety</a:t>
                      </a:r>
                      <a:r>
                        <a:rPr kumimoji="1" lang="sv-SE" altLang="ja-JP" sz="600" b="1" dirty="0" smtClean="0">
                          <a:latin typeface="+mn-lt"/>
                        </a:rPr>
                        <a:t> </a:t>
                      </a:r>
                      <a:r>
                        <a:rPr kumimoji="1" lang="sv-SE" altLang="ja-JP" sz="600" b="1" dirty="0" err="1" smtClean="0">
                          <a:latin typeface="+mn-lt"/>
                        </a:rPr>
                        <a:t>Integrity</a:t>
                      </a:r>
                      <a:r>
                        <a:rPr kumimoji="1" lang="sv-SE" altLang="ja-JP" sz="600" b="1" dirty="0" smtClean="0">
                          <a:latin typeface="+mn-lt"/>
                        </a:rPr>
                        <a:t> </a:t>
                      </a:r>
                      <a:r>
                        <a:rPr kumimoji="1" lang="sv-SE" altLang="ja-JP" sz="600" b="1" dirty="0" err="1" smtClean="0">
                          <a:latin typeface="+mn-lt"/>
                        </a:rPr>
                        <a:t>Levels</a:t>
                      </a:r>
                      <a:r>
                        <a:rPr kumimoji="1" lang="sv-SE" altLang="ja-JP" sz="600" b="1" baseline="0" dirty="0" smtClean="0">
                          <a:latin typeface="+mn-lt"/>
                        </a:rPr>
                        <a:t> </a:t>
                      </a:r>
                      <a:endParaRPr kumimoji="1" lang="ja-JP" altLang="en-US" sz="6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SIL 1 – 4;</a:t>
                      </a:r>
                      <a:r>
                        <a:rPr kumimoji="1" lang="en-US" altLang="ja-JP" sz="600" baseline="0" dirty="0" smtClean="0"/>
                        <a:t> 1 being lowest </a:t>
                      </a:r>
                      <a:r>
                        <a:rPr kumimoji="1" lang="en-US" altLang="ja-JP" sz="600" dirty="0" smtClean="0"/>
                        <a:t/>
                      </a:r>
                      <a:br>
                        <a:rPr kumimoji="1" lang="en-US" altLang="ja-JP" sz="600" dirty="0" smtClean="0"/>
                      </a:br>
                      <a:r>
                        <a:rPr kumimoji="1" lang="en-US" altLang="ja-JP" sz="600" dirty="0" smtClean="0"/>
                        <a:t>Considering  probability and severity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Class A – C;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A being lowest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baseline="0" dirty="0" smtClean="0">
                          <a:latin typeface="+mn-lt"/>
                        </a:rPr>
                        <a:t>Considering only severity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40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ja-JP" sz="600" b="1" dirty="0" err="1" smtClean="0">
                          <a:latin typeface="+mn-lt"/>
                        </a:rPr>
                        <a:t>Independence</a:t>
                      </a:r>
                      <a:r>
                        <a:rPr kumimoji="1" lang="sv-SE" altLang="ja-JP" sz="600" b="1" dirty="0" smtClean="0">
                          <a:latin typeface="+mn-lt"/>
                        </a:rPr>
                        <a:t> </a:t>
                      </a:r>
                      <a:r>
                        <a:rPr kumimoji="1" lang="sv-SE" altLang="ja-JP" sz="600" b="1" dirty="0" err="1" smtClean="0">
                          <a:latin typeface="+mn-lt"/>
                        </a:rPr>
                        <a:t>of</a:t>
                      </a:r>
                      <a:r>
                        <a:rPr kumimoji="1" lang="sv-SE" altLang="ja-JP" sz="600" b="1" dirty="0" smtClean="0">
                          <a:latin typeface="+mn-lt"/>
                        </a:rPr>
                        <a:t> </a:t>
                      </a:r>
                      <a:r>
                        <a:rPr kumimoji="1" lang="sv-SE" altLang="ja-JP" sz="600" b="1" dirty="0" err="1" smtClean="0">
                          <a:latin typeface="+mn-lt"/>
                        </a:rPr>
                        <a:t>verification</a:t>
                      </a:r>
                      <a:endParaRPr kumimoji="1" lang="ja-JP" altLang="en-US" sz="6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ja-JP" sz="600" b="0" dirty="0" smtClean="0">
                          <a:latin typeface="+mn-lt"/>
                        </a:rPr>
                        <a:t>Strong </a:t>
                      </a:r>
                      <a:r>
                        <a:rPr kumimoji="1" lang="sv-SE" altLang="ja-JP" sz="600" b="0" dirty="0" err="1" smtClean="0">
                          <a:latin typeface="+mn-lt"/>
                        </a:rPr>
                        <a:t>emphasis</a:t>
                      </a:r>
                      <a:r>
                        <a:rPr kumimoji="1" lang="sv-SE" altLang="ja-JP" sz="600" b="0" dirty="0" smtClean="0">
                          <a:latin typeface="+mn-lt"/>
                        </a:rPr>
                        <a:t> for </a:t>
                      </a:r>
                      <a:r>
                        <a:rPr kumimoji="1" lang="sv-SE" altLang="ja-JP" sz="600" b="0" dirty="0" err="1" smtClean="0">
                          <a:latin typeface="+mn-lt"/>
                        </a:rPr>
                        <a:t>higher</a:t>
                      </a:r>
                      <a:r>
                        <a:rPr kumimoji="1" lang="sv-SE" altLang="ja-JP" sz="600" b="0" baseline="0" dirty="0" smtClean="0">
                          <a:latin typeface="+mn-lt"/>
                        </a:rPr>
                        <a:t> SIL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Not </a:t>
                      </a:r>
                      <a:r>
                        <a:rPr kumimoji="1" lang="en-US" altLang="ja-JP" sz="600" b="0" dirty="0" err="1" smtClean="0">
                          <a:latin typeface="+mn-lt"/>
                        </a:rPr>
                        <a:t>emphasised</a:t>
                      </a: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461385" y="3299446"/>
            <a:ext cx="5616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smtClean="0">
                <a:latin typeface="Arial" pitchFamily="34" charset="0"/>
                <a:cs typeface="Arial" pitchFamily="34" charset="0"/>
              </a:rPr>
              <a:t>IEC 61508 is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referred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good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practice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implementing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v-SE" sz="9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sv-SE" sz="900" dirty="0" smtClean="0">
                <a:latin typeface="Arial" pitchFamily="34" charset="0"/>
                <a:cs typeface="Arial" pitchFamily="34" charset="0"/>
              </a:rPr>
              <a:t> IEC 62304</a:t>
            </a:r>
            <a:endParaRPr lang="sv-SE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 25"/>
          <p:cNvGrpSpPr/>
          <p:nvPr/>
        </p:nvGrpSpPr>
        <p:grpSpPr>
          <a:xfrm>
            <a:off x="188640" y="5364088"/>
            <a:ext cx="6487489" cy="2016224"/>
            <a:chOff x="188640" y="1115616"/>
            <a:chExt cx="6487489" cy="2016224"/>
          </a:xfrm>
        </p:grpSpPr>
        <p:sp>
          <p:nvSpPr>
            <p:cNvPr id="27" name="テキスト ボックス 39"/>
            <p:cNvSpPr txBox="1"/>
            <p:nvPr/>
          </p:nvSpPr>
          <p:spPr>
            <a:xfrm>
              <a:off x="188640" y="1115616"/>
              <a:ext cx="6487489" cy="21544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b="1" dirty="0" smtClean="0">
                  <a:latin typeface="Arial" pitchFamily="34" charset="0"/>
                  <a:cs typeface="Arial" pitchFamily="34" charset="0"/>
                </a:rPr>
                <a:t>IEC </a:t>
              </a:r>
              <a:r>
                <a:rPr kumimoji="1" lang="en-US" altLang="ja-JP" sz="800" b="1" dirty="0">
                  <a:latin typeface="Arial" pitchFamily="34" charset="0"/>
                  <a:cs typeface="Arial" pitchFamily="34" charset="0"/>
                </a:rPr>
                <a:t>Certification </a:t>
              </a:r>
              <a:r>
                <a:rPr kumimoji="1" lang="en-US" altLang="ja-JP" sz="800" b="1" dirty="0" smtClean="0">
                  <a:latin typeface="Arial" pitchFamily="34" charset="0"/>
                  <a:cs typeface="Arial" pitchFamily="34" charset="0"/>
                </a:rPr>
                <a:t>Kit</a:t>
              </a:r>
              <a:r>
                <a:rPr kumimoji="1" lang="ja-JP" altLang="en-US" sz="8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kumimoji="1" lang="en-US" altLang="ja-JP" sz="800" b="1" dirty="0" smtClean="0">
                  <a:latin typeface="Arial" pitchFamily="34" charset="0"/>
                  <a:cs typeface="Arial" pitchFamily="34" charset="0"/>
                </a:rPr>
                <a:t>Templates for </a:t>
              </a:r>
              <a:r>
                <a:rPr kumimoji="1" lang="en-US" altLang="ja-JP" sz="800" b="1" dirty="0" smtClean="0">
                  <a:latin typeface="Arial" pitchFamily="34" charset="0"/>
                  <a:cs typeface="Arial" pitchFamily="34" charset="0"/>
                </a:rPr>
                <a:t>IEC 61508 </a:t>
              </a:r>
              <a:r>
                <a:rPr kumimoji="1" lang="en-US" altLang="ja-JP" sz="800" b="1" dirty="0" smtClean="0">
                  <a:latin typeface="Arial" pitchFamily="34" charset="0"/>
                  <a:cs typeface="Arial" pitchFamily="34" charset="0"/>
                </a:rPr>
                <a:t>Certification</a:t>
              </a:r>
              <a:endParaRPr kumimoji="1" lang="ja-JP" altLang="en-US" sz="800" b="1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9" name="図表 51"/>
            <p:cNvGraphicFramePr/>
            <p:nvPr>
              <p:extLst>
                <p:ext uri="{D42A27DB-BD31-4B8C-83A1-F6EECF244321}">
                  <p14:modId xmlns:p14="http://schemas.microsoft.com/office/powerpoint/2010/main" val="4043717472"/>
                </p:ext>
              </p:extLst>
            </p:nvPr>
          </p:nvGraphicFramePr>
          <p:xfrm>
            <a:off x="332656" y="1547664"/>
            <a:ext cx="6048672" cy="15841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97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81870" y="2962661"/>
            <a:ext cx="1878980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sv-SE" altLang="ja-JP" sz="800" b="1" dirty="0" smtClean="0">
                <a:latin typeface="Arial" pitchFamily="34" charset="0"/>
                <a:cs typeface="Arial" pitchFamily="34" charset="0"/>
              </a:rPr>
              <a:t>IEC61508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Tables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IEC 61508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Deliverables Generated from MATLAB/Simulink 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82350"/>
              </p:ext>
            </p:extLst>
          </p:nvPr>
        </p:nvGraphicFramePr>
        <p:xfrm>
          <a:off x="332656" y="3035249"/>
          <a:ext cx="1656184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1 Software Safety Requirements Specification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2 Software Design and Development – Software Architecture 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3 Software Design and Implementation – Support Tools and Programming Language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/>
                        <a:t>Table A. 4 Software Design and Development – Detailed Design</a:t>
                      </a:r>
                      <a:endParaRPr kumimoji="1" lang="en-US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A. 10 Functional Safety Assessment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5 </a:t>
                      </a:r>
                      <a:r>
                        <a:rPr lang="sv-SE" altLang="ja-JP" sz="600" b="0" dirty="0" err="1" smtClean="0"/>
                        <a:t>Modeling</a:t>
                      </a:r>
                      <a:r>
                        <a:rPr lang="sv-SE" altLang="ja-JP" sz="600" b="0" dirty="0" smtClean="0"/>
                        <a:t> 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7 Semi-formal </a:t>
                      </a:r>
                      <a:r>
                        <a:rPr lang="sv-SE" altLang="ja-JP" sz="600" b="0" dirty="0" err="1" smtClean="0"/>
                        <a:t>Methods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27830"/>
              </p:ext>
            </p:extLst>
          </p:nvPr>
        </p:nvGraphicFramePr>
        <p:xfrm>
          <a:off x="2236423" y="3035249"/>
          <a:ext cx="1768641" cy="2256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641"/>
              </a:tblGrid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5 Software Design and Development – Software Module Testing and Integration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7 Software Aspects of System Safety Validation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A. 8 Modification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9 Software Verification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1 Design and Coding Standards</a:t>
                      </a:r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17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3 Functional and Black-Box Testing</a:t>
                      </a:r>
                    </a:p>
                  </a:txBody>
                  <a:tcPr marL="68580" marR="68580" marT="60960" marB="60960"/>
                </a:tc>
              </a:tr>
              <a:tr h="2275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</a:p>
                  </a:txBody>
                  <a:tcPr marL="68580" marR="68580" marT="60960" marB="60960"/>
                </a:tc>
              </a:tr>
              <a:tr h="2880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10426"/>
              </p:ext>
            </p:extLst>
          </p:nvPr>
        </p:nvGraphicFramePr>
        <p:xfrm>
          <a:off x="4293096" y="3035249"/>
          <a:ext cx="1656184" cy="172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6 Programmable Electronics Integration (Hardware and Software)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B. 1 Design and Coding Standards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6 Performance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  <a:endParaRPr lang="en-US" altLang="ja-JP" sz="600" b="0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       　　　　　　　　     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07244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9513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41621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Model Information inside Web Brower</a:t>
            </a:r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Traceability Reports for 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Cases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Model Coverage Reports</a:t>
            </a:r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1772816" y="1691680"/>
            <a:ext cx="648072" cy="2541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右矢印 25"/>
          <p:cNvSpPr/>
          <p:nvPr/>
        </p:nvSpPr>
        <p:spPr>
          <a:xfrm rot="7955651">
            <a:off x="832260" y="2257583"/>
            <a:ext cx="1202981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5360" y="316916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C00000"/>
                </a:solidFill>
              </a:rPr>
              <a:t>Using Simulink for Software 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Design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198093" y="2962660"/>
            <a:ext cx="1878980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sv-SE" altLang="ja-JP" sz="800" b="1" dirty="0" smtClean="0">
                <a:latin typeface="Arial" pitchFamily="34" charset="0"/>
                <a:cs typeface="Arial" pitchFamily="34" charset="0"/>
              </a:rPr>
              <a:t>IEC61508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Tables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IEC 61508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Deliverables Generated from MATLAB/Simulink 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88066"/>
              </p:ext>
            </p:extLst>
          </p:nvPr>
        </p:nvGraphicFramePr>
        <p:xfrm>
          <a:off x="332656" y="3035249"/>
          <a:ext cx="1656184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1 Software Safety Requirements Specification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2 Software Design and Development – Software Architecture 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3 Software Design and Implementation – Support Tools and Programming Language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/>
                        <a:t>Table A. 4 Software Design and Development – Detailed Design</a:t>
                      </a:r>
                      <a:endParaRPr kumimoji="1" lang="en-US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A. 10 Functional Safety Assessment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5 </a:t>
                      </a:r>
                      <a:r>
                        <a:rPr lang="sv-SE" altLang="ja-JP" sz="600" b="0" dirty="0" err="1" smtClean="0"/>
                        <a:t>Modeling</a:t>
                      </a:r>
                      <a:r>
                        <a:rPr lang="sv-SE" altLang="ja-JP" sz="600" b="0" dirty="0" smtClean="0"/>
                        <a:t> 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7 Semi-formal </a:t>
                      </a:r>
                      <a:r>
                        <a:rPr lang="sv-SE" altLang="ja-JP" sz="600" b="0" dirty="0" err="1" smtClean="0"/>
                        <a:t>Methods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93731"/>
              </p:ext>
            </p:extLst>
          </p:nvPr>
        </p:nvGraphicFramePr>
        <p:xfrm>
          <a:off x="2236423" y="3035249"/>
          <a:ext cx="1768641" cy="2256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641"/>
              </a:tblGrid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5 Software Design and Development – Software Module Testing and Integration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7 Software Aspects of System Safety Validation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A. 8 Modification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9 Software Verification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1 Design and Coding Standards</a:t>
                      </a:r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17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3 Functional and Black-Box Testing</a:t>
                      </a:r>
                    </a:p>
                  </a:txBody>
                  <a:tcPr marL="68580" marR="68580" marT="60960" marB="60960"/>
                </a:tc>
              </a:tr>
              <a:tr h="2275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</a:p>
                  </a:txBody>
                  <a:tcPr marL="68580" marR="68580" marT="60960" marB="60960"/>
                </a:tc>
              </a:tr>
              <a:tr h="2880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38419"/>
              </p:ext>
            </p:extLst>
          </p:nvPr>
        </p:nvGraphicFramePr>
        <p:xfrm>
          <a:off x="4293096" y="3035249"/>
          <a:ext cx="1656184" cy="172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6 Programmable Electronics Integration (Hardware and Software)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B. 1 Design and Coding Standards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6 Performance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  <a:endParaRPr lang="en-US" altLang="ja-JP" sz="600" b="0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       　　　　　　　　     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9543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0868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61722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Model Information inside Web Brower</a:t>
            </a:r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Traceability Reports for 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Cases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Model Coverage Reports</a:t>
            </a:r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2996952" y="1660362"/>
            <a:ext cx="828092" cy="3193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右矢印 25"/>
          <p:cNvSpPr/>
          <p:nvPr/>
        </p:nvSpPr>
        <p:spPr>
          <a:xfrm rot="6578260">
            <a:off x="2701167" y="2268392"/>
            <a:ext cx="1050523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23139" y="329092"/>
            <a:ext cx="2491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C00000"/>
                </a:solidFill>
              </a:rPr>
              <a:t>Design Verification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4224953" y="2962660"/>
            <a:ext cx="1878980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sv-SE" altLang="ja-JP" sz="800" b="1" dirty="0" smtClean="0">
                <a:latin typeface="Arial" pitchFamily="34" charset="0"/>
                <a:cs typeface="Arial" pitchFamily="34" charset="0"/>
              </a:rPr>
              <a:t>IEC61508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Tables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IEC 61508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Deliverables Generated from MATLAB/Simulink 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38008"/>
              </p:ext>
            </p:extLst>
          </p:nvPr>
        </p:nvGraphicFramePr>
        <p:xfrm>
          <a:off x="332656" y="3035249"/>
          <a:ext cx="1656184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1 Software Safety Requirements Specification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2 Software Design and Development – Software Architecture 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3 Software Design and Implementation – Support Tools and Programming Language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/>
                        <a:t>Table A. 4 Software Design and Development – Detailed Design</a:t>
                      </a:r>
                      <a:endParaRPr kumimoji="1" lang="en-US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A. 10 Functional Safety Assessment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5 </a:t>
                      </a:r>
                      <a:r>
                        <a:rPr lang="sv-SE" altLang="ja-JP" sz="600" b="0" dirty="0" err="1" smtClean="0"/>
                        <a:t>Modeling</a:t>
                      </a:r>
                      <a:r>
                        <a:rPr lang="sv-SE" altLang="ja-JP" sz="600" b="0" dirty="0" smtClean="0"/>
                        <a:t> </a:t>
                      </a:r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ja-JP" sz="600" b="0" dirty="0" smtClean="0"/>
                        <a:t>Table B. 7 Semi-formal </a:t>
                      </a:r>
                      <a:r>
                        <a:rPr lang="sv-SE" altLang="ja-JP" sz="600" b="0" dirty="0" err="1" smtClean="0"/>
                        <a:t>Methods</a:t>
                      </a:r>
                      <a:endParaRPr lang="sv-SE" altLang="ja-JP" sz="600" b="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70652"/>
              </p:ext>
            </p:extLst>
          </p:nvPr>
        </p:nvGraphicFramePr>
        <p:xfrm>
          <a:off x="2236423" y="3035249"/>
          <a:ext cx="1768641" cy="2256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641"/>
              </a:tblGrid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5 Software Design and Development – Software Module Testing and Integration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31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7 Software Aspects of System Safety Validation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A. 8 Modification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9 Software Verification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1 Design and Coding Standards</a:t>
                      </a:r>
                    </a:p>
                  </a:txBody>
                  <a:tcPr marL="68580" marR="68580" marT="60960" marB="60960"/>
                </a:tc>
              </a:tr>
              <a:tr h="225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17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3 Functional and Black-Box Testing</a:t>
                      </a:r>
                    </a:p>
                  </a:txBody>
                  <a:tcPr marL="68580" marR="68580" marT="60960" marB="60960"/>
                </a:tc>
              </a:tr>
              <a:tr h="2275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</a:p>
                  </a:txBody>
                  <a:tcPr marL="68580" marR="68580" marT="60960" marB="60960"/>
                </a:tc>
              </a:tr>
              <a:tr h="2880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85881"/>
              </p:ext>
            </p:extLst>
          </p:nvPr>
        </p:nvGraphicFramePr>
        <p:xfrm>
          <a:off x="4293096" y="3035249"/>
          <a:ext cx="1656184" cy="172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A. 6 Programmable Electronics Integration (Hardware and Software)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B. 1 Design and Coding Standards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2 Dynamic Analysis and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6 Performance Testing</a:t>
                      </a:r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b="0" dirty="0" smtClean="0"/>
                        <a:t>Table B. 8 Static Analysis</a:t>
                      </a:r>
                      <a:endParaRPr lang="en-US" altLang="ja-JP" sz="600" b="0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dirty="0" smtClean="0"/>
                        <a:t>Table B. 9 Modular Approach</a:t>
                      </a:r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       　　　　　　　　     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64037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90560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07097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Model Information inside Web Brower</a:t>
            </a:r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Traceability Reports for 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Cases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Model Coverage Reports</a:t>
            </a:r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9739" y="303632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C00000"/>
                </a:solidFill>
              </a:rPr>
              <a:t>Code Verification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  <p:sp>
        <p:nvSpPr>
          <p:cNvPr id="27" name="右矢印 25"/>
          <p:cNvSpPr/>
          <p:nvPr/>
        </p:nvSpPr>
        <p:spPr>
          <a:xfrm rot="5400000">
            <a:off x="4634142" y="2276909"/>
            <a:ext cx="920771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角丸四角形 26"/>
          <p:cNvSpPr/>
          <p:nvPr/>
        </p:nvSpPr>
        <p:spPr>
          <a:xfrm>
            <a:off x="4281656" y="1691680"/>
            <a:ext cx="1955656" cy="2541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kawasaki 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MW_Public</Template>
  <TotalTime>8991</TotalTime>
  <Words>1253</Words>
  <Application>Microsoft Office PowerPoint</Application>
  <PresentationFormat>Bildspel på skärmen (4:3)</PresentationFormat>
  <Paragraphs>231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MW_Public</vt:lpstr>
      <vt:lpstr>PowerPoint-presentation</vt:lpstr>
      <vt:lpstr>PowerPoint-presentation</vt:lpstr>
      <vt:lpstr>PowerPoint-presentation</vt:lpstr>
      <vt:lpstr>PowerPoint-presentation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Kristian Lindqvist</dc:creator>
  <cp:keywords>Version 12.0</cp:keywords>
  <cp:lastModifiedBy>Kristian Lindqvist</cp:lastModifiedBy>
  <cp:revision>254</cp:revision>
  <cp:lastPrinted>2012-12-14T05:20:38Z</cp:lastPrinted>
  <dcterms:created xsi:type="dcterms:W3CDTF">2012-03-07T09:20:57Z</dcterms:created>
  <dcterms:modified xsi:type="dcterms:W3CDTF">2013-06-26T10:32:11Z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