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9" r:id="rId2"/>
    <p:sldId id="338" r:id="rId3"/>
    <p:sldId id="340" r:id="rId4"/>
    <p:sldId id="341" r:id="rId5"/>
    <p:sldId id="342" r:id="rId6"/>
  </p:sldIdLst>
  <p:sldSz cx="6858000" cy="9144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Biesiada" initials="M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C84"/>
    <a:srgbClr val="FF9900"/>
    <a:srgbClr val="176DAD"/>
    <a:srgbClr val="0D78C9"/>
    <a:srgbClr val="993200"/>
    <a:srgbClr val="4D4E44"/>
    <a:srgbClr val="176338"/>
    <a:srgbClr val="0F5D3F"/>
    <a:srgbClr val="ABC8D1"/>
    <a:srgbClr val="1B3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3286" autoAdjust="0"/>
  </p:normalViewPr>
  <p:slideViewPr>
    <p:cSldViewPr>
      <p:cViewPr>
        <p:scale>
          <a:sx n="80" d="100"/>
          <a:sy n="80" d="100"/>
        </p:scale>
        <p:origin x="-3258" y="-4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42" y="44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E6705-267C-4D1B-88A0-64B7E792A0D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4B25DF8-DB1C-47DD-A4D8-E9B772D9A1D6}">
      <dgm:prSet phldrT="[テキスト]" custT="1"/>
      <dgm:spPr/>
      <dgm:t>
        <a:bodyPr/>
        <a:lstStyle/>
        <a:p>
          <a:r>
            <a:rPr kumimoji="1" lang="en-US" altLang="ja-JP" sz="1100" b="1" dirty="0" smtClean="0"/>
            <a:t>Conformance Demonstration </a:t>
          </a:r>
          <a:r>
            <a:rPr kumimoji="1" lang="en-US" altLang="ja-JP" sz="1100" b="1" dirty="0" smtClean="0"/>
            <a:t>Template (IEC Certification Kit)</a:t>
          </a:r>
          <a:endParaRPr kumimoji="1" lang="ja-JP" altLang="en-US" sz="1100" b="1" dirty="0"/>
        </a:p>
      </dgm:t>
    </dgm:pt>
    <dgm:pt modelId="{4D15C618-164F-4BBF-BDFA-87728E59E6E1}" type="parTrans" cxnId="{A8EAE9FD-7280-4BFC-8F09-48A304131703}">
      <dgm:prSet/>
      <dgm:spPr/>
      <dgm:t>
        <a:bodyPr/>
        <a:lstStyle/>
        <a:p>
          <a:endParaRPr kumimoji="1" lang="ja-JP" altLang="en-US"/>
        </a:p>
      </dgm:t>
    </dgm:pt>
    <dgm:pt modelId="{D9D97A71-885E-42AF-A8F9-D342C536CE0F}" type="sibTrans" cxnId="{A8EAE9FD-7280-4BFC-8F09-48A304131703}">
      <dgm:prSet/>
      <dgm:spPr/>
      <dgm:t>
        <a:bodyPr/>
        <a:lstStyle/>
        <a:p>
          <a:endParaRPr kumimoji="1" lang="ja-JP" altLang="en-US"/>
        </a:p>
      </dgm:t>
    </dgm:pt>
    <dgm:pt modelId="{3C7F43A3-E5C1-430F-B5F3-E30404083718}">
      <dgm:prSet phldrT="[テキスト]"/>
      <dgm:spPr/>
      <dgm:t>
        <a:bodyPr/>
        <a:lstStyle/>
        <a:p>
          <a:r>
            <a:rPr kumimoji="1" lang="en-US" altLang="ja-JP" b="1" dirty="0" smtClean="0"/>
            <a:t>Paste the </a:t>
          </a:r>
          <a:r>
            <a:rPr kumimoji="1" lang="en-US" altLang="ja-JP" b="1" dirty="0" smtClean="0">
              <a:latin typeface="Arial" pitchFamily="34" charset="0"/>
              <a:cs typeface="Arial" pitchFamily="34" charset="0"/>
            </a:rPr>
            <a:t>MATLAB/Simulink Deliverables to the Templates</a:t>
          </a:r>
          <a:endParaRPr kumimoji="1" lang="ja-JP" altLang="en-US" b="1" dirty="0"/>
        </a:p>
      </dgm:t>
    </dgm:pt>
    <dgm:pt modelId="{F250E152-53FF-4A22-BCBD-9F373BDCE8BD}" type="parTrans" cxnId="{95D35357-3C46-4A4C-839E-7C4BD73CC623}">
      <dgm:prSet/>
      <dgm:spPr/>
      <dgm:t>
        <a:bodyPr/>
        <a:lstStyle/>
        <a:p>
          <a:endParaRPr kumimoji="1" lang="ja-JP" altLang="en-US"/>
        </a:p>
      </dgm:t>
    </dgm:pt>
    <dgm:pt modelId="{DE60D8E9-0586-4B02-A485-F111D4017FC8}" type="sibTrans" cxnId="{95D35357-3C46-4A4C-839E-7C4BD73CC623}">
      <dgm:prSet/>
      <dgm:spPr/>
      <dgm:t>
        <a:bodyPr/>
        <a:lstStyle/>
        <a:p>
          <a:endParaRPr kumimoji="1" lang="ja-JP" altLang="en-US"/>
        </a:p>
      </dgm:t>
    </dgm:pt>
    <dgm:pt modelId="{5AACE90B-2A79-48A9-958F-48A4C3B87930}">
      <dgm:prSet phldrT="[テキスト]"/>
      <dgm:spPr/>
      <dgm:t>
        <a:bodyPr/>
        <a:lstStyle/>
        <a:p>
          <a:r>
            <a:rPr kumimoji="1" lang="en-US" altLang="ja-JP" b="1" dirty="0" smtClean="0">
              <a:latin typeface="Arial" pitchFamily="34" charset="0"/>
              <a:cs typeface="Arial" pitchFamily="34" charset="0"/>
            </a:rPr>
            <a:t>Documentations for ISO26262 Certification</a:t>
          </a:r>
          <a:endParaRPr kumimoji="1" lang="ja-JP" altLang="en-US" b="1" dirty="0"/>
        </a:p>
      </dgm:t>
    </dgm:pt>
    <dgm:pt modelId="{3180FEC3-F0C8-4F64-AA56-99518CB956A0}" type="parTrans" cxnId="{3CAB01C9-B9C2-45D5-A704-7ADEE638B8F2}">
      <dgm:prSet/>
      <dgm:spPr/>
      <dgm:t>
        <a:bodyPr/>
        <a:lstStyle/>
        <a:p>
          <a:endParaRPr kumimoji="1" lang="ja-JP" altLang="en-US"/>
        </a:p>
      </dgm:t>
    </dgm:pt>
    <dgm:pt modelId="{2DBAA91B-35F1-4AC0-91C9-F9683F1C2B66}" type="sibTrans" cxnId="{3CAB01C9-B9C2-45D5-A704-7ADEE638B8F2}">
      <dgm:prSet/>
      <dgm:spPr/>
      <dgm:t>
        <a:bodyPr/>
        <a:lstStyle/>
        <a:p>
          <a:endParaRPr kumimoji="1" lang="ja-JP" altLang="en-US"/>
        </a:p>
      </dgm:t>
    </dgm:pt>
    <dgm:pt modelId="{CEC6E8CE-6779-4C35-AF08-60374BA6F6F6}" type="pres">
      <dgm:prSet presAssocID="{E3DE6705-267C-4D1B-88A0-64B7E792A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DEAC294-129D-4AC1-A493-8CC1D15F6ADA}" type="pres">
      <dgm:prSet presAssocID="{64B25DF8-DB1C-47DD-A4D8-E9B772D9A1D6}" presName="composite" presStyleCnt="0"/>
      <dgm:spPr/>
    </dgm:pt>
    <dgm:pt modelId="{2F2C1B84-4D4A-4096-95ED-BCBF435FCD41}" type="pres">
      <dgm:prSet presAssocID="{64B25DF8-DB1C-47DD-A4D8-E9B772D9A1D6}" presName="imagSh" presStyleLbl="bgImgPlace1" presStyleIdx="0" presStyleCnt="3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024C84"/>
          </a:solidFill>
        </a:ln>
      </dgm:spPr>
    </dgm:pt>
    <dgm:pt modelId="{8696F31D-4037-4CDC-8241-96A6F61842B3}" type="pres">
      <dgm:prSet presAssocID="{64B25DF8-DB1C-47DD-A4D8-E9B772D9A1D6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F809D80-81DD-4973-904C-25EAF0CFC6BD}" type="pres">
      <dgm:prSet presAssocID="{D9D97A71-885E-42AF-A8F9-D342C536CE0F}" presName="sibTrans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45F31FAF-64A6-431F-9FAF-B2B76959AEA3}" type="pres">
      <dgm:prSet presAssocID="{D9D97A71-885E-42AF-A8F9-D342C536CE0F}" presName="connTx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D12FA2DD-4A25-43C7-9D77-FAC24C1B7066}" type="pres">
      <dgm:prSet presAssocID="{3C7F43A3-E5C1-430F-B5F3-E30404083718}" presName="composite" presStyleCnt="0"/>
      <dgm:spPr/>
    </dgm:pt>
    <dgm:pt modelId="{6743ABF7-AB2D-4B3E-8408-C11FC27800EE}" type="pres">
      <dgm:prSet presAssocID="{3C7F43A3-E5C1-430F-B5F3-E30404083718}" presName="imagSh" presStyleLbl="b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solidFill>
            <a:srgbClr val="024C84"/>
          </a:solidFill>
        </a:ln>
      </dgm:spPr>
    </dgm:pt>
    <dgm:pt modelId="{0CE39A91-2DC9-4D73-A689-482EED7BE14A}" type="pres">
      <dgm:prSet presAssocID="{3C7F43A3-E5C1-430F-B5F3-E30404083718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770F60C-4D5A-4104-A131-CC55D27CC183}" type="pres">
      <dgm:prSet presAssocID="{DE60D8E9-0586-4B02-A485-F111D4017FC8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D793C7D7-F70C-4691-B104-297EFE7F6131}" type="pres">
      <dgm:prSet presAssocID="{DE60D8E9-0586-4B02-A485-F111D4017FC8}" presName="connTx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5079F846-DB23-433E-9542-6568D344C475}" type="pres">
      <dgm:prSet presAssocID="{5AACE90B-2A79-48A9-958F-48A4C3B87930}" presName="composite" presStyleCnt="0"/>
      <dgm:spPr/>
    </dgm:pt>
    <dgm:pt modelId="{39DEA081-3305-48A6-87E7-D9A29FE09007}" type="pres">
      <dgm:prSet presAssocID="{5AACE90B-2A79-48A9-958F-48A4C3B87930}" presName="imagSh" presStyleLbl="b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rgbClr val="024C84"/>
          </a:solidFill>
        </a:ln>
      </dgm:spPr>
    </dgm:pt>
    <dgm:pt modelId="{112CA4A6-AE64-402A-860F-A155A5EA5512}" type="pres">
      <dgm:prSet presAssocID="{5AACE90B-2A79-48A9-958F-48A4C3B87930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AE9FD-7280-4BFC-8F09-48A304131703}" srcId="{E3DE6705-267C-4D1B-88A0-64B7E792A0D3}" destId="{64B25DF8-DB1C-47DD-A4D8-E9B772D9A1D6}" srcOrd="0" destOrd="0" parTransId="{4D15C618-164F-4BBF-BDFA-87728E59E6E1}" sibTransId="{D9D97A71-885E-42AF-A8F9-D342C536CE0F}"/>
    <dgm:cxn modelId="{6434D403-BFD5-451F-9E59-0FEC775269AF}" type="presOf" srcId="{3C7F43A3-E5C1-430F-B5F3-E30404083718}" destId="{0CE39A91-2DC9-4D73-A689-482EED7BE14A}" srcOrd="0" destOrd="0" presId="urn:microsoft.com/office/officeart/2005/8/layout/hProcess10"/>
    <dgm:cxn modelId="{EBC2A5A0-332E-4A47-A2F8-83505DAD849C}" type="presOf" srcId="{D9D97A71-885E-42AF-A8F9-D342C536CE0F}" destId="{6F809D80-81DD-4973-904C-25EAF0CFC6BD}" srcOrd="0" destOrd="0" presId="urn:microsoft.com/office/officeart/2005/8/layout/hProcess10"/>
    <dgm:cxn modelId="{96E6678A-BA67-4CF5-BE09-BECA8591ED51}" type="presOf" srcId="{E3DE6705-267C-4D1B-88A0-64B7E792A0D3}" destId="{CEC6E8CE-6779-4C35-AF08-60374BA6F6F6}" srcOrd="0" destOrd="0" presId="urn:microsoft.com/office/officeart/2005/8/layout/hProcess10"/>
    <dgm:cxn modelId="{2FC18F41-540A-4237-9D58-86E38CD2B661}" type="presOf" srcId="{64B25DF8-DB1C-47DD-A4D8-E9B772D9A1D6}" destId="{8696F31D-4037-4CDC-8241-96A6F61842B3}" srcOrd="0" destOrd="0" presId="urn:microsoft.com/office/officeart/2005/8/layout/hProcess10"/>
    <dgm:cxn modelId="{9541D0D1-CC84-4918-A0CE-F6B90534B833}" type="presOf" srcId="{5AACE90B-2A79-48A9-958F-48A4C3B87930}" destId="{112CA4A6-AE64-402A-860F-A155A5EA5512}" srcOrd="0" destOrd="0" presId="urn:microsoft.com/office/officeart/2005/8/layout/hProcess10"/>
    <dgm:cxn modelId="{95D35357-3C46-4A4C-839E-7C4BD73CC623}" srcId="{E3DE6705-267C-4D1B-88A0-64B7E792A0D3}" destId="{3C7F43A3-E5C1-430F-B5F3-E30404083718}" srcOrd="1" destOrd="0" parTransId="{F250E152-53FF-4A22-BCBD-9F373BDCE8BD}" sibTransId="{DE60D8E9-0586-4B02-A485-F111D4017FC8}"/>
    <dgm:cxn modelId="{3CAB01C9-B9C2-45D5-A704-7ADEE638B8F2}" srcId="{E3DE6705-267C-4D1B-88A0-64B7E792A0D3}" destId="{5AACE90B-2A79-48A9-958F-48A4C3B87930}" srcOrd="2" destOrd="0" parTransId="{3180FEC3-F0C8-4F64-AA56-99518CB956A0}" sibTransId="{2DBAA91B-35F1-4AC0-91C9-F9683F1C2B66}"/>
    <dgm:cxn modelId="{543B8B59-A176-49A8-8EF1-0F7BC56CD21B}" type="presOf" srcId="{DE60D8E9-0586-4B02-A485-F111D4017FC8}" destId="{C770F60C-4D5A-4104-A131-CC55D27CC183}" srcOrd="0" destOrd="0" presId="urn:microsoft.com/office/officeart/2005/8/layout/hProcess10"/>
    <dgm:cxn modelId="{9DA645EA-D439-4971-8E90-39FE2E82AD2F}" type="presOf" srcId="{DE60D8E9-0586-4B02-A485-F111D4017FC8}" destId="{D793C7D7-F70C-4691-B104-297EFE7F6131}" srcOrd="1" destOrd="0" presId="urn:microsoft.com/office/officeart/2005/8/layout/hProcess10"/>
    <dgm:cxn modelId="{9E2E3952-47E3-454D-BA1E-8DEB9F63E2FB}" type="presOf" srcId="{D9D97A71-885E-42AF-A8F9-D342C536CE0F}" destId="{45F31FAF-64A6-431F-9FAF-B2B76959AEA3}" srcOrd="1" destOrd="0" presId="urn:microsoft.com/office/officeart/2005/8/layout/hProcess10"/>
    <dgm:cxn modelId="{9BC9F94F-C29C-44C4-9A13-5956446CB036}" type="presParOf" srcId="{CEC6E8CE-6779-4C35-AF08-60374BA6F6F6}" destId="{8DEAC294-129D-4AC1-A493-8CC1D15F6ADA}" srcOrd="0" destOrd="0" presId="urn:microsoft.com/office/officeart/2005/8/layout/hProcess10"/>
    <dgm:cxn modelId="{B5B397A7-4213-4510-B9D1-3ABCAECCDD8A}" type="presParOf" srcId="{8DEAC294-129D-4AC1-A493-8CC1D15F6ADA}" destId="{2F2C1B84-4D4A-4096-95ED-BCBF435FCD41}" srcOrd="0" destOrd="0" presId="urn:microsoft.com/office/officeart/2005/8/layout/hProcess10"/>
    <dgm:cxn modelId="{F408E599-FDDE-46F4-B966-0E4852E578DF}" type="presParOf" srcId="{8DEAC294-129D-4AC1-A493-8CC1D15F6ADA}" destId="{8696F31D-4037-4CDC-8241-96A6F61842B3}" srcOrd="1" destOrd="0" presId="urn:microsoft.com/office/officeart/2005/8/layout/hProcess10"/>
    <dgm:cxn modelId="{F0F129FC-DC3E-4A36-A161-ECC919F6692F}" type="presParOf" srcId="{CEC6E8CE-6779-4C35-AF08-60374BA6F6F6}" destId="{6F809D80-81DD-4973-904C-25EAF0CFC6BD}" srcOrd="1" destOrd="0" presId="urn:microsoft.com/office/officeart/2005/8/layout/hProcess10"/>
    <dgm:cxn modelId="{606B0E52-8938-4FC0-8A6A-1D778123D589}" type="presParOf" srcId="{6F809D80-81DD-4973-904C-25EAF0CFC6BD}" destId="{45F31FAF-64A6-431F-9FAF-B2B76959AEA3}" srcOrd="0" destOrd="0" presId="urn:microsoft.com/office/officeart/2005/8/layout/hProcess10"/>
    <dgm:cxn modelId="{ECD4CFCF-53EB-4063-8DB3-46E951226979}" type="presParOf" srcId="{CEC6E8CE-6779-4C35-AF08-60374BA6F6F6}" destId="{D12FA2DD-4A25-43C7-9D77-FAC24C1B7066}" srcOrd="2" destOrd="0" presId="urn:microsoft.com/office/officeart/2005/8/layout/hProcess10"/>
    <dgm:cxn modelId="{C8C0FB22-9E6F-48D7-A09A-813B7CADE463}" type="presParOf" srcId="{D12FA2DD-4A25-43C7-9D77-FAC24C1B7066}" destId="{6743ABF7-AB2D-4B3E-8408-C11FC27800EE}" srcOrd="0" destOrd="0" presId="urn:microsoft.com/office/officeart/2005/8/layout/hProcess10"/>
    <dgm:cxn modelId="{007257BF-1DB1-4E80-AF1E-47376FA5A3A8}" type="presParOf" srcId="{D12FA2DD-4A25-43C7-9D77-FAC24C1B7066}" destId="{0CE39A91-2DC9-4D73-A689-482EED7BE14A}" srcOrd="1" destOrd="0" presId="urn:microsoft.com/office/officeart/2005/8/layout/hProcess10"/>
    <dgm:cxn modelId="{38278DB7-C304-40E4-8873-2F267EBE3638}" type="presParOf" srcId="{CEC6E8CE-6779-4C35-AF08-60374BA6F6F6}" destId="{C770F60C-4D5A-4104-A131-CC55D27CC183}" srcOrd="3" destOrd="0" presId="urn:microsoft.com/office/officeart/2005/8/layout/hProcess10"/>
    <dgm:cxn modelId="{D136CAB0-926D-4F6C-AD01-0AE80DA29D93}" type="presParOf" srcId="{C770F60C-4D5A-4104-A131-CC55D27CC183}" destId="{D793C7D7-F70C-4691-B104-297EFE7F6131}" srcOrd="0" destOrd="0" presId="urn:microsoft.com/office/officeart/2005/8/layout/hProcess10"/>
    <dgm:cxn modelId="{6F215615-24FF-4C12-A109-F9C47C34628B}" type="presParOf" srcId="{CEC6E8CE-6779-4C35-AF08-60374BA6F6F6}" destId="{5079F846-DB23-433E-9542-6568D344C475}" srcOrd="4" destOrd="0" presId="urn:microsoft.com/office/officeart/2005/8/layout/hProcess10"/>
    <dgm:cxn modelId="{6140B1F9-DB17-4E7A-8A9D-F99828EAD9E6}" type="presParOf" srcId="{5079F846-DB23-433E-9542-6568D344C475}" destId="{39DEA081-3305-48A6-87E7-D9A29FE09007}" srcOrd="0" destOrd="0" presId="urn:microsoft.com/office/officeart/2005/8/layout/hProcess10"/>
    <dgm:cxn modelId="{16863530-7770-400D-B0FC-D8D9D6FF33BC}" type="presParOf" srcId="{5079F846-DB23-433E-9542-6568D344C475}" destId="{112CA4A6-AE64-402A-860F-A155A5EA551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C1B84-4D4A-4096-95ED-BCBF435FCD41}">
      <dsp:nvSpPr>
        <dsp:cNvPr id="0" name=""/>
        <dsp:cNvSpPr/>
      </dsp:nvSpPr>
      <dsp:spPr>
        <a:xfrm>
          <a:off x="3008" y="0"/>
          <a:ext cx="1417303" cy="99010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rgbClr val="024C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6F31D-4037-4CDC-8241-96A6F61842B3}">
      <dsp:nvSpPr>
        <dsp:cNvPr id="0" name=""/>
        <dsp:cNvSpPr/>
      </dsp:nvSpPr>
      <dsp:spPr>
        <a:xfrm>
          <a:off x="233732" y="594066"/>
          <a:ext cx="1417303" cy="990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1" kern="1200" dirty="0" smtClean="0"/>
            <a:t>Conformance Demonstration </a:t>
          </a:r>
          <a:r>
            <a:rPr kumimoji="1" lang="en-US" altLang="ja-JP" sz="1100" b="1" kern="1200" dirty="0" smtClean="0"/>
            <a:t>Template (IEC Certification Kit)</a:t>
          </a:r>
          <a:endParaRPr kumimoji="1" lang="ja-JP" altLang="en-US" sz="1100" b="1" kern="1200" dirty="0"/>
        </a:p>
      </dsp:txBody>
      <dsp:txXfrm>
        <a:off x="262731" y="623065"/>
        <a:ext cx="1359305" cy="932111"/>
      </dsp:txXfrm>
    </dsp:sp>
    <dsp:sp modelId="{6F809D80-81DD-4973-904C-25EAF0CFC6BD}">
      <dsp:nvSpPr>
        <dsp:cNvPr id="0" name=""/>
        <dsp:cNvSpPr/>
      </dsp:nvSpPr>
      <dsp:spPr>
        <a:xfrm>
          <a:off x="1693315" y="324775"/>
          <a:ext cx="273003" cy="340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>
        <a:off x="1693315" y="392887"/>
        <a:ext cx="191102" cy="204334"/>
      </dsp:txXfrm>
    </dsp:sp>
    <dsp:sp modelId="{6743ABF7-AB2D-4B3E-8408-C11FC27800EE}">
      <dsp:nvSpPr>
        <dsp:cNvPr id="0" name=""/>
        <dsp:cNvSpPr/>
      </dsp:nvSpPr>
      <dsp:spPr>
        <a:xfrm>
          <a:off x="2200322" y="0"/>
          <a:ext cx="1417303" cy="990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rgbClr val="024C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39A91-2DC9-4D73-A689-482EED7BE14A}">
      <dsp:nvSpPr>
        <dsp:cNvPr id="0" name=""/>
        <dsp:cNvSpPr/>
      </dsp:nvSpPr>
      <dsp:spPr>
        <a:xfrm>
          <a:off x="2431046" y="594066"/>
          <a:ext cx="1417303" cy="990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1" kern="1200" dirty="0" smtClean="0"/>
            <a:t>Paste the </a:t>
          </a:r>
          <a:r>
            <a:rPr kumimoji="1" lang="en-US" altLang="ja-JP" sz="1100" b="1" kern="1200" dirty="0" smtClean="0">
              <a:latin typeface="Arial" pitchFamily="34" charset="0"/>
              <a:cs typeface="Arial" pitchFamily="34" charset="0"/>
            </a:rPr>
            <a:t>MATLAB/Simulink Deliverables to the Templates</a:t>
          </a:r>
          <a:endParaRPr kumimoji="1" lang="ja-JP" altLang="en-US" sz="1100" b="1" kern="1200" dirty="0"/>
        </a:p>
      </dsp:txBody>
      <dsp:txXfrm>
        <a:off x="2460045" y="623065"/>
        <a:ext cx="1359305" cy="932111"/>
      </dsp:txXfrm>
    </dsp:sp>
    <dsp:sp modelId="{C770F60C-4D5A-4104-A131-CC55D27CC183}">
      <dsp:nvSpPr>
        <dsp:cNvPr id="0" name=""/>
        <dsp:cNvSpPr/>
      </dsp:nvSpPr>
      <dsp:spPr>
        <a:xfrm>
          <a:off x="3890629" y="324775"/>
          <a:ext cx="273003" cy="340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>
        <a:off x="3890629" y="392887"/>
        <a:ext cx="191102" cy="204334"/>
      </dsp:txXfrm>
    </dsp:sp>
    <dsp:sp modelId="{39DEA081-3305-48A6-87E7-D9A29FE09007}">
      <dsp:nvSpPr>
        <dsp:cNvPr id="0" name=""/>
        <dsp:cNvSpPr/>
      </dsp:nvSpPr>
      <dsp:spPr>
        <a:xfrm>
          <a:off x="4397636" y="0"/>
          <a:ext cx="1417303" cy="99010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rgbClr val="024C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CA4A6-AE64-402A-860F-A155A5EA5512}">
      <dsp:nvSpPr>
        <dsp:cNvPr id="0" name=""/>
        <dsp:cNvSpPr/>
      </dsp:nvSpPr>
      <dsp:spPr>
        <a:xfrm>
          <a:off x="4628360" y="594066"/>
          <a:ext cx="1417303" cy="990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1" kern="1200" dirty="0" smtClean="0">
              <a:latin typeface="Arial" pitchFamily="34" charset="0"/>
              <a:cs typeface="Arial" pitchFamily="34" charset="0"/>
            </a:rPr>
            <a:t>Documentations for ISO26262 Certification</a:t>
          </a:r>
          <a:endParaRPr kumimoji="1" lang="ja-JP" altLang="en-US" sz="1100" b="1" kern="1200" dirty="0"/>
        </a:p>
      </dsp:txBody>
      <dsp:txXfrm>
        <a:off x="4657359" y="623065"/>
        <a:ext cx="1359305" cy="932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6600" y="746125"/>
            <a:ext cx="279241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902" y="255"/>
            <a:ext cx="6858759" cy="9160255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14350" y="1219200"/>
            <a:ext cx="5829300" cy="24384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514350" y="4271434"/>
            <a:ext cx="5829300" cy="1316567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419806" y="870350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2012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5778500"/>
            <a:ext cx="6858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6057900" cy="13208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0"/>
            <a:ext cx="6057900" cy="61976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6057900" cy="13208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5314950" cy="13208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42900" y="3759200"/>
            <a:ext cx="2857500" cy="42672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2133600"/>
            <a:ext cx="2857500" cy="11176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342900" y="8229600"/>
            <a:ext cx="3429000" cy="7112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1735" y="2552701"/>
            <a:ext cx="5829300" cy="1816100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6057900" cy="1320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2914650" cy="6197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2914650" cy="6197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341710" y="2133600"/>
            <a:ext cx="6055614" cy="619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341710" y="619593"/>
            <a:ext cx="605561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0"/>
            <a:ext cx="6057900" cy="132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057900" cy="619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06028" y="63621"/>
            <a:ext cx="1171575" cy="566644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171450" y="329160"/>
            <a:ext cx="5262649" cy="360837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15100" y="8646601"/>
            <a:ext cx="342900" cy="508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81871" y="2747217"/>
            <a:ext cx="6487488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Correspondence between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ISO</a:t>
            </a:r>
            <a:r>
              <a:rPr kumimoji="1" lang="ja-JP" altLang="en-US" sz="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26262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Tables and 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Reference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Workflow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1870" y="5580112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ISO 26262 Deliverables Generated from MATLAB/Simulink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Productions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6"/>
          <p:cNvPicPr>
            <a:picLocks noChangeAspect="1" noChangeArrowheads="1"/>
          </p:cNvPicPr>
          <p:nvPr/>
        </p:nvPicPr>
        <p:blipFill>
          <a:blip r:embed="rId2" cstate="print"/>
          <a:srcRect l="1595" r="1820"/>
          <a:stretch>
            <a:fillRect/>
          </a:stretch>
        </p:blipFill>
        <p:spPr bwMode="auto">
          <a:xfrm>
            <a:off x="1124744" y="1052979"/>
            <a:ext cx="5400600" cy="121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181871" y="827584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Reference Workflow </a:t>
            </a:r>
            <a:r>
              <a:rPr lang="en-US" altLang="ja-JP" sz="800" b="1" dirty="0"/>
              <a:t>with TÜV SÜD </a:t>
            </a:r>
            <a:r>
              <a:rPr lang="en-US" altLang="ja-JP" sz="800" b="1" dirty="0" smtClean="0"/>
              <a:t>Qualification 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12122"/>
              </p:ext>
            </p:extLst>
          </p:nvPr>
        </p:nvGraphicFramePr>
        <p:xfrm>
          <a:off x="332656" y="3035249"/>
          <a:ext cx="165618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2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Notations for Software Architectural </a:t>
                      </a:r>
                      <a:r>
                        <a:rPr lang="en-US" altLang="ja-JP" sz="600" dirty="0" smtClean="0"/>
                        <a:t>Design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3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Principles for Software Architectural </a:t>
                      </a:r>
                      <a:r>
                        <a:rPr lang="en-US" altLang="ja-JP" sz="600" dirty="0" smtClean="0"/>
                        <a:t>Design</a:t>
                      </a:r>
                      <a:endParaRPr kumimoji="1" lang="en-US" altLang="ja-JP" sz="60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7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Notations for Software Unit </a:t>
                      </a:r>
                      <a:r>
                        <a:rPr lang="en-US" altLang="ja-JP" sz="600" dirty="0" smtClean="0"/>
                        <a:t>Design</a:t>
                      </a:r>
                      <a:endParaRPr kumimoji="1" lang="en-US" altLang="ja-JP" sz="600" b="1" dirty="0" smtClean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71714"/>
              </p:ext>
            </p:extLst>
          </p:nvPr>
        </p:nvGraphicFramePr>
        <p:xfrm>
          <a:off x="2236423" y="3035249"/>
          <a:ext cx="165618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2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6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Verification of Software Architectural </a:t>
                      </a:r>
                      <a:r>
                        <a:rPr lang="en-US" altLang="ja-JP" sz="600" dirty="0" smtClean="0"/>
                        <a:t>Design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92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9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Verification of Software Unit Design and </a:t>
                      </a:r>
                      <a:r>
                        <a:rPr lang="en-US" altLang="ja-JP" sz="600" dirty="0" smtClean="0"/>
                        <a:t>Implementation</a:t>
                      </a:r>
                      <a:endParaRPr kumimoji="1" lang="en-US" altLang="ja-JP" sz="600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10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Software Unit </a:t>
                      </a:r>
                      <a:r>
                        <a:rPr lang="en-US" altLang="ja-JP" sz="600" dirty="0" smtClean="0"/>
                        <a:t>Testing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11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deriving test cases for software unit </a:t>
                      </a:r>
                      <a:r>
                        <a:rPr lang="en-US" altLang="ja-JP" sz="600" dirty="0" smtClean="0"/>
                        <a:t>testing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12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Structural Coverage Metrics at the Software Unit </a:t>
                      </a:r>
                      <a:r>
                        <a:rPr lang="en-US" altLang="ja-JP" sz="600" dirty="0" smtClean="0"/>
                        <a:t>Level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13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Software Integration </a:t>
                      </a:r>
                      <a:r>
                        <a:rPr lang="en-US" altLang="ja-JP" sz="600" dirty="0" smtClean="0"/>
                        <a:t>Testing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9226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14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deriving test cases for software integration testing</a:t>
                      </a:r>
                      <a:r>
                        <a:rPr lang="ja-JP" altLang="en-US" sz="600" dirty="0" smtClean="0"/>
                        <a:t> 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68835"/>
              </p:ext>
            </p:extLst>
          </p:nvPr>
        </p:nvGraphicFramePr>
        <p:xfrm>
          <a:off x="4293096" y="3035249"/>
          <a:ext cx="165618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12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Structural Coverage Metrics at the Software Unit </a:t>
                      </a:r>
                      <a:r>
                        <a:rPr lang="en-US" altLang="ja-JP" sz="600" dirty="0" smtClean="0"/>
                        <a:t>Level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15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Structural Coverage Metrics at the Software Architectural </a:t>
                      </a:r>
                      <a:r>
                        <a:rPr lang="en-US" altLang="ja-JP" sz="600" dirty="0" smtClean="0"/>
                        <a:t>Level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cxnSp>
        <p:nvCxnSpPr>
          <p:cNvPr id="36" name="直線コネクタ 35"/>
          <p:cNvCxnSpPr/>
          <p:nvPr/>
        </p:nvCxnSpPr>
        <p:spPr>
          <a:xfrm>
            <a:off x="4077072" y="3035249"/>
            <a:ext cx="0" cy="232883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077072" y="5868144"/>
            <a:ext cx="0" cy="321267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47970" y="7436058"/>
            <a:ext cx="19848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- </a:t>
            </a:r>
            <a:r>
              <a:rPr lang="en-US" altLang="ja-JP" sz="700" dirty="0" smtClean="0"/>
              <a:t>Simulink models with </a:t>
            </a:r>
            <a:r>
              <a:rPr lang="en-US" altLang="ja-JP" sz="700" dirty="0"/>
              <a:t>Hierarchical </a:t>
            </a:r>
            <a:r>
              <a:rPr lang="en-US" altLang="ja-JP" sz="700" dirty="0" smtClean="0"/>
              <a:t>Structure</a:t>
            </a:r>
            <a:endParaRPr kumimoji="1" lang="en-US" altLang="ja-JP" sz="700" dirty="0" smtClean="0"/>
          </a:p>
          <a:p>
            <a:r>
              <a:rPr kumimoji="1" lang="en-US" altLang="ja-JP" sz="700" dirty="0"/>
              <a:t>- </a:t>
            </a:r>
            <a:r>
              <a:rPr lang="en-US" altLang="ja-JP" sz="700" dirty="0" err="1" smtClean="0"/>
              <a:t>Stateflow</a:t>
            </a:r>
            <a:r>
              <a:rPr lang="ja-JP" altLang="en-US" sz="700" dirty="0"/>
              <a:t> </a:t>
            </a:r>
            <a:r>
              <a:rPr lang="en-US" altLang="ja-JP" sz="700" dirty="0" smtClean="0"/>
              <a:t>Charts</a:t>
            </a:r>
            <a:endParaRPr kumimoji="1" lang="en-US" altLang="ja-JP" sz="700" dirty="0"/>
          </a:p>
          <a:p>
            <a:r>
              <a:rPr kumimoji="1" lang="en-US" altLang="ja-JP" sz="700" dirty="0"/>
              <a:t>- </a:t>
            </a:r>
            <a:r>
              <a:rPr lang="en-US" altLang="ja-JP" sz="700" dirty="0" smtClean="0"/>
              <a:t>Model </a:t>
            </a:r>
            <a:r>
              <a:rPr lang="en-US" altLang="ja-JP" sz="700" dirty="0"/>
              <a:t>Dependency </a:t>
            </a:r>
            <a:r>
              <a:rPr lang="en-US" altLang="ja-JP" sz="700" dirty="0" smtClean="0"/>
              <a:t>Viewer Reports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- </a:t>
            </a:r>
            <a:r>
              <a:rPr kumimoji="1" lang="en-US" altLang="ja-JP" sz="700" dirty="0" smtClean="0"/>
              <a:t>Model Advisor Reports</a:t>
            </a:r>
            <a:endParaRPr kumimoji="1" lang="en-US" altLang="ja-JP" sz="700" dirty="0"/>
          </a:p>
          <a:p>
            <a:pPr marL="0" lvl="1">
              <a:lnSpc>
                <a:spcPct val="100000"/>
              </a:lnSpc>
              <a:buSzPct val="75000"/>
            </a:pPr>
            <a:r>
              <a:rPr kumimoji="1" lang="en-US" altLang="ja-JP" sz="700" dirty="0" smtClean="0"/>
              <a:t>- </a:t>
            </a:r>
            <a:r>
              <a:rPr kumimoji="1" lang="en-US" altLang="ja-JP" sz="700" dirty="0" smtClean="0"/>
              <a:t>The </a:t>
            </a:r>
            <a:r>
              <a:rPr kumimoji="1" lang="en-US" altLang="ja-JP" sz="700" dirty="0"/>
              <a:t>text </a:t>
            </a:r>
            <a:r>
              <a:rPr lang="en-US" altLang="ja-JP" sz="700" dirty="0" smtClean="0"/>
              <a:t>specification inside </a:t>
            </a:r>
            <a:r>
              <a:rPr lang="sv-SE" altLang="ja-JP" sz="700" dirty="0" smtClean="0"/>
              <a:t>Doc Block or Model </a:t>
            </a:r>
            <a:r>
              <a:rPr lang="sv-SE" altLang="ja-JP" sz="700" dirty="0"/>
              <a:t>Info </a:t>
            </a:r>
            <a:r>
              <a:rPr lang="sv-SE" altLang="ja-JP" sz="700" dirty="0" smtClean="0"/>
              <a:t>Block</a:t>
            </a:r>
            <a:endParaRPr kumimoji="1" lang="en-US" altLang="ja-JP" sz="700" dirty="0"/>
          </a:p>
          <a:p>
            <a:r>
              <a:rPr lang="sv-SE" altLang="ja-JP" sz="700" dirty="0" smtClean="0"/>
              <a:t>- </a:t>
            </a:r>
            <a:r>
              <a:rPr lang="sv-SE" altLang="ja-JP" sz="700" dirty="0"/>
              <a:t>Reports Generated </a:t>
            </a:r>
            <a:r>
              <a:rPr lang="sv-SE" altLang="ja-JP" sz="700" dirty="0" smtClean="0"/>
              <a:t>from Simulink </a:t>
            </a:r>
            <a:r>
              <a:rPr lang="sv-SE" altLang="ja-JP" sz="700" dirty="0"/>
              <a:t>Report </a:t>
            </a:r>
            <a:r>
              <a:rPr lang="sv-SE" altLang="ja-JP" sz="700" dirty="0" smtClean="0"/>
              <a:t>Generator</a:t>
            </a:r>
            <a:endParaRPr kumimoji="1" lang="en-US" altLang="ja-JP" sz="700" dirty="0" smtClean="0"/>
          </a:p>
          <a:p>
            <a:r>
              <a:rPr kumimoji="1" lang="en-US" altLang="ja-JP" sz="700" dirty="0" smtClean="0"/>
              <a:t>…</a:t>
            </a:r>
            <a:endParaRPr kumimoji="1" lang="en-US" altLang="ja-JP" sz="700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149080" y="7434317"/>
            <a:ext cx="1818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/>
              <a:t>- Test Cases Generated from SLDV</a:t>
            </a:r>
          </a:p>
          <a:p>
            <a:r>
              <a:rPr lang="en-US" altLang="ja-JP" sz="700" dirty="0"/>
              <a:t>- Harness Model for Test and Verification</a:t>
            </a:r>
          </a:p>
          <a:p>
            <a:r>
              <a:rPr lang="en-US" altLang="ja-JP" sz="700" dirty="0"/>
              <a:t>- Model Coverage Reports</a:t>
            </a:r>
          </a:p>
          <a:p>
            <a:r>
              <a:rPr lang="en-US" altLang="ja-JP" sz="700" dirty="0" smtClean="0"/>
              <a:t>- Code Coverage Reports</a:t>
            </a:r>
            <a:endParaRPr lang="en-US" altLang="ja-JP" sz="700" dirty="0" smtClean="0">
              <a:latin typeface="+mn-ea"/>
            </a:endParaRPr>
          </a:p>
          <a:p>
            <a:r>
              <a:rPr lang="en-US" altLang="ja-JP" sz="700" dirty="0"/>
              <a:t>- </a:t>
            </a:r>
            <a:r>
              <a:rPr lang="en-US" altLang="ja-JP" sz="700" dirty="0" smtClean="0">
                <a:latin typeface="+mn-ea"/>
              </a:rPr>
              <a:t>SIL Model for Back2Back Test</a:t>
            </a:r>
            <a:endParaRPr lang="en-US" altLang="ja-JP" sz="700" dirty="0" smtClean="0">
              <a:latin typeface="+mn-ea"/>
            </a:endParaRPr>
          </a:p>
          <a:p>
            <a:r>
              <a:rPr lang="en-US" altLang="ja-JP" sz="700" dirty="0"/>
              <a:t>- </a:t>
            </a:r>
            <a:r>
              <a:rPr lang="en-US" altLang="ja-JP" sz="700" dirty="0" smtClean="0">
                <a:latin typeface="+mn-ea"/>
              </a:rPr>
              <a:t>PIL Model </a:t>
            </a:r>
            <a:r>
              <a:rPr lang="en-US" altLang="ja-JP" sz="700" dirty="0">
                <a:latin typeface="+mn-ea"/>
              </a:rPr>
              <a:t>for Back2Back Test</a:t>
            </a:r>
          </a:p>
          <a:p>
            <a:r>
              <a:rPr kumimoji="1" lang="en-US" altLang="ja-JP" sz="700" dirty="0" smtClean="0"/>
              <a:t>…</a:t>
            </a:r>
            <a:endParaRPr kumimoji="1" lang="en-US" altLang="ja-JP" sz="700" dirty="0"/>
          </a:p>
          <a:p>
            <a:endParaRPr kumimoji="1" lang="ja-JP" altLang="en-US" sz="700" dirty="0"/>
          </a:p>
        </p:txBody>
      </p:sp>
      <p:cxnSp>
        <p:nvCxnSpPr>
          <p:cNvPr id="63" name="直線コネクタ 62"/>
          <p:cNvCxnSpPr/>
          <p:nvPr/>
        </p:nvCxnSpPr>
        <p:spPr>
          <a:xfrm>
            <a:off x="4077072" y="2051720"/>
            <a:ext cx="0" cy="36004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矢印 64"/>
          <p:cNvSpPr/>
          <p:nvPr/>
        </p:nvSpPr>
        <p:spPr>
          <a:xfrm>
            <a:off x="404664" y="2339752"/>
            <a:ext cx="5904656" cy="264029"/>
          </a:xfrm>
          <a:prstGeom prst="rightArrow">
            <a:avLst>
              <a:gd name="adj1" fmla="val 50000"/>
              <a:gd name="adj2" fmla="val 1395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Upper Process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　　　　　　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　　　　　　　　　</a:t>
            </a:r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Lower Process</a:t>
            </a:r>
            <a:endParaRPr kumimoji="1" lang="ja-JP" altLang="en-US" sz="9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415318"/>
              </p:ext>
            </p:extLst>
          </p:nvPr>
        </p:nvGraphicFramePr>
        <p:xfrm>
          <a:off x="332656" y="595872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22575"/>
              </p:ext>
            </p:extLst>
          </p:nvPr>
        </p:nvGraphicFramePr>
        <p:xfrm>
          <a:off x="2204864" y="595930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Fixed-Point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Design</a:t>
                      </a:r>
                      <a:r>
                        <a:rPr kumimoji="1" lang="en-US" altLang="ja-JP" sz="600" baseline="0" dirty="0" smtClean="0"/>
                        <a:t> Verifier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4293"/>
              </p:ext>
            </p:extLst>
          </p:nvPr>
        </p:nvGraphicFramePr>
        <p:xfrm>
          <a:off x="4293096" y="595930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Fixed-Point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Design</a:t>
                      </a:r>
                      <a:r>
                        <a:rPr kumimoji="1" lang="en-US" altLang="ja-JP" sz="600" baseline="0" dirty="0" smtClean="0"/>
                        <a:t> Verifier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Embedded</a:t>
                      </a:r>
                      <a:r>
                        <a:rPr kumimoji="1" lang="en-US" altLang="ja-JP" sz="600" b="0" baseline="0" dirty="0" smtClean="0">
                          <a:latin typeface="+mn-lt"/>
                        </a:rPr>
                        <a:t> Coder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Polyspace</a:t>
                      </a:r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060849" y="7436058"/>
            <a:ext cx="20162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/>
              <a:t>- </a:t>
            </a:r>
            <a:r>
              <a:rPr lang="en-US" altLang="ja-JP" sz="700" dirty="0"/>
              <a:t>Simulink models with Hierarchical Structure</a:t>
            </a:r>
            <a:endParaRPr kumimoji="1" lang="en-US" altLang="ja-JP" sz="700" dirty="0"/>
          </a:p>
          <a:p>
            <a:r>
              <a:rPr kumimoji="1" lang="en-US" altLang="ja-JP" sz="700" dirty="0"/>
              <a:t>- </a:t>
            </a:r>
            <a:r>
              <a:rPr lang="en-US" altLang="ja-JP" sz="700" dirty="0" err="1"/>
              <a:t>Stateflow</a:t>
            </a:r>
            <a:r>
              <a:rPr lang="ja-JP" altLang="en-US" sz="700" dirty="0"/>
              <a:t> </a:t>
            </a:r>
            <a:r>
              <a:rPr lang="en-US" altLang="ja-JP" sz="700" dirty="0"/>
              <a:t>Charts</a:t>
            </a:r>
            <a:endParaRPr kumimoji="1" lang="en-US" altLang="ja-JP" sz="700" dirty="0"/>
          </a:p>
          <a:p>
            <a:r>
              <a:rPr lang="en-US" altLang="ja-JP" sz="700" dirty="0"/>
              <a:t>- SVG </a:t>
            </a:r>
            <a:r>
              <a:rPr lang="en-US" altLang="ja-JP" sz="700" dirty="0" smtClean="0"/>
              <a:t>Format Files for showing Simulink </a:t>
            </a:r>
            <a:r>
              <a:rPr lang="en-US" altLang="ja-JP" sz="700" dirty="0" smtClean="0"/>
              <a:t>Model Information inside Web Brower</a:t>
            </a:r>
            <a:endParaRPr lang="en-US" altLang="ja-JP" sz="700" dirty="0" smtClean="0"/>
          </a:p>
          <a:p>
            <a:r>
              <a:rPr kumimoji="1" lang="en-US" altLang="ja-JP" sz="700" dirty="0"/>
              <a:t>- Model Advisor Reports</a:t>
            </a:r>
          </a:p>
          <a:p>
            <a:r>
              <a:rPr lang="sv-SE" altLang="ja-JP" sz="700" dirty="0"/>
              <a:t>- Reports Generated from Simulink Report Generator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- </a:t>
            </a:r>
            <a:r>
              <a:rPr lang="en-US" altLang="ja-JP" sz="700" dirty="0"/>
              <a:t>System Design </a:t>
            </a:r>
            <a:r>
              <a:rPr lang="en-US" altLang="ja-JP" sz="700" dirty="0" smtClean="0"/>
              <a:t>Description Report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T</a:t>
            </a:r>
            <a:r>
              <a:rPr lang="en-US" altLang="ja-JP" sz="700" dirty="0" smtClean="0"/>
              <a:t>raceability Reports for </a:t>
            </a:r>
            <a:r>
              <a:rPr lang="en-US" altLang="ja-JP" sz="700" dirty="0" smtClean="0"/>
              <a:t>Requirements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Test </a:t>
            </a:r>
            <a:r>
              <a:rPr lang="en-US" altLang="ja-JP" sz="700" dirty="0" smtClean="0"/>
              <a:t>C</a:t>
            </a:r>
            <a:r>
              <a:rPr lang="en-US" altLang="ja-JP" sz="700" dirty="0" smtClean="0"/>
              <a:t>ases Generated from SLDV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Harness Model for Test and Verification</a:t>
            </a:r>
            <a:endParaRPr lang="en-US" altLang="ja-JP" sz="700" dirty="0"/>
          </a:p>
          <a:p>
            <a:r>
              <a:rPr lang="en-US" altLang="ja-JP" sz="700" dirty="0" smtClean="0"/>
              <a:t>- </a:t>
            </a:r>
            <a:r>
              <a:rPr lang="en-US" altLang="ja-JP" sz="700" dirty="0" smtClean="0"/>
              <a:t>Model Coverage Reports</a:t>
            </a:r>
            <a:endParaRPr lang="en-US" altLang="ja-JP" sz="700" dirty="0" smtClean="0"/>
          </a:p>
          <a:p>
            <a:r>
              <a:rPr lang="en-US" altLang="ja-JP" sz="700" dirty="0" smtClean="0"/>
              <a:t>…</a:t>
            </a:r>
            <a:endParaRPr lang="en-US" altLang="ja-JP" sz="700" dirty="0"/>
          </a:p>
          <a:p>
            <a:pPr marL="171450" indent="-171450">
              <a:buFontTx/>
              <a:buChar char="-"/>
            </a:pPr>
            <a:endParaRPr lang="en-US" altLang="ja-JP" sz="7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3206" y="323528"/>
            <a:ext cx="417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C00000"/>
                </a:solidFill>
                <a:cs typeface="Arial" pitchFamily="34" charset="0"/>
              </a:rPr>
              <a:t>MathWorks ISO 26262 Workshop</a:t>
            </a:r>
            <a:endParaRPr lang="en-GB" altLang="ja-JP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テキスト ボックス 39"/>
          <p:cNvSpPr txBox="1"/>
          <p:nvPr/>
        </p:nvSpPr>
        <p:spPr>
          <a:xfrm>
            <a:off x="188640" y="1115616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IEC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Certification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Kit</a:t>
            </a:r>
            <a:r>
              <a:rPr kumimoji="1" lang="ja-JP" altLang="en-US" sz="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Templates for ISO 26262 Certification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2" name="図表 51"/>
          <p:cNvGraphicFramePr/>
          <p:nvPr>
            <p:extLst>
              <p:ext uri="{D42A27DB-BD31-4B8C-83A1-F6EECF244321}">
                <p14:modId xmlns:p14="http://schemas.microsoft.com/office/powerpoint/2010/main" val="478307490"/>
              </p:ext>
            </p:extLst>
          </p:nvPr>
        </p:nvGraphicFramePr>
        <p:xfrm>
          <a:off x="332656" y="1547664"/>
          <a:ext cx="604867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1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181870" y="2962661"/>
            <a:ext cx="1878980" cy="5966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1871" y="2747217"/>
            <a:ext cx="6487488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Correspondence between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ISO</a:t>
            </a:r>
            <a:r>
              <a:rPr kumimoji="1" lang="ja-JP" altLang="en-US" sz="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26262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Tables and 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Reference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Workflow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1870" y="5580112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ISO 26262 Deliverables Generated from MATLAB/Simulink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Productions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6"/>
          <p:cNvPicPr>
            <a:picLocks noChangeAspect="1" noChangeArrowheads="1"/>
          </p:cNvPicPr>
          <p:nvPr/>
        </p:nvPicPr>
        <p:blipFill>
          <a:blip r:embed="rId2" cstate="print"/>
          <a:srcRect l="1595" r="1820"/>
          <a:stretch>
            <a:fillRect/>
          </a:stretch>
        </p:blipFill>
        <p:spPr bwMode="auto">
          <a:xfrm>
            <a:off x="1124744" y="1052979"/>
            <a:ext cx="5400600" cy="121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181871" y="827584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Reference Workflow </a:t>
            </a:r>
            <a:r>
              <a:rPr lang="en-US" altLang="ja-JP" sz="800" b="1" dirty="0"/>
              <a:t>with TÜV SÜD </a:t>
            </a:r>
            <a:r>
              <a:rPr lang="en-US" altLang="ja-JP" sz="800" b="1" dirty="0" smtClean="0"/>
              <a:t>Qualification 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71151"/>
              </p:ext>
            </p:extLst>
          </p:nvPr>
        </p:nvGraphicFramePr>
        <p:xfrm>
          <a:off x="332656" y="3035249"/>
          <a:ext cx="165618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2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Notations for Software Architectural </a:t>
                      </a:r>
                      <a:r>
                        <a:rPr lang="en-US" altLang="ja-JP" sz="600" dirty="0" smtClean="0"/>
                        <a:t>Design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3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Principles for Software Architectural </a:t>
                      </a:r>
                      <a:r>
                        <a:rPr lang="en-US" altLang="ja-JP" sz="600" dirty="0" smtClean="0"/>
                        <a:t>Design</a:t>
                      </a:r>
                      <a:endParaRPr kumimoji="1" lang="en-US" altLang="ja-JP" sz="60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7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Notations for Software Unit </a:t>
                      </a:r>
                      <a:r>
                        <a:rPr lang="en-US" altLang="ja-JP" sz="600" dirty="0" smtClean="0"/>
                        <a:t>Design</a:t>
                      </a:r>
                      <a:endParaRPr kumimoji="1" lang="en-US" altLang="ja-JP" sz="600" b="1" dirty="0" smtClean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51324"/>
              </p:ext>
            </p:extLst>
          </p:nvPr>
        </p:nvGraphicFramePr>
        <p:xfrm>
          <a:off x="2236423" y="3035249"/>
          <a:ext cx="165618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2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6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Verification of Software Architectural </a:t>
                      </a:r>
                      <a:r>
                        <a:rPr lang="en-US" altLang="ja-JP" sz="600" dirty="0" smtClean="0"/>
                        <a:t>Design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92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9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Verification of Software Unit Design and </a:t>
                      </a:r>
                      <a:r>
                        <a:rPr lang="en-US" altLang="ja-JP" sz="600" dirty="0" smtClean="0"/>
                        <a:t>Implementation</a:t>
                      </a:r>
                      <a:endParaRPr kumimoji="1" lang="en-US" altLang="ja-JP" sz="600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10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Software Unit </a:t>
                      </a:r>
                      <a:r>
                        <a:rPr lang="en-US" altLang="ja-JP" sz="600" dirty="0" smtClean="0"/>
                        <a:t>Testing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11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deriving test cases for software unit </a:t>
                      </a:r>
                      <a:r>
                        <a:rPr lang="en-US" altLang="ja-JP" sz="600" dirty="0" smtClean="0"/>
                        <a:t>testing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12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Structural Coverage Metrics at the Software Unit </a:t>
                      </a:r>
                      <a:r>
                        <a:rPr lang="en-US" altLang="ja-JP" sz="600" dirty="0" smtClean="0"/>
                        <a:t>Level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13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Software Integration </a:t>
                      </a:r>
                      <a:r>
                        <a:rPr lang="en-US" altLang="ja-JP" sz="600" dirty="0" smtClean="0"/>
                        <a:t>Testing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9226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14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deriving test cases for software integration testing</a:t>
                      </a:r>
                      <a:r>
                        <a:rPr lang="ja-JP" altLang="en-US" sz="600" dirty="0" smtClean="0"/>
                        <a:t> 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64579"/>
              </p:ext>
            </p:extLst>
          </p:nvPr>
        </p:nvGraphicFramePr>
        <p:xfrm>
          <a:off x="4293096" y="3035249"/>
          <a:ext cx="165618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12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Structural Coverage Metrics at the Software Unit </a:t>
                      </a:r>
                      <a:r>
                        <a:rPr lang="en-US" altLang="ja-JP" sz="600" dirty="0" smtClean="0"/>
                        <a:t>Level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15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Structural Coverage Metrics at the Software Architectural </a:t>
                      </a:r>
                      <a:r>
                        <a:rPr lang="en-US" altLang="ja-JP" sz="600" dirty="0" smtClean="0"/>
                        <a:t>Level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cxnSp>
        <p:nvCxnSpPr>
          <p:cNvPr id="36" name="直線コネクタ 35"/>
          <p:cNvCxnSpPr/>
          <p:nvPr/>
        </p:nvCxnSpPr>
        <p:spPr>
          <a:xfrm>
            <a:off x="4077072" y="3035249"/>
            <a:ext cx="0" cy="232883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077072" y="5868144"/>
            <a:ext cx="0" cy="321267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47970" y="7436058"/>
            <a:ext cx="19848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- </a:t>
            </a:r>
            <a:r>
              <a:rPr lang="en-US" altLang="ja-JP" sz="700" dirty="0" smtClean="0"/>
              <a:t>Simulink models with </a:t>
            </a:r>
            <a:r>
              <a:rPr lang="en-US" altLang="ja-JP" sz="700" dirty="0"/>
              <a:t>Hierarchical </a:t>
            </a:r>
            <a:r>
              <a:rPr lang="en-US" altLang="ja-JP" sz="700" dirty="0" smtClean="0"/>
              <a:t>Structure</a:t>
            </a:r>
            <a:endParaRPr kumimoji="1" lang="en-US" altLang="ja-JP" sz="700" dirty="0" smtClean="0"/>
          </a:p>
          <a:p>
            <a:r>
              <a:rPr kumimoji="1" lang="en-US" altLang="ja-JP" sz="700" dirty="0"/>
              <a:t>- </a:t>
            </a:r>
            <a:r>
              <a:rPr lang="en-US" altLang="ja-JP" sz="700" dirty="0" err="1" smtClean="0"/>
              <a:t>Stateflow</a:t>
            </a:r>
            <a:r>
              <a:rPr lang="ja-JP" altLang="en-US" sz="700" dirty="0"/>
              <a:t> </a:t>
            </a:r>
            <a:r>
              <a:rPr lang="en-US" altLang="ja-JP" sz="700" dirty="0" smtClean="0"/>
              <a:t>Charts</a:t>
            </a:r>
            <a:endParaRPr kumimoji="1" lang="en-US" altLang="ja-JP" sz="700" dirty="0"/>
          </a:p>
          <a:p>
            <a:r>
              <a:rPr kumimoji="1" lang="en-US" altLang="ja-JP" sz="700" dirty="0"/>
              <a:t>- </a:t>
            </a:r>
            <a:r>
              <a:rPr lang="en-US" altLang="ja-JP" sz="700" dirty="0" smtClean="0"/>
              <a:t>Model </a:t>
            </a:r>
            <a:r>
              <a:rPr lang="en-US" altLang="ja-JP" sz="700" dirty="0"/>
              <a:t>Dependency </a:t>
            </a:r>
            <a:r>
              <a:rPr lang="en-US" altLang="ja-JP" sz="700" dirty="0" smtClean="0"/>
              <a:t>Viewer Reports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- </a:t>
            </a:r>
            <a:r>
              <a:rPr kumimoji="1" lang="en-US" altLang="ja-JP" sz="700" dirty="0" smtClean="0"/>
              <a:t>Model Advisor Reports</a:t>
            </a:r>
            <a:endParaRPr kumimoji="1" lang="en-US" altLang="ja-JP" sz="700" dirty="0"/>
          </a:p>
          <a:p>
            <a:pPr marL="0" lvl="1">
              <a:lnSpc>
                <a:spcPct val="100000"/>
              </a:lnSpc>
              <a:buSzPct val="75000"/>
            </a:pPr>
            <a:r>
              <a:rPr kumimoji="1" lang="en-US" altLang="ja-JP" sz="700" dirty="0" smtClean="0"/>
              <a:t>- </a:t>
            </a:r>
            <a:r>
              <a:rPr kumimoji="1" lang="en-US" altLang="ja-JP" sz="700" dirty="0" smtClean="0"/>
              <a:t>The </a:t>
            </a:r>
            <a:r>
              <a:rPr kumimoji="1" lang="en-US" altLang="ja-JP" sz="700" dirty="0"/>
              <a:t>text </a:t>
            </a:r>
            <a:r>
              <a:rPr lang="en-US" altLang="ja-JP" sz="700" dirty="0" smtClean="0"/>
              <a:t>specification inside </a:t>
            </a:r>
            <a:r>
              <a:rPr lang="sv-SE" altLang="ja-JP" sz="700" dirty="0" smtClean="0"/>
              <a:t>Doc Block or Model </a:t>
            </a:r>
            <a:r>
              <a:rPr lang="sv-SE" altLang="ja-JP" sz="700" dirty="0"/>
              <a:t>Info </a:t>
            </a:r>
            <a:r>
              <a:rPr lang="sv-SE" altLang="ja-JP" sz="700" dirty="0" smtClean="0"/>
              <a:t>Block</a:t>
            </a:r>
            <a:endParaRPr kumimoji="1" lang="en-US" altLang="ja-JP" sz="700" dirty="0"/>
          </a:p>
          <a:p>
            <a:r>
              <a:rPr lang="sv-SE" altLang="ja-JP" sz="700" dirty="0" smtClean="0"/>
              <a:t>- </a:t>
            </a:r>
            <a:r>
              <a:rPr lang="sv-SE" altLang="ja-JP" sz="700" dirty="0"/>
              <a:t>Reports Generated </a:t>
            </a:r>
            <a:r>
              <a:rPr lang="sv-SE" altLang="ja-JP" sz="700" dirty="0" smtClean="0"/>
              <a:t>from Simulink </a:t>
            </a:r>
            <a:r>
              <a:rPr lang="sv-SE" altLang="ja-JP" sz="700" dirty="0"/>
              <a:t>Report </a:t>
            </a:r>
            <a:r>
              <a:rPr lang="sv-SE" altLang="ja-JP" sz="700" dirty="0" smtClean="0"/>
              <a:t>Generator</a:t>
            </a:r>
            <a:endParaRPr kumimoji="1" lang="en-US" altLang="ja-JP" sz="700" dirty="0" smtClean="0"/>
          </a:p>
          <a:p>
            <a:r>
              <a:rPr kumimoji="1" lang="en-US" altLang="ja-JP" sz="700" dirty="0" smtClean="0"/>
              <a:t>…</a:t>
            </a:r>
            <a:endParaRPr kumimoji="1" lang="en-US" altLang="ja-JP" sz="700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149080" y="7434317"/>
            <a:ext cx="1818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/>
              <a:t>- Test Cases Generated from SLDV</a:t>
            </a:r>
          </a:p>
          <a:p>
            <a:r>
              <a:rPr lang="en-US" altLang="ja-JP" sz="700" dirty="0"/>
              <a:t>- Harness Model for Test and Verification</a:t>
            </a:r>
          </a:p>
          <a:p>
            <a:r>
              <a:rPr lang="en-US" altLang="ja-JP" sz="700" dirty="0"/>
              <a:t>- Model Coverage Reports</a:t>
            </a:r>
          </a:p>
          <a:p>
            <a:r>
              <a:rPr lang="en-US" altLang="ja-JP" sz="700" dirty="0" smtClean="0"/>
              <a:t>- Code Coverage Reports</a:t>
            </a:r>
            <a:endParaRPr lang="en-US" altLang="ja-JP" sz="700" dirty="0" smtClean="0">
              <a:latin typeface="+mn-ea"/>
            </a:endParaRPr>
          </a:p>
          <a:p>
            <a:r>
              <a:rPr lang="en-US" altLang="ja-JP" sz="700" dirty="0"/>
              <a:t>- </a:t>
            </a:r>
            <a:r>
              <a:rPr lang="en-US" altLang="ja-JP" sz="700" dirty="0" smtClean="0">
                <a:latin typeface="+mn-ea"/>
              </a:rPr>
              <a:t>SIL Model for Back2Back Test</a:t>
            </a:r>
            <a:endParaRPr lang="en-US" altLang="ja-JP" sz="700" dirty="0" smtClean="0">
              <a:latin typeface="+mn-ea"/>
            </a:endParaRPr>
          </a:p>
          <a:p>
            <a:r>
              <a:rPr lang="en-US" altLang="ja-JP" sz="700" dirty="0"/>
              <a:t>- </a:t>
            </a:r>
            <a:r>
              <a:rPr lang="en-US" altLang="ja-JP" sz="700" dirty="0" smtClean="0">
                <a:latin typeface="+mn-ea"/>
              </a:rPr>
              <a:t>PIL Model </a:t>
            </a:r>
            <a:r>
              <a:rPr lang="en-US" altLang="ja-JP" sz="700" dirty="0">
                <a:latin typeface="+mn-ea"/>
              </a:rPr>
              <a:t>for Back2Back Test</a:t>
            </a:r>
          </a:p>
          <a:p>
            <a:r>
              <a:rPr kumimoji="1" lang="en-US" altLang="ja-JP" sz="700" dirty="0" smtClean="0"/>
              <a:t>…</a:t>
            </a:r>
            <a:endParaRPr kumimoji="1" lang="en-US" altLang="ja-JP" sz="700" dirty="0"/>
          </a:p>
          <a:p>
            <a:endParaRPr kumimoji="1" lang="ja-JP" altLang="en-US" sz="700" dirty="0"/>
          </a:p>
        </p:txBody>
      </p:sp>
      <p:cxnSp>
        <p:nvCxnSpPr>
          <p:cNvPr id="63" name="直線コネクタ 62"/>
          <p:cNvCxnSpPr/>
          <p:nvPr/>
        </p:nvCxnSpPr>
        <p:spPr>
          <a:xfrm>
            <a:off x="4077072" y="2051720"/>
            <a:ext cx="0" cy="36004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矢印 64"/>
          <p:cNvSpPr/>
          <p:nvPr/>
        </p:nvSpPr>
        <p:spPr>
          <a:xfrm>
            <a:off x="404664" y="2339752"/>
            <a:ext cx="5904656" cy="264029"/>
          </a:xfrm>
          <a:prstGeom prst="rightArrow">
            <a:avLst>
              <a:gd name="adj1" fmla="val 50000"/>
              <a:gd name="adj2" fmla="val 1395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Upper Process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　　　　　　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　　　　　　　　　</a:t>
            </a:r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Lower Process</a:t>
            </a:r>
            <a:endParaRPr kumimoji="1" lang="ja-JP" altLang="en-US" sz="9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107244"/>
              </p:ext>
            </p:extLst>
          </p:nvPr>
        </p:nvGraphicFramePr>
        <p:xfrm>
          <a:off x="332656" y="595872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59513"/>
              </p:ext>
            </p:extLst>
          </p:nvPr>
        </p:nvGraphicFramePr>
        <p:xfrm>
          <a:off x="2204864" y="595930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Fixed-Point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Design</a:t>
                      </a:r>
                      <a:r>
                        <a:rPr kumimoji="1" lang="en-US" altLang="ja-JP" sz="600" baseline="0" dirty="0" smtClean="0"/>
                        <a:t> Verifier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41621"/>
              </p:ext>
            </p:extLst>
          </p:nvPr>
        </p:nvGraphicFramePr>
        <p:xfrm>
          <a:off x="4293096" y="595930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Fixed-Point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Design</a:t>
                      </a:r>
                      <a:r>
                        <a:rPr kumimoji="1" lang="en-US" altLang="ja-JP" sz="600" baseline="0" dirty="0" smtClean="0"/>
                        <a:t> Verifier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Embedded</a:t>
                      </a:r>
                      <a:r>
                        <a:rPr kumimoji="1" lang="en-US" altLang="ja-JP" sz="600" b="0" baseline="0" dirty="0" smtClean="0">
                          <a:latin typeface="+mn-lt"/>
                        </a:rPr>
                        <a:t> Coder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Polyspace</a:t>
                      </a:r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060849" y="7436058"/>
            <a:ext cx="20162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/>
              <a:t>- </a:t>
            </a:r>
            <a:r>
              <a:rPr lang="en-US" altLang="ja-JP" sz="700" dirty="0"/>
              <a:t>Simulink models with Hierarchical Structure</a:t>
            </a:r>
            <a:endParaRPr kumimoji="1" lang="en-US" altLang="ja-JP" sz="700" dirty="0"/>
          </a:p>
          <a:p>
            <a:r>
              <a:rPr kumimoji="1" lang="en-US" altLang="ja-JP" sz="700" dirty="0"/>
              <a:t>- </a:t>
            </a:r>
            <a:r>
              <a:rPr lang="en-US" altLang="ja-JP" sz="700" dirty="0" err="1"/>
              <a:t>Stateflow</a:t>
            </a:r>
            <a:r>
              <a:rPr lang="ja-JP" altLang="en-US" sz="700" dirty="0"/>
              <a:t> </a:t>
            </a:r>
            <a:r>
              <a:rPr lang="en-US" altLang="ja-JP" sz="700" dirty="0"/>
              <a:t>Charts</a:t>
            </a:r>
            <a:endParaRPr kumimoji="1" lang="en-US" altLang="ja-JP" sz="700" dirty="0"/>
          </a:p>
          <a:p>
            <a:r>
              <a:rPr lang="en-US" altLang="ja-JP" sz="700" dirty="0"/>
              <a:t>- SVG </a:t>
            </a:r>
            <a:r>
              <a:rPr lang="en-US" altLang="ja-JP" sz="700" dirty="0" smtClean="0"/>
              <a:t>Format Files for showing Simulink </a:t>
            </a:r>
            <a:r>
              <a:rPr lang="en-US" altLang="ja-JP" sz="700" dirty="0" smtClean="0"/>
              <a:t>Model Information inside Web Brower</a:t>
            </a:r>
            <a:endParaRPr lang="en-US" altLang="ja-JP" sz="700" dirty="0" smtClean="0"/>
          </a:p>
          <a:p>
            <a:r>
              <a:rPr kumimoji="1" lang="en-US" altLang="ja-JP" sz="700" dirty="0"/>
              <a:t>- Model Advisor Reports</a:t>
            </a:r>
          </a:p>
          <a:p>
            <a:r>
              <a:rPr lang="sv-SE" altLang="ja-JP" sz="700" dirty="0"/>
              <a:t>- Reports Generated from Simulink Report Generator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- </a:t>
            </a:r>
            <a:r>
              <a:rPr lang="en-US" altLang="ja-JP" sz="700" dirty="0"/>
              <a:t>System Design </a:t>
            </a:r>
            <a:r>
              <a:rPr lang="en-US" altLang="ja-JP" sz="700" dirty="0" smtClean="0"/>
              <a:t>Description Report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T</a:t>
            </a:r>
            <a:r>
              <a:rPr lang="en-US" altLang="ja-JP" sz="700" dirty="0" smtClean="0"/>
              <a:t>raceability Reports for </a:t>
            </a:r>
            <a:r>
              <a:rPr lang="en-US" altLang="ja-JP" sz="700" dirty="0" smtClean="0"/>
              <a:t>Requirements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Test </a:t>
            </a:r>
            <a:r>
              <a:rPr lang="en-US" altLang="ja-JP" sz="700" dirty="0" smtClean="0"/>
              <a:t>C</a:t>
            </a:r>
            <a:r>
              <a:rPr lang="en-US" altLang="ja-JP" sz="700" dirty="0" smtClean="0"/>
              <a:t>ases Generated from SLDV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Harness Model for Test and Verification</a:t>
            </a:r>
            <a:endParaRPr lang="en-US" altLang="ja-JP" sz="700" dirty="0"/>
          </a:p>
          <a:p>
            <a:r>
              <a:rPr lang="en-US" altLang="ja-JP" sz="700" dirty="0" smtClean="0"/>
              <a:t>- </a:t>
            </a:r>
            <a:r>
              <a:rPr lang="en-US" altLang="ja-JP" sz="700" dirty="0" smtClean="0"/>
              <a:t>Model Coverage Reports</a:t>
            </a:r>
            <a:endParaRPr lang="en-US" altLang="ja-JP" sz="700" dirty="0" smtClean="0"/>
          </a:p>
          <a:p>
            <a:r>
              <a:rPr lang="en-US" altLang="ja-JP" sz="700" dirty="0" smtClean="0"/>
              <a:t>…</a:t>
            </a:r>
            <a:endParaRPr lang="en-US" altLang="ja-JP" sz="700" dirty="0"/>
          </a:p>
          <a:p>
            <a:pPr marL="171450" indent="-171450">
              <a:buFontTx/>
              <a:buChar char="-"/>
            </a:pPr>
            <a:endParaRPr lang="en-US" altLang="ja-JP" sz="700" dirty="0" smtClean="0"/>
          </a:p>
        </p:txBody>
      </p:sp>
      <p:sp>
        <p:nvSpPr>
          <p:cNvPr id="25" name="角丸四角形 24"/>
          <p:cNvSpPr/>
          <p:nvPr/>
        </p:nvSpPr>
        <p:spPr>
          <a:xfrm>
            <a:off x="1772816" y="1691680"/>
            <a:ext cx="648072" cy="25419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右矢印 25"/>
          <p:cNvSpPr/>
          <p:nvPr/>
        </p:nvSpPr>
        <p:spPr>
          <a:xfrm rot="7955651">
            <a:off x="832260" y="2257583"/>
            <a:ext cx="1202981" cy="450734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3206" y="323528"/>
            <a:ext cx="5553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C00000"/>
                </a:solidFill>
              </a:rPr>
              <a:t>Using Simulink for Software D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esign </a:t>
            </a:r>
            <a:r>
              <a:rPr kumimoji="1" lang="en-US" altLang="ja-JP" sz="2000" b="1" dirty="0" smtClean="0">
                <a:solidFill>
                  <a:srgbClr val="C00000"/>
                </a:solidFill>
                <a:cs typeface="Arial" pitchFamily="34" charset="0"/>
              </a:rPr>
              <a:t>Session</a:t>
            </a:r>
            <a:endParaRPr lang="en-GB" altLang="ja-JP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2060848" y="2962661"/>
            <a:ext cx="1944216" cy="5966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1871" y="2747217"/>
            <a:ext cx="6487488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Correspondence between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ISO</a:t>
            </a:r>
            <a:r>
              <a:rPr kumimoji="1" lang="ja-JP" altLang="en-US" sz="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26262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Tables and 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Reference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Workflow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1870" y="5580112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ISO 26262 Deliverables Generated from MATLAB/Simulink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Productions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6"/>
          <p:cNvPicPr>
            <a:picLocks noChangeAspect="1" noChangeArrowheads="1"/>
          </p:cNvPicPr>
          <p:nvPr/>
        </p:nvPicPr>
        <p:blipFill>
          <a:blip r:embed="rId2" cstate="print"/>
          <a:srcRect l="1595" r="1820"/>
          <a:stretch>
            <a:fillRect/>
          </a:stretch>
        </p:blipFill>
        <p:spPr bwMode="auto">
          <a:xfrm>
            <a:off x="1124744" y="1052979"/>
            <a:ext cx="5400600" cy="121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181871" y="827584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Reference Workflow </a:t>
            </a:r>
            <a:r>
              <a:rPr lang="en-US" altLang="ja-JP" sz="800" b="1" dirty="0"/>
              <a:t>with TÜV SÜD </a:t>
            </a:r>
            <a:r>
              <a:rPr lang="en-US" altLang="ja-JP" sz="800" b="1" dirty="0" smtClean="0"/>
              <a:t>Qualification 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96398"/>
              </p:ext>
            </p:extLst>
          </p:nvPr>
        </p:nvGraphicFramePr>
        <p:xfrm>
          <a:off x="332656" y="3035249"/>
          <a:ext cx="165618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2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Notations for Software Architectural </a:t>
                      </a:r>
                      <a:r>
                        <a:rPr lang="en-US" altLang="ja-JP" sz="600" dirty="0" smtClean="0"/>
                        <a:t>Design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3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Principles for Software Architectural </a:t>
                      </a:r>
                      <a:r>
                        <a:rPr lang="en-US" altLang="ja-JP" sz="600" dirty="0" smtClean="0"/>
                        <a:t>Design</a:t>
                      </a:r>
                      <a:endParaRPr kumimoji="1" lang="en-US" altLang="ja-JP" sz="60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7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Notations for Software Unit </a:t>
                      </a:r>
                      <a:r>
                        <a:rPr lang="en-US" altLang="ja-JP" sz="600" dirty="0" smtClean="0"/>
                        <a:t>Design</a:t>
                      </a:r>
                      <a:endParaRPr kumimoji="1" lang="en-US" altLang="ja-JP" sz="600" b="1" dirty="0" smtClean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49207"/>
              </p:ext>
            </p:extLst>
          </p:nvPr>
        </p:nvGraphicFramePr>
        <p:xfrm>
          <a:off x="2236423" y="3035249"/>
          <a:ext cx="165618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2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6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Verification of Software Architectural </a:t>
                      </a:r>
                      <a:r>
                        <a:rPr lang="en-US" altLang="ja-JP" sz="600" dirty="0" smtClean="0"/>
                        <a:t>Design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92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9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Verification of Software Unit Design and </a:t>
                      </a:r>
                      <a:r>
                        <a:rPr lang="en-US" altLang="ja-JP" sz="600" dirty="0" smtClean="0"/>
                        <a:t>Implementation</a:t>
                      </a:r>
                      <a:endParaRPr kumimoji="1" lang="en-US" altLang="ja-JP" sz="600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10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Software Unit </a:t>
                      </a:r>
                      <a:r>
                        <a:rPr lang="en-US" altLang="ja-JP" sz="600" dirty="0" smtClean="0"/>
                        <a:t>Testing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11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deriving test cases for software unit </a:t>
                      </a:r>
                      <a:r>
                        <a:rPr lang="en-US" altLang="ja-JP" sz="600" dirty="0" smtClean="0"/>
                        <a:t>testing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12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Structural Coverage Metrics at the Software Unit </a:t>
                      </a:r>
                      <a:r>
                        <a:rPr lang="en-US" altLang="ja-JP" sz="600" dirty="0" smtClean="0"/>
                        <a:t>Level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13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Software Integration </a:t>
                      </a:r>
                      <a:r>
                        <a:rPr lang="en-US" altLang="ja-JP" sz="600" dirty="0" smtClean="0"/>
                        <a:t>Testing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9226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14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deriving test cases for software integration testing</a:t>
                      </a:r>
                      <a:r>
                        <a:rPr lang="ja-JP" altLang="en-US" sz="600" dirty="0" smtClean="0"/>
                        <a:t> 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62847"/>
              </p:ext>
            </p:extLst>
          </p:nvPr>
        </p:nvGraphicFramePr>
        <p:xfrm>
          <a:off x="4293096" y="3035249"/>
          <a:ext cx="165618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12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Structural Coverage Metrics at the Software Unit </a:t>
                      </a:r>
                      <a:r>
                        <a:rPr lang="en-US" altLang="ja-JP" sz="600" dirty="0" smtClean="0"/>
                        <a:t>Level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15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Structural Coverage Metrics at the Software Architectural </a:t>
                      </a:r>
                      <a:r>
                        <a:rPr lang="en-US" altLang="ja-JP" sz="600" dirty="0" smtClean="0"/>
                        <a:t>Level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cxnSp>
        <p:nvCxnSpPr>
          <p:cNvPr id="36" name="直線コネクタ 35"/>
          <p:cNvCxnSpPr/>
          <p:nvPr/>
        </p:nvCxnSpPr>
        <p:spPr>
          <a:xfrm>
            <a:off x="4077072" y="3035249"/>
            <a:ext cx="0" cy="232883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077072" y="5868144"/>
            <a:ext cx="0" cy="321267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47970" y="7436058"/>
            <a:ext cx="19848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- </a:t>
            </a:r>
            <a:r>
              <a:rPr lang="en-US" altLang="ja-JP" sz="700" dirty="0" smtClean="0"/>
              <a:t>Simulink models with </a:t>
            </a:r>
            <a:r>
              <a:rPr lang="en-US" altLang="ja-JP" sz="700" dirty="0"/>
              <a:t>Hierarchical </a:t>
            </a:r>
            <a:r>
              <a:rPr lang="en-US" altLang="ja-JP" sz="700" dirty="0" smtClean="0"/>
              <a:t>Structure</a:t>
            </a:r>
            <a:endParaRPr kumimoji="1" lang="en-US" altLang="ja-JP" sz="700" dirty="0" smtClean="0"/>
          </a:p>
          <a:p>
            <a:r>
              <a:rPr kumimoji="1" lang="en-US" altLang="ja-JP" sz="700" dirty="0"/>
              <a:t>- </a:t>
            </a:r>
            <a:r>
              <a:rPr lang="en-US" altLang="ja-JP" sz="700" dirty="0" err="1" smtClean="0"/>
              <a:t>Stateflow</a:t>
            </a:r>
            <a:r>
              <a:rPr lang="ja-JP" altLang="en-US" sz="700" dirty="0"/>
              <a:t> </a:t>
            </a:r>
            <a:r>
              <a:rPr lang="en-US" altLang="ja-JP" sz="700" dirty="0" smtClean="0"/>
              <a:t>Charts</a:t>
            </a:r>
            <a:endParaRPr kumimoji="1" lang="en-US" altLang="ja-JP" sz="700" dirty="0"/>
          </a:p>
          <a:p>
            <a:r>
              <a:rPr kumimoji="1" lang="en-US" altLang="ja-JP" sz="700" dirty="0"/>
              <a:t>- </a:t>
            </a:r>
            <a:r>
              <a:rPr lang="en-US" altLang="ja-JP" sz="700" dirty="0" smtClean="0"/>
              <a:t>Model </a:t>
            </a:r>
            <a:r>
              <a:rPr lang="en-US" altLang="ja-JP" sz="700" dirty="0"/>
              <a:t>Dependency </a:t>
            </a:r>
            <a:r>
              <a:rPr lang="en-US" altLang="ja-JP" sz="700" dirty="0" smtClean="0"/>
              <a:t>Viewer Reports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- </a:t>
            </a:r>
            <a:r>
              <a:rPr kumimoji="1" lang="en-US" altLang="ja-JP" sz="700" dirty="0" smtClean="0"/>
              <a:t>Model Advisor Reports</a:t>
            </a:r>
            <a:endParaRPr kumimoji="1" lang="en-US" altLang="ja-JP" sz="700" dirty="0"/>
          </a:p>
          <a:p>
            <a:pPr marL="0" lvl="1">
              <a:lnSpc>
                <a:spcPct val="100000"/>
              </a:lnSpc>
              <a:buSzPct val="75000"/>
            </a:pPr>
            <a:r>
              <a:rPr kumimoji="1" lang="en-US" altLang="ja-JP" sz="700" dirty="0" smtClean="0"/>
              <a:t>- </a:t>
            </a:r>
            <a:r>
              <a:rPr kumimoji="1" lang="en-US" altLang="ja-JP" sz="700" dirty="0" smtClean="0"/>
              <a:t>The </a:t>
            </a:r>
            <a:r>
              <a:rPr kumimoji="1" lang="en-US" altLang="ja-JP" sz="700" dirty="0"/>
              <a:t>text </a:t>
            </a:r>
            <a:r>
              <a:rPr lang="en-US" altLang="ja-JP" sz="700" dirty="0" smtClean="0"/>
              <a:t>specification inside </a:t>
            </a:r>
            <a:r>
              <a:rPr lang="sv-SE" altLang="ja-JP" sz="700" dirty="0" smtClean="0"/>
              <a:t>Doc Block or Model </a:t>
            </a:r>
            <a:r>
              <a:rPr lang="sv-SE" altLang="ja-JP" sz="700" dirty="0"/>
              <a:t>Info </a:t>
            </a:r>
            <a:r>
              <a:rPr lang="sv-SE" altLang="ja-JP" sz="700" dirty="0" smtClean="0"/>
              <a:t>Block</a:t>
            </a:r>
            <a:endParaRPr kumimoji="1" lang="en-US" altLang="ja-JP" sz="700" dirty="0"/>
          </a:p>
          <a:p>
            <a:r>
              <a:rPr lang="sv-SE" altLang="ja-JP" sz="700" dirty="0" smtClean="0"/>
              <a:t>- </a:t>
            </a:r>
            <a:r>
              <a:rPr lang="sv-SE" altLang="ja-JP" sz="700" dirty="0"/>
              <a:t>Reports Generated </a:t>
            </a:r>
            <a:r>
              <a:rPr lang="sv-SE" altLang="ja-JP" sz="700" dirty="0" smtClean="0"/>
              <a:t>from Simulink </a:t>
            </a:r>
            <a:r>
              <a:rPr lang="sv-SE" altLang="ja-JP" sz="700" dirty="0"/>
              <a:t>Report </a:t>
            </a:r>
            <a:r>
              <a:rPr lang="sv-SE" altLang="ja-JP" sz="700" dirty="0" smtClean="0"/>
              <a:t>Generator</a:t>
            </a:r>
            <a:endParaRPr kumimoji="1" lang="en-US" altLang="ja-JP" sz="700" dirty="0" smtClean="0"/>
          </a:p>
          <a:p>
            <a:r>
              <a:rPr kumimoji="1" lang="en-US" altLang="ja-JP" sz="700" dirty="0" smtClean="0"/>
              <a:t>…</a:t>
            </a:r>
            <a:endParaRPr kumimoji="1" lang="en-US" altLang="ja-JP" sz="700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149080" y="7434317"/>
            <a:ext cx="1818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/>
              <a:t>- Test Cases Generated from SLDV</a:t>
            </a:r>
          </a:p>
          <a:p>
            <a:r>
              <a:rPr lang="en-US" altLang="ja-JP" sz="700" dirty="0"/>
              <a:t>- Harness Model for Test and Verification</a:t>
            </a:r>
          </a:p>
          <a:p>
            <a:r>
              <a:rPr lang="en-US" altLang="ja-JP" sz="700" dirty="0"/>
              <a:t>- Model Coverage Reports</a:t>
            </a:r>
          </a:p>
          <a:p>
            <a:r>
              <a:rPr lang="en-US" altLang="ja-JP" sz="700" dirty="0" smtClean="0"/>
              <a:t>- Code Coverage Reports</a:t>
            </a:r>
            <a:endParaRPr lang="en-US" altLang="ja-JP" sz="700" dirty="0" smtClean="0">
              <a:latin typeface="+mn-ea"/>
            </a:endParaRPr>
          </a:p>
          <a:p>
            <a:r>
              <a:rPr lang="en-US" altLang="ja-JP" sz="700" dirty="0"/>
              <a:t>- </a:t>
            </a:r>
            <a:r>
              <a:rPr lang="en-US" altLang="ja-JP" sz="700" dirty="0" smtClean="0">
                <a:latin typeface="+mn-ea"/>
              </a:rPr>
              <a:t>SIL Model for Back2Back Test</a:t>
            </a:r>
            <a:endParaRPr lang="en-US" altLang="ja-JP" sz="700" dirty="0" smtClean="0">
              <a:latin typeface="+mn-ea"/>
            </a:endParaRPr>
          </a:p>
          <a:p>
            <a:r>
              <a:rPr lang="en-US" altLang="ja-JP" sz="700" dirty="0"/>
              <a:t>- </a:t>
            </a:r>
            <a:r>
              <a:rPr lang="en-US" altLang="ja-JP" sz="700" dirty="0" smtClean="0">
                <a:latin typeface="+mn-ea"/>
              </a:rPr>
              <a:t>PIL Model </a:t>
            </a:r>
            <a:r>
              <a:rPr lang="en-US" altLang="ja-JP" sz="700" dirty="0">
                <a:latin typeface="+mn-ea"/>
              </a:rPr>
              <a:t>for Back2Back Test</a:t>
            </a:r>
          </a:p>
          <a:p>
            <a:r>
              <a:rPr kumimoji="1" lang="en-US" altLang="ja-JP" sz="700" dirty="0" smtClean="0"/>
              <a:t>…</a:t>
            </a:r>
            <a:endParaRPr kumimoji="1" lang="en-US" altLang="ja-JP" sz="700" dirty="0"/>
          </a:p>
          <a:p>
            <a:endParaRPr kumimoji="1" lang="ja-JP" altLang="en-US" sz="700" dirty="0"/>
          </a:p>
        </p:txBody>
      </p:sp>
      <p:cxnSp>
        <p:nvCxnSpPr>
          <p:cNvPr id="63" name="直線コネクタ 62"/>
          <p:cNvCxnSpPr/>
          <p:nvPr/>
        </p:nvCxnSpPr>
        <p:spPr>
          <a:xfrm>
            <a:off x="4077072" y="2051720"/>
            <a:ext cx="0" cy="36004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矢印 64"/>
          <p:cNvSpPr/>
          <p:nvPr/>
        </p:nvSpPr>
        <p:spPr>
          <a:xfrm>
            <a:off x="404664" y="2339752"/>
            <a:ext cx="5904656" cy="264029"/>
          </a:xfrm>
          <a:prstGeom prst="rightArrow">
            <a:avLst>
              <a:gd name="adj1" fmla="val 50000"/>
              <a:gd name="adj2" fmla="val 1395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Upper Process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　　　　　　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　　　　　　　　　</a:t>
            </a:r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Lower Process</a:t>
            </a:r>
            <a:endParaRPr kumimoji="1" lang="ja-JP" altLang="en-US" sz="9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35871"/>
              </p:ext>
            </p:extLst>
          </p:nvPr>
        </p:nvGraphicFramePr>
        <p:xfrm>
          <a:off x="332656" y="595872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75474"/>
              </p:ext>
            </p:extLst>
          </p:nvPr>
        </p:nvGraphicFramePr>
        <p:xfrm>
          <a:off x="2204864" y="595930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Fixed-Point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Design</a:t>
                      </a:r>
                      <a:r>
                        <a:rPr kumimoji="1" lang="en-US" altLang="ja-JP" sz="600" baseline="0" dirty="0" smtClean="0"/>
                        <a:t> Verifier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0943"/>
              </p:ext>
            </p:extLst>
          </p:nvPr>
        </p:nvGraphicFramePr>
        <p:xfrm>
          <a:off x="4293096" y="595930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Fixed-Point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Design</a:t>
                      </a:r>
                      <a:r>
                        <a:rPr kumimoji="1" lang="en-US" altLang="ja-JP" sz="600" baseline="0" dirty="0" smtClean="0"/>
                        <a:t> Verifier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Embedded</a:t>
                      </a:r>
                      <a:r>
                        <a:rPr kumimoji="1" lang="en-US" altLang="ja-JP" sz="600" b="0" baseline="0" dirty="0" smtClean="0">
                          <a:latin typeface="+mn-lt"/>
                        </a:rPr>
                        <a:t> Coder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Polyspace</a:t>
                      </a:r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060849" y="7436058"/>
            <a:ext cx="20162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/>
              <a:t>- </a:t>
            </a:r>
            <a:r>
              <a:rPr lang="en-US" altLang="ja-JP" sz="700" dirty="0"/>
              <a:t>Simulink models with Hierarchical Structure</a:t>
            </a:r>
            <a:endParaRPr kumimoji="1" lang="en-US" altLang="ja-JP" sz="700" dirty="0"/>
          </a:p>
          <a:p>
            <a:r>
              <a:rPr kumimoji="1" lang="en-US" altLang="ja-JP" sz="700" dirty="0"/>
              <a:t>- </a:t>
            </a:r>
            <a:r>
              <a:rPr lang="en-US" altLang="ja-JP" sz="700" dirty="0" err="1"/>
              <a:t>Stateflow</a:t>
            </a:r>
            <a:r>
              <a:rPr lang="ja-JP" altLang="en-US" sz="700" dirty="0"/>
              <a:t> </a:t>
            </a:r>
            <a:r>
              <a:rPr lang="en-US" altLang="ja-JP" sz="700" dirty="0"/>
              <a:t>Charts</a:t>
            </a:r>
            <a:endParaRPr kumimoji="1" lang="en-US" altLang="ja-JP" sz="700" dirty="0"/>
          </a:p>
          <a:p>
            <a:r>
              <a:rPr lang="en-US" altLang="ja-JP" sz="700" dirty="0"/>
              <a:t>- SVG </a:t>
            </a:r>
            <a:r>
              <a:rPr lang="en-US" altLang="ja-JP" sz="700" dirty="0" smtClean="0"/>
              <a:t>Format Files for showing Simulink </a:t>
            </a:r>
            <a:r>
              <a:rPr lang="en-US" altLang="ja-JP" sz="700" dirty="0" smtClean="0"/>
              <a:t>Model Information inside Web Brower</a:t>
            </a:r>
            <a:endParaRPr lang="en-US" altLang="ja-JP" sz="700" dirty="0" smtClean="0"/>
          </a:p>
          <a:p>
            <a:r>
              <a:rPr kumimoji="1" lang="en-US" altLang="ja-JP" sz="700" dirty="0"/>
              <a:t>- Model Advisor Reports</a:t>
            </a:r>
          </a:p>
          <a:p>
            <a:r>
              <a:rPr lang="sv-SE" altLang="ja-JP" sz="700" dirty="0"/>
              <a:t>- Reports Generated from Simulink Report Generator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- </a:t>
            </a:r>
            <a:r>
              <a:rPr lang="en-US" altLang="ja-JP" sz="700" dirty="0"/>
              <a:t>System Design </a:t>
            </a:r>
            <a:r>
              <a:rPr lang="en-US" altLang="ja-JP" sz="700" dirty="0" smtClean="0"/>
              <a:t>Description Report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T</a:t>
            </a:r>
            <a:r>
              <a:rPr lang="en-US" altLang="ja-JP" sz="700" dirty="0" smtClean="0"/>
              <a:t>raceability Reports for </a:t>
            </a:r>
            <a:r>
              <a:rPr lang="en-US" altLang="ja-JP" sz="700" dirty="0" smtClean="0"/>
              <a:t>Requirements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Test </a:t>
            </a:r>
            <a:r>
              <a:rPr lang="en-US" altLang="ja-JP" sz="700" dirty="0" smtClean="0"/>
              <a:t>C</a:t>
            </a:r>
            <a:r>
              <a:rPr lang="en-US" altLang="ja-JP" sz="700" dirty="0" smtClean="0"/>
              <a:t>ases Generated from SLDV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Harness Model for Test and Verification</a:t>
            </a:r>
            <a:endParaRPr lang="en-US" altLang="ja-JP" sz="700" dirty="0"/>
          </a:p>
          <a:p>
            <a:r>
              <a:rPr lang="en-US" altLang="ja-JP" sz="700" dirty="0" smtClean="0"/>
              <a:t>- </a:t>
            </a:r>
            <a:r>
              <a:rPr lang="en-US" altLang="ja-JP" sz="700" dirty="0" smtClean="0"/>
              <a:t>Model Coverage Reports</a:t>
            </a:r>
            <a:endParaRPr lang="en-US" altLang="ja-JP" sz="700" dirty="0" smtClean="0"/>
          </a:p>
          <a:p>
            <a:r>
              <a:rPr lang="en-US" altLang="ja-JP" sz="700" dirty="0" smtClean="0"/>
              <a:t>…</a:t>
            </a:r>
            <a:endParaRPr lang="en-US" altLang="ja-JP" sz="700" dirty="0"/>
          </a:p>
          <a:p>
            <a:pPr marL="171450" indent="-171450">
              <a:buFontTx/>
              <a:buChar char="-"/>
            </a:pPr>
            <a:endParaRPr lang="en-US" altLang="ja-JP" sz="700" dirty="0" smtClean="0"/>
          </a:p>
        </p:txBody>
      </p:sp>
      <p:sp>
        <p:nvSpPr>
          <p:cNvPr id="25" name="角丸四角形 24"/>
          <p:cNvSpPr/>
          <p:nvPr/>
        </p:nvSpPr>
        <p:spPr>
          <a:xfrm>
            <a:off x="2912816" y="1691680"/>
            <a:ext cx="1092248" cy="25419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右矢印 25"/>
          <p:cNvSpPr/>
          <p:nvPr/>
        </p:nvSpPr>
        <p:spPr>
          <a:xfrm rot="7159965">
            <a:off x="2706723" y="2262628"/>
            <a:ext cx="995821" cy="450734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3206" y="323528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C00000"/>
                </a:solidFill>
              </a:rPr>
              <a:t>Design verification </a:t>
            </a:r>
            <a:r>
              <a:rPr kumimoji="1" lang="en-US" altLang="ja-JP" sz="2000" b="1" dirty="0" smtClean="0">
                <a:solidFill>
                  <a:srgbClr val="C00000"/>
                </a:solidFill>
                <a:cs typeface="Arial" pitchFamily="34" charset="0"/>
              </a:rPr>
              <a:t>Session</a:t>
            </a:r>
            <a:endParaRPr kumimoji="1" lang="ja-JP" altLang="en-US" sz="2000" b="1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4149080" y="2966571"/>
            <a:ext cx="1944216" cy="5966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1871" y="2747217"/>
            <a:ext cx="6487488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Correspondence between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ISO</a:t>
            </a:r>
            <a:r>
              <a:rPr kumimoji="1" lang="ja-JP" altLang="en-US" sz="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26262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Tables and 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>
                <a:latin typeface="Arial" pitchFamily="34" charset="0"/>
                <a:cs typeface="Arial" pitchFamily="34" charset="0"/>
              </a:rPr>
              <a:t>Reference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Workflow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1870" y="5580112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ISO 26262 Deliverables Generated from MATLAB/Simulink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Productions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6"/>
          <p:cNvPicPr>
            <a:picLocks noChangeAspect="1" noChangeArrowheads="1"/>
          </p:cNvPicPr>
          <p:nvPr/>
        </p:nvPicPr>
        <p:blipFill>
          <a:blip r:embed="rId2" cstate="print"/>
          <a:srcRect l="1595" r="1820"/>
          <a:stretch>
            <a:fillRect/>
          </a:stretch>
        </p:blipFill>
        <p:spPr bwMode="auto">
          <a:xfrm>
            <a:off x="1124744" y="1052979"/>
            <a:ext cx="5400600" cy="121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181871" y="827584"/>
            <a:ext cx="648748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MathWorks</a:t>
            </a:r>
            <a:r>
              <a:rPr kumimoji="1" lang="ja-JP" altLang="en-US" sz="8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ja-JP" sz="800" b="1" dirty="0" smtClean="0">
                <a:latin typeface="Arial" pitchFamily="34" charset="0"/>
                <a:cs typeface="Arial" pitchFamily="34" charset="0"/>
              </a:rPr>
              <a:t>Reference Workflow </a:t>
            </a:r>
            <a:r>
              <a:rPr lang="en-US" altLang="ja-JP" sz="800" b="1" dirty="0"/>
              <a:t>with TÜV SÜD </a:t>
            </a:r>
            <a:r>
              <a:rPr lang="en-US" altLang="ja-JP" sz="800" b="1" dirty="0" smtClean="0"/>
              <a:t>Qualification </a:t>
            </a:r>
            <a:endParaRPr kumimoji="1" lang="ja-JP" altLang="en-US" sz="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20227"/>
              </p:ext>
            </p:extLst>
          </p:nvPr>
        </p:nvGraphicFramePr>
        <p:xfrm>
          <a:off x="332656" y="3035249"/>
          <a:ext cx="165618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2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Notations for Software Architectural </a:t>
                      </a:r>
                      <a:r>
                        <a:rPr lang="en-US" altLang="ja-JP" sz="600" dirty="0" smtClean="0"/>
                        <a:t>Design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3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Principles for Software Architectural </a:t>
                      </a:r>
                      <a:r>
                        <a:rPr lang="en-US" altLang="ja-JP" sz="600" dirty="0" smtClean="0"/>
                        <a:t>Design</a:t>
                      </a:r>
                      <a:endParaRPr kumimoji="1" lang="en-US" altLang="ja-JP" sz="600" dirty="0" smtClean="0"/>
                    </a:p>
                  </a:txBody>
                  <a:tcPr marL="68580" marR="68580" marT="60960" marB="60960"/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7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Notations for Software Unit </a:t>
                      </a:r>
                      <a:r>
                        <a:rPr lang="en-US" altLang="ja-JP" sz="600" dirty="0" smtClean="0"/>
                        <a:t>Design</a:t>
                      </a:r>
                      <a:endParaRPr kumimoji="1" lang="en-US" altLang="ja-JP" sz="600" b="1" dirty="0" smtClean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0181"/>
              </p:ext>
            </p:extLst>
          </p:nvPr>
        </p:nvGraphicFramePr>
        <p:xfrm>
          <a:off x="2236423" y="3035249"/>
          <a:ext cx="165618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2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6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Verification of Software Architectural </a:t>
                      </a:r>
                      <a:r>
                        <a:rPr lang="en-US" altLang="ja-JP" sz="600" dirty="0" smtClean="0"/>
                        <a:t>Design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92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9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Verification of Software Unit Design and </a:t>
                      </a:r>
                      <a:r>
                        <a:rPr lang="en-US" altLang="ja-JP" sz="600" dirty="0" smtClean="0"/>
                        <a:t>Implementation</a:t>
                      </a:r>
                      <a:endParaRPr kumimoji="1" lang="en-US" altLang="ja-JP" sz="600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10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Software Unit </a:t>
                      </a:r>
                      <a:r>
                        <a:rPr lang="en-US" altLang="ja-JP" sz="600" dirty="0" smtClean="0"/>
                        <a:t>Testing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11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deriving test cases for software unit </a:t>
                      </a:r>
                      <a:r>
                        <a:rPr lang="en-US" altLang="ja-JP" sz="600" dirty="0" smtClean="0"/>
                        <a:t>testing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12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Structural Coverage Metrics at the Software Unit </a:t>
                      </a:r>
                      <a:r>
                        <a:rPr lang="en-US" altLang="ja-JP" sz="600" dirty="0" smtClean="0"/>
                        <a:t>Level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  <a:tr h="22873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13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Software Integration </a:t>
                      </a:r>
                      <a:r>
                        <a:rPr lang="en-US" altLang="ja-JP" sz="600" dirty="0" smtClean="0"/>
                        <a:t>Testing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9226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600" dirty="0" smtClean="0"/>
                        <a:t>Table 14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Methods for deriving test cases for software integration testing</a:t>
                      </a:r>
                      <a:r>
                        <a:rPr lang="ja-JP" altLang="en-US" sz="600" dirty="0" smtClean="0"/>
                        <a:t> 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98677"/>
              </p:ext>
            </p:extLst>
          </p:nvPr>
        </p:nvGraphicFramePr>
        <p:xfrm>
          <a:off x="4293096" y="3035249"/>
          <a:ext cx="165618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12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Structural Coverage Metrics at the Software Unit </a:t>
                      </a:r>
                      <a:r>
                        <a:rPr lang="en-US" altLang="ja-JP" sz="600" dirty="0" smtClean="0"/>
                        <a:t>Level</a:t>
                      </a:r>
                      <a:endParaRPr lang="en-US" altLang="ja-JP" sz="600" b="1" dirty="0" smtClean="0"/>
                    </a:p>
                  </a:txBody>
                  <a:tcPr marL="68580" marR="68580" marT="60960" marB="60960"/>
                </a:tc>
              </a:tr>
              <a:tr h="284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dirty="0" smtClean="0"/>
                        <a:t>Table 15 </a:t>
                      </a:r>
                      <a:r>
                        <a:rPr lang="en-US" altLang="ja-JP" sz="600" dirty="0" smtClean="0">
                          <a:sym typeface="Symbol"/>
                        </a:rPr>
                        <a:t></a:t>
                      </a:r>
                      <a:r>
                        <a:rPr lang="en-US" altLang="ja-JP" sz="600" dirty="0" smtClean="0"/>
                        <a:t> Structural Coverage Metrics at the Software Architectural </a:t>
                      </a:r>
                      <a:r>
                        <a:rPr lang="en-US" altLang="ja-JP" sz="600" dirty="0" smtClean="0"/>
                        <a:t>Level</a:t>
                      </a:r>
                      <a:endParaRPr lang="sv-SE" altLang="ja-JP" sz="600" b="1" dirty="0" smtClean="0"/>
                    </a:p>
                  </a:txBody>
                  <a:tcPr marL="68580" marR="68580" marT="60960" marB="60960"/>
                </a:tc>
              </a:tr>
            </a:tbl>
          </a:graphicData>
        </a:graphic>
      </p:graphicFrame>
      <p:cxnSp>
        <p:nvCxnSpPr>
          <p:cNvPr id="36" name="直線コネクタ 35"/>
          <p:cNvCxnSpPr/>
          <p:nvPr/>
        </p:nvCxnSpPr>
        <p:spPr>
          <a:xfrm>
            <a:off x="4077072" y="3035249"/>
            <a:ext cx="0" cy="232883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077072" y="5868144"/>
            <a:ext cx="0" cy="321267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47970" y="7436058"/>
            <a:ext cx="19848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- </a:t>
            </a:r>
            <a:r>
              <a:rPr lang="en-US" altLang="ja-JP" sz="700" dirty="0" smtClean="0"/>
              <a:t>Simulink models with </a:t>
            </a:r>
            <a:r>
              <a:rPr lang="en-US" altLang="ja-JP" sz="700" dirty="0"/>
              <a:t>Hierarchical </a:t>
            </a:r>
            <a:r>
              <a:rPr lang="en-US" altLang="ja-JP" sz="700" dirty="0" smtClean="0"/>
              <a:t>Structure</a:t>
            </a:r>
            <a:endParaRPr kumimoji="1" lang="en-US" altLang="ja-JP" sz="700" dirty="0" smtClean="0"/>
          </a:p>
          <a:p>
            <a:r>
              <a:rPr kumimoji="1" lang="en-US" altLang="ja-JP" sz="700" dirty="0"/>
              <a:t>- </a:t>
            </a:r>
            <a:r>
              <a:rPr lang="en-US" altLang="ja-JP" sz="700" dirty="0" err="1" smtClean="0"/>
              <a:t>Stateflow</a:t>
            </a:r>
            <a:r>
              <a:rPr lang="ja-JP" altLang="en-US" sz="700" dirty="0"/>
              <a:t> </a:t>
            </a:r>
            <a:r>
              <a:rPr lang="en-US" altLang="ja-JP" sz="700" dirty="0" smtClean="0"/>
              <a:t>Charts</a:t>
            </a:r>
            <a:endParaRPr kumimoji="1" lang="en-US" altLang="ja-JP" sz="700" dirty="0"/>
          </a:p>
          <a:p>
            <a:r>
              <a:rPr kumimoji="1" lang="en-US" altLang="ja-JP" sz="700" dirty="0"/>
              <a:t>- </a:t>
            </a:r>
            <a:r>
              <a:rPr lang="en-US" altLang="ja-JP" sz="700" dirty="0" smtClean="0"/>
              <a:t>Model </a:t>
            </a:r>
            <a:r>
              <a:rPr lang="en-US" altLang="ja-JP" sz="700" dirty="0"/>
              <a:t>Dependency </a:t>
            </a:r>
            <a:r>
              <a:rPr lang="en-US" altLang="ja-JP" sz="700" dirty="0" smtClean="0"/>
              <a:t>Viewer Reports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- </a:t>
            </a:r>
            <a:r>
              <a:rPr kumimoji="1" lang="en-US" altLang="ja-JP" sz="700" dirty="0" smtClean="0"/>
              <a:t>Model Advisor Reports</a:t>
            </a:r>
            <a:endParaRPr kumimoji="1" lang="en-US" altLang="ja-JP" sz="700" dirty="0"/>
          </a:p>
          <a:p>
            <a:pPr marL="0" lvl="1">
              <a:lnSpc>
                <a:spcPct val="100000"/>
              </a:lnSpc>
              <a:buSzPct val="75000"/>
            </a:pPr>
            <a:r>
              <a:rPr kumimoji="1" lang="en-US" altLang="ja-JP" sz="700" dirty="0" smtClean="0"/>
              <a:t>- </a:t>
            </a:r>
            <a:r>
              <a:rPr kumimoji="1" lang="en-US" altLang="ja-JP" sz="700" dirty="0" smtClean="0"/>
              <a:t>The </a:t>
            </a:r>
            <a:r>
              <a:rPr kumimoji="1" lang="en-US" altLang="ja-JP" sz="700" dirty="0"/>
              <a:t>text </a:t>
            </a:r>
            <a:r>
              <a:rPr lang="en-US" altLang="ja-JP" sz="700" dirty="0" smtClean="0"/>
              <a:t>specification inside </a:t>
            </a:r>
            <a:r>
              <a:rPr lang="sv-SE" altLang="ja-JP" sz="700" dirty="0" smtClean="0"/>
              <a:t>Doc Block or Model </a:t>
            </a:r>
            <a:r>
              <a:rPr lang="sv-SE" altLang="ja-JP" sz="700" dirty="0"/>
              <a:t>Info </a:t>
            </a:r>
            <a:r>
              <a:rPr lang="sv-SE" altLang="ja-JP" sz="700" dirty="0" smtClean="0"/>
              <a:t>Block</a:t>
            </a:r>
            <a:endParaRPr kumimoji="1" lang="en-US" altLang="ja-JP" sz="700" dirty="0"/>
          </a:p>
          <a:p>
            <a:r>
              <a:rPr lang="sv-SE" altLang="ja-JP" sz="700" dirty="0" smtClean="0"/>
              <a:t>- </a:t>
            </a:r>
            <a:r>
              <a:rPr lang="sv-SE" altLang="ja-JP" sz="700" dirty="0"/>
              <a:t>Reports Generated </a:t>
            </a:r>
            <a:r>
              <a:rPr lang="sv-SE" altLang="ja-JP" sz="700" dirty="0" smtClean="0"/>
              <a:t>from Simulink </a:t>
            </a:r>
            <a:r>
              <a:rPr lang="sv-SE" altLang="ja-JP" sz="700" dirty="0"/>
              <a:t>Report </a:t>
            </a:r>
            <a:r>
              <a:rPr lang="sv-SE" altLang="ja-JP" sz="700" dirty="0" smtClean="0"/>
              <a:t>Generator</a:t>
            </a:r>
            <a:endParaRPr kumimoji="1" lang="en-US" altLang="ja-JP" sz="700" dirty="0" smtClean="0"/>
          </a:p>
          <a:p>
            <a:r>
              <a:rPr kumimoji="1" lang="en-US" altLang="ja-JP" sz="700" dirty="0" smtClean="0"/>
              <a:t>…</a:t>
            </a:r>
            <a:endParaRPr kumimoji="1" lang="en-US" altLang="ja-JP" sz="700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149080" y="7434317"/>
            <a:ext cx="1818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/>
              <a:t>- Test Cases Generated from SLDV</a:t>
            </a:r>
          </a:p>
          <a:p>
            <a:r>
              <a:rPr lang="en-US" altLang="ja-JP" sz="700" dirty="0"/>
              <a:t>- Harness Model for Test and Verification</a:t>
            </a:r>
          </a:p>
          <a:p>
            <a:r>
              <a:rPr lang="en-US" altLang="ja-JP" sz="700" dirty="0"/>
              <a:t>- Model Coverage Reports</a:t>
            </a:r>
          </a:p>
          <a:p>
            <a:r>
              <a:rPr lang="en-US" altLang="ja-JP" sz="700" dirty="0" smtClean="0"/>
              <a:t>- Code Coverage Reports</a:t>
            </a:r>
            <a:endParaRPr lang="en-US" altLang="ja-JP" sz="700" dirty="0" smtClean="0">
              <a:latin typeface="+mn-ea"/>
            </a:endParaRPr>
          </a:p>
          <a:p>
            <a:r>
              <a:rPr lang="en-US" altLang="ja-JP" sz="700" dirty="0"/>
              <a:t>- </a:t>
            </a:r>
            <a:r>
              <a:rPr lang="en-US" altLang="ja-JP" sz="700" dirty="0" smtClean="0">
                <a:latin typeface="+mn-ea"/>
              </a:rPr>
              <a:t>SIL Model for Back2Back Test</a:t>
            </a:r>
            <a:endParaRPr lang="en-US" altLang="ja-JP" sz="700" dirty="0" smtClean="0">
              <a:latin typeface="+mn-ea"/>
            </a:endParaRPr>
          </a:p>
          <a:p>
            <a:r>
              <a:rPr lang="en-US" altLang="ja-JP" sz="700" dirty="0"/>
              <a:t>- </a:t>
            </a:r>
            <a:r>
              <a:rPr lang="en-US" altLang="ja-JP" sz="700" dirty="0" smtClean="0">
                <a:latin typeface="+mn-ea"/>
              </a:rPr>
              <a:t>PIL Model </a:t>
            </a:r>
            <a:r>
              <a:rPr lang="en-US" altLang="ja-JP" sz="700" dirty="0">
                <a:latin typeface="+mn-ea"/>
              </a:rPr>
              <a:t>for Back2Back Test</a:t>
            </a:r>
          </a:p>
          <a:p>
            <a:r>
              <a:rPr kumimoji="1" lang="en-US" altLang="ja-JP" sz="700" dirty="0" smtClean="0"/>
              <a:t>…</a:t>
            </a:r>
            <a:endParaRPr kumimoji="1" lang="en-US" altLang="ja-JP" sz="700" dirty="0"/>
          </a:p>
          <a:p>
            <a:endParaRPr kumimoji="1" lang="ja-JP" altLang="en-US" sz="700" dirty="0"/>
          </a:p>
        </p:txBody>
      </p:sp>
      <p:cxnSp>
        <p:nvCxnSpPr>
          <p:cNvPr id="63" name="直線コネクタ 62"/>
          <p:cNvCxnSpPr/>
          <p:nvPr/>
        </p:nvCxnSpPr>
        <p:spPr>
          <a:xfrm>
            <a:off x="4077072" y="2051720"/>
            <a:ext cx="0" cy="36004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矢印 64"/>
          <p:cNvSpPr/>
          <p:nvPr/>
        </p:nvSpPr>
        <p:spPr>
          <a:xfrm>
            <a:off x="404664" y="2339752"/>
            <a:ext cx="5904656" cy="264029"/>
          </a:xfrm>
          <a:prstGeom prst="rightArrow">
            <a:avLst>
              <a:gd name="adj1" fmla="val 50000"/>
              <a:gd name="adj2" fmla="val 1395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Upper Process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　　　　　　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　　　　　　　　　</a:t>
            </a:r>
            <a:r>
              <a:rPr kumimoji="1" lang="en-US" altLang="ja-JP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Lower Process</a:t>
            </a:r>
            <a:endParaRPr kumimoji="1" lang="ja-JP" altLang="en-US" sz="9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24065"/>
              </p:ext>
            </p:extLst>
          </p:nvPr>
        </p:nvGraphicFramePr>
        <p:xfrm>
          <a:off x="332656" y="595872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600" b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22363"/>
              </p:ext>
            </p:extLst>
          </p:nvPr>
        </p:nvGraphicFramePr>
        <p:xfrm>
          <a:off x="2204864" y="595930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Fixed-Point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Design</a:t>
                      </a:r>
                      <a:r>
                        <a:rPr kumimoji="1" lang="en-US" altLang="ja-JP" sz="600" baseline="0" dirty="0" smtClean="0"/>
                        <a:t> Verifier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46819"/>
              </p:ext>
            </p:extLst>
          </p:nvPr>
        </p:nvGraphicFramePr>
        <p:xfrm>
          <a:off x="4293096" y="5959306"/>
          <a:ext cx="16561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/>
                <a:gridCol w="8280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/>
                        <a:t>Stateflow</a:t>
                      </a:r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Fixed-Point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Design</a:t>
                      </a:r>
                      <a:r>
                        <a:rPr kumimoji="1" lang="en-US" altLang="ja-JP" sz="600" baseline="0" dirty="0" smtClean="0"/>
                        <a:t> Verifier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Verification and Validation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/>
                        <a:t>Simulink Report Generator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Embedded</a:t>
                      </a:r>
                      <a:r>
                        <a:rPr kumimoji="1" lang="en-US" altLang="ja-JP" sz="600" b="0" baseline="0" dirty="0" smtClean="0">
                          <a:latin typeface="+mn-lt"/>
                        </a:rPr>
                        <a:t> Coder</a:t>
                      </a:r>
                      <a:endParaRPr kumimoji="1" lang="ja-JP" altLang="en-US" sz="600" b="0" dirty="0" smtClean="0">
                        <a:latin typeface="+mn-lt"/>
                      </a:endParaRPr>
                    </a:p>
                    <a:p>
                      <a:endParaRPr kumimoji="1" lang="ja-JP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0" dirty="0" smtClean="0">
                          <a:latin typeface="+mn-lt"/>
                        </a:rPr>
                        <a:t>Polyspace</a:t>
                      </a:r>
                      <a:endParaRPr kumimoji="1" lang="en-US" altLang="ja-JP" sz="600" dirty="0" smtClean="0"/>
                    </a:p>
                    <a:p>
                      <a:endParaRPr kumimoji="1" lang="ja-JP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060849" y="7436058"/>
            <a:ext cx="20162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/>
              <a:t>- </a:t>
            </a:r>
            <a:r>
              <a:rPr lang="en-US" altLang="ja-JP" sz="700" dirty="0"/>
              <a:t>Simulink models with Hierarchical Structure</a:t>
            </a:r>
            <a:endParaRPr kumimoji="1" lang="en-US" altLang="ja-JP" sz="700" dirty="0"/>
          </a:p>
          <a:p>
            <a:r>
              <a:rPr kumimoji="1" lang="en-US" altLang="ja-JP" sz="700" dirty="0"/>
              <a:t>- </a:t>
            </a:r>
            <a:r>
              <a:rPr lang="en-US" altLang="ja-JP" sz="700" dirty="0" err="1"/>
              <a:t>Stateflow</a:t>
            </a:r>
            <a:r>
              <a:rPr lang="ja-JP" altLang="en-US" sz="700" dirty="0"/>
              <a:t> </a:t>
            </a:r>
            <a:r>
              <a:rPr lang="en-US" altLang="ja-JP" sz="700" dirty="0"/>
              <a:t>Charts</a:t>
            </a:r>
            <a:endParaRPr kumimoji="1" lang="en-US" altLang="ja-JP" sz="700" dirty="0"/>
          </a:p>
          <a:p>
            <a:r>
              <a:rPr lang="en-US" altLang="ja-JP" sz="700" dirty="0"/>
              <a:t>- SVG </a:t>
            </a:r>
            <a:r>
              <a:rPr lang="en-US" altLang="ja-JP" sz="700" dirty="0" smtClean="0"/>
              <a:t>Format Files for showing Simulink </a:t>
            </a:r>
            <a:r>
              <a:rPr lang="en-US" altLang="ja-JP" sz="700" dirty="0" smtClean="0"/>
              <a:t>Model Information inside Web Brower</a:t>
            </a:r>
            <a:endParaRPr lang="en-US" altLang="ja-JP" sz="700" dirty="0" smtClean="0"/>
          </a:p>
          <a:p>
            <a:r>
              <a:rPr kumimoji="1" lang="en-US" altLang="ja-JP" sz="700" dirty="0"/>
              <a:t>- Model Advisor Reports</a:t>
            </a:r>
          </a:p>
          <a:p>
            <a:r>
              <a:rPr lang="sv-SE" altLang="ja-JP" sz="700" dirty="0"/>
              <a:t>- Reports Generated from Simulink Report Generator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- </a:t>
            </a:r>
            <a:r>
              <a:rPr lang="en-US" altLang="ja-JP" sz="700" dirty="0"/>
              <a:t>System Design </a:t>
            </a:r>
            <a:r>
              <a:rPr lang="en-US" altLang="ja-JP" sz="700" dirty="0" smtClean="0"/>
              <a:t>Description Report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T</a:t>
            </a:r>
            <a:r>
              <a:rPr lang="en-US" altLang="ja-JP" sz="700" dirty="0" smtClean="0"/>
              <a:t>raceability Reports for </a:t>
            </a:r>
            <a:r>
              <a:rPr lang="en-US" altLang="ja-JP" sz="700" dirty="0" smtClean="0"/>
              <a:t>Requirements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Test </a:t>
            </a:r>
            <a:r>
              <a:rPr lang="en-US" altLang="ja-JP" sz="700" dirty="0" smtClean="0"/>
              <a:t>C</a:t>
            </a:r>
            <a:r>
              <a:rPr lang="en-US" altLang="ja-JP" sz="700" dirty="0" smtClean="0"/>
              <a:t>ases Generated from SLDV</a:t>
            </a:r>
            <a:endParaRPr lang="en-US" altLang="ja-JP" sz="700" dirty="0"/>
          </a:p>
          <a:p>
            <a:r>
              <a:rPr lang="en-US" altLang="ja-JP" sz="700" dirty="0"/>
              <a:t>- </a:t>
            </a:r>
            <a:r>
              <a:rPr lang="en-US" altLang="ja-JP" sz="700" dirty="0" smtClean="0"/>
              <a:t>Harness Model for Test and Verification</a:t>
            </a:r>
            <a:endParaRPr lang="en-US" altLang="ja-JP" sz="700" dirty="0"/>
          </a:p>
          <a:p>
            <a:r>
              <a:rPr lang="en-US" altLang="ja-JP" sz="700" dirty="0" smtClean="0"/>
              <a:t>- </a:t>
            </a:r>
            <a:r>
              <a:rPr lang="en-US" altLang="ja-JP" sz="700" dirty="0" smtClean="0"/>
              <a:t>Model Coverage Reports</a:t>
            </a:r>
            <a:endParaRPr lang="en-US" altLang="ja-JP" sz="700" dirty="0" smtClean="0"/>
          </a:p>
          <a:p>
            <a:r>
              <a:rPr lang="en-US" altLang="ja-JP" sz="700" dirty="0" smtClean="0"/>
              <a:t>…</a:t>
            </a:r>
            <a:endParaRPr lang="en-US" altLang="ja-JP" sz="700" dirty="0"/>
          </a:p>
          <a:p>
            <a:pPr marL="171450" indent="-171450">
              <a:buFontTx/>
              <a:buChar char="-"/>
            </a:pPr>
            <a:endParaRPr lang="en-US" altLang="ja-JP" sz="7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3206" y="323528"/>
            <a:ext cx="3333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C00000"/>
                </a:solidFill>
              </a:rPr>
              <a:t>Code 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Verification </a:t>
            </a:r>
            <a:r>
              <a:rPr kumimoji="1" lang="en-US" altLang="ja-JP" sz="2000" b="1" dirty="0" smtClean="0">
                <a:solidFill>
                  <a:srgbClr val="C00000"/>
                </a:solidFill>
                <a:cs typeface="Arial" pitchFamily="34" charset="0"/>
              </a:rPr>
              <a:t>Session</a:t>
            </a:r>
            <a:endParaRPr kumimoji="1" lang="ja-JP" altLang="en-US" sz="20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26" name="右矢印 25"/>
          <p:cNvSpPr/>
          <p:nvPr/>
        </p:nvSpPr>
        <p:spPr>
          <a:xfrm rot="5400000">
            <a:off x="4634142" y="2276909"/>
            <a:ext cx="920771" cy="450734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281656" y="1691680"/>
            <a:ext cx="1955656" cy="25419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2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kawasaki ユーザー定義 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MW_Public</Template>
  <TotalTime>7759</TotalTime>
  <Words>1307</Words>
  <Application>Microsoft Office PowerPoint</Application>
  <PresentationFormat>画面に合わせる (4:3)</PresentationFormat>
  <Paragraphs>244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MW_Public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Kristian Lindqvist</dc:creator>
  <cp:keywords>Version 12.0</cp:keywords>
  <cp:lastModifiedBy>Shuai Yuan</cp:lastModifiedBy>
  <cp:revision>243</cp:revision>
  <cp:lastPrinted>2012-12-14T05:20:38Z</cp:lastPrinted>
  <dcterms:created xsi:type="dcterms:W3CDTF">2012-03-07T09:20:57Z</dcterms:created>
  <dcterms:modified xsi:type="dcterms:W3CDTF">2013-02-28T08:47:06Z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