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83" r:id="rId3"/>
    <p:sldId id="282" r:id="rId4"/>
    <p:sldId id="278" r:id="rId5"/>
    <p:sldId id="279" r:id="rId6"/>
    <p:sldId id="280" r:id="rId7"/>
    <p:sldId id="281" r:id="rId8"/>
    <p:sldId id="277" r:id="rId9"/>
    <p:sldId id="303" r:id="rId10"/>
    <p:sldId id="284" r:id="rId11"/>
    <p:sldId id="301" r:id="rId12"/>
    <p:sldId id="304" r:id="rId13"/>
    <p:sldId id="307" r:id="rId14"/>
    <p:sldId id="288" r:id="rId15"/>
    <p:sldId id="292" r:id="rId16"/>
    <p:sldId id="305" r:id="rId17"/>
    <p:sldId id="308" r:id="rId18"/>
    <p:sldId id="306" r:id="rId19"/>
    <p:sldId id="30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Biesiada" initials="M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6DAD"/>
    <a:srgbClr val="0D78C9"/>
    <a:srgbClr val="024C84"/>
    <a:srgbClr val="993200"/>
    <a:srgbClr val="4D4E44"/>
    <a:srgbClr val="176338"/>
    <a:srgbClr val="0F5D3F"/>
    <a:srgbClr val="ABC8D1"/>
    <a:srgbClr val="1B3049"/>
    <a:srgbClr val="5D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0" autoAdjust="0"/>
    <p:restoredTop sz="81881" autoAdjust="0"/>
  </p:normalViewPr>
  <p:slideViewPr>
    <p:cSldViewPr>
      <p:cViewPr varScale="1">
        <p:scale>
          <a:sx n="90" d="100"/>
          <a:sy n="90" d="100"/>
        </p:scale>
        <p:origin x="-1524" y="-102"/>
      </p:cViewPr>
      <p:guideLst>
        <p:guide orient="horz" pos="2160"/>
        <p:guide pos="2880"/>
      </p:guideLst>
    </p:cSldViewPr>
  </p:slideViewPr>
  <p:outlineViewPr>
    <p:cViewPr>
      <p:scale>
        <a:sx n="33" d="100"/>
        <a:sy n="33" d="100"/>
      </p:scale>
      <p:origin x="42" y="445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1/16/2013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419737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1/16/2013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373461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Simulink</a:t>
            </a:r>
            <a:r>
              <a:rPr lang="en-US" baseline="0" dirty="0" smtClean="0"/>
              <a:t> project allow defining of the project files including dependency analysis </a:t>
            </a:r>
          </a:p>
          <a:p>
            <a:r>
              <a:rPr lang="en-US" baseline="0" dirty="0" smtClean="0"/>
              <a:t>Common activities can be shown easily as shortcuts simplifying a common workflow</a:t>
            </a:r>
          </a:p>
          <a:p>
            <a:r>
              <a:rPr lang="en-US" baseline="0" dirty="0" smtClean="0"/>
              <a:t>Project files can have classifications and review status allowing to use Simulink for configuration management </a:t>
            </a:r>
          </a:p>
          <a:p>
            <a:r>
              <a:rPr lang="en-US" baseline="0" dirty="0" smtClean="0"/>
              <a:t>External version control systems are supported through adapters, Subversion is supported in 11b, other can be developed through a SDK. </a:t>
            </a:r>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3</a:t>
            </a:fld>
            <a:endParaRPr lang="en-US" dirty="0"/>
          </a:p>
        </p:txBody>
      </p:sp>
    </p:spTree>
    <p:extLst>
      <p:ext uri="{BB962C8B-B14F-4D97-AF65-F5344CB8AC3E}">
        <p14:creationId xmlns:p14="http://schemas.microsoft.com/office/powerpoint/2010/main" val="356071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NOTE An appropriate compromise of the methods listed in Table 4 is to be selected since the methods are not</a:t>
            </a:r>
          </a:p>
          <a:p>
            <a:r>
              <a:rPr lang="sv-SE" sz="1200" b="0" i="0" u="none" strike="noStrike" kern="1200" baseline="0" dirty="0" err="1" smtClean="0">
                <a:solidFill>
                  <a:schemeClr val="tx1"/>
                </a:solidFill>
                <a:latin typeface="+mn-lt"/>
                <a:ea typeface="+mn-ea"/>
                <a:cs typeface="+mn-cs"/>
              </a:rPr>
              <a:t>necessarily</a:t>
            </a:r>
            <a:r>
              <a:rPr lang="sv-SE" sz="1200" b="0" i="0" u="none" strike="noStrike" kern="1200" baseline="0" dirty="0" smtClean="0">
                <a:solidFill>
                  <a:schemeClr val="tx1"/>
                </a:solidFill>
                <a:latin typeface="+mn-lt"/>
                <a:ea typeface="+mn-ea"/>
                <a:cs typeface="+mn-cs"/>
              </a:rPr>
              <a:t> </a:t>
            </a:r>
            <a:r>
              <a:rPr lang="sv-SE" sz="1200" b="0" i="0" u="none" strike="noStrike" kern="1200" baseline="0" dirty="0" err="1" smtClean="0">
                <a:solidFill>
                  <a:schemeClr val="tx1"/>
                </a:solidFill>
                <a:latin typeface="+mn-lt"/>
                <a:ea typeface="+mn-ea"/>
                <a:cs typeface="+mn-cs"/>
              </a:rPr>
              <a:t>mutually</a:t>
            </a:r>
            <a:r>
              <a:rPr lang="sv-SE" sz="1200" b="0" i="0" u="none" strike="noStrike" kern="1200" baseline="0" dirty="0" smtClean="0">
                <a:solidFill>
                  <a:schemeClr val="tx1"/>
                </a:solidFill>
                <a:latin typeface="+mn-lt"/>
                <a:ea typeface="+mn-ea"/>
                <a:cs typeface="+mn-cs"/>
              </a:rPr>
              <a:t> </a:t>
            </a:r>
            <a:r>
              <a:rPr lang="sv-SE" sz="1200" b="0" i="0" u="none" strike="noStrike" kern="1200" baseline="0" dirty="0" err="1" smtClean="0">
                <a:solidFill>
                  <a:schemeClr val="tx1"/>
                </a:solidFill>
                <a:latin typeface="+mn-lt"/>
                <a:ea typeface="+mn-ea"/>
                <a:cs typeface="+mn-cs"/>
              </a:rPr>
              <a:t>exclusive</a:t>
            </a:r>
            <a:r>
              <a:rPr lang="sv-SE" sz="1200" b="0" i="0" u="none" strike="noStrike" kern="1200" baseline="0" dirty="0" smtClean="0">
                <a:solidFill>
                  <a:schemeClr val="tx1"/>
                </a:solidFill>
                <a:latin typeface="+mn-lt"/>
                <a:ea typeface="+mn-ea"/>
                <a:cs typeface="+mn-cs"/>
              </a:rPr>
              <a:t>.</a:t>
            </a:r>
          </a:p>
          <a:p>
            <a:r>
              <a:rPr lang="en-US" sz="1200" b="1" i="0" u="none" strike="noStrike" kern="1200" baseline="0" dirty="0" smtClean="0">
                <a:solidFill>
                  <a:schemeClr val="tx1"/>
                </a:solidFill>
                <a:latin typeface="+mn-lt"/>
                <a:ea typeface="+mn-ea"/>
                <a:cs typeface="+mn-cs"/>
              </a:rPr>
              <a:t>7.4.4 </a:t>
            </a:r>
            <a:r>
              <a:rPr lang="en-US" sz="1200" b="0" i="0" u="none" strike="noStrike" kern="1200" baseline="0" dirty="0" smtClean="0">
                <a:solidFill>
                  <a:schemeClr val="tx1"/>
                </a:solidFill>
                <a:latin typeface="+mn-lt"/>
                <a:ea typeface="+mn-ea"/>
                <a:cs typeface="+mn-cs"/>
              </a:rPr>
              <a:t>The software architectural design shall be developed down to the level where the software units,</a:t>
            </a:r>
          </a:p>
          <a:p>
            <a:r>
              <a:rPr lang="en-US" sz="1200" b="0" i="0" u="none" strike="noStrike" kern="1200" baseline="0" dirty="0" smtClean="0">
                <a:solidFill>
                  <a:schemeClr val="tx1"/>
                </a:solidFill>
                <a:latin typeface="+mn-lt"/>
                <a:ea typeface="+mn-ea"/>
                <a:cs typeface="+mn-cs"/>
              </a:rPr>
              <a:t>which are to be treated as indivisible, are identified.</a:t>
            </a:r>
          </a:p>
          <a:p>
            <a:endParaRPr lang="en-US" sz="1200" b="0" i="0" u="none" strike="noStrike" kern="1200" baseline="0" dirty="0" smtClean="0">
              <a:solidFill>
                <a:schemeClr val="tx1"/>
              </a:solidFill>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AD73B8C3-A209-4A55-9261-22C2A02B3159}" type="slidenum">
              <a:rPr lang="en-US" smtClean="0"/>
              <a:pPr/>
              <a:t>12</a:t>
            </a:fld>
            <a:endParaRPr lang="en-US"/>
          </a:p>
        </p:txBody>
      </p:sp>
    </p:spTree>
    <p:extLst>
      <p:ext uri="{BB962C8B-B14F-4D97-AF65-F5344CB8AC3E}">
        <p14:creationId xmlns:p14="http://schemas.microsoft.com/office/powerpoint/2010/main" val="4151580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Using</a:t>
            </a:r>
            <a:r>
              <a:rPr lang="sv-SE" baseline="0" dirty="0" smtClean="0"/>
              <a:t> Simulink </a:t>
            </a:r>
            <a:r>
              <a:rPr lang="sv-SE" baseline="0" dirty="0" err="1" smtClean="0"/>
              <a:t>with</a:t>
            </a:r>
            <a:r>
              <a:rPr lang="sv-SE" baseline="0" dirty="0" smtClean="0"/>
              <a:t> a </a:t>
            </a:r>
            <a:r>
              <a:rPr lang="sv-SE" baseline="0" dirty="0" err="1" smtClean="0"/>
              <a:t>suitable</a:t>
            </a:r>
            <a:r>
              <a:rPr lang="sv-SE" baseline="0" dirty="0" smtClean="0"/>
              <a:t> </a:t>
            </a:r>
            <a:r>
              <a:rPr lang="sv-SE" baseline="0" dirty="0" err="1" smtClean="0"/>
              <a:t>Modeling</a:t>
            </a:r>
            <a:r>
              <a:rPr lang="sv-SE" baseline="0" dirty="0" smtClean="0"/>
              <a:t> Standard </a:t>
            </a:r>
            <a:r>
              <a:rPr lang="sv-SE" baseline="0" dirty="0" err="1" smtClean="0"/>
              <a:t>can</a:t>
            </a:r>
            <a:r>
              <a:rPr lang="sv-SE" baseline="0" dirty="0" smtClean="0"/>
              <a:t> be a </a:t>
            </a:r>
            <a:r>
              <a:rPr lang="sv-SE" baseline="0" dirty="0" err="1" smtClean="0"/>
              <a:t>very</a:t>
            </a:r>
            <a:r>
              <a:rPr lang="sv-SE" baseline="0" dirty="0" smtClean="0"/>
              <a:t> </a:t>
            </a:r>
            <a:r>
              <a:rPr lang="sv-SE" baseline="0" dirty="0" err="1" smtClean="0"/>
              <a:t>efficient</a:t>
            </a:r>
            <a:r>
              <a:rPr lang="sv-SE" baseline="0" dirty="0" smtClean="0"/>
              <a:t> </a:t>
            </a:r>
            <a:r>
              <a:rPr lang="sv-SE" baseline="0" dirty="0" err="1" smtClean="0"/>
              <a:t>way</a:t>
            </a:r>
            <a:r>
              <a:rPr lang="sv-SE" baseline="0" dirty="0" smtClean="0"/>
              <a:t> </a:t>
            </a:r>
            <a:r>
              <a:rPr lang="sv-SE" baseline="0" dirty="0" err="1" smtClean="0"/>
              <a:t>of</a:t>
            </a:r>
            <a:r>
              <a:rPr lang="sv-SE" baseline="0" dirty="0" smtClean="0"/>
              <a:t> </a:t>
            </a:r>
            <a:r>
              <a:rPr lang="sv-SE" baseline="0" dirty="0" err="1" smtClean="0"/>
              <a:t>implementing</a:t>
            </a:r>
            <a:r>
              <a:rPr lang="sv-SE" baseline="0" dirty="0" smtClean="0"/>
              <a:t> a </a:t>
            </a:r>
            <a:r>
              <a:rPr lang="sv-SE" baseline="0" dirty="0" err="1" smtClean="0"/>
              <a:t>good</a:t>
            </a:r>
            <a:r>
              <a:rPr lang="sv-SE" baseline="0" dirty="0" smtClean="0"/>
              <a:t> software </a:t>
            </a:r>
            <a:r>
              <a:rPr lang="sv-SE" baseline="0" dirty="0" err="1" smtClean="0"/>
              <a:t>architecture</a:t>
            </a:r>
            <a:r>
              <a:rPr lang="sv-SE" baseline="0" dirty="0" smtClean="0"/>
              <a:t>. </a:t>
            </a:r>
          </a:p>
          <a:p>
            <a:r>
              <a:rPr lang="sv-SE" baseline="0" dirty="0" smtClean="0"/>
              <a:t>Interface </a:t>
            </a:r>
            <a:r>
              <a:rPr lang="sv-SE" baseline="0" dirty="0" err="1" smtClean="0"/>
              <a:t>size</a:t>
            </a:r>
            <a:r>
              <a:rPr lang="sv-SE" baseline="0" dirty="0" smtClean="0"/>
              <a:t> </a:t>
            </a:r>
            <a:r>
              <a:rPr lang="sv-SE" baseline="0" dirty="0" err="1" smtClean="0"/>
              <a:t>can</a:t>
            </a:r>
            <a:r>
              <a:rPr lang="sv-SE" baseline="0" dirty="0" smtClean="0"/>
              <a:t> be </a:t>
            </a:r>
            <a:r>
              <a:rPr lang="sv-SE" baseline="0" dirty="0" err="1" smtClean="0"/>
              <a:t>checked</a:t>
            </a:r>
            <a:r>
              <a:rPr lang="sv-SE" baseline="0" dirty="0" smtClean="0"/>
              <a:t> </a:t>
            </a:r>
          </a:p>
          <a:p>
            <a:r>
              <a:rPr lang="sv-SE" baseline="0" dirty="0" err="1" smtClean="0"/>
              <a:t>High</a:t>
            </a:r>
            <a:r>
              <a:rPr lang="sv-SE" baseline="0" dirty="0" smtClean="0"/>
              <a:t> </a:t>
            </a:r>
            <a:r>
              <a:rPr lang="sv-SE" baseline="0" dirty="0" err="1" smtClean="0"/>
              <a:t>Cohesion</a:t>
            </a:r>
            <a:r>
              <a:rPr lang="sv-SE" baseline="0" dirty="0" smtClean="0"/>
              <a:t> (</a:t>
            </a:r>
            <a:r>
              <a:rPr lang="sv-SE" baseline="0" dirty="0" err="1" smtClean="0"/>
              <a:t>Encapsulated</a:t>
            </a:r>
            <a:r>
              <a:rPr lang="sv-SE" baseline="0" dirty="0" smtClean="0"/>
              <a:t> </a:t>
            </a:r>
            <a:r>
              <a:rPr lang="sv-SE" baseline="0" dirty="0" err="1" smtClean="0"/>
              <a:t>Functionality</a:t>
            </a:r>
            <a:r>
              <a:rPr lang="sv-SE" baseline="0" dirty="0" smtClean="0"/>
              <a:t>) is </a:t>
            </a:r>
            <a:r>
              <a:rPr lang="sv-SE" baseline="0" dirty="0" err="1" smtClean="0"/>
              <a:t>very</a:t>
            </a:r>
            <a:r>
              <a:rPr lang="sv-SE" baseline="0" dirty="0" smtClean="0"/>
              <a:t> </a:t>
            </a:r>
            <a:r>
              <a:rPr lang="sv-SE" baseline="0" dirty="0" err="1" smtClean="0"/>
              <a:t>natural</a:t>
            </a:r>
            <a:r>
              <a:rPr lang="sv-SE" baseline="0" dirty="0" smtClean="0"/>
              <a:t> in Simulink </a:t>
            </a:r>
            <a:r>
              <a:rPr lang="sv-SE" baseline="0" dirty="0" err="1" smtClean="0"/>
              <a:t>since</a:t>
            </a:r>
            <a:r>
              <a:rPr lang="sv-SE" baseline="0" dirty="0" smtClean="0"/>
              <a:t> the </a:t>
            </a:r>
            <a:r>
              <a:rPr lang="sv-SE" baseline="0" dirty="0" err="1" smtClean="0"/>
              <a:t>couping</a:t>
            </a:r>
            <a:r>
              <a:rPr lang="sv-SE" baseline="0" dirty="0" smtClean="0"/>
              <a:t> via </a:t>
            </a:r>
            <a:r>
              <a:rPr lang="sv-SE" baseline="0" dirty="0" err="1" smtClean="0"/>
              <a:t>e.g</a:t>
            </a:r>
            <a:r>
              <a:rPr lang="sv-SE" baseline="0" dirty="0" smtClean="0"/>
              <a:t>. global data is </a:t>
            </a:r>
            <a:r>
              <a:rPr lang="sv-SE" baseline="0" dirty="0" err="1" smtClean="0"/>
              <a:t>restricted</a:t>
            </a:r>
            <a:r>
              <a:rPr lang="sv-SE" baseline="0" dirty="0" smtClean="0"/>
              <a:t>.</a:t>
            </a:r>
          </a:p>
          <a:p>
            <a:r>
              <a:rPr lang="sv-SE" baseline="0" dirty="0" err="1" smtClean="0"/>
              <a:t>Restricted</a:t>
            </a:r>
            <a:r>
              <a:rPr lang="sv-SE" baseline="0" dirty="0" smtClean="0"/>
              <a:t> </a:t>
            </a:r>
            <a:r>
              <a:rPr lang="sv-SE" baseline="0" dirty="0" err="1" smtClean="0"/>
              <a:t>Coupling</a:t>
            </a:r>
            <a:r>
              <a:rPr lang="sv-SE" baseline="0" dirty="0" smtClean="0"/>
              <a:t> is </a:t>
            </a:r>
            <a:r>
              <a:rPr lang="sv-SE" baseline="0" dirty="0" err="1" smtClean="0"/>
              <a:t>natural</a:t>
            </a:r>
            <a:r>
              <a:rPr lang="sv-SE" baseline="0" dirty="0" smtClean="0"/>
              <a:t> </a:t>
            </a:r>
            <a:r>
              <a:rPr lang="sv-SE" baseline="0" dirty="0" err="1" smtClean="0"/>
              <a:t>since</a:t>
            </a:r>
            <a:r>
              <a:rPr lang="sv-SE" baseline="0" dirty="0" smtClean="0"/>
              <a:t> all global interfaces has </a:t>
            </a:r>
            <a:r>
              <a:rPr lang="sv-SE" baseline="0" dirty="0" err="1" smtClean="0"/>
              <a:t>to</a:t>
            </a:r>
            <a:r>
              <a:rPr lang="sv-SE" baseline="0" dirty="0" smtClean="0"/>
              <a:t> be </a:t>
            </a:r>
            <a:r>
              <a:rPr lang="sv-SE" baseline="0" dirty="0" err="1" smtClean="0"/>
              <a:t>declared</a:t>
            </a:r>
            <a:r>
              <a:rPr lang="sv-SE" baseline="0" dirty="0" smtClean="0"/>
              <a:t> and </a:t>
            </a:r>
            <a:r>
              <a:rPr lang="sv-SE" baseline="0" dirty="0" err="1" smtClean="0"/>
              <a:t>could</a:t>
            </a:r>
            <a:r>
              <a:rPr lang="sv-SE" baseline="0" dirty="0" smtClean="0"/>
              <a:t> be </a:t>
            </a:r>
            <a:r>
              <a:rPr lang="sv-SE" baseline="0" dirty="0" err="1" smtClean="0"/>
              <a:t>avoided</a:t>
            </a:r>
            <a:r>
              <a:rPr lang="sv-SE" baseline="0" dirty="0" smtClean="0"/>
              <a:t> </a:t>
            </a:r>
            <a:r>
              <a:rPr lang="sv-SE" baseline="0" dirty="0" err="1" smtClean="0"/>
              <a:t>to</a:t>
            </a:r>
            <a:r>
              <a:rPr lang="sv-SE" baseline="0" dirty="0" smtClean="0"/>
              <a:t> a </a:t>
            </a:r>
            <a:r>
              <a:rPr lang="sv-SE" baseline="0" dirty="0" err="1" smtClean="0"/>
              <a:t>large</a:t>
            </a:r>
            <a:r>
              <a:rPr lang="sv-SE" baseline="0" dirty="0" smtClean="0"/>
              <a:t> </a:t>
            </a:r>
            <a:r>
              <a:rPr lang="sv-SE" baseline="0" dirty="0" err="1" smtClean="0"/>
              <a:t>extent</a:t>
            </a:r>
            <a:r>
              <a:rPr lang="sv-SE" baseline="0" dirty="0" smtClean="0"/>
              <a:t> (</a:t>
            </a:r>
            <a:r>
              <a:rPr lang="sv-SE" baseline="0" dirty="0" err="1" smtClean="0"/>
              <a:t>modeling</a:t>
            </a:r>
            <a:r>
              <a:rPr lang="sv-SE" baseline="0" dirty="0" smtClean="0"/>
              <a:t> standard </a:t>
            </a:r>
            <a:r>
              <a:rPr lang="sv-SE" baseline="0" dirty="0" err="1" smtClean="0"/>
              <a:t>could</a:t>
            </a:r>
            <a:r>
              <a:rPr lang="sv-SE" baseline="0" dirty="0" smtClean="0"/>
              <a:t> </a:t>
            </a:r>
            <a:r>
              <a:rPr lang="sv-SE" baseline="0" dirty="0" err="1" smtClean="0"/>
              <a:t>say</a:t>
            </a:r>
            <a:r>
              <a:rPr lang="sv-SE" baseline="0" dirty="0" smtClean="0"/>
              <a:t> </a:t>
            </a:r>
            <a:r>
              <a:rPr lang="sv-SE" baseline="0" dirty="0" err="1" smtClean="0"/>
              <a:t>these</a:t>
            </a:r>
            <a:r>
              <a:rPr lang="sv-SE" baseline="0" dirty="0" smtClean="0"/>
              <a:t> </a:t>
            </a:r>
            <a:r>
              <a:rPr lang="sv-SE" baseline="0" dirty="0" err="1" smtClean="0"/>
              <a:t>should</a:t>
            </a:r>
            <a:r>
              <a:rPr lang="sv-SE" baseline="0" dirty="0" smtClean="0"/>
              <a:t> be </a:t>
            </a:r>
            <a:r>
              <a:rPr lang="sv-SE" baseline="0" dirty="0" err="1" smtClean="0"/>
              <a:t>minimized</a:t>
            </a:r>
            <a:r>
              <a:rPr lang="sv-SE" baseline="0" dirty="0" smtClean="0"/>
              <a:t>/</a:t>
            </a:r>
            <a:r>
              <a:rPr lang="sv-SE" baseline="0" dirty="0" err="1" smtClean="0"/>
              <a:t>avoided</a:t>
            </a:r>
            <a:r>
              <a:rPr lang="sv-SE" baseline="0" dirty="0" smtClean="0"/>
              <a:t>).</a:t>
            </a:r>
            <a:endParaRPr lang="sv-SE" dirty="0"/>
          </a:p>
        </p:txBody>
      </p:sp>
      <p:sp>
        <p:nvSpPr>
          <p:cNvPr id="4" name="Platshållare för bildnummer 3"/>
          <p:cNvSpPr>
            <a:spLocks noGrp="1"/>
          </p:cNvSpPr>
          <p:nvPr>
            <p:ph type="sldNum" sz="quarter" idx="10"/>
          </p:nvPr>
        </p:nvSpPr>
        <p:spPr/>
        <p:txBody>
          <a:bodyPr/>
          <a:lstStyle/>
          <a:p>
            <a:fld id="{AD73B8C3-A209-4A55-9261-22C2A02B3159}" type="slidenum">
              <a:rPr lang="en-US" smtClean="0"/>
              <a:pPr/>
              <a:t>13</a:t>
            </a:fld>
            <a:endParaRPr lang="en-US"/>
          </a:p>
        </p:txBody>
      </p:sp>
    </p:spTree>
    <p:extLst>
      <p:ext uri="{BB962C8B-B14F-4D97-AF65-F5344CB8AC3E}">
        <p14:creationId xmlns:p14="http://schemas.microsoft.com/office/powerpoint/2010/main" val="18705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p:spPr>
        <p:txBody>
          <a:bodyPr/>
          <a:lstStyle/>
          <a:p>
            <a:pPr eaLnBrk="1" hangingPunct="1"/>
            <a:endParaRPr lang="en-US" dirty="0" smtClean="0"/>
          </a:p>
        </p:txBody>
      </p:sp>
      <p:sp>
        <p:nvSpPr>
          <p:cNvPr id="216068" name="Slide Number Placeholder 3"/>
          <p:cNvSpPr>
            <a:spLocks noGrp="1"/>
          </p:cNvSpPr>
          <p:nvPr>
            <p:ph type="sldNum" sz="quarter" idx="5"/>
          </p:nvPr>
        </p:nvSpPr>
        <p:spPr/>
        <p:txBody>
          <a:bodyPr/>
          <a:lstStyle/>
          <a:p>
            <a:fld id="{66FCF830-5286-4D4E-96E4-E25FBCDB6CE1}" type="slidenum">
              <a:rPr lang="en-US"/>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The </a:t>
            </a:r>
            <a:r>
              <a:rPr lang="sv-SE" dirty="0" err="1" smtClean="0"/>
              <a:t>model</a:t>
            </a:r>
            <a:r>
              <a:rPr lang="sv-SE" dirty="0" smtClean="0"/>
              <a:t> </a:t>
            </a:r>
            <a:r>
              <a:rPr lang="sv-SE" dirty="0" err="1" smtClean="0"/>
              <a:t>can</a:t>
            </a:r>
            <a:r>
              <a:rPr lang="sv-SE" baseline="0" dirty="0" smtClean="0"/>
              <a:t> be </a:t>
            </a:r>
            <a:r>
              <a:rPr lang="sv-SE" baseline="0" dirty="0" err="1" smtClean="0"/>
              <a:t>used</a:t>
            </a:r>
            <a:r>
              <a:rPr lang="sv-SE" baseline="0" dirty="0" smtClean="0"/>
              <a:t> </a:t>
            </a:r>
            <a:r>
              <a:rPr lang="sv-SE" baseline="0" dirty="0" err="1" smtClean="0"/>
              <a:t>to</a:t>
            </a:r>
            <a:r>
              <a:rPr lang="sv-SE" baseline="0" dirty="0" smtClean="0"/>
              <a:t> </a:t>
            </a:r>
            <a:r>
              <a:rPr lang="sv-SE" baseline="0" dirty="0" err="1" smtClean="0"/>
              <a:t>maintain</a:t>
            </a:r>
            <a:r>
              <a:rPr lang="sv-SE" baseline="0" dirty="0" smtClean="0"/>
              <a:t> design information, </a:t>
            </a:r>
            <a:r>
              <a:rPr lang="sv-SE" baseline="0" dirty="0" err="1" smtClean="0"/>
              <a:t>using</a:t>
            </a:r>
            <a:r>
              <a:rPr lang="sv-SE" baseline="0" dirty="0" smtClean="0"/>
              <a:t> </a:t>
            </a:r>
            <a:r>
              <a:rPr lang="sv-SE" baseline="0" dirty="0" err="1" smtClean="0"/>
              <a:t>DocBlocks</a:t>
            </a:r>
            <a:r>
              <a:rPr lang="sv-SE" baseline="0" dirty="0" smtClean="0"/>
              <a:t> and </a:t>
            </a:r>
            <a:r>
              <a:rPr lang="sv-SE" baseline="0" dirty="0" err="1" smtClean="0"/>
              <a:t>ModelInfo</a:t>
            </a:r>
            <a:r>
              <a:rPr lang="sv-SE" baseline="0" dirty="0" smtClean="0"/>
              <a:t>. </a:t>
            </a:r>
            <a:r>
              <a:rPr lang="sv-SE" baseline="0" dirty="0" err="1" smtClean="0"/>
              <a:t>This</a:t>
            </a:r>
            <a:r>
              <a:rPr lang="sv-SE" baseline="0" dirty="0" smtClean="0"/>
              <a:t> </a:t>
            </a:r>
            <a:r>
              <a:rPr lang="sv-SE" baseline="0" dirty="0" err="1" smtClean="0"/>
              <a:t>can</a:t>
            </a:r>
            <a:r>
              <a:rPr lang="sv-SE" baseline="0" dirty="0" smtClean="0"/>
              <a:t> </a:t>
            </a:r>
            <a:r>
              <a:rPr lang="sv-SE" baseline="0" dirty="0" err="1" smtClean="0"/>
              <a:t>then</a:t>
            </a:r>
            <a:r>
              <a:rPr lang="sv-SE" baseline="0" dirty="0" smtClean="0"/>
              <a:t> be </a:t>
            </a:r>
            <a:r>
              <a:rPr lang="sv-SE" baseline="0" dirty="0" err="1" smtClean="0"/>
              <a:t>used</a:t>
            </a:r>
            <a:r>
              <a:rPr lang="sv-SE" baseline="0" dirty="0" smtClean="0"/>
              <a:t> </a:t>
            </a:r>
            <a:r>
              <a:rPr lang="sv-SE" baseline="0" dirty="0" err="1" smtClean="0"/>
              <a:t>to</a:t>
            </a:r>
            <a:r>
              <a:rPr lang="sv-SE" baseline="0" dirty="0" smtClean="0"/>
              <a:t> </a:t>
            </a:r>
            <a:r>
              <a:rPr lang="sv-SE" baseline="0" dirty="0" err="1" smtClean="0"/>
              <a:t>generate</a:t>
            </a:r>
            <a:r>
              <a:rPr lang="sv-SE" baseline="0" dirty="0" smtClean="0"/>
              <a:t> </a:t>
            </a:r>
            <a:r>
              <a:rPr lang="sv-SE" baseline="0" dirty="0" err="1" smtClean="0"/>
              <a:t>documentation</a:t>
            </a:r>
            <a:r>
              <a:rPr lang="sv-SE" baseline="0" dirty="0" smtClean="0"/>
              <a:t> as a combination </a:t>
            </a:r>
            <a:r>
              <a:rPr lang="sv-SE" baseline="0" dirty="0" err="1" smtClean="0"/>
              <a:t>of</a:t>
            </a:r>
            <a:r>
              <a:rPr lang="sv-SE" baseline="0" dirty="0" smtClean="0"/>
              <a:t> the </a:t>
            </a:r>
            <a:r>
              <a:rPr lang="sv-SE" baseline="0" dirty="0" err="1" smtClean="0"/>
              <a:t>natural</a:t>
            </a:r>
            <a:r>
              <a:rPr lang="sv-SE" baseline="0" dirty="0" smtClean="0"/>
              <a:t> text and </a:t>
            </a:r>
            <a:r>
              <a:rPr lang="sv-SE" baseline="0" dirty="0" err="1" smtClean="0"/>
              <a:t>high-level</a:t>
            </a:r>
            <a:r>
              <a:rPr lang="sv-SE" baseline="0" dirty="0" smtClean="0"/>
              <a:t> block information</a:t>
            </a:r>
          </a:p>
          <a:p>
            <a:endParaRPr lang="sv-SE" baseline="0" dirty="0" smtClean="0"/>
          </a:p>
          <a:p>
            <a:r>
              <a:rPr lang="sv-SE" baseline="0" dirty="0" smtClean="0"/>
              <a:t>The System Design </a:t>
            </a:r>
            <a:r>
              <a:rPr lang="sv-SE" baseline="0" dirty="0" err="1" smtClean="0"/>
              <a:t>Description</a:t>
            </a:r>
            <a:r>
              <a:rPr lang="sv-SE" baseline="0" dirty="0" smtClean="0"/>
              <a:t> is a </a:t>
            </a:r>
            <a:r>
              <a:rPr lang="sv-SE" baseline="0" dirty="0" err="1" smtClean="0"/>
              <a:t>generic</a:t>
            </a:r>
            <a:r>
              <a:rPr lang="sv-SE" baseline="0" dirty="0" smtClean="0"/>
              <a:t> </a:t>
            </a:r>
            <a:r>
              <a:rPr lang="sv-SE" baseline="0" dirty="0" err="1" smtClean="0"/>
              <a:t>example</a:t>
            </a:r>
            <a:r>
              <a:rPr lang="sv-SE" baseline="0" dirty="0" smtClean="0"/>
              <a:t> </a:t>
            </a:r>
            <a:r>
              <a:rPr lang="sv-SE" baseline="0" dirty="0" err="1" smtClean="0"/>
              <a:t>that</a:t>
            </a:r>
            <a:r>
              <a:rPr lang="sv-SE" baseline="0" dirty="0" smtClean="0"/>
              <a:t> </a:t>
            </a:r>
            <a:r>
              <a:rPr lang="sv-SE" baseline="0" dirty="0" err="1" smtClean="0"/>
              <a:t>ships</a:t>
            </a:r>
            <a:r>
              <a:rPr lang="sv-SE" baseline="0" dirty="0" smtClean="0"/>
              <a:t> </a:t>
            </a:r>
            <a:r>
              <a:rPr lang="sv-SE" baseline="0" dirty="0" err="1" smtClean="0"/>
              <a:t>with</a:t>
            </a:r>
            <a:r>
              <a:rPr lang="sv-SE" baseline="0" dirty="0" smtClean="0"/>
              <a:t> the </a:t>
            </a:r>
            <a:r>
              <a:rPr lang="sv-SE" baseline="0" dirty="0" err="1" smtClean="0"/>
              <a:t>product</a:t>
            </a:r>
            <a:endParaRPr lang="sv-SE" baseline="0" dirty="0" smtClean="0"/>
          </a:p>
          <a:p>
            <a:endParaRPr lang="sv-SE" baseline="0" dirty="0" smtClean="0"/>
          </a:p>
          <a:p>
            <a:endParaRPr lang="sv-SE" dirty="0"/>
          </a:p>
        </p:txBody>
      </p:sp>
      <p:sp>
        <p:nvSpPr>
          <p:cNvPr id="4" name="Platshållare för bildnummer 3"/>
          <p:cNvSpPr>
            <a:spLocks noGrp="1"/>
          </p:cNvSpPr>
          <p:nvPr>
            <p:ph type="sldNum" sz="quarter" idx="10"/>
          </p:nvPr>
        </p:nvSpPr>
        <p:spPr/>
        <p:txBody>
          <a:bodyPr/>
          <a:lstStyle/>
          <a:p>
            <a:fld id="{AD73B8C3-A209-4A55-9261-22C2A02B3159}" type="slidenum">
              <a:rPr lang="en-US" smtClean="0"/>
              <a:pPr/>
              <a:t>15</a:t>
            </a:fld>
            <a:endParaRPr lang="en-US"/>
          </a:p>
        </p:txBody>
      </p:sp>
    </p:spTree>
    <p:extLst>
      <p:ext uri="{BB962C8B-B14F-4D97-AF65-F5344CB8AC3E}">
        <p14:creationId xmlns:p14="http://schemas.microsoft.com/office/powerpoint/2010/main" val="4165435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Informal</a:t>
            </a:r>
            <a:r>
              <a:rPr lang="sv-SE" dirty="0" smtClean="0"/>
              <a:t> notations </a:t>
            </a:r>
            <a:r>
              <a:rPr lang="sv-SE" dirty="0" err="1" smtClean="0"/>
              <a:t>should</a:t>
            </a:r>
            <a:r>
              <a:rPr lang="sv-SE" dirty="0" smtClean="0"/>
              <a:t> be </a:t>
            </a:r>
            <a:r>
              <a:rPr lang="sv-SE" dirty="0" err="1" smtClean="0"/>
              <a:t>used</a:t>
            </a:r>
            <a:r>
              <a:rPr lang="sv-SE" dirty="0" smtClean="0"/>
              <a:t> </a:t>
            </a:r>
            <a:r>
              <a:rPr lang="sv-SE" dirty="0" err="1" smtClean="0"/>
              <a:t>to</a:t>
            </a:r>
            <a:r>
              <a:rPr lang="sv-SE" dirty="0" smtClean="0"/>
              <a:t> </a:t>
            </a:r>
            <a:r>
              <a:rPr lang="sv-SE" dirty="0" err="1" smtClean="0"/>
              <a:t>capture</a:t>
            </a:r>
            <a:r>
              <a:rPr lang="sv-SE" dirty="0" smtClean="0"/>
              <a:t> design information, </a:t>
            </a:r>
            <a:r>
              <a:rPr lang="sv-SE" dirty="0" err="1" smtClean="0"/>
              <a:t>these</a:t>
            </a:r>
            <a:r>
              <a:rPr lang="sv-SE" dirty="0" smtClean="0"/>
              <a:t> </a:t>
            </a:r>
            <a:r>
              <a:rPr lang="sv-SE" dirty="0" err="1" smtClean="0"/>
              <a:t>can</a:t>
            </a:r>
            <a:r>
              <a:rPr lang="sv-SE" dirty="0" smtClean="0"/>
              <a:t> be </a:t>
            </a:r>
            <a:r>
              <a:rPr lang="sv-SE" dirty="0" err="1" smtClean="0"/>
              <a:t>contributed</a:t>
            </a:r>
            <a:r>
              <a:rPr lang="sv-SE" dirty="0" smtClean="0"/>
              <a:t> </a:t>
            </a:r>
            <a:r>
              <a:rPr lang="sv-SE" dirty="0" err="1" smtClean="0"/>
              <a:t>using</a:t>
            </a:r>
            <a:r>
              <a:rPr lang="sv-SE" dirty="0" smtClean="0"/>
              <a:t> </a:t>
            </a:r>
            <a:r>
              <a:rPr lang="sv-SE" dirty="0" err="1" smtClean="0"/>
              <a:t>ModelInfo</a:t>
            </a:r>
            <a:r>
              <a:rPr lang="sv-SE" baseline="0" dirty="0" smtClean="0"/>
              <a:t> and </a:t>
            </a:r>
            <a:r>
              <a:rPr lang="sv-SE" baseline="0" dirty="0" err="1" smtClean="0"/>
              <a:t>DocBlocks</a:t>
            </a:r>
            <a:r>
              <a:rPr lang="sv-SE" baseline="0" dirty="0" smtClean="0"/>
              <a:t>.</a:t>
            </a:r>
            <a:endParaRPr lang="sv-SE" dirty="0" smtClean="0"/>
          </a:p>
          <a:p>
            <a:r>
              <a:rPr lang="sv-SE" dirty="0" smtClean="0"/>
              <a:t>Semiformal</a:t>
            </a:r>
            <a:r>
              <a:rPr lang="sv-SE" baseline="0" dirty="0" smtClean="0"/>
              <a:t> notations </a:t>
            </a:r>
            <a:r>
              <a:rPr lang="sv-SE" baseline="0" dirty="0" err="1" smtClean="0"/>
              <a:t>are</a:t>
            </a:r>
            <a:r>
              <a:rPr lang="sv-SE" baseline="0" dirty="0" smtClean="0"/>
              <a:t> </a:t>
            </a:r>
            <a:r>
              <a:rPr lang="sv-SE" baseline="0" dirty="0" err="1" smtClean="0"/>
              <a:t>provided</a:t>
            </a:r>
            <a:r>
              <a:rPr lang="sv-SE" baseline="0" dirty="0" smtClean="0"/>
              <a:t> </a:t>
            </a:r>
            <a:r>
              <a:rPr lang="sv-SE" baseline="0" dirty="0" err="1" smtClean="0"/>
              <a:t>using</a:t>
            </a:r>
            <a:r>
              <a:rPr lang="sv-SE" baseline="0" dirty="0" smtClean="0"/>
              <a:t> </a:t>
            </a:r>
            <a:r>
              <a:rPr lang="sv-SE" baseline="0" dirty="0" err="1" smtClean="0"/>
              <a:t>modeling</a:t>
            </a:r>
            <a:r>
              <a:rPr lang="sv-SE" baseline="0" dirty="0" smtClean="0"/>
              <a:t> </a:t>
            </a:r>
            <a:r>
              <a:rPr lang="sv-SE" baseline="0" dirty="0" err="1" smtClean="0"/>
              <a:t>architecture</a:t>
            </a:r>
            <a:r>
              <a:rPr lang="sv-SE" baseline="0" dirty="0" smtClean="0"/>
              <a:t> elements </a:t>
            </a:r>
            <a:r>
              <a:rPr lang="sv-SE" baseline="0" dirty="0" err="1" smtClean="0"/>
              <a:t>such</a:t>
            </a:r>
            <a:r>
              <a:rPr lang="sv-SE" baseline="0" dirty="0" smtClean="0"/>
              <a:t> as bus </a:t>
            </a:r>
            <a:r>
              <a:rPr lang="sv-SE" baseline="0" dirty="0" err="1" smtClean="0"/>
              <a:t>objects</a:t>
            </a:r>
            <a:r>
              <a:rPr lang="sv-SE" baseline="0" dirty="0" smtClean="0"/>
              <a:t>, </a:t>
            </a:r>
            <a:r>
              <a:rPr lang="sv-SE" baseline="0" dirty="0" err="1" smtClean="0"/>
              <a:t>model</a:t>
            </a:r>
            <a:r>
              <a:rPr lang="sv-SE" baseline="0" dirty="0" smtClean="0"/>
              <a:t> </a:t>
            </a:r>
            <a:r>
              <a:rPr lang="sv-SE" baseline="0" dirty="0" err="1" smtClean="0"/>
              <a:t>reference</a:t>
            </a:r>
            <a:r>
              <a:rPr lang="sv-SE" baseline="0" dirty="0" smtClean="0"/>
              <a:t> blocks and </a:t>
            </a:r>
            <a:r>
              <a:rPr lang="sv-SE" baseline="0" dirty="0" err="1" smtClean="0"/>
              <a:t>atomic</a:t>
            </a:r>
            <a:r>
              <a:rPr lang="sv-SE" baseline="0" dirty="0" smtClean="0"/>
              <a:t> subsystems.</a:t>
            </a:r>
          </a:p>
          <a:p>
            <a:r>
              <a:rPr lang="sv-SE" dirty="0" smtClean="0"/>
              <a:t>A </a:t>
            </a:r>
            <a:r>
              <a:rPr lang="sv-SE" b="1" dirty="0" err="1" smtClean="0"/>
              <a:t>complete</a:t>
            </a:r>
            <a:r>
              <a:rPr lang="sv-SE" dirty="0" smtClean="0"/>
              <a:t> </a:t>
            </a:r>
            <a:r>
              <a:rPr lang="sv-SE" dirty="0" err="1" smtClean="0"/>
              <a:t>compiled</a:t>
            </a:r>
            <a:r>
              <a:rPr lang="sv-SE" dirty="0" smtClean="0"/>
              <a:t> system </a:t>
            </a:r>
            <a:r>
              <a:rPr lang="sv-SE" dirty="0" err="1" smtClean="0"/>
              <a:t>model</a:t>
            </a:r>
            <a:r>
              <a:rPr lang="sv-SE" dirty="0" smtClean="0"/>
              <a:t> </a:t>
            </a:r>
            <a:r>
              <a:rPr lang="sv-SE" dirty="0" err="1" smtClean="0"/>
              <a:t>could</a:t>
            </a:r>
            <a:r>
              <a:rPr lang="sv-SE" dirty="0" smtClean="0"/>
              <a:t> </a:t>
            </a:r>
            <a:r>
              <a:rPr lang="sv-SE" dirty="0" err="1" smtClean="0"/>
              <a:t>potentially</a:t>
            </a:r>
            <a:r>
              <a:rPr lang="sv-SE" dirty="0" smtClean="0"/>
              <a:t> </a:t>
            </a:r>
            <a:r>
              <a:rPr lang="sv-SE" dirty="0" err="1" smtClean="0"/>
              <a:t>consistute</a:t>
            </a:r>
            <a:r>
              <a:rPr lang="sv-SE" baseline="0" dirty="0" smtClean="0"/>
              <a:t> a formal </a:t>
            </a:r>
            <a:r>
              <a:rPr lang="sv-SE" baseline="0" dirty="0" err="1" smtClean="0"/>
              <a:t>description</a:t>
            </a:r>
            <a:r>
              <a:rPr lang="sv-SE" baseline="0" dirty="0" smtClean="0"/>
              <a:t> </a:t>
            </a:r>
            <a:r>
              <a:rPr lang="sv-SE" baseline="0" dirty="0" err="1" smtClean="0"/>
              <a:t>of</a:t>
            </a:r>
            <a:r>
              <a:rPr lang="sv-SE" baseline="0" dirty="0" smtClean="0"/>
              <a:t> the software </a:t>
            </a:r>
            <a:r>
              <a:rPr lang="sv-SE" baseline="0" dirty="0" err="1" smtClean="0"/>
              <a:t>architecture</a:t>
            </a:r>
            <a:r>
              <a:rPr lang="sv-SE" baseline="0" dirty="0" smtClean="0"/>
              <a:t>.</a:t>
            </a:r>
          </a:p>
          <a:p>
            <a:endParaRPr lang="sv-SE" sz="1200" b="1" i="0" u="none" strike="noStrike" kern="1200" baseline="0" dirty="0" smtClean="0">
              <a:solidFill>
                <a:schemeClr val="tx1"/>
              </a:solidFill>
              <a:latin typeface="+mn-lt"/>
              <a:ea typeface="+mn-ea"/>
              <a:cs typeface="+mn-cs"/>
            </a:endParaRPr>
          </a:p>
          <a:p>
            <a:endParaRPr lang="sv-SE" sz="1200" b="1" i="0" u="none" strike="noStrike" kern="1200" baseline="0" dirty="0" smtClean="0">
              <a:solidFill>
                <a:schemeClr val="tx1"/>
              </a:solidFill>
              <a:latin typeface="+mn-lt"/>
              <a:ea typeface="+mn-ea"/>
              <a:cs typeface="+mn-cs"/>
            </a:endParaRPr>
          </a:p>
          <a:p>
            <a:endParaRPr lang="sv-SE" sz="1200" b="1" i="0" u="none" strike="noStrike" kern="1200" baseline="0" dirty="0" smtClean="0">
              <a:solidFill>
                <a:schemeClr val="tx1"/>
              </a:solidFill>
              <a:latin typeface="+mn-lt"/>
              <a:ea typeface="+mn-ea"/>
              <a:cs typeface="+mn-cs"/>
            </a:endParaRPr>
          </a:p>
          <a:p>
            <a:r>
              <a:rPr lang="sv-SE" sz="1200" b="1" i="0" u="none" strike="noStrike" kern="1200" baseline="0" dirty="0" smtClean="0">
                <a:solidFill>
                  <a:schemeClr val="tx1"/>
                </a:solidFill>
                <a:latin typeface="+mn-lt"/>
                <a:ea typeface="+mn-ea"/>
                <a:cs typeface="+mn-cs"/>
              </a:rPr>
              <a:t>7.4 </a:t>
            </a:r>
            <a:r>
              <a:rPr lang="sv-SE" sz="1200" b="1" i="0" u="none" strike="noStrike" kern="1200" baseline="0" dirty="0" err="1" smtClean="0">
                <a:solidFill>
                  <a:schemeClr val="tx1"/>
                </a:solidFill>
                <a:latin typeface="+mn-lt"/>
                <a:ea typeface="+mn-ea"/>
                <a:cs typeface="+mn-cs"/>
              </a:rPr>
              <a:t>Requirements</a:t>
            </a:r>
            <a:r>
              <a:rPr lang="sv-SE" sz="1200" b="1" i="0" u="none" strike="noStrike" kern="1200" baseline="0" dirty="0" smtClean="0">
                <a:solidFill>
                  <a:schemeClr val="tx1"/>
                </a:solidFill>
                <a:latin typeface="+mn-lt"/>
                <a:ea typeface="+mn-ea"/>
                <a:cs typeface="+mn-cs"/>
              </a:rPr>
              <a:t> and </a:t>
            </a:r>
            <a:r>
              <a:rPr lang="sv-SE" sz="1200" b="1" i="0" u="none" strike="noStrike" kern="1200" baseline="0" dirty="0" err="1" smtClean="0">
                <a:solidFill>
                  <a:schemeClr val="tx1"/>
                </a:solidFill>
                <a:latin typeface="+mn-lt"/>
                <a:ea typeface="+mn-ea"/>
                <a:cs typeface="+mn-cs"/>
              </a:rPr>
              <a:t>recommendations</a:t>
            </a:r>
            <a:endParaRPr lang="sv-SE"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7.4.1 </a:t>
            </a:r>
            <a:r>
              <a:rPr lang="en-US" sz="1200" b="0" i="0" u="none" strike="noStrike" kern="1200" baseline="0" dirty="0" smtClean="0">
                <a:solidFill>
                  <a:schemeClr val="tx1"/>
                </a:solidFill>
                <a:latin typeface="+mn-lt"/>
                <a:ea typeface="+mn-ea"/>
                <a:cs typeface="+mn-cs"/>
              </a:rPr>
              <a:t>To ensure that the software architectural design captures the information necessary to allow the</a:t>
            </a:r>
          </a:p>
          <a:p>
            <a:r>
              <a:rPr lang="en-US" sz="1200" b="0" i="0" u="none" strike="noStrike" kern="1200" baseline="0" dirty="0" smtClean="0">
                <a:solidFill>
                  <a:schemeClr val="tx1"/>
                </a:solidFill>
                <a:latin typeface="+mn-lt"/>
                <a:ea typeface="+mn-ea"/>
                <a:cs typeface="+mn-cs"/>
              </a:rPr>
              <a:t>subsequent development activities to be performed correctly and effectively, the software architectural design</a:t>
            </a:r>
          </a:p>
          <a:p>
            <a:r>
              <a:rPr lang="en-US" sz="1200" b="0" i="0" u="none" strike="noStrike" kern="1200" baseline="0" dirty="0" smtClean="0">
                <a:solidFill>
                  <a:schemeClr val="tx1"/>
                </a:solidFill>
                <a:latin typeface="+mn-lt"/>
                <a:ea typeface="+mn-ea"/>
                <a:cs typeface="+mn-cs"/>
              </a:rPr>
              <a:t>shall be described with appropriate levels of abstraction by using the notations for software architectural</a:t>
            </a:r>
          </a:p>
          <a:p>
            <a:r>
              <a:rPr lang="en-US" sz="1200" b="0" i="0" u="none" strike="noStrike" kern="1200" baseline="0" dirty="0" smtClean="0">
                <a:solidFill>
                  <a:schemeClr val="tx1"/>
                </a:solidFill>
                <a:latin typeface="+mn-lt"/>
                <a:ea typeface="+mn-ea"/>
                <a:cs typeface="+mn-cs"/>
              </a:rPr>
              <a:t>Design listed in Table 2.</a:t>
            </a:r>
          </a:p>
          <a:p>
            <a:endParaRPr lang="sv-SE" dirty="0" smtClean="0"/>
          </a:p>
          <a:p>
            <a:endParaRPr lang="sv-SE" dirty="0"/>
          </a:p>
        </p:txBody>
      </p:sp>
      <p:sp>
        <p:nvSpPr>
          <p:cNvPr id="4" name="Platshållare för bildnummer 3"/>
          <p:cNvSpPr>
            <a:spLocks noGrp="1"/>
          </p:cNvSpPr>
          <p:nvPr>
            <p:ph type="sldNum" sz="quarter" idx="10"/>
          </p:nvPr>
        </p:nvSpPr>
        <p:spPr/>
        <p:txBody>
          <a:bodyPr/>
          <a:lstStyle/>
          <a:p>
            <a:fld id="{AD73B8C3-A209-4A55-9261-22C2A02B3159}" type="slidenum">
              <a:rPr lang="en-US" smtClean="0"/>
              <a:pPr/>
              <a:t>16</a:t>
            </a:fld>
            <a:endParaRPr lang="en-US"/>
          </a:p>
        </p:txBody>
      </p:sp>
    </p:spTree>
    <p:extLst>
      <p:ext uri="{BB962C8B-B14F-4D97-AF65-F5344CB8AC3E}">
        <p14:creationId xmlns:p14="http://schemas.microsoft.com/office/powerpoint/2010/main" val="2018818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b="0" i="0" u="none" strike="noStrike" kern="1200" baseline="0" dirty="0" smtClean="0">
                <a:solidFill>
                  <a:schemeClr val="tx1"/>
                </a:solidFill>
                <a:latin typeface="+mn-lt"/>
                <a:ea typeface="+mn-ea"/>
                <a:cs typeface="+mn-cs"/>
              </a:rPr>
              <a:t>For </a:t>
            </a:r>
            <a:r>
              <a:rPr lang="sv-SE" sz="1200" b="0" i="0" u="none" strike="noStrike" kern="1200" baseline="0" dirty="0" err="1" smtClean="0">
                <a:solidFill>
                  <a:schemeClr val="tx1"/>
                </a:solidFill>
                <a:latin typeface="+mn-lt"/>
                <a:ea typeface="+mn-ea"/>
                <a:cs typeface="+mn-cs"/>
              </a:rPr>
              <a:t>unit</a:t>
            </a:r>
            <a:r>
              <a:rPr lang="sv-SE" sz="1200" b="0" i="0" u="none" strike="noStrike" kern="1200" baseline="0" dirty="0" smtClean="0">
                <a:solidFill>
                  <a:schemeClr val="tx1"/>
                </a:solidFill>
                <a:latin typeface="+mn-lt"/>
                <a:ea typeface="+mn-ea"/>
                <a:cs typeface="+mn-cs"/>
              </a:rPr>
              <a:t> design, </a:t>
            </a:r>
            <a:r>
              <a:rPr lang="sv-SE" sz="1200" b="0" i="0" u="none" strike="noStrike" kern="1200" baseline="0" dirty="0" err="1" smtClean="0">
                <a:solidFill>
                  <a:schemeClr val="tx1"/>
                </a:solidFill>
                <a:latin typeface="+mn-lt"/>
                <a:ea typeface="+mn-ea"/>
                <a:cs typeface="+mn-cs"/>
              </a:rPr>
              <a:t>docblocks</a:t>
            </a:r>
            <a:r>
              <a:rPr lang="sv-SE" sz="1200" b="0" i="0" u="none" strike="noStrike" kern="1200" baseline="0" dirty="0" smtClean="0">
                <a:solidFill>
                  <a:schemeClr val="tx1"/>
                </a:solidFill>
                <a:latin typeface="+mn-lt"/>
                <a:ea typeface="+mn-ea"/>
                <a:cs typeface="+mn-cs"/>
              </a:rPr>
              <a:t> </a:t>
            </a:r>
            <a:r>
              <a:rPr lang="sv-SE" sz="1200" b="0" i="0" u="none" strike="noStrike" kern="1200" baseline="0" dirty="0" err="1" smtClean="0">
                <a:solidFill>
                  <a:schemeClr val="tx1"/>
                </a:solidFill>
                <a:latin typeface="+mn-lt"/>
                <a:ea typeface="+mn-ea"/>
                <a:cs typeface="+mn-cs"/>
              </a:rPr>
              <a:t>should</a:t>
            </a:r>
            <a:r>
              <a:rPr lang="sv-SE" sz="1200" b="0" i="0" u="none" strike="noStrike" kern="1200" baseline="0" dirty="0" smtClean="0">
                <a:solidFill>
                  <a:schemeClr val="tx1"/>
                </a:solidFill>
                <a:latin typeface="+mn-lt"/>
                <a:ea typeface="+mn-ea"/>
                <a:cs typeface="+mn-cs"/>
              </a:rPr>
              <a:t> be </a:t>
            </a:r>
            <a:r>
              <a:rPr lang="sv-SE" sz="1200" b="0" i="0" u="none" strike="noStrike" kern="1200" baseline="0" dirty="0" err="1" smtClean="0">
                <a:solidFill>
                  <a:schemeClr val="tx1"/>
                </a:solidFill>
                <a:latin typeface="+mn-lt"/>
                <a:ea typeface="+mn-ea"/>
                <a:cs typeface="+mn-cs"/>
              </a:rPr>
              <a:t>used</a:t>
            </a:r>
            <a:r>
              <a:rPr lang="sv-SE" sz="1200" b="0" i="0" u="none" strike="noStrike" kern="1200" baseline="0" dirty="0" smtClean="0">
                <a:solidFill>
                  <a:schemeClr val="tx1"/>
                </a:solidFill>
                <a:latin typeface="+mn-lt"/>
                <a:ea typeface="+mn-ea"/>
                <a:cs typeface="+mn-cs"/>
              </a:rPr>
              <a:t> </a:t>
            </a:r>
            <a:r>
              <a:rPr lang="sv-SE" sz="1200" b="0" i="0" u="none" strike="noStrike" kern="1200" baseline="0" dirty="0" err="1" smtClean="0">
                <a:solidFill>
                  <a:schemeClr val="tx1"/>
                </a:solidFill>
                <a:latin typeface="+mn-lt"/>
                <a:ea typeface="+mn-ea"/>
                <a:cs typeface="+mn-cs"/>
              </a:rPr>
              <a:t>to</a:t>
            </a:r>
            <a:r>
              <a:rPr lang="sv-SE" sz="1200" b="0" i="0" u="none" strike="noStrike" kern="1200" baseline="0" dirty="0" smtClean="0">
                <a:solidFill>
                  <a:schemeClr val="tx1"/>
                </a:solidFill>
                <a:latin typeface="+mn-lt"/>
                <a:ea typeface="+mn-ea"/>
                <a:cs typeface="+mn-cs"/>
              </a:rPr>
              <a:t> </a:t>
            </a:r>
            <a:r>
              <a:rPr lang="sv-SE" sz="1200" b="0" i="0" u="none" strike="noStrike" kern="1200" baseline="0" dirty="0" err="1" smtClean="0">
                <a:solidFill>
                  <a:schemeClr val="tx1"/>
                </a:solidFill>
                <a:latin typeface="+mn-lt"/>
                <a:ea typeface="+mn-ea"/>
                <a:cs typeface="+mn-cs"/>
              </a:rPr>
              <a:t>enter</a:t>
            </a:r>
            <a:r>
              <a:rPr lang="sv-SE" sz="1200" b="0" i="0" u="none" strike="noStrike" kern="1200" baseline="0" dirty="0" smtClean="0">
                <a:solidFill>
                  <a:schemeClr val="tx1"/>
                </a:solidFill>
                <a:latin typeface="+mn-lt"/>
                <a:ea typeface="+mn-ea"/>
                <a:cs typeface="+mn-cs"/>
              </a:rPr>
              <a:t> design information in </a:t>
            </a:r>
            <a:r>
              <a:rPr lang="sv-SE" sz="1200" b="0" i="0" u="none" strike="noStrike" kern="1200" baseline="0" dirty="0" err="1" smtClean="0">
                <a:solidFill>
                  <a:schemeClr val="tx1"/>
                </a:solidFill>
                <a:latin typeface="+mn-lt"/>
                <a:ea typeface="+mn-ea"/>
                <a:cs typeface="+mn-cs"/>
              </a:rPr>
              <a:t>natural</a:t>
            </a:r>
            <a:r>
              <a:rPr lang="sv-SE" sz="1200" b="0" i="0" u="none" strike="noStrike" kern="1200" baseline="0" dirty="0" smtClean="0">
                <a:solidFill>
                  <a:schemeClr val="tx1"/>
                </a:solidFill>
                <a:latin typeface="+mn-lt"/>
                <a:ea typeface="+mn-ea"/>
                <a:cs typeface="+mn-cs"/>
              </a:rPr>
              <a:t> </a:t>
            </a:r>
            <a:r>
              <a:rPr lang="sv-SE" sz="1200" b="0" i="0" u="none" strike="noStrike" kern="1200" baseline="0" dirty="0" err="1" smtClean="0">
                <a:solidFill>
                  <a:schemeClr val="tx1"/>
                </a:solidFill>
                <a:latin typeface="+mn-lt"/>
                <a:ea typeface="+mn-ea"/>
                <a:cs typeface="+mn-cs"/>
              </a:rPr>
              <a:t>language</a:t>
            </a:r>
            <a:r>
              <a:rPr lang="sv-SE" sz="1200" b="0" i="0" u="none" strike="noStrike" kern="1200" baseline="0" dirty="0" smtClean="0">
                <a:solidFill>
                  <a:schemeClr val="tx1"/>
                </a:solidFill>
                <a:latin typeface="+mn-lt"/>
                <a:ea typeface="+mn-ea"/>
                <a:cs typeface="+mn-cs"/>
              </a:rPr>
              <a:t> </a:t>
            </a:r>
            <a:r>
              <a:rPr lang="sv-SE" sz="1200" b="0" i="0" u="none" strike="noStrike" kern="1200" baseline="0" dirty="0" err="1" smtClean="0">
                <a:solidFill>
                  <a:schemeClr val="tx1"/>
                </a:solidFill>
                <a:latin typeface="+mn-lt"/>
                <a:ea typeface="+mn-ea"/>
                <a:cs typeface="+mn-cs"/>
              </a:rPr>
              <a:t>into</a:t>
            </a:r>
            <a:r>
              <a:rPr lang="sv-SE" sz="1200" b="0" i="0" u="none" strike="noStrike" kern="1200" baseline="0" dirty="0" smtClean="0">
                <a:solidFill>
                  <a:schemeClr val="tx1"/>
                </a:solidFill>
                <a:latin typeface="+mn-lt"/>
                <a:ea typeface="+mn-ea"/>
                <a:cs typeface="+mn-cs"/>
              </a:rPr>
              <a:t> the </a:t>
            </a:r>
            <a:r>
              <a:rPr lang="sv-SE" sz="1200" b="0" i="0" u="none" strike="noStrike" kern="1200" baseline="0" dirty="0" err="1" smtClean="0">
                <a:solidFill>
                  <a:schemeClr val="tx1"/>
                </a:solidFill>
                <a:latin typeface="+mn-lt"/>
                <a:ea typeface="+mn-ea"/>
                <a:cs typeface="+mn-cs"/>
              </a:rPr>
              <a:t>model</a:t>
            </a:r>
            <a:r>
              <a:rPr lang="sv-SE" sz="1200" b="0" i="0" u="none" strike="noStrike" kern="1200" baseline="0" dirty="0" smtClean="0">
                <a:solidFill>
                  <a:schemeClr val="tx1"/>
                </a:solidFill>
                <a:latin typeface="+mn-lt"/>
                <a:ea typeface="+mn-ea"/>
                <a:cs typeface="+mn-cs"/>
              </a:rPr>
              <a:t>.</a:t>
            </a:r>
          </a:p>
          <a:p>
            <a:r>
              <a:rPr lang="sv-SE" sz="1200" b="0" i="0" u="none" strike="noStrike" kern="1200" baseline="0" dirty="0" err="1" smtClean="0">
                <a:solidFill>
                  <a:schemeClr val="tx1"/>
                </a:solidFill>
                <a:latin typeface="+mn-lt"/>
                <a:ea typeface="+mn-ea"/>
                <a:cs typeface="+mn-cs"/>
              </a:rPr>
              <a:t>Additionally</a:t>
            </a:r>
            <a:r>
              <a:rPr lang="sv-SE" sz="1200" b="0" i="0" u="none" strike="noStrike" kern="1200" baseline="0" dirty="0" smtClean="0">
                <a:solidFill>
                  <a:schemeClr val="tx1"/>
                </a:solidFill>
                <a:latin typeface="+mn-lt"/>
                <a:ea typeface="+mn-ea"/>
                <a:cs typeface="+mn-cs"/>
              </a:rPr>
              <a:t>, </a:t>
            </a:r>
            <a:r>
              <a:rPr lang="sv-SE" sz="1200" b="0" i="0" u="none" strike="noStrike" kern="1200" baseline="0" dirty="0" err="1" smtClean="0">
                <a:solidFill>
                  <a:schemeClr val="tx1"/>
                </a:solidFill>
                <a:latin typeface="+mn-lt"/>
                <a:ea typeface="+mn-ea"/>
                <a:cs typeface="+mn-cs"/>
              </a:rPr>
              <a:t>Informal</a:t>
            </a:r>
            <a:r>
              <a:rPr lang="sv-SE" sz="1200" b="0" i="0" u="none" strike="noStrike" kern="1200" baseline="0" dirty="0" smtClean="0">
                <a:solidFill>
                  <a:schemeClr val="tx1"/>
                </a:solidFill>
                <a:latin typeface="+mn-lt"/>
                <a:ea typeface="+mn-ea"/>
                <a:cs typeface="+mn-cs"/>
              </a:rPr>
              <a:t> notations </a:t>
            </a:r>
            <a:r>
              <a:rPr lang="sv-SE" sz="1200" b="0" i="0" u="none" strike="noStrike" kern="1200" baseline="0" dirty="0" err="1" smtClean="0">
                <a:solidFill>
                  <a:schemeClr val="tx1"/>
                </a:solidFill>
                <a:latin typeface="+mn-lt"/>
                <a:ea typeface="+mn-ea"/>
                <a:cs typeface="+mn-cs"/>
              </a:rPr>
              <a:t>can</a:t>
            </a:r>
            <a:r>
              <a:rPr lang="sv-SE" sz="1200" b="0" i="0" u="none" strike="noStrike" kern="1200" baseline="0" dirty="0" smtClean="0">
                <a:solidFill>
                  <a:schemeClr val="tx1"/>
                </a:solidFill>
                <a:latin typeface="+mn-lt"/>
                <a:ea typeface="+mn-ea"/>
                <a:cs typeface="+mn-cs"/>
              </a:rPr>
              <a:t> be </a:t>
            </a:r>
            <a:r>
              <a:rPr lang="sv-SE" sz="1200" b="0" i="0" u="none" strike="noStrike" kern="1200" baseline="0" dirty="0" err="1" smtClean="0">
                <a:solidFill>
                  <a:schemeClr val="tx1"/>
                </a:solidFill>
                <a:latin typeface="+mn-lt"/>
                <a:ea typeface="+mn-ea"/>
                <a:cs typeface="+mn-cs"/>
              </a:rPr>
              <a:t>contributed</a:t>
            </a:r>
            <a:r>
              <a:rPr lang="sv-SE" sz="1200" b="0" i="0" u="none" strike="noStrike" kern="1200" baseline="0" dirty="0" smtClean="0">
                <a:solidFill>
                  <a:schemeClr val="tx1"/>
                </a:solidFill>
                <a:latin typeface="+mn-lt"/>
                <a:ea typeface="+mn-ea"/>
                <a:cs typeface="+mn-cs"/>
              </a:rPr>
              <a:t> by </a:t>
            </a:r>
            <a:r>
              <a:rPr lang="sv-SE" sz="1200" b="0" i="0" u="none" strike="noStrike" kern="1200" baseline="0" dirty="0" err="1" smtClean="0">
                <a:solidFill>
                  <a:schemeClr val="tx1"/>
                </a:solidFill>
                <a:latin typeface="+mn-lt"/>
                <a:ea typeface="+mn-ea"/>
                <a:cs typeface="+mn-cs"/>
              </a:rPr>
              <a:t>adding</a:t>
            </a:r>
            <a:r>
              <a:rPr lang="sv-SE" sz="1200" b="0" i="0" u="none" strike="noStrike" kern="1200" baseline="0" dirty="0" smtClean="0">
                <a:solidFill>
                  <a:schemeClr val="tx1"/>
                </a:solidFill>
                <a:latin typeface="+mn-lt"/>
                <a:ea typeface="+mn-ea"/>
                <a:cs typeface="+mn-cs"/>
              </a:rPr>
              <a:t> </a:t>
            </a:r>
            <a:r>
              <a:rPr lang="sv-SE" sz="1200" b="0" i="0" u="none" strike="noStrike" kern="1200" baseline="0" dirty="0" err="1" smtClean="0">
                <a:solidFill>
                  <a:schemeClr val="tx1"/>
                </a:solidFill>
                <a:latin typeface="+mn-lt"/>
                <a:ea typeface="+mn-ea"/>
                <a:cs typeface="+mn-cs"/>
              </a:rPr>
              <a:t>traceability</a:t>
            </a:r>
            <a:r>
              <a:rPr lang="sv-SE" sz="1200" b="0" i="0" u="none" strike="noStrike" kern="1200" baseline="0" dirty="0" smtClean="0">
                <a:solidFill>
                  <a:schemeClr val="tx1"/>
                </a:solidFill>
                <a:latin typeface="+mn-lt"/>
                <a:ea typeface="+mn-ea"/>
                <a:cs typeface="+mn-cs"/>
              </a:rPr>
              <a:t> information  </a:t>
            </a:r>
            <a:r>
              <a:rPr lang="sv-SE" sz="1200" b="0" i="0" u="none" strike="noStrike" kern="1200" baseline="0" dirty="0" err="1" smtClean="0">
                <a:solidFill>
                  <a:schemeClr val="tx1"/>
                </a:solidFill>
                <a:latin typeface="+mn-lt"/>
                <a:ea typeface="+mn-ea"/>
                <a:cs typeface="+mn-cs"/>
              </a:rPr>
              <a:t>through</a:t>
            </a:r>
            <a:r>
              <a:rPr lang="sv-SE" sz="1200" b="0" i="0" u="none" strike="noStrike" kern="1200" baseline="0" dirty="0" smtClean="0">
                <a:solidFill>
                  <a:schemeClr val="tx1"/>
                </a:solidFill>
                <a:latin typeface="+mn-lt"/>
                <a:ea typeface="+mn-ea"/>
                <a:cs typeface="+mn-cs"/>
              </a:rPr>
              <a:t> the RMI.</a:t>
            </a:r>
          </a:p>
          <a:p>
            <a:r>
              <a:rPr lang="sv-SE" sz="1200" b="0" i="0" u="none" strike="noStrike" kern="1200" baseline="0" dirty="0" smtClean="0">
                <a:solidFill>
                  <a:schemeClr val="tx1"/>
                </a:solidFill>
                <a:latin typeface="+mn-lt"/>
                <a:ea typeface="+mn-ea"/>
                <a:cs typeface="+mn-cs"/>
              </a:rPr>
              <a:t>Semiformal notations </a:t>
            </a:r>
            <a:r>
              <a:rPr lang="sv-SE" sz="1200" b="0" i="0" u="none" strike="noStrike" kern="1200" baseline="0" dirty="0" err="1" smtClean="0">
                <a:solidFill>
                  <a:schemeClr val="tx1"/>
                </a:solidFill>
                <a:latin typeface="+mn-lt"/>
                <a:ea typeface="+mn-ea"/>
                <a:cs typeface="+mn-cs"/>
              </a:rPr>
              <a:t>are</a:t>
            </a:r>
            <a:r>
              <a:rPr lang="sv-SE" sz="1200" b="0" i="0" u="none" strike="noStrike" kern="1200" baseline="0" dirty="0" smtClean="0">
                <a:solidFill>
                  <a:schemeClr val="tx1"/>
                </a:solidFill>
                <a:latin typeface="+mn-lt"/>
                <a:ea typeface="+mn-ea"/>
                <a:cs typeface="+mn-cs"/>
              </a:rPr>
              <a:t> </a:t>
            </a:r>
            <a:r>
              <a:rPr lang="sv-SE" sz="1200" b="0" i="0" u="none" strike="noStrike" kern="1200" baseline="0" dirty="0" err="1" smtClean="0">
                <a:solidFill>
                  <a:schemeClr val="tx1"/>
                </a:solidFill>
                <a:latin typeface="+mn-lt"/>
                <a:ea typeface="+mn-ea"/>
                <a:cs typeface="+mn-cs"/>
              </a:rPr>
              <a:t>contributed</a:t>
            </a:r>
            <a:r>
              <a:rPr lang="sv-SE" sz="1200" b="0" i="0" u="none" strike="noStrike" kern="1200" baseline="0" dirty="0" smtClean="0">
                <a:solidFill>
                  <a:schemeClr val="tx1"/>
                </a:solidFill>
                <a:latin typeface="+mn-lt"/>
                <a:ea typeface="+mn-ea"/>
                <a:cs typeface="+mn-cs"/>
              </a:rPr>
              <a:t> </a:t>
            </a:r>
            <a:r>
              <a:rPr lang="sv-SE" sz="1200" b="0" i="0" u="none" strike="noStrike" kern="1200" baseline="0" dirty="0" err="1" smtClean="0">
                <a:solidFill>
                  <a:schemeClr val="tx1"/>
                </a:solidFill>
                <a:latin typeface="+mn-lt"/>
                <a:ea typeface="+mn-ea"/>
                <a:cs typeface="+mn-cs"/>
              </a:rPr>
              <a:t>using</a:t>
            </a:r>
            <a:r>
              <a:rPr lang="sv-SE" sz="1200" b="0" i="0" u="none" strike="noStrike" kern="1200" baseline="0" dirty="0" smtClean="0">
                <a:solidFill>
                  <a:schemeClr val="tx1"/>
                </a:solidFill>
                <a:latin typeface="+mn-lt"/>
                <a:ea typeface="+mn-ea"/>
                <a:cs typeface="+mn-cs"/>
              </a:rPr>
              <a:t> Simulink and </a:t>
            </a:r>
            <a:r>
              <a:rPr lang="sv-SE" sz="1200" b="0" i="0" u="none" strike="noStrike" kern="1200" baseline="0" dirty="0" err="1" smtClean="0">
                <a:solidFill>
                  <a:schemeClr val="tx1"/>
                </a:solidFill>
                <a:latin typeface="+mn-lt"/>
                <a:ea typeface="+mn-ea"/>
                <a:cs typeface="+mn-cs"/>
              </a:rPr>
              <a:t>Stateflow</a:t>
            </a:r>
            <a:r>
              <a:rPr lang="sv-SE" sz="1200" b="0" i="0" u="none" strike="noStrike" kern="1200" baseline="0" dirty="0" smtClean="0">
                <a:solidFill>
                  <a:schemeClr val="tx1"/>
                </a:solidFill>
                <a:latin typeface="+mn-lt"/>
                <a:ea typeface="+mn-ea"/>
                <a:cs typeface="+mn-cs"/>
              </a:rPr>
              <a:t> design elements.</a:t>
            </a:r>
          </a:p>
          <a:p>
            <a:endParaRPr lang="sv-SE" sz="1200" b="1" i="0" u="none" strike="noStrike" kern="1200" baseline="0" dirty="0" smtClean="0">
              <a:solidFill>
                <a:schemeClr val="tx1"/>
              </a:solidFill>
              <a:latin typeface="+mn-lt"/>
              <a:ea typeface="+mn-ea"/>
              <a:cs typeface="+mn-cs"/>
            </a:endParaRPr>
          </a:p>
          <a:p>
            <a:endParaRPr lang="sv-SE" sz="1200" b="1" i="0" u="none" strike="noStrike" kern="1200" baseline="0" dirty="0" smtClean="0">
              <a:solidFill>
                <a:schemeClr val="tx1"/>
              </a:solidFill>
              <a:latin typeface="+mn-lt"/>
              <a:ea typeface="+mn-ea"/>
              <a:cs typeface="+mn-cs"/>
            </a:endParaRPr>
          </a:p>
          <a:p>
            <a:r>
              <a:rPr lang="sv-SE" sz="1200" b="1" i="0" u="none" strike="noStrike" kern="1200" baseline="0" dirty="0" smtClean="0">
                <a:solidFill>
                  <a:schemeClr val="tx1"/>
                </a:solidFill>
                <a:latin typeface="+mn-lt"/>
                <a:ea typeface="+mn-ea"/>
                <a:cs typeface="+mn-cs"/>
              </a:rPr>
              <a:t>8.4 </a:t>
            </a:r>
            <a:r>
              <a:rPr lang="sv-SE" sz="1200" b="1" i="0" u="none" strike="noStrike" kern="1200" baseline="0" dirty="0" err="1" smtClean="0">
                <a:solidFill>
                  <a:schemeClr val="tx1"/>
                </a:solidFill>
                <a:latin typeface="+mn-lt"/>
                <a:ea typeface="+mn-ea"/>
                <a:cs typeface="+mn-cs"/>
              </a:rPr>
              <a:t>Requirements</a:t>
            </a:r>
            <a:r>
              <a:rPr lang="sv-SE" sz="1200" b="1" i="0" u="none" strike="noStrike" kern="1200" baseline="0" dirty="0" smtClean="0">
                <a:solidFill>
                  <a:schemeClr val="tx1"/>
                </a:solidFill>
                <a:latin typeface="+mn-lt"/>
                <a:ea typeface="+mn-ea"/>
                <a:cs typeface="+mn-cs"/>
              </a:rPr>
              <a:t> and </a:t>
            </a:r>
            <a:r>
              <a:rPr lang="sv-SE" sz="1200" b="1" i="0" u="none" strike="noStrike" kern="1200" baseline="0" dirty="0" err="1" smtClean="0">
                <a:solidFill>
                  <a:schemeClr val="tx1"/>
                </a:solidFill>
                <a:latin typeface="+mn-lt"/>
                <a:ea typeface="+mn-ea"/>
                <a:cs typeface="+mn-cs"/>
              </a:rPr>
              <a:t>recommendations</a:t>
            </a:r>
            <a:endParaRPr lang="sv-SE" sz="1200" b="1"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8.4.1 </a:t>
            </a:r>
            <a:r>
              <a:rPr lang="en-US" sz="1200" b="0" i="0" u="none" strike="noStrike" kern="1200" baseline="0" dirty="0" smtClean="0">
                <a:solidFill>
                  <a:schemeClr val="tx1"/>
                </a:solidFill>
                <a:latin typeface="+mn-lt"/>
                <a:ea typeface="+mn-ea"/>
                <a:cs typeface="+mn-cs"/>
              </a:rPr>
              <a:t>To ensure that the software unit design captures the information necessary to allow the subsequent</a:t>
            </a:r>
          </a:p>
          <a:p>
            <a:r>
              <a:rPr lang="en-US" sz="1200" b="0" i="0" u="none" strike="noStrike" kern="1200" baseline="0" dirty="0" smtClean="0">
                <a:solidFill>
                  <a:schemeClr val="tx1"/>
                </a:solidFill>
                <a:latin typeface="+mn-lt"/>
                <a:ea typeface="+mn-ea"/>
                <a:cs typeface="+mn-cs"/>
              </a:rPr>
              <a:t>development activities to be performed correctly and effectively, the design shall be described using the</a:t>
            </a:r>
          </a:p>
          <a:p>
            <a:r>
              <a:rPr lang="en-US" sz="1200" b="0" i="0" u="none" strike="noStrike" kern="1200" baseline="0" dirty="0" smtClean="0">
                <a:solidFill>
                  <a:schemeClr val="tx1"/>
                </a:solidFill>
                <a:latin typeface="+mn-lt"/>
                <a:ea typeface="+mn-ea"/>
                <a:cs typeface="+mn-cs"/>
              </a:rPr>
              <a:t>notations listed in Table 8.</a:t>
            </a:r>
          </a:p>
          <a:p>
            <a:endParaRPr lang="en-US" sz="1200" b="0" i="0" u="none" strike="noStrike" kern="1200" baseline="0" dirty="0" smtClean="0">
              <a:solidFill>
                <a:schemeClr val="tx1"/>
              </a:solidFill>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AD73B8C3-A209-4A55-9261-22C2A02B3159}" type="slidenum">
              <a:rPr lang="en-US" smtClean="0"/>
              <a:pPr/>
              <a:t>17</a:t>
            </a:fld>
            <a:endParaRPr lang="en-US"/>
          </a:p>
        </p:txBody>
      </p:sp>
    </p:spTree>
    <p:extLst>
      <p:ext uri="{BB962C8B-B14F-4D97-AF65-F5344CB8AC3E}">
        <p14:creationId xmlns:p14="http://schemas.microsoft.com/office/powerpoint/2010/main" val="2018818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smtClean="0"/>
              <a:t>Report</a:t>
            </a:r>
            <a:r>
              <a:rPr lang="sv-SE" baseline="0" dirty="0" smtClean="0"/>
              <a:t> Generation </a:t>
            </a:r>
            <a:r>
              <a:rPr lang="sv-SE" baseline="0" dirty="0" err="1" smtClean="0"/>
              <a:t>can</a:t>
            </a:r>
            <a:r>
              <a:rPr lang="sv-SE" baseline="0" dirty="0" smtClean="0"/>
              <a:t> </a:t>
            </a:r>
            <a:r>
              <a:rPr lang="sv-SE" baseline="0" dirty="0" err="1" smtClean="0"/>
              <a:t>also</a:t>
            </a:r>
            <a:r>
              <a:rPr lang="sv-SE" baseline="0" dirty="0" smtClean="0"/>
              <a:t> be </a:t>
            </a:r>
            <a:r>
              <a:rPr lang="sv-SE" baseline="0" dirty="0" err="1" smtClean="0"/>
              <a:t>used</a:t>
            </a:r>
            <a:r>
              <a:rPr lang="sv-SE" baseline="0" dirty="0" smtClean="0"/>
              <a:t> </a:t>
            </a:r>
            <a:r>
              <a:rPr lang="sv-SE" baseline="0" dirty="0" err="1" smtClean="0"/>
              <a:t>heavily</a:t>
            </a:r>
            <a:r>
              <a:rPr lang="sv-SE" baseline="0" dirty="0" smtClean="0"/>
              <a:t> </a:t>
            </a:r>
            <a:r>
              <a:rPr lang="sv-SE" baseline="0" dirty="0" err="1" smtClean="0"/>
              <a:t>to</a:t>
            </a:r>
            <a:r>
              <a:rPr lang="sv-SE" baseline="0" dirty="0" smtClean="0"/>
              <a:t> support </a:t>
            </a:r>
            <a:r>
              <a:rPr lang="sv-SE" baseline="0" dirty="0" err="1" smtClean="0"/>
              <a:t>review</a:t>
            </a:r>
            <a:r>
              <a:rPr lang="sv-SE" baseline="0" dirty="0" smtClean="0"/>
              <a:t> </a:t>
            </a:r>
            <a:r>
              <a:rPr lang="sv-SE" baseline="0" dirty="0" err="1" smtClean="0"/>
              <a:t>activities</a:t>
            </a:r>
            <a:r>
              <a:rPr lang="sv-SE" baseline="0" dirty="0" smtClean="0"/>
              <a:t>, </a:t>
            </a:r>
            <a:r>
              <a:rPr lang="sv-SE" baseline="0" dirty="0" err="1" smtClean="0"/>
              <a:t>more</a:t>
            </a:r>
            <a:r>
              <a:rPr lang="sv-SE" baseline="0" dirty="0" smtClean="0"/>
              <a:t> focus on </a:t>
            </a:r>
            <a:r>
              <a:rPr lang="sv-SE" baseline="0" dirty="0" err="1" smtClean="0"/>
              <a:t>model</a:t>
            </a:r>
            <a:r>
              <a:rPr lang="sv-SE" baseline="0" dirty="0" smtClean="0"/>
              <a:t> </a:t>
            </a:r>
            <a:r>
              <a:rPr lang="sv-SE" baseline="0" dirty="0" err="1" smtClean="0"/>
              <a:t>review</a:t>
            </a:r>
            <a:r>
              <a:rPr lang="sv-SE" baseline="0" dirty="0" smtClean="0"/>
              <a:t> in the </a:t>
            </a:r>
            <a:r>
              <a:rPr lang="sv-SE" baseline="0" dirty="0" err="1" smtClean="0"/>
              <a:t>following</a:t>
            </a:r>
            <a:r>
              <a:rPr lang="sv-SE" baseline="0" dirty="0" smtClean="0"/>
              <a:t> </a:t>
            </a:r>
            <a:r>
              <a:rPr lang="sv-SE" baseline="0" dirty="0" err="1" smtClean="0"/>
              <a:t>section</a:t>
            </a:r>
            <a:endParaRPr lang="sv-SE" dirty="0"/>
          </a:p>
        </p:txBody>
      </p:sp>
      <p:sp>
        <p:nvSpPr>
          <p:cNvPr id="4" name="Platshållare för bildnummer 3"/>
          <p:cNvSpPr>
            <a:spLocks noGrp="1"/>
          </p:cNvSpPr>
          <p:nvPr>
            <p:ph type="sldNum" sz="quarter" idx="10"/>
          </p:nvPr>
        </p:nvSpPr>
        <p:spPr/>
        <p:txBody>
          <a:bodyPr/>
          <a:lstStyle/>
          <a:p>
            <a:fld id="{AD73B8C3-A209-4A55-9261-22C2A02B3159}" type="slidenum">
              <a:rPr lang="en-US" smtClean="0"/>
              <a:pPr/>
              <a:t>18</a:t>
            </a:fld>
            <a:endParaRPr lang="en-US"/>
          </a:p>
        </p:txBody>
      </p:sp>
    </p:spTree>
    <p:extLst>
      <p:ext uri="{BB962C8B-B14F-4D97-AF65-F5344CB8AC3E}">
        <p14:creationId xmlns:p14="http://schemas.microsoft.com/office/powerpoint/2010/main" val="269594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10"/>
          </p:nvPr>
        </p:nvSpPr>
        <p:spPr/>
        <p:txBody>
          <a:bodyPr/>
          <a:lstStyle/>
          <a:p>
            <a:fld id="{AD73B8C3-A209-4A55-9261-22C2A02B3159}" type="slidenum">
              <a:rPr lang="en-US" smtClean="0"/>
              <a:pPr/>
              <a:t>19</a:t>
            </a:fld>
            <a:endParaRPr lang="en-US"/>
          </a:p>
        </p:txBody>
      </p:sp>
    </p:spTree>
    <p:extLst>
      <p:ext uri="{BB962C8B-B14F-4D97-AF65-F5344CB8AC3E}">
        <p14:creationId xmlns:p14="http://schemas.microsoft.com/office/powerpoint/2010/main" val="2673260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pPr marL="224851" indent="-224851"/>
            <a:r>
              <a:rPr lang="en-GB" dirty="0"/>
              <a:t>The very centre of this diagram is where we started. A single user doing stuff. Not many files, probably not a huge model. People now use the tools in ways and in environments unimagined when Simulink was first created. Our tools have to continuously evolve to meet the ever-changing needs of the people who use them.</a:t>
            </a:r>
          </a:p>
          <a:p>
            <a:pPr marL="224851" indent="-224851">
              <a:buFontTx/>
              <a:buAutoNum type="arabicPeriod"/>
            </a:pPr>
            <a:r>
              <a:rPr lang="en-GB" dirty="0"/>
              <a:t>Technology wise, we think this is pretty well understood…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pPr marL="224851" indent="-224851"/>
            <a:r>
              <a:rPr lang="en-GB"/>
              <a:t>Show the next layer – “advanced single user”; “single user perhaps in a production environment”. I’m going to show you some new stuff here that we think makes the issues in this ring a lot easier to handle. Anything that the single user requires is  sub set of the features that the advanced user requires – aim not to break the work flow of the inner part with features for the outer part.</a:t>
            </a:r>
          </a:p>
          <a:p>
            <a:pPr marL="674553" lvl="1" indent="-224851">
              <a:buFontTx/>
              <a:buAutoNum type="arabicPeriod"/>
            </a:pPr>
            <a:r>
              <a:rPr lang="en-GB"/>
              <a:t>New features have to be optional</a:t>
            </a:r>
          </a:p>
          <a:p>
            <a:pPr marL="674553" lvl="1" indent="-224851">
              <a:buFontTx/>
              <a:buAutoNum type="arabicPeriod"/>
            </a:pPr>
            <a:r>
              <a:rPr lang="en-GB"/>
              <a:t>Not break workflow of less complex set-ups</a:t>
            </a:r>
          </a:p>
          <a:p>
            <a:pPr marL="674553" lvl="1" indent="-224851">
              <a:buFontTx/>
              <a:buAutoNum type="arabicPeriod"/>
            </a:pPr>
            <a:r>
              <a:rPr lang="en-GB"/>
              <a:t>ALWAYS HAVE TO MINDFUL OF THE USER WHO JUST WANTS TO QUICKLY TRY SOMETHING OUT</a:t>
            </a:r>
          </a:p>
          <a:p>
            <a:pPr marL="674553" lvl="1" indent="-224851">
              <a:buFontTx/>
              <a:buAutoNum type="arabicPeriod"/>
            </a:pPr>
            <a:r>
              <a:rPr lang="en-GB"/>
              <a:t>Talk through each item, cross-linking. A good flow is single model became multiple models, probs libs, environment  ML path cos care abt reproducibiity, so probs also using RC. Working alone but ultimately have to export…</a:t>
            </a:r>
          </a:p>
          <a:p>
            <a:pPr marL="674553" lvl="1" indent="-224851">
              <a:buFontTx/>
              <a:buAutoNum type="arabicPeriod"/>
            </a:pPr>
            <a:endParaRPr lang="en-GB" b="1"/>
          </a:p>
          <a:p>
            <a:pPr marL="224851" indent="-224851"/>
            <a:r>
              <a:rPr lang="en-GB" b="1"/>
              <a:t>Features required by single-user &amp; small teams </a:t>
            </a:r>
          </a:p>
          <a:p>
            <a:pPr marL="674553" lvl="1" indent="-224851"/>
            <a:r>
              <a:rPr lang="en-GB" b="1"/>
              <a:t>Well understood</a:t>
            </a:r>
          </a:p>
          <a:p>
            <a:pPr marL="674553" lvl="1" indent="-224851"/>
            <a:r>
              <a:rPr lang="en-GB" b="1"/>
              <a:t>Mature technology in MathWorks tools</a:t>
            </a:r>
          </a:p>
          <a:p>
            <a:pPr marL="674553" lvl="1" indent="-224851">
              <a:buFontTx/>
              <a:buAutoNum type="arabicPeriod"/>
            </a:pPr>
            <a:endParaRPr lang="en-GB" b="1"/>
          </a:p>
          <a:p>
            <a:pPr marL="224851" indent="-224851">
              <a:buFontTx/>
              <a:buAutoNum type="arabicPeriod"/>
            </a:pPr>
            <a:r>
              <a:rPr lang="en-GB"/>
              <a:t>So what happens when a set of single users becomes a team?</a:t>
            </a:r>
          </a:p>
          <a:p>
            <a:pPr marL="224851" indent="-224851"/>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Rot="1" noChangeAspect="1" noChangeArrowheads="1" noTextEdit="1"/>
          </p:cNvSpPr>
          <p:nvPr>
            <p:ph type="sldImg"/>
          </p:nvPr>
        </p:nvSpPr>
        <p:spPr>
          <a:ln/>
        </p:spPr>
      </p:sp>
      <p:sp>
        <p:nvSpPr>
          <p:cNvPr id="464899" name="Rectangle 3"/>
          <p:cNvSpPr>
            <a:spLocks noGrp="1" noChangeArrowheads="1"/>
          </p:cNvSpPr>
          <p:nvPr>
            <p:ph type="body" idx="1"/>
          </p:nvPr>
        </p:nvSpPr>
        <p:spPr/>
        <p:txBody>
          <a:bodyPr/>
          <a:lstStyle/>
          <a:p>
            <a:pPr marL="224851" indent="-224851">
              <a:buFontTx/>
              <a:buAutoNum type="arabicPeriod"/>
            </a:pPr>
            <a:r>
              <a:rPr lang="en-GB"/>
              <a:t>So what happens when a set of single users becomes a team?</a:t>
            </a:r>
          </a:p>
          <a:p>
            <a:pPr marL="224851" indent="-224851">
              <a:buFontTx/>
              <a:buAutoNum type="arabicPeriod"/>
            </a:pPr>
            <a:r>
              <a:rPr lang="en-GB"/>
              <a:t>as you might imagine, more technologies become important. Still building, not replacing features inside the onion</a:t>
            </a:r>
          </a:p>
          <a:p>
            <a:pPr marL="224851" indent="-224851">
              <a:buFontTx/>
              <a:buAutoNum type="arabicPeriod"/>
            </a:pPr>
            <a:endParaRPr lang="en-GB"/>
          </a:p>
          <a:p>
            <a:pPr marL="674553" lvl="1" indent="-224851">
              <a:buFontTx/>
              <a:buAutoNum type="arabicPeriod"/>
            </a:pPr>
            <a:r>
              <a:rPr lang="en-GB"/>
              <a:t>RC has become CM</a:t>
            </a:r>
          </a:p>
          <a:p>
            <a:pPr marL="674553" lvl="1" indent="-224851">
              <a:buFontTx/>
              <a:buAutoNum type="arabicPeriod"/>
            </a:pPr>
            <a:r>
              <a:rPr lang="en-GB"/>
              <a:t>Export has become model sharing, parallel developing, reuse</a:t>
            </a:r>
          </a:p>
          <a:p>
            <a:pPr marL="674553" lvl="1" indent="-224851">
              <a:buFontTx/>
              <a:buAutoNum type="arabicPeriod"/>
            </a:pPr>
            <a:r>
              <a:rPr lang="en-GB"/>
              <a:t>For those we need to worry about interface definition, shared libraries, common environments…</a:t>
            </a:r>
          </a:p>
          <a:p>
            <a:pPr marL="224851" indent="-224851">
              <a:buFontTx/>
              <a:buAutoNum type="arabicPeriod"/>
            </a:pPr>
            <a:endParaRPr lang="en-GB"/>
          </a:p>
          <a:p>
            <a:pPr marL="224851" indent="-224851"/>
            <a:r>
              <a:rPr lang="en-GB" b="1"/>
              <a:t>Features for Teams</a:t>
            </a:r>
          </a:p>
          <a:p>
            <a:pPr marL="674553" lvl="1" indent="-224851"/>
            <a:r>
              <a:rPr lang="en-GB" b="1"/>
              <a:t>Believe many large organization operate at this level</a:t>
            </a:r>
          </a:p>
          <a:p>
            <a:pPr marL="674553" lvl="1" indent="-224851"/>
            <a:r>
              <a:rPr lang="en-GB" b="1"/>
              <a:t>Requirements understood</a:t>
            </a:r>
          </a:p>
          <a:p>
            <a:pPr marL="674553" lvl="1" indent="-224851"/>
            <a:r>
              <a:rPr lang="en-GB" b="1"/>
              <a:t>Various states of maturity</a:t>
            </a:r>
          </a:p>
          <a:p>
            <a:pPr marL="1124255" lvl="2" indent="-224851"/>
            <a:r>
              <a:rPr lang="en-GB" b="1"/>
              <a:t>Some off-the-shelf within MathWorks tools</a:t>
            </a:r>
          </a:p>
          <a:p>
            <a:pPr marL="1124255" lvl="2" indent="-224851"/>
            <a:r>
              <a:rPr lang="en-GB" b="1"/>
              <a:t>All have been implemented via customization/add-ons to MathWorks tools</a:t>
            </a:r>
          </a:p>
          <a:p>
            <a:pPr marL="224851" indent="-224851">
              <a:buFontTx/>
              <a:buAutoNum type="arabicPeriod"/>
            </a:pPr>
            <a:endParaRPr lang="en-GB" b="1"/>
          </a:p>
          <a:p>
            <a:pPr marL="224851" indent="-224851">
              <a:buFontTx/>
              <a:buAutoNum type="arabicPeriod"/>
            </a:pPr>
            <a:r>
              <a:rPr lang="en-GB"/>
              <a:t>But the world doesn’t stop at the level of a single team…</a:t>
            </a:r>
          </a:p>
          <a:p>
            <a:pPr marL="224851" indent="-224851">
              <a:buFontTx/>
              <a:buAutoNum type="arabicPeriod"/>
            </a:pP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pPr marL="224851" indent="-224851"/>
            <a:r>
              <a:rPr lang="en-GB" dirty="0"/>
              <a:t>We can keep expanding this diagram… </a:t>
            </a:r>
          </a:p>
          <a:p>
            <a:pPr marL="224851" indent="-224851"/>
            <a:endParaRPr lang="en-GB" dirty="0"/>
          </a:p>
          <a:p>
            <a:pPr marL="224851" indent="-224851"/>
            <a:r>
              <a:rPr lang="en-GB" dirty="0"/>
              <a:t>BUT… HERE’S OUR APPROACH TO THIS AREA</a:t>
            </a:r>
          </a:p>
          <a:p>
            <a:pPr marL="224851" indent="-224851"/>
            <a:endParaRPr lang="en-GB" dirty="0"/>
          </a:p>
          <a:p>
            <a:pPr marL="224851" indent="-224851"/>
            <a:r>
              <a:rPr lang="en-GB" dirty="0"/>
              <a:t>We’re aiming to walk before we try to run. If we can’t make things work ok for a single user then we can’t hope to solve the team problem. We’re not going to make life hard for the single user.</a:t>
            </a:r>
          </a:p>
          <a:p>
            <a:pPr marL="224851" indent="-224851"/>
            <a:endParaRPr lang="en-GB" dirty="0"/>
          </a:p>
          <a:p>
            <a:pPr marL="224851" indent="-224851"/>
            <a:r>
              <a:rPr lang="en-GB" dirty="0"/>
              <a:t>That’s not to say we’re going to only focus on things in the Single Team ring – e.g. CM – only once everything in the single user ring in complete. Not at all. And you can influence the prioritization with voting and feedback during MAB. If you just want us to work on a slice, then tell us, but remember that we’re unlikely to start on an interface to PLM before getting the single team stuff working unless you can show us a strong need.</a:t>
            </a:r>
          </a:p>
          <a:p>
            <a:pPr marL="224851" indent="-224851"/>
            <a:endParaRPr lang="en-GB" dirty="0"/>
          </a:p>
          <a:p>
            <a:pPr marL="224851" indent="-224851"/>
            <a:r>
              <a:rPr lang="en-GB" b="1" dirty="0"/>
              <a:t>Features for Multiple Teams</a:t>
            </a:r>
          </a:p>
          <a:p>
            <a:pPr marL="674553" lvl="1" indent="-224851"/>
            <a:r>
              <a:rPr lang="en-GB" b="1" dirty="0"/>
              <a:t>Requirements not yet fully understood</a:t>
            </a:r>
          </a:p>
          <a:p>
            <a:pPr marL="224851" indent="-224851"/>
            <a:endParaRPr lang="en-GB"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view;</a:t>
            </a:r>
            <a:r>
              <a:rPr lang="en-US" baseline="0" dirty="0" smtClean="0"/>
              <a:t> with Simulink Projects, we can stay within a common tool chain to complete all activities of a collaborative workflow. With this, we can increase productivity </a:t>
            </a:r>
          </a:p>
          <a:p>
            <a:r>
              <a:rPr lang="en-US" baseline="0" dirty="0" smtClean="0"/>
              <a:t>We standardize the environment for the project</a:t>
            </a:r>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8</a:t>
            </a:fld>
            <a:endParaRPr lang="en-US" dirty="0"/>
          </a:p>
        </p:txBody>
      </p:sp>
    </p:spTree>
    <p:extLst>
      <p:ext uri="{BB962C8B-B14F-4D97-AF65-F5344CB8AC3E}">
        <p14:creationId xmlns:p14="http://schemas.microsoft.com/office/powerpoint/2010/main" val="175045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a:t>
            </a:r>
            <a:r>
              <a:rPr lang="sv-SE" dirty="0" err="1" smtClean="0"/>
              <a:t>Open</a:t>
            </a:r>
            <a:r>
              <a:rPr lang="sv-SE" baseline="0" dirty="0" smtClean="0"/>
              <a:t> </a:t>
            </a:r>
            <a:r>
              <a:rPr lang="sv-SE" baseline="0" dirty="0" err="1" smtClean="0"/>
              <a:t>project</a:t>
            </a:r>
            <a:endParaRPr lang="sv-SE" baseline="0" dirty="0" smtClean="0"/>
          </a:p>
          <a:p>
            <a:r>
              <a:rPr lang="sv-SE" baseline="0" dirty="0" smtClean="0"/>
              <a:t>-Show </a:t>
            </a:r>
            <a:r>
              <a:rPr lang="sv-SE" baseline="0" dirty="0" err="1" smtClean="0"/>
              <a:t>projects</a:t>
            </a:r>
            <a:r>
              <a:rPr lang="sv-SE" baseline="0" dirty="0" smtClean="0"/>
              <a:t> </a:t>
            </a:r>
            <a:r>
              <a:rPr lang="sv-SE" baseline="0" dirty="0" err="1" smtClean="0"/>
              <a:t>view</a:t>
            </a:r>
            <a:endParaRPr lang="sv-S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baseline="0" dirty="0" smtClean="0"/>
              <a:t>-Show the </a:t>
            </a:r>
            <a:r>
              <a:rPr lang="sv-SE" baseline="0" dirty="0" err="1" smtClean="0"/>
              <a:t>requirements</a:t>
            </a:r>
            <a:r>
              <a:rPr lang="sv-SE" baseline="0" dirty="0" smtClean="0"/>
              <a:t> </a:t>
            </a:r>
            <a:r>
              <a:rPr lang="sv-SE" baseline="0" dirty="0" err="1" smtClean="0"/>
              <a:t>document</a:t>
            </a:r>
            <a:endParaRPr lang="sv-SE" baseline="0" dirty="0" smtClean="0"/>
          </a:p>
          <a:p>
            <a:r>
              <a:rPr lang="sv-SE" baseline="0" dirty="0" smtClean="0"/>
              <a:t>-</a:t>
            </a:r>
            <a:r>
              <a:rPr lang="sv-SE" baseline="0" dirty="0" err="1" smtClean="0"/>
              <a:t>Open</a:t>
            </a:r>
            <a:r>
              <a:rPr lang="sv-SE" baseline="0" dirty="0" smtClean="0"/>
              <a:t> </a:t>
            </a:r>
            <a:r>
              <a:rPr lang="sv-SE" baseline="0" dirty="0" err="1" smtClean="0"/>
              <a:t>DLS_Controller_SW</a:t>
            </a:r>
            <a:endParaRPr lang="sv-SE" baseline="0" dirty="0" smtClean="0"/>
          </a:p>
          <a:p>
            <a:r>
              <a:rPr lang="sv-SE" dirty="0" smtClean="0"/>
              <a:t>-</a:t>
            </a:r>
            <a:r>
              <a:rPr lang="sv-SE" dirty="0" err="1" smtClean="0"/>
              <a:t>Open</a:t>
            </a:r>
            <a:r>
              <a:rPr lang="sv-SE" baseline="0" dirty="0" smtClean="0"/>
              <a:t> </a:t>
            </a:r>
            <a:r>
              <a:rPr lang="sv-SE" baseline="0" dirty="0" err="1" smtClean="0"/>
              <a:t>up</a:t>
            </a:r>
            <a:r>
              <a:rPr lang="sv-SE" baseline="0" dirty="0" smtClean="0"/>
              <a:t> </a:t>
            </a:r>
            <a:r>
              <a:rPr lang="sv-SE" baseline="0" dirty="0" err="1" smtClean="0"/>
              <a:t>to</a:t>
            </a:r>
            <a:r>
              <a:rPr lang="sv-SE" baseline="0" dirty="0" smtClean="0"/>
              <a:t> show </a:t>
            </a:r>
            <a:r>
              <a:rPr lang="sv-SE" baseline="0" dirty="0" err="1" smtClean="0"/>
              <a:t>submodels</a:t>
            </a:r>
            <a:r>
              <a:rPr lang="sv-SE" baseline="0" dirty="0" smtClean="0"/>
              <a:t> </a:t>
            </a:r>
            <a:endParaRPr lang="sv-SE" dirty="0" smtClean="0"/>
          </a:p>
        </p:txBody>
      </p:sp>
      <p:sp>
        <p:nvSpPr>
          <p:cNvPr id="4" name="Platshållare för bildnummer 3"/>
          <p:cNvSpPr>
            <a:spLocks noGrp="1"/>
          </p:cNvSpPr>
          <p:nvPr>
            <p:ph type="sldNum" sz="quarter" idx="10"/>
          </p:nvPr>
        </p:nvSpPr>
        <p:spPr/>
        <p:txBody>
          <a:bodyPr/>
          <a:lstStyle/>
          <a:p>
            <a:fld id="{AD73B8C3-A209-4A55-9261-22C2A02B3159}" type="slidenum">
              <a:rPr lang="en-US" smtClean="0"/>
              <a:pPr/>
              <a:t>9</a:t>
            </a:fld>
            <a:endParaRPr lang="en-US"/>
          </a:p>
        </p:txBody>
      </p:sp>
    </p:spTree>
    <p:extLst>
      <p:ext uri="{BB962C8B-B14F-4D97-AF65-F5344CB8AC3E}">
        <p14:creationId xmlns:p14="http://schemas.microsoft.com/office/powerpoint/2010/main" val="2640605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smtClean="0">
              <a:solidFill>
                <a:srgbClr val="FF0000"/>
              </a:solidFill>
            </a:endParaRPr>
          </a:p>
          <a:p>
            <a:endParaRPr lang="sv-SE" dirty="0" smtClean="0">
              <a:solidFill>
                <a:srgbClr val="FF0000"/>
              </a:solidFill>
            </a:endParaRPr>
          </a:p>
          <a:p>
            <a:r>
              <a:rPr lang="sv-SE" dirty="0" err="1" smtClean="0">
                <a:solidFill>
                  <a:srgbClr val="FF0000"/>
                </a:solidFill>
              </a:rPr>
              <a:t>Todo</a:t>
            </a:r>
            <a:r>
              <a:rPr lang="sv-SE" dirty="0" smtClean="0">
                <a:solidFill>
                  <a:srgbClr val="FF0000"/>
                </a:solidFill>
              </a:rPr>
              <a:t>:</a:t>
            </a:r>
            <a:r>
              <a:rPr lang="sv-SE" baseline="0" dirty="0" smtClean="0">
                <a:solidFill>
                  <a:srgbClr val="FF0000"/>
                </a:solidFill>
              </a:rPr>
              <a:t> </a:t>
            </a:r>
            <a:r>
              <a:rPr lang="sv-SE" dirty="0" err="1" smtClean="0">
                <a:solidFill>
                  <a:srgbClr val="FF0000"/>
                </a:solidFill>
              </a:rPr>
              <a:t>Add</a:t>
            </a:r>
            <a:r>
              <a:rPr lang="sv-SE" dirty="0" smtClean="0">
                <a:solidFill>
                  <a:srgbClr val="FF0000"/>
                </a:solidFill>
              </a:rPr>
              <a:t> </a:t>
            </a:r>
            <a:r>
              <a:rPr lang="sv-SE" dirty="0" err="1" smtClean="0">
                <a:solidFill>
                  <a:srgbClr val="FF0000"/>
                </a:solidFill>
              </a:rPr>
              <a:t>section</a:t>
            </a:r>
            <a:r>
              <a:rPr lang="sv-SE" dirty="0" smtClean="0">
                <a:solidFill>
                  <a:srgbClr val="FF0000"/>
                </a:solidFill>
              </a:rPr>
              <a:t> on</a:t>
            </a:r>
            <a:r>
              <a:rPr lang="sv-SE" baseline="0" dirty="0" smtClean="0">
                <a:solidFill>
                  <a:srgbClr val="FF0000"/>
                </a:solidFill>
              </a:rPr>
              <a:t> </a:t>
            </a:r>
            <a:r>
              <a:rPr lang="sv-SE" baseline="0" dirty="0" err="1" smtClean="0">
                <a:solidFill>
                  <a:srgbClr val="FF0000"/>
                </a:solidFill>
              </a:rPr>
              <a:t>positioning</a:t>
            </a:r>
            <a:r>
              <a:rPr lang="sv-SE" baseline="0" dirty="0" smtClean="0">
                <a:solidFill>
                  <a:srgbClr val="FF0000"/>
                </a:solidFill>
              </a:rPr>
              <a:t> for </a:t>
            </a:r>
            <a:r>
              <a:rPr lang="sv-SE" baseline="0" dirty="0" err="1" smtClean="0">
                <a:solidFill>
                  <a:srgbClr val="FF0000"/>
                </a:solidFill>
              </a:rPr>
              <a:t>model</a:t>
            </a:r>
            <a:r>
              <a:rPr lang="sv-SE" baseline="0" dirty="0" smtClean="0">
                <a:solidFill>
                  <a:srgbClr val="FF0000"/>
                </a:solidFill>
              </a:rPr>
              <a:t> </a:t>
            </a:r>
            <a:r>
              <a:rPr lang="sv-SE" baseline="0" dirty="0" err="1" smtClean="0">
                <a:solidFill>
                  <a:srgbClr val="FF0000"/>
                </a:solidFill>
              </a:rPr>
              <a:t>reference</a:t>
            </a:r>
            <a:r>
              <a:rPr lang="sv-SE" baseline="0" dirty="0" smtClean="0">
                <a:solidFill>
                  <a:srgbClr val="FF0000"/>
                </a:solidFill>
              </a:rPr>
              <a:t> and </a:t>
            </a:r>
            <a:r>
              <a:rPr lang="sv-SE" baseline="0" dirty="0" err="1" smtClean="0">
                <a:solidFill>
                  <a:srgbClr val="FF0000"/>
                </a:solidFill>
              </a:rPr>
              <a:t>libraries</a:t>
            </a:r>
            <a:r>
              <a:rPr lang="sv-SE" baseline="0" dirty="0" smtClean="0">
                <a:solidFill>
                  <a:srgbClr val="FF0000"/>
                </a:solidFill>
              </a:rPr>
              <a:t> </a:t>
            </a:r>
          </a:p>
          <a:p>
            <a:endParaRPr lang="sv-SE" dirty="0">
              <a:solidFill>
                <a:srgbClr val="FF0000"/>
              </a:solidFill>
            </a:endParaRPr>
          </a:p>
        </p:txBody>
      </p:sp>
      <p:sp>
        <p:nvSpPr>
          <p:cNvPr id="4" name="Platshållare för bildnummer 3"/>
          <p:cNvSpPr>
            <a:spLocks noGrp="1"/>
          </p:cNvSpPr>
          <p:nvPr>
            <p:ph type="sldNum" sz="quarter" idx="10"/>
          </p:nvPr>
        </p:nvSpPr>
        <p:spPr/>
        <p:txBody>
          <a:bodyPr/>
          <a:lstStyle/>
          <a:p>
            <a:fld id="{AD73B8C3-A209-4A55-9261-22C2A02B3159}" type="slidenum">
              <a:rPr lang="en-US" smtClean="0"/>
              <a:pPr/>
              <a:t>10</a:t>
            </a:fld>
            <a:endParaRPr lang="en-US"/>
          </a:p>
        </p:txBody>
      </p:sp>
    </p:spTree>
    <p:extLst>
      <p:ext uri="{BB962C8B-B14F-4D97-AF65-F5344CB8AC3E}">
        <p14:creationId xmlns:p14="http://schemas.microsoft.com/office/powerpoint/2010/main" val="2944737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smtClean="0"/>
              <a:t>Go back </a:t>
            </a:r>
            <a:r>
              <a:rPr lang="sv-SE" dirty="0" err="1" smtClean="0"/>
              <a:t>to</a:t>
            </a:r>
            <a:r>
              <a:rPr lang="sv-SE" dirty="0" smtClean="0"/>
              <a:t> </a:t>
            </a:r>
            <a:r>
              <a:rPr lang="sv-SE" dirty="0" err="1" smtClean="0"/>
              <a:t>DLS_Controller_SW</a:t>
            </a:r>
            <a:endParaRPr lang="sv-SE" dirty="0" smtClean="0"/>
          </a:p>
          <a:p>
            <a:endParaRPr lang="sv-SE" dirty="0" smtClean="0"/>
          </a:p>
          <a:p>
            <a:r>
              <a:rPr lang="sv-SE" dirty="0" err="1" smtClean="0"/>
              <a:t>Open</a:t>
            </a:r>
            <a:r>
              <a:rPr lang="sv-SE" dirty="0" smtClean="0"/>
              <a:t> </a:t>
            </a:r>
            <a:r>
              <a:rPr lang="sv-SE" dirty="0" err="1" smtClean="0"/>
              <a:t>up</a:t>
            </a:r>
            <a:r>
              <a:rPr lang="sv-SE" dirty="0" smtClean="0"/>
              <a:t> the </a:t>
            </a:r>
            <a:r>
              <a:rPr lang="sv-SE" dirty="0" err="1" smtClean="0"/>
              <a:t>units</a:t>
            </a:r>
            <a:r>
              <a:rPr lang="sv-SE" baseline="0" dirty="0" smtClean="0"/>
              <a:t> and </a:t>
            </a:r>
            <a:r>
              <a:rPr lang="sv-SE" baseline="0" dirty="0" err="1" smtClean="0"/>
              <a:t>their</a:t>
            </a:r>
            <a:r>
              <a:rPr lang="sv-SE" baseline="0" dirty="0" smtClean="0"/>
              <a:t> test </a:t>
            </a:r>
            <a:r>
              <a:rPr lang="sv-SE" baseline="0" dirty="0" err="1" smtClean="0"/>
              <a:t>harnesses</a:t>
            </a:r>
            <a:endParaRPr lang="sv-SE" baseline="0" dirty="0" smtClean="0"/>
          </a:p>
          <a:p>
            <a:endParaRPr lang="sv-SE" baseline="0" dirty="0" smtClean="0"/>
          </a:p>
          <a:p>
            <a:r>
              <a:rPr lang="sv-SE" baseline="0" dirty="0" smtClean="0"/>
              <a:t>Show the integration test on the </a:t>
            </a:r>
            <a:r>
              <a:rPr lang="sv-SE" baseline="0" dirty="0" err="1" smtClean="0"/>
              <a:t>highest</a:t>
            </a:r>
            <a:r>
              <a:rPr lang="sv-SE" baseline="0" dirty="0" smtClean="0"/>
              <a:t> </a:t>
            </a:r>
            <a:r>
              <a:rPr lang="sv-SE" baseline="0" dirty="0" err="1" smtClean="0"/>
              <a:t>level</a:t>
            </a:r>
            <a:endParaRPr lang="sv-SE" baseline="0" dirty="0" smtClean="0"/>
          </a:p>
          <a:p>
            <a:endParaRPr lang="sv-SE" baseline="0" dirty="0" smtClean="0"/>
          </a:p>
          <a:p>
            <a:r>
              <a:rPr lang="sv-SE" baseline="0" dirty="0" smtClean="0"/>
              <a:t>Show Variants </a:t>
            </a:r>
            <a:r>
              <a:rPr lang="sv-SE" baseline="0" dirty="0" err="1" smtClean="0"/>
              <a:t>using</a:t>
            </a:r>
            <a:r>
              <a:rPr lang="sv-SE" baseline="0" dirty="0" smtClean="0"/>
              <a:t> the Airbag variant parameter</a:t>
            </a:r>
            <a:endParaRPr lang="sv-SE" dirty="0" smtClean="0"/>
          </a:p>
          <a:p>
            <a:endParaRPr lang="sv-SE" dirty="0"/>
          </a:p>
        </p:txBody>
      </p:sp>
      <p:sp>
        <p:nvSpPr>
          <p:cNvPr id="4" name="Platshållare för bildnummer 3"/>
          <p:cNvSpPr>
            <a:spLocks noGrp="1"/>
          </p:cNvSpPr>
          <p:nvPr>
            <p:ph type="sldNum" sz="quarter" idx="10"/>
          </p:nvPr>
        </p:nvSpPr>
        <p:spPr/>
        <p:txBody>
          <a:bodyPr/>
          <a:lstStyle/>
          <a:p>
            <a:fld id="{AD73B8C3-A209-4A55-9261-22C2A02B3159}" type="slidenum">
              <a:rPr lang="en-US" smtClean="0"/>
              <a:pPr/>
              <a:t>11</a:t>
            </a:fld>
            <a:endParaRPr lang="en-US"/>
          </a:p>
        </p:txBody>
      </p:sp>
    </p:spTree>
    <p:extLst>
      <p:ext uri="{BB962C8B-B14F-4D97-AF65-F5344CB8AC3E}">
        <p14:creationId xmlns:p14="http://schemas.microsoft.com/office/powerpoint/2010/main" val="792467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pic>
        <p:nvPicPr>
          <p:cNvPr id="20" name="Picture 19" descr="bluemesh.jpg"/>
          <p:cNvPicPr>
            <a:picLocks noChangeAspect="1"/>
          </p:cNvPicPr>
          <p:nvPr userDrawn="1"/>
        </p:nvPicPr>
        <p:blipFill>
          <a:blip r:embed="rId2" cstate="print"/>
          <a:stretch>
            <a:fillRect/>
          </a:stretch>
        </p:blipFill>
        <p:spPr>
          <a:xfrm>
            <a:off x="-2536" y="191"/>
            <a:ext cx="9145012" cy="6870191"/>
          </a:xfrm>
          <a:prstGeom prst="rect">
            <a:avLst/>
          </a:prstGeom>
        </p:spPr>
      </p:pic>
      <p:sp>
        <p:nvSpPr>
          <p:cNvPr id="21" name="Title 1"/>
          <p:cNvSpPr>
            <a:spLocks noGrp="1"/>
          </p:cNvSpPr>
          <p:nvPr>
            <p:ph type="ctrTitle"/>
          </p:nvPr>
        </p:nvSpPr>
        <p:spPr>
          <a:xfrm>
            <a:off x="685800" y="914400"/>
            <a:ext cx="7772400" cy="1828800"/>
          </a:xfrm>
        </p:spPr>
        <p:txBody>
          <a:bodyPr/>
          <a:lstStyle>
            <a:lvl1pPr algn="l">
              <a:defRPr sz="3200">
                <a:solidFill>
                  <a:schemeClr val="tx2"/>
                </a:solidFill>
              </a:defRPr>
            </a:lvl1pPr>
          </a:lstStyle>
          <a:p>
            <a:r>
              <a:rPr lang="sv-SE" smtClean="0"/>
              <a:t>Klicka här för att ändra format</a:t>
            </a:r>
            <a:endParaRPr lang="en-US" dirty="0"/>
          </a:p>
        </p:txBody>
      </p:sp>
      <p:sp>
        <p:nvSpPr>
          <p:cNvPr id="22" name="Subtitle 2"/>
          <p:cNvSpPr>
            <a:spLocks noGrp="1"/>
          </p:cNvSpPr>
          <p:nvPr>
            <p:ph type="subTitle" idx="1"/>
          </p:nvPr>
        </p:nvSpPr>
        <p:spPr>
          <a:xfrm>
            <a:off x="685800" y="3203575"/>
            <a:ext cx="7772400" cy="987425"/>
          </a:xfrm>
        </p:spPr>
        <p:txBody>
          <a:bodyPr>
            <a:normAutofit/>
          </a:bodyPr>
          <a:lstStyle>
            <a:lvl1pPr marL="0" indent="0" algn="l">
              <a:buNone/>
              <a:defRPr sz="16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en-US" dirty="0"/>
          </a:p>
        </p:txBody>
      </p:sp>
      <p:sp>
        <p:nvSpPr>
          <p:cNvPr id="23" name="TextBox 22"/>
          <p:cNvSpPr txBox="1"/>
          <p:nvPr userDrawn="1"/>
        </p:nvSpPr>
        <p:spPr>
          <a:xfrm>
            <a:off x="7226408" y="6527628"/>
            <a:ext cx="1828800" cy="246221"/>
          </a:xfrm>
          <a:prstGeom prst="rect">
            <a:avLst/>
          </a:prstGeom>
          <a:noFill/>
        </p:spPr>
        <p:txBody>
          <a:bodyPr wrap="square" rtlCol="0">
            <a:spAutoFit/>
          </a:bodyPr>
          <a:lstStyle/>
          <a:p>
            <a:r>
              <a:rPr lang="en-US" sz="1000" dirty="0" smtClean="0">
                <a:solidFill>
                  <a:schemeClr val="bg1"/>
                </a:solidFill>
                <a:latin typeface="Arial" pitchFamily="34" charset="0"/>
                <a:cs typeface="Arial" pitchFamily="34" charset="0"/>
              </a:rPr>
              <a:t>© 2012 The MathWorks, Inc.</a:t>
            </a:r>
            <a:endParaRPr lang="en-US" sz="1000" dirty="0">
              <a:solidFill>
                <a:schemeClr val="bg1"/>
              </a:solidFill>
              <a:latin typeface="Arial" pitchFamily="34" charset="0"/>
              <a:cs typeface="Arial" pitchFamily="34" charset="0"/>
            </a:endParaRPr>
          </a:p>
        </p:txBody>
      </p:sp>
      <p:cxnSp>
        <p:nvCxnSpPr>
          <p:cNvPr id="26" name="Straight Connector 25"/>
          <p:cNvCxnSpPr/>
          <p:nvPr userDrawn="1"/>
        </p:nvCxnSpPr>
        <p:spPr>
          <a:xfrm>
            <a:off x="0" y="4333875"/>
            <a:ext cx="9144000"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sz="2800" baseline="0">
                <a:solidFill>
                  <a:schemeClr val="tx2"/>
                </a:solidFill>
              </a:defRPr>
            </a:lvl1pPr>
          </a:lstStyle>
          <a:p>
            <a:r>
              <a:rPr lang="sv-SE" smtClean="0"/>
              <a:t>Klicka här för att ändra format</a:t>
            </a:r>
            <a:endParaRPr lang="en-US" dirty="0"/>
          </a:p>
        </p:txBody>
      </p:sp>
      <p:sp>
        <p:nvSpPr>
          <p:cNvPr id="3" name="Content Placeholder 2"/>
          <p:cNvSpPr>
            <a:spLocks noGrp="1"/>
          </p:cNvSpPr>
          <p:nvPr>
            <p:ph idx="1"/>
          </p:nvPr>
        </p:nvSpPr>
        <p:spPr>
          <a:xfrm>
            <a:off x="457200" y="1600200"/>
            <a:ext cx="8077200" cy="4648200"/>
          </a:xfrm>
        </p:spPr>
        <p:txBody>
          <a:bodyPr/>
          <a:lstStyle>
            <a:lvl1pPr>
              <a:buSzPct val="75000"/>
              <a:defRPr sz="2400"/>
            </a:lvl1pPr>
            <a:lvl2pPr>
              <a:lnSpc>
                <a:spcPct val="105000"/>
              </a:lnSpc>
              <a:defRPr sz="2000"/>
            </a:lvl2pPr>
            <a:lvl3pPr>
              <a:lnSpc>
                <a:spcPct val="105000"/>
              </a:lnSpc>
              <a:buSzPct val="75000"/>
              <a:defRPr sz="1600"/>
            </a:lvl3pPr>
            <a:lvl4pPr>
              <a:lnSpc>
                <a:spcPct val="105000"/>
              </a:lnSpc>
              <a:defRPr/>
            </a:lvl4pPr>
            <a:lvl5pPr>
              <a:lnSpc>
                <a:spcPct val="105000"/>
              </a:lnSpc>
              <a:defRPr/>
            </a:lvl5pPr>
          </a:lstStyle>
          <a:p>
            <a:pPr lvl="0"/>
            <a:r>
              <a:rPr lang="sv-SE" smtClean="0"/>
              <a:t>Klicka här för att ändra format på bakgrundstexten</a:t>
            </a:r>
          </a:p>
          <a:p>
            <a:pPr lvl="1"/>
            <a:r>
              <a:rPr lang="sv-SE" smtClean="0"/>
              <a:t>Nivå två</a:t>
            </a:r>
          </a:p>
          <a:p>
            <a:pPr lvl="2"/>
            <a:r>
              <a:rPr lang="sv-SE" smtClean="0"/>
              <a:t>Nivå tre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p>
            <a:r>
              <a:rPr lang="sv-SE" smtClean="0"/>
              <a:t>Klicka här för att ändra format</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1"/>
          <p:cNvSpPr>
            <a:spLocks noGrp="1"/>
          </p:cNvSpPr>
          <p:nvPr>
            <p:ph type="title"/>
          </p:nvPr>
        </p:nvSpPr>
        <p:spPr>
          <a:xfrm>
            <a:off x="457200" y="457200"/>
            <a:ext cx="7086600" cy="990600"/>
          </a:xfrm>
        </p:spPr>
        <p:txBody>
          <a:bodyPr anchor="t" anchorCtr="0"/>
          <a:lstStyle>
            <a:lvl1pPr algn="l">
              <a:defRPr sz="2800" b="1">
                <a:solidFill>
                  <a:schemeClr val="tx2"/>
                </a:solidFill>
              </a:defRPr>
            </a:lvl1pPr>
          </a:lstStyle>
          <a:p>
            <a:r>
              <a:rPr lang="sv-SE" smtClean="0"/>
              <a:t>Klicka här för att ändra format</a:t>
            </a:r>
            <a:endParaRPr lang="en-US" dirty="0"/>
          </a:p>
        </p:txBody>
      </p:sp>
      <p:sp>
        <p:nvSpPr>
          <p:cNvPr id="11" name="Content Placeholder 2"/>
          <p:cNvSpPr>
            <a:spLocks noGrp="1"/>
          </p:cNvSpPr>
          <p:nvPr>
            <p:ph sz="half" idx="10" hasCustomPrompt="1"/>
          </p:nvPr>
        </p:nvSpPr>
        <p:spPr>
          <a:xfrm>
            <a:off x="457200" y="2819400"/>
            <a:ext cx="3810000" cy="3200400"/>
          </a:xfrm>
        </p:spPr>
        <p:txBody>
          <a:bodyPr/>
          <a:lstStyle>
            <a:lvl1pPr>
              <a:buClr>
                <a:srgbClr val="125687"/>
              </a:buClr>
              <a:buSzTx/>
              <a:defRPr sz="1800" baseline="0"/>
            </a:lvl1pPr>
            <a:lvl2pPr>
              <a:defRPr sz="1600"/>
            </a:lvl2pPr>
            <a:lvl3pPr>
              <a:buNone/>
              <a:defRPr sz="1600"/>
            </a:lvl3pPr>
            <a:lvl4pPr>
              <a:defRPr sz="1800"/>
            </a:lvl4pPr>
            <a:lvl5pPr>
              <a:defRPr sz="1800"/>
            </a:lvl5pPr>
            <a:lvl6pPr>
              <a:defRPr sz="1800"/>
            </a:lvl6pPr>
            <a:lvl7pPr>
              <a:defRPr sz="1800"/>
            </a:lvl7pPr>
            <a:lvl8pPr>
              <a:defRPr sz="1800"/>
            </a:lvl8pPr>
            <a:lvl9pPr>
              <a:defRPr sz="1800"/>
            </a:lvl9pPr>
          </a:lstStyle>
          <a:p>
            <a:pPr lvl="0">
              <a:buClr>
                <a:srgbClr val="125687"/>
              </a:buClr>
              <a:buSzTx/>
            </a:pPr>
            <a:r>
              <a:rPr lang="en-US" dirty="0" smtClean="0"/>
              <a:t>Click to add b</a:t>
            </a:r>
            <a:r>
              <a:rPr lang="en-US" sz="1800" dirty="0" smtClean="0">
                <a:solidFill>
                  <a:prstClr val="black"/>
                </a:solidFill>
              </a:rPr>
              <a:t>rief summary and benefits of feature (ideally three bullets)</a:t>
            </a:r>
          </a:p>
          <a:p>
            <a:pPr lvl="1"/>
            <a:r>
              <a:rPr lang="en-US" dirty="0" smtClean="0"/>
              <a:t>Second level</a:t>
            </a:r>
          </a:p>
        </p:txBody>
      </p:sp>
      <p:sp>
        <p:nvSpPr>
          <p:cNvPr id="13" name="Text Placeholder 11"/>
          <p:cNvSpPr>
            <a:spLocks noGrp="1"/>
          </p:cNvSpPr>
          <p:nvPr>
            <p:ph type="body" sz="quarter" idx="11" hasCustomPrompt="1"/>
          </p:nvPr>
        </p:nvSpPr>
        <p:spPr>
          <a:xfrm>
            <a:off x="457200" y="1600200"/>
            <a:ext cx="3810000" cy="838200"/>
          </a:xfrm>
        </p:spPr>
        <p:txBody>
          <a:bodyPr anchor="t"/>
          <a:lstStyle>
            <a:lvl1pPr marL="0" indent="0" algn="l">
              <a:buNone/>
              <a:defRPr sz="2000" b="1" baseline="0"/>
            </a:lvl1pPr>
          </a:lstStyle>
          <a:p>
            <a:pPr lvl="0"/>
            <a:r>
              <a:rPr lang="en-US" dirty="0" smtClean="0"/>
              <a:t>Click to add headline</a:t>
            </a:r>
            <a:r>
              <a:rPr lang="en-US" sz="2000" b="1" dirty="0" smtClean="0">
                <a:solidFill>
                  <a:prstClr val="black"/>
                </a:solidFill>
              </a:rPr>
              <a:t> providing value of feature</a:t>
            </a:r>
            <a:endParaRPr lang="en-US" dirty="0" smtClean="0"/>
          </a:p>
        </p:txBody>
      </p:sp>
      <p:sp>
        <p:nvSpPr>
          <p:cNvPr id="14" name="Text Placeholder 2"/>
          <p:cNvSpPr>
            <a:spLocks noGrp="1"/>
          </p:cNvSpPr>
          <p:nvPr>
            <p:ph type="body" sz="half" idx="12" hasCustomPrompt="1"/>
          </p:nvPr>
        </p:nvSpPr>
        <p:spPr>
          <a:xfrm>
            <a:off x="457200" y="6172200"/>
            <a:ext cx="4572000" cy="533400"/>
          </a:xfrm>
        </p:spPr>
        <p:txBody>
          <a:bodyPr anchor="b" anchorCtr="0"/>
          <a:lstStyle>
            <a:lvl1pPr marL="230188" indent="-228600">
              <a:buClrTx/>
              <a:buSzPct val="125000"/>
              <a:buFont typeface="Courier New" pitchFamily="49" charset="0"/>
              <a:buChar char="»"/>
              <a:defRPr sz="1600" b="0">
                <a:latin typeface="Courier New" pitchFamily="49" charset="0"/>
                <a:cs typeface="Courier New" pitchFamily="49" charset="0"/>
              </a:defRPr>
            </a:lvl1pPr>
          </a:lstStyle>
          <a:p>
            <a:pPr lvl="0"/>
            <a:r>
              <a:rPr lang="en-US" dirty="0" smtClean="0"/>
              <a:t>Click to add </a:t>
            </a:r>
            <a:r>
              <a:rPr lang="en-US" sz="1600" dirty="0" err="1" smtClean="0">
                <a:latin typeface="Courier New" pitchFamily="49" charset="0"/>
                <a:cs typeface="Courier New" pitchFamily="49" charset="0"/>
              </a:rPr>
              <a:t>product_example_name</a:t>
            </a:r>
            <a:r>
              <a:rPr lang="en-US" sz="1600" dirty="0" smtClean="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snittsrub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1914525"/>
            <a:ext cx="7772400" cy="1362075"/>
          </a:xfrm>
        </p:spPr>
        <p:txBody>
          <a:bodyPr anchor="t"/>
          <a:lstStyle>
            <a:lvl1pPr algn="ctr">
              <a:defRPr sz="3200" b="1" cap="none">
                <a:solidFill>
                  <a:schemeClr val="tx2"/>
                </a:solidFill>
              </a:defRPr>
            </a:lvl1pPr>
          </a:lstStyle>
          <a:p>
            <a:r>
              <a:rPr lang="en-US" dirty="0" smtClean="0"/>
              <a:t>Click to edit Section Header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077200" cy="990600"/>
          </a:xfrm>
        </p:spPr>
        <p:txBody>
          <a:bodyPr/>
          <a:lstStyle>
            <a:lvl1pPr>
              <a:defRPr>
                <a:solidFill>
                  <a:schemeClr val="tx2"/>
                </a:solidFill>
              </a:defRPr>
            </a:lvl1pPr>
          </a:lstStyle>
          <a:p>
            <a:r>
              <a:rPr lang="sv-SE" smtClean="0"/>
              <a:t>Klicka här för att ändra format</a:t>
            </a:r>
            <a:endParaRPr lang="en-US" dirty="0"/>
          </a:p>
        </p:txBody>
      </p:sp>
      <p:sp>
        <p:nvSpPr>
          <p:cNvPr id="3" name="Content Placeholder 2"/>
          <p:cNvSpPr>
            <a:spLocks noGrp="1"/>
          </p:cNvSpPr>
          <p:nvPr>
            <p:ph sz="half" idx="1"/>
          </p:nvPr>
        </p:nvSpPr>
        <p:spPr>
          <a:xfrm>
            <a:off x="457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p:txBody>
      </p:sp>
      <p:sp>
        <p:nvSpPr>
          <p:cNvPr id="4" name="Content Placeholder 3"/>
          <p:cNvSpPr>
            <a:spLocks noGrp="1"/>
          </p:cNvSpPr>
          <p:nvPr>
            <p:ph sz="half" idx="2"/>
          </p:nvPr>
        </p:nvSpPr>
        <p:spPr>
          <a:xfrm>
            <a:off x="4648200" y="1600200"/>
            <a:ext cx="3886200" cy="4648199"/>
          </a:xfrm>
        </p:spPr>
        <p:txBody>
          <a:bodyPr/>
          <a:lstStyle>
            <a:lvl1pPr>
              <a:defRPr sz="2400"/>
            </a:lvl1pPr>
            <a:lvl2pPr>
              <a:defRPr sz="2000"/>
            </a:lvl2pPr>
            <a:lvl3pPr>
              <a:defRPr sz="16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ext Box 15"/>
          <p:cNvSpPr txBox="1">
            <a:spLocks noChangeArrowheads="1"/>
          </p:cNvSpPr>
          <p:nvPr userDrawn="1"/>
        </p:nvSpPr>
        <p:spPr bwMode="auto">
          <a:xfrm>
            <a:off x="455613" y="1600200"/>
            <a:ext cx="8074152" cy="4648200"/>
          </a:xfrm>
          <a:prstGeom prst="rect">
            <a:avLst/>
          </a:prstGeom>
          <a:noFill/>
          <a:ln w="9525">
            <a:noFill/>
            <a:miter lim="800000"/>
            <a:headEnd/>
            <a:tailEnd/>
          </a:ln>
          <a:effectLst/>
        </p:spPr>
        <p:txBody>
          <a:bodyPr wrap="none"/>
          <a:lstStyle/>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Edit</a:t>
            </a:r>
            <a:r>
              <a:rPr lang="en-US" sz="2400" baseline="0" dirty="0" smtClean="0">
                <a:latin typeface="Arial" pitchFamily="34" charset="0"/>
                <a:cs typeface="Arial" pitchFamily="34" charset="0"/>
              </a:rPr>
              <a:t> in Slide Master view to e</a:t>
            </a:r>
            <a:r>
              <a:rPr lang="en-US" sz="2400" dirty="0" smtClean="0">
                <a:latin typeface="Arial" pitchFamily="34" charset="0"/>
                <a:cs typeface="Arial" pitchFamily="34" charset="0"/>
              </a:rPr>
              <a:t>nter agenda items</a:t>
            </a:r>
          </a:p>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Bullet 2</a:t>
            </a:r>
          </a:p>
          <a:p>
            <a:pPr marL="341313" lvl="0" indent="-341313">
              <a:buClr>
                <a:schemeClr val="tx2"/>
              </a:buClr>
              <a:buSzPct val="75000"/>
              <a:buFont typeface="Wingdings" pitchFamily="2" charset="2"/>
              <a:buChar char="§"/>
              <a:tabLst>
                <a:tab pos="457200" algn="l"/>
              </a:tabLst>
            </a:pPr>
            <a:r>
              <a:rPr lang="en-US" sz="2400" dirty="0" smtClean="0">
                <a:latin typeface="Arial" pitchFamily="34" charset="0"/>
                <a:cs typeface="Arial" pitchFamily="34" charset="0"/>
              </a:rPr>
              <a:t>Bullet</a:t>
            </a:r>
            <a:r>
              <a:rPr lang="en-US" sz="2400" baseline="0" dirty="0" smtClean="0">
                <a:latin typeface="Arial" pitchFamily="34" charset="0"/>
                <a:cs typeface="Arial" pitchFamily="34" charset="0"/>
              </a:rPr>
              <a:t> 3</a:t>
            </a:r>
          </a:p>
          <a:p>
            <a:pPr marL="341313" lvl="0" indent="-341313">
              <a:buClr>
                <a:schemeClr val="tx2"/>
              </a:buClr>
              <a:buSzPct val="75000"/>
              <a:buFont typeface="Wingdings" pitchFamily="2" charset="2"/>
              <a:buChar char="§"/>
              <a:tabLst>
                <a:tab pos="457200" algn="l"/>
              </a:tabLst>
            </a:pPr>
            <a:r>
              <a:rPr lang="en-US" sz="2400" baseline="0" dirty="0" smtClean="0">
                <a:latin typeface="Arial" pitchFamily="34" charset="0"/>
                <a:cs typeface="Arial" pitchFamily="34" charset="0"/>
              </a:rPr>
              <a:t>Bullet 4</a:t>
            </a:r>
          </a:p>
          <a:p>
            <a:pPr marL="341313" lvl="0" indent="-341313">
              <a:buClr>
                <a:schemeClr val="tx2"/>
              </a:buClr>
              <a:buSzPct val="75000"/>
              <a:buFont typeface="Wingdings" pitchFamily="2" charset="2"/>
              <a:buChar char="§"/>
              <a:tabLst>
                <a:tab pos="457200" algn="l"/>
              </a:tabLst>
            </a:pPr>
            <a:endParaRPr lang="en-US" sz="2400" dirty="0">
              <a:latin typeface="Arial" pitchFamily="34" charset="0"/>
              <a:cs typeface="Arial" pitchFamily="34" charset="0"/>
            </a:endParaRPr>
          </a:p>
        </p:txBody>
      </p:sp>
      <p:sp>
        <p:nvSpPr>
          <p:cNvPr id="5" name="Text Box 16"/>
          <p:cNvSpPr txBox="1">
            <a:spLocks noChangeArrowheads="1"/>
          </p:cNvSpPr>
          <p:nvPr userDrawn="1"/>
        </p:nvSpPr>
        <p:spPr bwMode="auto">
          <a:xfrm>
            <a:off x="455613" y="464695"/>
            <a:ext cx="8074152" cy="1143000"/>
          </a:xfrm>
          <a:prstGeom prst="rect">
            <a:avLst/>
          </a:prstGeom>
          <a:noFill/>
          <a:ln w="9525">
            <a:noFill/>
            <a:miter lim="800000"/>
            <a:headEnd/>
            <a:tailEnd/>
          </a:ln>
          <a:effectLst/>
        </p:spPr>
        <p:txBody>
          <a:bodyPr wrap="none"/>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2"/>
                </a:solidFill>
                <a:latin typeface="Arial" pitchFamily="34" charset="0"/>
                <a:cs typeface="Arial" pitchFamily="34" charset="0"/>
              </a:rPr>
              <a:t>Edit in Slide</a:t>
            </a:r>
            <a:r>
              <a:rPr lang="en-US" sz="2800" b="1" baseline="0" dirty="0" smtClean="0">
                <a:solidFill>
                  <a:schemeClr val="tx2"/>
                </a:solidFill>
                <a:latin typeface="Arial" pitchFamily="34" charset="0"/>
                <a:cs typeface="Arial" pitchFamily="34" charset="0"/>
              </a:rPr>
              <a:t> Master view to e</a:t>
            </a:r>
            <a:r>
              <a:rPr lang="en-US" sz="2800" b="1" dirty="0" smtClean="0">
                <a:solidFill>
                  <a:schemeClr val="tx2"/>
                </a:solidFill>
                <a:latin typeface="Arial" pitchFamily="34" charset="0"/>
                <a:cs typeface="Arial" pitchFamily="34" charset="0"/>
              </a:rPr>
              <a:t>nter agenda</a:t>
            </a:r>
            <a:r>
              <a:rPr lang="en-US" sz="2800" b="1" baseline="0" dirty="0" smtClean="0">
                <a:solidFill>
                  <a:schemeClr val="tx2"/>
                </a:solidFill>
                <a:latin typeface="Arial" pitchFamily="34" charset="0"/>
                <a:cs typeface="Arial" pitchFamily="34" charset="0"/>
              </a:rPr>
              <a:t> title</a:t>
            </a:r>
            <a:endParaRPr lang="en-US" sz="2800" b="1" dirty="0" smtClean="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077200" cy="990600"/>
          </a:xfrm>
          <a:prstGeom prst="rect">
            <a:avLst/>
          </a:prstGeom>
        </p:spPr>
        <p:txBody>
          <a:bodyPr vert="horz" lIns="91440" tIns="45720" rIns="91440" bIns="45720" rtlCol="0" anchor="t" anchorCtr="0">
            <a:noAutofit/>
          </a:bodyPr>
          <a:lstStyle/>
          <a:p>
            <a:r>
              <a:rPr lang="sv-SE" smtClean="0"/>
              <a:t>Klicka här för att ändra format</a:t>
            </a:r>
            <a:endParaRPr lang="en-US" dirty="0"/>
          </a:p>
        </p:txBody>
      </p:sp>
      <p:sp>
        <p:nvSpPr>
          <p:cNvPr id="3" name="Text Placeholder 2"/>
          <p:cNvSpPr>
            <a:spLocks noGrp="1"/>
          </p:cNvSpPr>
          <p:nvPr>
            <p:ph type="body" idx="1"/>
          </p:nvPr>
        </p:nvSpPr>
        <p:spPr>
          <a:xfrm>
            <a:off x="457200" y="1600200"/>
            <a:ext cx="8077200" cy="4648200"/>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9" name="Picture 8" descr="logo647.png"/>
          <p:cNvPicPr>
            <a:picLocks noChangeAspect="1"/>
          </p:cNvPicPr>
          <p:nvPr/>
        </p:nvPicPr>
        <p:blipFill>
          <a:blip r:embed="rId10" cstate="print"/>
          <a:stretch>
            <a:fillRect/>
          </a:stretch>
        </p:blipFill>
        <p:spPr>
          <a:xfrm>
            <a:off x="7474704" y="47715"/>
            <a:ext cx="1562100" cy="424983"/>
          </a:xfrm>
          <a:prstGeom prst="rect">
            <a:avLst/>
          </a:prstGeom>
        </p:spPr>
      </p:pic>
      <p:cxnSp>
        <p:nvCxnSpPr>
          <p:cNvPr id="11" name="Straight Connector 11"/>
          <p:cNvCxnSpPr/>
          <p:nvPr/>
        </p:nvCxnSpPr>
        <p:spPr>
          <a:xfrm rot="10800000" flipV="1">
            <a:off x="228600" y="246870"/>
            <a:ext cx="7016865" cy="270628"/>
          </a:xfrm>
          <a:prstGeom prst="bentConnector3">
            <a:avLst>
              <a:gd name="adj1" fmla="val 99917"/>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686800" y="6484950"/>
            <a:ext cx="457200" cy="381001"/>
          </a:xfrm>
          <a:prstGeom prst="rect">
            <a:avLst/>
          </a:prstGeom>
          <a:noFill/>
          <a:ln w="12700">
            <a:noFill/>
          </a:ln>
        </p:spPr>
        <p:txBody>
          <a:bodyPr wrap="square" anchor="ctr">
            <a:noAutofit/>
          </a:bodyPr>
          <a:lstStyle/>
          <a:p>
            <a:pPr algn="ctr"/>
            <a:fld id="{47FBD1EF-0801-4063-B668-C71608ACC70F}" type="slidenum">
              <a:rPr kumimoji="0" lang="en-US" sz="1200"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0" b="1"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4400" rtl="0" eaLnBrk="1" latinLnBrk="0" hangingPunct="1">
        <a:spcBef>
          <a:spcPct val="0"/>
        </a:spcBef>
        <a:buNone/>
        <a:defRPr sz="2800" b="1" kern="1200">
          <a:solidFill>
            <a:schemeClr val="tx2"/>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tx2"/>
        </a:buClr>
        <a:buSzPct val="75000"/>
        <a:buFont typeface="Wingdings" pitchFamily="2" charset="2"/>
        <a:buChar char="§"/>
        <a:defRPr sz="16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2"/>
        </a:buClr>
        <a:buFont typeface="Arial" pitchFamily="34"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Using Simulink for Software design</a:t>
            </a:r>
            <a:endParaRPr lang="en-US" dirty="0"/>
          </a:p>
        </p:txBody>
      </p:sp>
      <p:sp>
        <p:nvSpPr>
          <p:cNvPr id="3" name="Subtitle 2"/>
          <p:cNvSpPr>
            <a:spLocks noGrp="1"/>
          </p:cNvSpPr>
          <p:nvPr>
            <p:ph type="subTitle" idx="1"/>
          </p:nvPr>
        </p:nvSpPr>
        <p:spPr/>
        <p:txBody>
          <a:bodyPr/>
          <a:lstStyle/>
          <a:p>
            <a:r>
              <a:rPr lang="en-US" dirty="0" smtClean="0"/>
              <a:t>Kristian Lindqvist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Simulink and software </a:t>
            </a:r>
            <a:r>
              <a:rPr lang="sv-SE" dirty="0" err="1" smtClean="0"/>
              <a:t>architecture</a:t>
            </a:r>
            <a:r>
              <a:rPr lang="sv-SE" dirty="0" smtClean="0"/>
              <a:t/>
            </a:r>
            <a:br>
              <a:rPr lang="sv-SE" dirty="0" smtClean="0"/>
            </a:br>
            <a:r>
              <a:rPr lang="sv-SE" sz="2400" dirty="0" smtClean="0"/>
              <a:t>- </a:t>
            </a:r>
            <a:r>
              <a:rPr lang="en-US" altLang="zh-CN" sz="2400" dirty="0"/>
              <a:t>Architecture Component Management</a:t>
            </a:r>
            <a:r>
              <a:rPr lang="sv-SE" sz="2400" dirty="0" smtClean="0"/>
              <a:t> </a:t>
            </a:r>
            <a:endParaRPr lang="sv-SE" sz="2400" dirty="0"/>
          </a:p>
        </p:txBody>
      </p:sp>
      <p:sp>
        <p:nvSpPr>
          <p:cNvPr id="3" name="Platshållare för innehåll 2"/>
          <p:cNvSpPr>
            <a:spLocks noGrp="1"/>
          </p:cNvSpPr>
          <p:nvPr>
            <p:ph idx="1"/>
          </p:nvPr>
        </p:nvSpPr>
        <p:spPr/>
        <p:txBody>
          <a:bodyPr/>
          <a:lstStyle/>
          <a:p>
            <a:r>
              <a:rPr lang="en-US" dirty="0"/>
              <a:t>Subsystems</a:t>
            </a:r>
          </a:p>
          <a:p>
            <a:r>
              <a:rPr lang="en-US" dirty="0"/>
              <a:t>Libraries</a:t>
            </a:r>
          </a:p>
          <a:p>
            <a:r>
              <a:rPr lang="en-US" dirty="0"/>
              <a:t>Atomic </a:t>
            </a:r>
            <a:r>
              <a:rPr lang="en-US" dirty="0" smtClean="0"/>
              <a:t>systems</a:t>
            </a:r>
            <a:endParaRPr lang="en-US" dirty="0"/>
          </a:p>
          <a:p>
            <a:r>
              <a:rPr lang="en-US" dirty="0"/>
              <a:t>Model Reference (Model Block)</a:t>
            </a:r>
          </a:p>
          <a:p>
            <a:r>
              <a:rPr lang="en-US" dirty="0"/>
              <a:t>Buses </a:t>
            </a:r>
          </a:p>
          <a:p>
            <a:r>
              <a:rPr lang="sv-SE" dirty="0" smtClean="0"/>
              <a:t>Variants</a:t>
            </a:r>
            <a:endParaRPr lang="sv-SE" dirty="0"/>
          </a:p>
        </p:txBody>
      </p:sp>
    </p:spTree>
    <p:extLst>
      <p:ext uri="{BB962C8B-B14F-4D97-AF65-F5344CB8AC3E}">
        <p14:creationId xmlns:p14="http://schemas.microsoft.com/office/powerpoint/2010/main" val="1403907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Demo: </a:t>
            </a:r>
            <a:r>
              <a:rPr lang="sv-SE" dirty="0" err="1" smtClean="0"/>
              <a:t>Model</a:t>
            </a:r>
            <a:r>
              <a:rPr lang="sv-SE" dirty="0" smtClean="0"/>
              <a:t> </a:t>
            </a:r>
            <a:r>
              <a:rPr lang="sv-SE" dirty="0" err="1" smtClean="0"/>
              <a:t>architecture</a:t>
            </a:r>
            <a:endParaRPr lang="sv-SE" dirty="0"/>
          </a:p>
        </p:txBody>
      </p:sp>
      <p:sp>
        <p:nvSpPr>
          <p:cNvPr id="3" name="Platshållare för innehåll 2"/>
          <p:cNvSpPr>
            <a:spLocks noGrp="1"/>
          </p:cNvSpPr>
          <p:nvPr>
            <p:ph idx="1"/>
          </p:nvPr>
        </p:nvSpPr>
        <p:spPr/>
        <p:txBody>
          <a:bodyPr/>
          <a:lstStyle/>
          <a:p>
            <a:r>
              <a:rPr lang="sv-SE" dirty="0" err="1" smtClean="0"/>
              <a:t>Modules</a:t>
            </a:r>
            <a:r>
              <a:rPr lang="sv-SE" dirty="0" smtClean="0"/>
              <a:t>/</a:t>
            </a:r>
            <a:r>
              <a:rPr lang="sv-SE" dirty="0" err="1" smtClean="0"/>
              <a:t>Units</a:t>
            </a:r>
            <a:r>
              <a:rPr lang="sv-SE" dirty="0" smtClean="0"/>
              <a:t>: </a:t>
            </a:r>
            <a:r>
              <a:rPr lang="sv-SE" b="1" dirty="0" err="1" smtClean="0"/>
              <a:t>Referenced</a:t>
            </a:r>
            <a:r>
              <a:rPr lang="sv-SE" b="1" dirty="0" smtClean="0"/>
              <a:t> </a:t>
            </a:r>
            <a:r>
              <a:rPr lang="sv-SE" b="1" dirty="0" err="1" smtClean="0"/>
              <a:t>Models</a:t>
            </a:r>
            <a:r>
              <a:rPr lang="sv-SE" b="1" dirty="0" smtClean="0"/>
              <a:t> </a:t>
            </a:r>
          </a:p>
          <a:p>
            <a:r>
              <a:rPr lang="sv-SE" dirty="0" smtClean="0"/>
              <a:t>Integration </a:t>
            </a:r>
            <a:r>
              <a:rPr lang="sv-SE" dirty="0" err="1" smtClean="0"/>
              <a:t>model</a:t>
            </a:r>
            <a:r>
              <a:rPr lang="sv-SE" dirty="0" smtClean="0"/>
              <a:t>: </a:t>
            </a:r>
            <a:r>
              <a:rPr lang="sv-SE" b="1" dirty="0" smtClean="0"/>
              <a:t>Top </a:t>
            </a:r>
            <a:r>
              <a:rPr lang="sv-SE" b="1" dirty="0" err="1" smtClean="0"/>
              <a:t>Model</a:t>
            </a:r>
            <a:endParaRPr lang="sv-SE" b="1" dirty="0" smtClean="0"/>
          </a:p>
          <a:p>
            <a:endParaRPr lang="sv-SE" dirty="0"/>
          </a:p>
          <a:p>
            <a:r>
              <a:rPr lang="sv-SE" dirty="0" err="1" smtClean="0"/>
              <a:t>Requirements</a:t>
            </a:r>
            <a:r>
              <a:rPr lang="sv-SE" dirty="0" smtClean="0"/>
              <a:t> </a:t>
            </a:r>
            <a:r>
              <a:rPr lang="sv-SE" dirty="0" err="1" smtClean="0"/>
              <a:t>based</a:t>
            </a:r>
            <a:r>
              <a:rPr lang="sv-SE" dirty="0" smtClean="0"/>
              <a:t> </a:t>
            </a:r>
            <a:r>
              <a:rPr lang="sv-SE" dirty="0" err="1" smtClean="0"/>
              <a:t>unit</a:t>
            </a:r>
            <a:r>
              <a:rPr lang="sv-SE" dirty="0" smtClean="0"/>
              <a:t> tests</a:t>
            </a:r>
          </a:p>
          <a:p>
            <a:r>
              <a:rPr lang="sv-SE" dirty="0" smtClean="0"/>
              <a:t>Integration test</a:t>
            </a:r>
          </a:p>
          <a:p>
            <a:endParaRPr lang="sv-SE" dirty="0"/>
          </a:p>
          <a:p>
            <a:r>
              <a:rPr lang="sv-SE" dirty="0" smtClean="0"/>
              <a:t>Variants: </a:t>
            </a:r>
            <a:r>
              <a:rPr lang="sv-SE" b="1" dirty="0" smtClean="0"/>
              <a:t>Variant </a:t>
            </a:r>
            <a:r>
              <a:rPr lang="sv-SE" b="1" dirty="0" err="1" smtClean="0"/>
              <a:t>Models</a:t>
            </a:r>
            <a:endParaRPr lang="sv-SE" b="1" dirty="0" smtClean="0"/>
          </a:p>
          <a:p>
            <a:endParaRPr lang="sv-SE" b="1" dirty="0" smtClean="0"/>
          </a:p>
          <a:p>
            <a:endParaRPr lang="sv-SE" dirty="0" smtClean="0"/>
          </a:p>
          <a:p>
            <a:endParaRPr lang="sv-SE" dirty="0"/>
          </a:p>
        </p:txBody>
      </p:sp>
    </p:spTree>
    <p:extLst>
      <p:ext uri="{BB962C8B-B14F-4D97-AF65-F5344CB8AC3E}">
        <p14:creationId xmlns:p14="http://schemas.microsoft.com/office/powerpoint/2010/main" val="146604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Model</a:t>
            </a:r>
            <a:r>
              <a:rPr lang="sv-SE" dirty="0" smtClean="0"/>
              <a:t> </a:t>
            </a:r>
            <a:r>
              <a:rPr lang="sv-SE" dirty="0" err="1" smtClean="0"/>
              <a:t>Reference</a:t>
            </a:r>
            <a:r>
              <a:rPr lang="sv-SE" dirty="0" smtClean="0"/>
              <a:t> </a:t>
            </a:r>
            <a:endParaRPr lang="sv-SE" dirty="0"/>
          </a:p>
        </p:txBody>
      </p:sp>
      <p:graphicFrame>
        <p:nvGraphicFramePr>
          <p:cNvPr id="5" name="Tabell 4"/>
          <p:cNvGraphicFramePr>
            <a:graphicFrameLocks noGrp="1"/>
          </p:cNvGraphicFramePr>
          <p:nvPr>
            <p:extLst>
              <p:ext uri="{D42A27DB-BD31-4B8C-83A1-F6EECF244321}">
                <p14:modId xmlns:p14="http://schemas.microsoft.com/office/powerpoint/2010/main" val="2751506947"/>
              </p:ext>
            </p:extLst>
          </p:nvPr>
        </p:nvGraphicFramePr>
        <p:xfrm>
          <a:off x="503687" y="1669451"/>
          <a:ext cx="8172768" cy="4396727"/>
        </p:xfrm>
        <a:graphic>
          <a:graphicData uri="http://schemas.openxmlformats.org/drawingml/2006/table">
            <a:tbl>
              <a:tblPr firstRow="1" firstCol="1" bandRow="1">
                <a:tableStyleId>{5C22544A-7EE6-4342-B048-85BDC9FD1C3A}</a:tableStyleId>
              </a:tblPr>
              <a:tblGrid>
                <a:gridCol w="544850"/>
                <a:gridCol w="2133824"/>
                <a:gridCol w="454043"/>
                <a:gridCol w="454043"/>
                <a:gridCol w="454043"/>
                <a:gridCol w="544851"/>
                <a:gridCol w="3587114"/>
              </a:tblGrid>
              <a:tr h="247381">
                <a:tc rowSpan="2" gridSpan="2">
                  <a:txBody>
                    <a:bodyPr/>
                    <a:lstStyle/>
                    <a:p>
                      <a:pPr>
                        <a:spcAft>
                          <a:spcPts val="0"/>
                        </a:spcAft>
                      </a:pPr>
                      <a:r>
                        <a:rPr lang="en-US" sz="1600" dirty="0">
                          <a:effectLst/>
                        </a:rPr>
                        <a:t>Methods</a:t>
                      </a:r>
                      <a:endParaRPr lang="sv-SE" sz="1600" dirty="0">
                        <a:effectLst/>
                        <a:latin typeface="Times New Roman"/>
                        <a:ea typeface="Times New Roman"/>
                      </a:endParaRPr>
                    </a:p>
                  </a:txBody>
                  <a:tcPr marL="37485" marR="37485" marT="0" marB="0"/>
                </a:tc>
                <a:tc rowSpan="2" hMerge="1">
                  <a:txBody>
                    <a:bodyPr/>
                    <a:lstStyle/>
                    <a:p>
                      <a:endParaRPr lang="sv-SE"/>
                    </a:p>
                  </a:txBody>
                  <a:tcPr/>
                </a:tc>
                <a:tc gridSpan="4">
                  <a:txBody>
                    <a:bodyPr/>
                    <a:lstStyle/>
                    <a:p>
                      <a:pPr>
                        <a:spcAft>
                          <a:spcPts val="0"/>
                        </a:spcAft>
                      </a:pPr>
                      <a:r>
                        <a:rPr lang="en-US" sz="1600" dirty="0">
                          <a:effectLst/>
                        </a:rPr>
                        <a:t>ASIL</a:t>
                      </a:r>
                      <a:endParaRPr lang="sv-SE" sz="1600" dirty="0">
                        <a:effectLst/>
                        <a:latin typeface="Times New Roman"/>
                        <a:ea typeface="Times New Roman"/>
                      </a:endParaRPr>
                    </a:p>
                  </a:txBody>
                  <a:tcPr marL="37485" marR="37485" marT="0" marB="0"/>
                </a:tc>
                <a:tc hMerge="1">
                  <a:txBody>
                    <a:bodyPr/>
                    <a:lstStyle/>
                    <a:p>
                      <a:endParaRPr lang="sv-SE"/>
                    </a:p>
                  </a:txBody>
                  <a:tcPr/>
                </a:tc>
                <a:tc hMerge="1">
                  <a:txBody>
                    <a:bodyPr/>
                    <a:lstStyle/>
                    <a:p>
                      <a:endParaRPr lang="sv-SE"/>
                    </a:p>
                  </a:txBody>
                  <a:tcPr/>
                </a:tc>
                <a:tc hMerge="1">
                  <a:txBody>
                    <a:bodyPr/>
                    <a:lstStyle/>
                    <a:p>
                      <a:endParaRPr lang="sv-SE"/>
                    </a:p>
                  </a:txBody>
                  <a:tcPr/>
                </a:tc>
                <a:tc rowSpan="2">
                  <a:txBody>
                    <a:bodyPr/>
                    <a:lstStyle/>
                    <a:p>
                      <a:pPr>
                        <a:spcAft>
                          <a:spcPts val="0"/>
                        </a:spcAft>
                      </a:pPr>
                      <a:r>
                        <a:rPr lang="en-US" sz="1600">
                          <a:effectLst/>
                        </a:rPr>
                        <a:t>Applicable Model-Based Design Tools and Processes</a:t>
                      </a:r>
                      <a:endParaRPr lang="sv-SE" sz="1600">
                        <a:effectLst/>
                        <a:latin typeface="Times New Roman"/>
                        <a:ea typeface="Times New Roman"/>
                      </a:endParaRPr>
                    </a:p>
                  </a:txBody>
                  <a:tcPr marL="37485" marR="37485" marT="0" marB="0"/>
                </a:tc>
              </a:tr>
              <a:tr h="288032">
                <a:tc gridSpan="2" vMerge="1">
                  <a:txBody>
                    <a:bodyPr/>
                    <a:lstStyle/>
                    <a:p>
                      <a:endParaRPr lang="sv-SE"/>
                    </a:p>
                  </a:txBody>
                  <a:tcPr/>
                </a:tc>
                <a:tc hMerge="1" vMerge="1">
                  <a:txBody>
                    <a:bodyPr/>
                    <a:lstStyle/>
                    <a:p>
                      <a:endParaRPr lang="sv-SE"/>
                    </a:p>
                  </a:txBody>
                  <a:tcPr/>
                </a:tc>
                <a:tc>
                  <a:txBody>
                    <a:bodyPr/>
                    <a:lstStyle/>
                    <a:p>
                      <a:pPr>
                        <a:spcAft>
                          <a:spcPts val="0"/>
                        </a:spcAft>
                      </a:pPr>
                      <a:r>
                        <a:rPr lang="en-US" sz="1600" dirty="0">
                          <a:effectLst/>
                        </a:rPr>
                        <a:t>A</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B</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C</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D</a:t>
                      </a:r>
                      <a:endParaRPr lang="sv-SE" sz="1600" dirty="0">
                        <a:effectLst/>
                        <a:latin typeface="Times New Roman"/>
                        <a:ea typeface="Times New Roman"/>
                      </a:endParaRPr>
                    </a:p>
                  </a:txBody>
                  <a:tcPr marL="37485" marR="37485" marT="0" marB="0"/>
                </a:tc>
                <a:tc vMerge="1">
                  <a:txBody>
                    <a:bodyPr/>
                    <a:lstStyle/>
                    <a:p>
                      <a:endParaRPr lang="sv-SE"/>
                    </a:p>
                  </a:txBody>
                  <a:tcPr/>
                </a:tc>
              </a:tr>
              <a:tr h="1080120">
                <a:tc rowSpan="3">
                  <a:txBody>
                    <a:bodyPr/>
                    <a:lstStyle/>
                    <a:p>
                      <a:pPr>
                        <a:spcAft>
                          <a:spcPts val="0"/>
                        </a:spcAft>
                      </a:pPr>
                      <a:r>
                        <a:rPr lang="en-US" sz="1600" dirty="0">
                          <a:effectLst/>
                        </a:rPr>
                        <a:t>1a</a:t>
                      </a:r>
                      <a:endParaRPr lang="sv-SE" sz="1600" dirty="0">
                        <a:effectLst/>
                        <a:latin typeface="Times New Roman"/>
                        <a:ea typeface="Times New Roman"/>
                      </a:endParaRPr>
                    </a:p>
                  </a:txBody>
                  <a:tcPr marL="37485" marR="37485" marT="0" marB="0"/>
                </a:tc>
                <a:tc rowSpan="3">
                  <a:txBody>
                    <a:bodyPr/>
                    <a:lstStyle/>
                    <a:p>
                      <a:pPr>
                        <a:spcAft>
                          <a:spcPts val="0"/>
                        </a:spcAft>
                      </a:pPr>
                      <a:r>
                        <a:rPr lang="en-US" sz="1600" dirty="0">
                          <a:effectLst/>
                        </a:rPr>
                        <a:t>Hierarchical structure of software components</a:t>
                      </a:r>
                      <a:endParaRPr lang="sv-SE" sz="1600" dirty="0">
                        <a:effectLst/>
                        <a:latin typeface="Times New Roman"/>
                        <a:ea typeface="Times New Roman"/>
                      </a:endParaRPr>
                    </a:p>
                  </a:txBody>
                  <a:tcPr marL="37485" marR="37485" marT="0" marB="0"/>
                </a:tc>
                <a:tc rowSpan="3">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rowSpan="3">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rowSpan="3">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rowSpan="3">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 </a:t>
                      </a:r>
                      <a:r>
                        <a:rPr lang="en-US" sz="1600" dirty="0" smtClean="0">
                          <a:effectLst/>
                        </a:rPr>
                        <a:t>Simulink </a:t>
                      </a:r>
                      <a:r>
                        <a:rPr lang="en-US" sz="1600" dirty="0">
                          <a:effectLst/>
                        </a:rPr>
                        <a:t>– Model block, Ports &amp; Subsystems block library</a:t>
                      </a:r>
                      <a:endParaRPr lang="sv-SE" sz="1600" dirty="0">
                        <a:effectLst/>
                      </a:endParaRPr>
                    </a:p>
                    <a:p>
                      <a:pPr>
                        <a:spcAft>
                          <a:spcPts val="0"/>
                        </a:spcAft>
                      </a:pPr>
                      <a:r>
                        <a:rPr lang="en-US" sz="1600" dirty="0">
                          <a:effectLst/>
                        </a:rPr>
                        <a:t/>
                      </a:r>
                      <a:br>
                        <a:rPr lang="en-US" sz="1600" dirty="0">
                          <a:effectLst/>
                        </a:rPr>
                      </a:br>
                      <a:r>
                        <a:rPr lang="en-US" sz="1600" dirty="0" err="1">
                          <a:effectLst/>
                        </a:rPr>
                        <a:t>Stateflow</a:t>
                      </a:r>
                      <a:endParaRPr lang="sv-SE" sz="1600" dirty="0">
                        <a:effectLst/>
                        <a:latin typeface="Times New Roman"/>
                        <a:ea typeface="Times New Roman"/>
                      </a:endParaRPr>
                    </a:p>
                  </a:txBody>
                  <a:tcPr marL="37485" marR="37485" marT="0" marB="0"/>
                </a:tc>
              </a:tr>
              <a:tr h="360040">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a:txBody>
                    <a:bodyPr/>
                    <a:lstStyle/>
                    <a:p>
                      <a:pPr>
                        <a:spcAft>
                          <a:spcPts val="0"/>
                        </a:spcAft>
                      </a:pPr>
                      <a:r>
                        <a:rPr lang="en-US" sz="1600" dirty="0">
                          <a:effectLst/>
                        </a:rPr>
                        <a:t>Simulink – Model Dependency Viewer</a:t>
                      </a:r>
                      <a:endParaRPr lang="sv-SE" sz="1600" dirty="0">
                        <a:effectLst/>
                        <a:latin typeface="Times New Roman"/>
                        <a:ea typeface="Times New Roman"/>
                      </a:endParaRPr>
                    </a:p>
                  </a:txBody>
                  <a:tcPr marL="37485" marR="37485" marT="0" marB="0"/>
                </a:tc>
              </a:tr>
              <a:tr h="360040">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a:txBody>
                    <a:bodyPr/>
                    <a:lstStyle/>
                    <a:p>
                      <a:pPr>
                        <a:spcAft>
                          <a:spcPts val="0"/>
                        </a:spcAft>
                      </a:pPr>
                      <a:r>
                        <a:rPr lang="en-US" sz="1600" dirty="0">
                          <a:effectLst/>
                        </a:rPr>
                        <a:t>Embedded Coder</a:t>
                      </a:r>
                      <a:endParaRPr lang="sv-SE" sz="1600" dirty="0">
                        <a:effectLst/>
                        <a:latin typeface="Times New Roman"/>
                        <a:ea typeface="Times New Roman"/>
                      </a:endParaRPr>
                    </a:p>
                  </a:txBody>
                  <a:tcPr marL="37485" marR="37485" marT="0" marB="0"/>
                </a:tc>
              </a:tr>
              <a:tr h="498395">
                <a:tc rowSpan="2">
                  <a:txBody>
                    <a:bodyPr/>
                    <a:lstStyle/>
                    <a:p>
                      <a:pPr>
                        <a:spcAft>
                          <a:spcPts val="0"/>
                        </a:spcAft>
                      </a:pPr>
                      <a:r>
                        <a:rPr lang="en-US" sz="1600" dirty="0">
                          <a:effectLst/>
                        </a:rPr>
                        <a:t>1b</a:t>
                      </a:r>
                      <a:endParaRPr lang="sv-SE" sz="1600" dirty="0">
                        <a:effectLst/>
                        <a:latin typeface="Times New Roman"/>
                        <a:ea typeface="Times New Roman"/>
                      </a:endParaRPr>
                    </a:p>
                  </a:txBody>
                  <a:tcPr marL="37485" marR="37485" marT="0" marB="0"/>
                </a:tc>
                <a:tc rowSpan="2">
                  <a:txBody>
                    <a:bodyPr/>
                    <a:lstStyle/>
                    <a:p>
                      <a:pPr>
                        <a:spcAft>
                          <a:spcPts val="0"/>
                        </a:spcAft>
                      </a:pPr>
                      <a:r>
                        <a:rPr lang="en-US" sz="1600">
                          <a:effectLst/>
                        </a:rPr>
                        <a:t>Restricted size of software components</a:t>
                      </a:r>
                      <a:endParaRPr lang="sv-SE" sz="1600">
                        <a:effectLst/>
                        <a:latin typeface="Times New Roman"/>
                        <a:ea typeface="Times New Roman"/>
                      </a:endParaRPr>
                    </a:p>
                  </a:txBody>
                  <a:tcPr marL="37485" marR="37485" marT="0" marB="0"/>
                </a:tc>
                <a:tc rowSpan="2">
                  <a:txBody>
                    <a:bodyPr/>
                    <a:lstStyle/>
                    <a:p>
                      <a:pPr>
                        <a:spcAft>
                          <a:spcPts val="0"/>
                        </a:spcAft>
                      </a:pPr>
                      <a:r>
                        <a:rPr lang="en-US" sz="1600">
                          <a:effectLst/>
                        </a:rPr>
                        <a:t>++</a:t>
                      </a:r>
                      <a:endParaRPr lang="sv-SE" sz="1600">
                        <a:effectLst/>
                        <a:latin typeface="Times New Roman"/>
                        <a:ea typeface="Times New Roman"/>
                      </a:endParaRPr>
                    </a:p>
                  </a:txBody>
                  <a:tcPr marL="37485" marR="37485" marT="0" marB="0"/>
                </a:tc>
                <a:tc rowSpan="2">
                  <a:txBody>
                    <a:bodyPr/>
                    <a:lstStyle/>
                    <a:p>
                      <a:pPr>
                        <a:spcAft>
                          <a:spcPts val="0"/>
                        </a:spcAft>
                      </a:pPr>
                      <a:r>
                        <a:rPr lang="en-US" sz="1600">
                          <a:effectLst/>
                        </a:rPr>
                        <a:t>++</a:t>
                      </a:r>
                      <a:endParaRPr lang="sv-SE" sz="1600">
                        <a:effectLst/>
                        <a:latin typeface="Times New Roman"/>
                        <a:ea typeface="Times New Roman"/>
                      </a:endParaRPr>
                    </a:p>
                  </a:txBody>
                  <a:tcPr marL="37485" marR="37485"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Simulink</a:t>
                      </a:r>
                      <a:br>
                        <a:rPr lang="en-US" sz="1600" dirty="0">
                          <a:effectLst/>
                        </a:rPr>
                      </a:br>
                      <a:r>
                        <a:rPr lang="en-US" sz="1600" dirty="0">
                          <a:effectLst/>
                        </a:rPr>
                        <a:t/>
                      </a:r>
                      <a:br>
                        <a:rPr lang="en-US" sz="1600" dirty="0">
                          <a:effectLst/>
                        </a:rPr>
                      </a:br>
                      <a:r>
                        <a:rPr lang="en-US" sz="1600" dirty="0" err="1">
                          <a:effectLst/>
                        </a:rPr>
                        <a:t>Stateflow</a:t>
                      </a:r>
                      <a:r>
                        <a:rPr lang="en-US" sz="1600" dirty="0">
                          <a:effectLst/>
                        </a:rPr>
                        <a:t/>
                      </a:r>
                      <a:br>
                        <a:rPr lang="en-US" sz="1600" dirty="0">
                          <a:effectLst/>
                        </a:rPr>
                      </a:br>
                      <a:r>
                        <a:rPr lang="en-US" sz="1600" dirty="0">
                          <a:effectLst/>
                        </a:rPr>
                        <a:t/>
                      </a:r>
                      <a:br>
                        <a:rPr lang="en-US" sz="1600" dirty="0">
                          <a:effectLst/>
                        </a:rPr>
                      </a:br>
                      <a:r>
                        <a:rPr lang="en-US" sz="1600" dirty="0">
                          <a:effectLst/>
                        </a:rPr>
                        <a:t>Embedded </a:t>
                      </a:r>
                      <a:r>
                        <a:rPr lang="en-US" sz="1600" dirty="0" smtClean="0">
                          <a:effectLst/>
                        </a:rPr>
                        <a:t>Coder</a:t>
                      </a:r>
                    </a:p>
                    <a:p>
                      <a:pPr>
                        <a:spcAft>
                          <a:spcPts val="0"/>
                        </a:spcAft>
                      </a:pPr>
                      <a:endParaRPr lang="sv-SE" sz="1600" dirty="0">
                        <a:effectLst/>
                        <a:latin typeface="Times New Roman"/>
                        <a:ea typeface="Times New Roman"/>
                      </a:endParaRPr>
                    </a:p>
                  </a:txBody>
                  <a:tcPr marL="37485" marR="37485" marT="0" marB="0"/>
                </a:tc>
              </a:tr>
              <a:tr h="598074">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a:txBody>
                    <a:bodyPr/>
                    <a:lstStyle/>
                    <a:p>
                      <a:pPr>
                        <a:spcAft>
                          <a:spcPts val="0"/>
                        </a:spcAft>
                      </a:pPr>
                      <a:r>
                        <a:rPr lang="en-US" sz="1600" dirty="0">
                          <a:effectLst/>
                        </a:rPr>
                        <a:t>Simulink Verification and Validation – ISO 26262 checks</a:t>
                      </a:r>
                      <a:endParaRPr lang="sv-SE" sz="1600" dirty="0">
                        <a:effectLst/>
                        <a:latin typeface="Times New Roman"/>
                        <a:ea typeface="Times New Roman"/>
                      </a:endParaRPr>
                    </a:p>
                  </a:txBody>
                  <a:tcPr marL="37485" marR="37485" marT="0" marB="0"/>
                </a:tc>
              </a:tr>
            </a:tbl>
          </a:graphicData>
        </a:graphic>
      </p:graphicFrame>
      <p:sp>
        <p:nvSpPr>
          <p:cNvPr id="6" name="Rektangel 5"/>
          <p:cNvSpPr/>
          <p:nvPr/>
        </p:nvSpPr>
        <p:spPr>
          <a:xfrm>
            <a:off x="475089" y="1268760"/>
            <a:ext cx="7992888" cy="369332"/>
          </a:xfrm>
          <a:prstGeom prst="rect">
            <a:avLst/>
          </a:prstGeom>
        </p:spPr>
        <p:txBody>
          <a:bodyPr wrap="square">
            <a:spAutoFit/>
          </a:bodyPr>
          <a:lstStyle/>
          <a:p>
            <a:r>
              <a:rPr lang="en-US" b="1" dirty="0"/>
              <a:t>Table </a:t>
            </a:r>
            <a:r>
              <a:rPr lang="en-US" b="1" dirty="0" smtClean="0"/>
              <a:t>3</a:t>
            </a:r>
            <a:r>
              <a:rPr lang="en-US" b="1" dirty="0" smtClean="0"/>
              <a:t> </a:t>
            </a:r>
            <a:r>
              <a:rPr lang="en-US" b="1" dirty="0">
                <a:sym typeface="Symbol"/>
              </a:rPr>
              <a:t></a:t>
            </a:r>
            <a:r>
              <a:rPr lang="en-US" b="1" dirty="0"/>
              <a:t> Principles for Software Architectural Design</a:t>
            </a:r>
            <a:endParaRPr lang="sv-SE" b="1" dirty="0"/>
          </a:p>
        </p:txBody>
      </p:sp>
    </p:spTree>
    <p:extLst>
      <p:ext uri="{BB962C8B-B14F-4D97-AF65-F5344CB8AC3E}">
        <p14:creationId xmlns:p14="http://schemas.microsoft.com/office/powerpoint/2010/main" val="184688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a:t>Model</a:t>
            </a:r>
            <a:r>
              <a:rPr lang="sv-SE" dirty="0"/>
              <a:t> </a:t>
            </a:r>
            <a:r>
              <a:rPr lang="sv-SE" dirty="0" err="1"/>
              <a:t>Reference</a:t>
            </a:r>
            <a:r>
              <a:rPr lang="sv-SE" dirty="0"/>
              <a:t> </a:t>
            </a:r>
            <a:r>
              <a:rPr lang="sv-SE" dirty="0" err="1" smtClean="0"/>
              <a:t>cont’d</a:t>
            </a:r>
            <a:r>
              <a:rPr lang="sv-SE" dirty="0" smtClean="0"/>
              <a:t> </a:t>
            </a:r>
            <a:endParaRPr lang="sv-SE" dirty="0"/>
          </a:p>
        </p:txBody>
      </p:sp>
      <p:graphicFrame>
        <p:nvGraphicFramePr>
          <p:cNvPr id="4" name="Tabell 3"/>
          <p:cNvGraphicFramePr>
            <a:graphicFrameLocks noGrp="1"/>
          </p:cNvGraphicFramePr>
          <p:nvPr>
            <p:extLst>
              <p:ext uri="{D42A27DB-BD31-4B8C-83A1-F6EECF244321}">
                <p14:modId xmlns:p14="http://schemas.microsoft.com/office/powerpoint/2010/main" val="765639414"/>
              </p:ext>
            </p:extLst>
          </p:nvPr>
        </p:nvGraphicFramePr>
        <p:xfrm>
          <a:off x="467544" y="1772816"/>
          <a:ext cx="8064895" cy="3279128"/>
        </p:xfrm>
        <a:graphic>
          <a:graphicData uri="http://schemas.openxmlformats.org/drawingml/2006/table">
            <a:tbl>
              <a:tblPr firstRow="1" firstCol="1" bandRow="1">
                <a:tableStyleId>{5C22544A-7EE6-4342-B048-85BDC9FD1C3A}</a:tableStyleId>
              </a:tblPr>
              <a:tblGrid>
                <a:gridCol w="676849"/>
                <a:gridCol w="2481779"/>
                <a:gridCol w="416477"/>
                <a:gridCol w="416477"/>
                <a:gridCol w="416477"/>
                <a:gridCol w="416477"/>
                <a:gridCol w="3240359"/>
              </a:tblGrid>
              <a:tr h="504056">
                <a:tc rowSpan="2" gridSpan="2">
                  <a:txBody>
                    <a:bodyPr/>
                    <a:lstStyle/>
                    <a:p>
                      <a:pPr>
                        <a:spcAft>
                          <a:spcPts val="0"/>
                        </a:spcAft>
                      </a:pPr>
                      <a:r>
                        <a:rPr lang="en-US" sz="1600" dirty="0">
                          <a:effectLst/>
                        </a:rPr>
                        <a:t>Methods</a:t>
                      </a:r>
                      <a:endParaRPr lang="sv-SE" sz="1600" dirty="0">
                        <a:effectLst/>
                        <a:latin typeface="Times New Roman"/>
                        <a:ea typeface="Times New Roman"/>
                      </a:endParaRPr>
                    </a:p>
                  </a:txBody>
                  <a:tcPr marL="37485" marR="37485" marT="0" marB="0"/>
                </a:tc>
                <a:tc rowSpan="2" hMerge="1">
                  <a:txBody>
                    <a:bodyPr/>
                    <a:lstStyle/>
                    <a:p>
                      <a:endParaRPr lang="sv-SE"/>
                    </a:p>
                  </a:txBody>
                  <a:tcPr/>
                </a:tc>
                <a:tc gridSpan="4">
                  <a:txBody>
                    <a:bodyPr/>
                    <a:lstStyle/>
                    <a:p>
                      <a:pPr>
                        <a:spcAft>
                          <a:spcPts val="0"/>
                        </a:spcAft>
                      </a:pPr>
                      <a:r>
                        <a:rPr lang="en-US" sz="1600" dirty="0">
                          <a:effectLst/>
                        </a:rPr>
                        <a:t>ASIL</a:t>
                      </a:r>
                      <a:endParaRPr lang="sv-SE" sz="1600" dirty="0">
                        <a:effectLst/>
                        <a:latin typeface="Times New Roman"/>
                        <a:ea typeface="Times New Roman"/>
                      </a:endParaRPr>
                    </a:p>
                  </a:txBody>
                  <a:tcPr marL="37485" marR="37485" marT="0" marB="0"/>
                </a:tc>
                <a:tc hMerge="1">
                  <a:txBody>
                    <a:bodyPr/>
                    <a:lstStyle/>
                    <a:p>
                      <a:endParaRPr lang="sv-SE"/>
                    </a:p>
                  </a:txBody>
                  <a:tcPr/>
                </a:tc>
                <a:tc hMerge="1">
                  <a:txBody>
                    <a:bodyPr/>
                    <a:lstStyle/>
                    <a:p>
                      <a:endParaRPr lang="sv-SE"/>
                    </a:p>
                  </a:txBody>
                  <a:tcPr/>
                </a:tc>
                <a:tc hMerge="1">
                  <a:txBody>
                    <a:bodyPr/>
                    <a:lstStyle/>
                    <a:p>
                      <a:endParaRPr lang="sv-SE"/>
                    </a:p>
                  </a:txBody>
                  <a:tcPr/>
                </a:tc>
                <a:tc rowSpan="2">
                  <a:txBody>
                    <a:bodyPr/>
                    <a:lstStyle/>
                    <a:p>
                      <a:pPr>
                        <a:spcAft>
                          <a:spcPts val="0"/>
                        </a:spcAft>
                      </a:pPr>
                      <a:r>
                        <a:rPr lang="en-US" sz="1600" dirty="0">
                          <a:effectLst/>
                        </a:rPr>
                        <a:t>Applicable Model-Based Design Tools and Processes</a:t>
                      </a:r>
                      <a:endParaRPr lang="sv-SE" sz="1600" dirty="0">
                        <a:effectLst/>
                        <a:latin typeface="Times New Roman"/>
                        <a:ea typeface="Times New Roman"/>
                      </a:endParaRPr>
                    </a:p>
                  </a:txBody>
                  <a:tcPr marL="37485" marR="37485" marT="0" marB="0"/>
                </a:tc>
              </a:tr>
              <a:tr h="44192">
                <a:tc gridSpan="2" vMerge="1">
                  <a:txBody>
                    <a:bodyPr/>
                    <a:lstStyle/>
                    <a:p>
                      <a:endParaRPr lang="sv-SE"/>
                    </a:p>
                  </a:txBody>
                  <a:tcPr/>
                </a:tc>
                <a:tc hMerge="1" vMerge="1">
                  <a:txBody>
                    <a:bodyPr/>
                    <a:lstStyle/>
                    <a:p>
                      <a:endParaRPr lang="sv-SE"/>
                    </a:p>
                  </a:txBody>
                  <a:tcPr/>
                </a:tc>
                <a:tc>
                  <a:txBody>
                    <a:bodyPr/>
                    <a:lstStyle/>
                    <a:p>
                      <a:pPr>
                        <a:spcAft>
                          <a:spcPts val="0"/>
                        </a:spcAft>
                      </a:pPr>
                      <a:r>
                        <a:rPr lang="en-US" sz="1600" dirty="0">
                          <a:effectLst/>
                        </a:rPr>
                        <a:t>A</a:t>
                      </a:r>
                      <a:endParaRPr lang="sv-SE" sz="1600" dirty="0">
                        <a:effectLst/>
                        <a:latin typeface="Times New Roman"/>
                        <a:ea typeface="Times New Roman"/>
                      </a:endParaRPr>
                    </a:p>
                  </a:txBody>
                  <a:tcPr marL="37485" marR="37485" marT="0" marB="0"/>
                </a:tc>
                <a:tc>
                  <a:txBody>
                    <a:bodyPr/>
                    <a:lstStyle/>
                    <a:p>
                      <a:pPr>
                        <a:spcAft>
                          <a:spcPts val="0"/>
                        </a:spcAft>
                      </a:pPr>
                      <a:r>
                        <a:rPr lang="en-US" sz="1600">
                          <a:effectLst/>
                        </a:rPr>
                        <a:t>B</a:t>
                      </a:r>
                      <a:endParaRPr lang="sv-SE" sz="1600">
                        <a:effectLst/>
                        <a:latin typeface="Times New Roman"/>
                        <a:ea typeface="Times New Roman"/>
                      </a:endParaRPr>
                    </a:p>
                  </a:txBody>
                  <a:tcPr marL="37485" marR="37485" marT="0" marB="0"/>
                </a:tc>
                <a:tc>
                  <a:txBody>
                    <a:bodyPr/>
                    <a:lstStyle/>
                    <a:p>
                      <a:pPr>
                        <a:spcAft>
                          <a:spcPts val="0"/>
                        </a:spcAft>
                      </a:pPr>
                      <a:r>
                        <a:rPr lang="en-US" sz="1600">
                          <a:effectLst/>
                        </a:rPr>
                        <a:t>C</a:t>
                      </a:r>
                      <a:endParaRPr lang="sv-SE" sz="1600">
                        <a:effectLst/>
                        <a:latin typeface="Times New Roman"/>
                        <a:ea typeface="Times New Roman"/>
                      </a:endParaRPr>
                    </a:p>
                  </a:txBody>
                  <a:tcPr marL="37485" marR="37485" marT="0" marB="0"/>
                </a:tc>
                <a:tc>
                  <a:txBody>
                    <a:bodyPr/>
                    <a:lstStyle/>
                    <a:p>
                      <a:pPr>
                        <a:spcAft>
                          <a:spcPts val="0"/>
                        </a:spcAft>
                      </a:pPr>
                      <a:r>
                        <a:rPr lang="en-US" sz="1600">
                          <a:effectLst/>
                        </a:rPr>
                        <a:t>D</a:t>
                      </a:r>
                      <a:endParaRPr lang="sv-SE" sz="1600">
                        <a:effectLst/>
                        <a:latin typeface="Times New Roman"/>
                        <a:ea typeface="Times New Roman"/>
                      </a:endParaRPr>
                    </a:p>
                  </a:txBody>
                  <a:tcPr marL="37485" marR="37485" marT="0" marB="0"/>
                </a:tc>
                <a:tc vMerge="1">
                  <a:txBody>
                    <a:bodyPr/>
                    <a:lstStyle/>
                    <a:p>
                      <a:endParaRPr lang="sv-SE"/>
                    </a:p>
                  </a:txBody>
                  <a:tcPr/>
                </a:tc>
              </a:tr>
              <a:tr h="1042710">
                <a:tc>
                  <a:txBody>
                    <a:bodyPr/>
                    <a:lstStyle/>
                    <a:p>
                      <a:pPr>
                        <a:spcAft>
                          <a:spcPts val="0"/>
                        </a:spcAft>
                      </a:pPr>
                      <a:r>
                        <a:rPr lang="en-US" sz="1600" dirty="0">
                          <a:effectLst/>
                        </a:rPr>
                        <a:t>1c</a:t>
                      </a:r>
                      <a:endParaRPr lang="sv-SE" sz="1600" dirty="0">
                        <a:effectLst/>
                        <a:latin typeface="Times New Roman"/>
                        <a:ea typeface="Times New Roman"/>
                      </a:endParaRPr>
                    </a:p>
                  </a:txBody>
                  <a:tcPr marL="37485" marR="37485" marT="0" marB="0"/>
                </a:tc>
                <a:tc>
                  <a:txBody>
                    <a:bodyPr/>
                    <a:lstStyle/>
                    <a:p>
                      <a:pPr>
                        <a:spcAft>
                          <a:spcPts val="0"/>
                        </a:spcAft>
                      </a:pPr>
                      <a:r>
                        <a:rPr lang="en-US" sz="1600">
                          <a:effectLst/>
                        </a:rPr>
                        <a:t>Restricted size of interfaces</a:t>
                      </a:r>
                      <a:endParaRPr lang="sv-SE" sz="1600">
                        <a:effectLst/>
                        <a:latin typeface="Times New Roman"/>
                        <a:ea typeface="Times New Roman"/>
                      </a:endParaRPr>
                    </a:p>
                  </a:txBody>
                  <a:tcPr marL="37485" marR="37485"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Simulink Verification and Validation – ISO 26262 checks</a:t>
                      </a:r>
                      <a:endParaRPr lang="sv-SE" sz="1600" dirty="0">
                        <a:effectLst/>
                        <a:latin typeface="Times New Roman"/>
                        <a:ea typeface="Times New Roman"/>
                      </a:endParaRPr>
                    </a:p>
                  </a:txBody>
                  <a:tcPr marL="37485" marR="37485" marT="0" marB="0"/>
                </a:tc>
              </a:tr>
              <a:tr h="454201">
                <a:tc>
                  <a:txBody>
                    <a:bodyPr/>
                    <a:lstStyle/>
                    <a:p>
                      <a:pPr>
                        <a:spcAft>
                          <a:spcPts val="0"/>
                        </a:spcAft>
                      </a:pPr>
                      <a:r>
                        <a:rPr lang="en-US" sz="1600">
                          <a:effectLst/>
                        </a:rPr>
                        <a:t>1d</a:t>
                      </a:r>
                      <a:endParaRPr lang="sv-SE" sz="1600">
                        <a:effectLst/>
                        <a:latin typeface="Times New Roman"/>
                        <a:ea typeface="Times New Roman"/>
                      </a:endParaRPr>
                    </a:p>
                  </a:txBody>
                  <a:tcPr marL="37485" marR="37485" marT="0" marB="0"/>
                </a:tc>
                <a:tc>
                  <a:txBody>
                    <a:bodyPr/>
                    <a:lstStyle/>
                    <a:p>
                      <a:pPr>
                        <a:spcAft>
                          <a:spcPts val="0"/>
                        </a:spcAft>
                      </a:pPr>
                      <a:r>
                        <a:rPr lang="en-US" sz="1600" dirty="0">
                          <a:effectLst/>
                        </a:rPr>
                        <a:t>High cohesion with software </a:t>
                      </a:r>
                      <a:r>
                        <a:rPr lang="en-US" sz="1600" dirty="0" smtClean="0">
                          <a:effectLst/>
                        </a:rPr>
                        <a:t>components</a:t>
                      </a:r>
                    </a:p>
                    <a:p>
                      <a:pPr>
                        <a:spcAft>
                          <a:spcPts val="0"/>
                        </a:spcAft>
                      </a:pPr>
                      <a:endParaRPr lang="sv-SE" sz="1600" dirty="0">
                        <a:effectLst/>
                        <a:latin typeface="Times New Roman"/>
                        <a:ea typeface="Times New Roman"/>
                      </a:endParaRPr>
                    </a:p>
                  </a:txBody>
                  <a:tcPr marL="37485" marR="37485" marT="0" marB="0"/>
                </a:tc>
                <a:tc>
                  <a:txBody>
                    <a:bodyPr/>
                    <a:lstStyle/>
                    <a:p>
                      <a:pPr>
                        <a:spcAft>
                          <a:spcPts val="0"/>
                        </a:spcAft>
                      </a:pPr>
                      <a:r>
                        <a:rPr lang="en-US" sz="1600">
                          <a:effectLst/>
                        </a:rPr>
                        <a:t>+</a:t>
                      </a:r>
                      <a:endParaRPr lang="sv-SE" sz="1600">
                        <a:effectLst/>
                        <a:latin typeface="Times New Roman"/>
                        <a:ea typeface="Times New Roman"/>
                      </a:endParaRPr>
                    </a:p>
                  </a:txBody>
                  <a:tcPr marL="37485" marR="37485" marT="0" marB="0"/>
                </a:tc>
                <a:tc>
                  <a:txBody>
                    <a:bodyPr/>
                    <a:lstStyle/>
                    <a:p>
                      <a:pPr>
                        <a:spcAft>
                          <a:spcPts val="0"/>
                        </a:spcAft>
                      </a:pPr>
                      <a:r>
                        <a:rPr lang="en-US" sz="1600">
                          <a:effectLst/>
                        </a:rPr>
                        <a:t>+</a:t>
                      </a:r>
                      <a:endParaRPr lang="sv-SE" sz="1600">
                        <a:effectLst/>
                        <a:latin typeface="Times New Roman"/>
                        <a:ea typeface="Times New Roman"/>
                      </a:endParaRPr>
                    </a:p>
                  </a:txBody>
                  <a:tcPr marL="37485" marR="37485"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 </a:t>
                      </a:r>
                      <a:endParaRPr lang="sv-SE" sz="1600" dirty="0">
                        <a:effectLst/>
                        <a:latin typeface="Times New Roman"/>
                        <a:ea typeface="Times New Roman"/>
                      </a:endParaRPr>
                    </a:p>
                  </a:txBody>
                  <a:tcPr marL="37485" marR="37485" marT="0" marB="0"/>
                </a:tc>
              </a:tr>
              <a:tr h="757002">
                <a:tc>
                  <a:txBody>
                    <a:bodyPr/>
                    <a:lstStyle/>
                    <a:p>
                      <a:pPr>
                        <a:spcAft>
                          <a:spcPts val="0"/>
                        </a:spcAft>
                      </a:pPr>
                      <a:r>
                        <a:rPr lang="en-US" sz="1600">
                          <a:effectLst/>
                        </a:rPr>
                        <a:t>1e</a:t>
                      </a:r>
                      <a:endParaRPr lang="sv-SE" sz="1600">
                        <a:effectLst/>
                        <a:latin typeface="Times New Roman"/>
                        <a:ea typeface="Times New Roman"/>
                      </a:endParaRPr>
                    </a:p>
                  </a:txBody>
                  <a:tcPr marL="37485" marR="37485" marT="0" marB="0"/>
                </a:tc>
                <a:tc>
                  <a:txBody>
                    <a:bodyPr/>
                    <a:lstStyle/>
                    <a:p>
                      <a:pPr>
                        <a:spcAft>
                          <a:spcPts val="0"/>
                        </a:spcAft>
                      </a:pPr>
                      <a:r>
                        <a:rPr lang="en-US" sz="1600" dirty="0">
                          <a:effectLst/>
                        </a:rPr>
                        <a:t>Restricted coupling between software components</a:t>
                      </a:r>
                      <a:endParaRPr lang="sv-SE" sz="1600" dirty="0">
                        <a:effectLst/>
                        <a:latin typeface="Times New Roman"/>
                        <a:ea typeface="Times New Roman"/>
                      </a:endParaRPr>
                    </a:p>
                  </a:txBody>
                  <a:tcPr marL="37485" marR="37485" marT="0" marB="0"/>
                </a:tc>
                <a:tc>
                  <a:txBody>
                    <a:bodyPr/>
                    <a:lstStyle/>
                    <a:p>
                      <a:pPr>
                        <a:spcAft>
                          <a:spcPts val="0"/>
                        </a:spcAft>
                      </a:pPr>
                      <a:r>
                        <a:rPr lang="en-US" sz="1600">
                          <a:effectLst/>
                        </a:rPr>
                        <a:t>+</a:t>
                      </a:r>
                      <a:endParaRPr lang="sv-SE" sz="1600">
                        <a:effectLst/>
                        <a:latin typeface="Times New Roman"/>
                        <a:ea typeface="Times New Roman"/>
                      </a:endParaRPr>
                    </a:p>
                  </a:txBody>
                  <a:tcPr marL="37485" marR="37485"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37485" marR="37485" marT="0" marB="0"/>
                </a:tc>
                <a:tc>
                  <a:txBody>
                    <a:bodyPr/>
                    <a:lstStyle/>
                    <a:p>
                      <a:pPr>
                        <a:spcAft>
                          <a:spcPts val="0"/>
                        </a:spcAft>
                      </a:pPr>
                      <a:r>
                        <a:rPr lang="en-US" sz="1600" dirty="0">
                          <a:effectLst/>
                        </a:rPr>
                        <a:t> </a:t>
                      </a:r>
                      <a:endParaRPr lang="sv-SE" sz="1600" dirty="0">
                        <a:effectLst/>
                        <a:latin typeface="Times New Roman"/>
                        <a:ea typeface="Times New Roman"/>
                      </a:endParaRPr>
                    </a:p>
                  </a:txBody>
                  <a:tcPr marL="37485" marR="37485" marT="0" marB="0"/>
                </a:tc>
              </a:tr>
            </a:tbl>
          </a:graphicData>
        </a:graphic>
      </p:graphicFrame>
      <p:sp>
        <p:nvSpPr>
          <p:cNvPr id="5" name="Rektangel 4"/>
          <p:cNvSpPr/>
          <p:nvPr/>
        </p:nvSpPr>
        <p:spPr>
          <a:xfrm>
            <a:off x="467544" y="1268760"/>
            <a:ext cx="7704856" cy="369332"/>
          </a:xfrm>
          <a:prstGeom prst="rect">
            <a:avLst/>
          </a:prstGeom>
        </p:spPr>
        <p:txBody>
          <a:bodyPr wrap="square">
            <a:spAutoFit/>
          </a:bodyPr>
          <a:lstStyle/>
          <a:p>
            <a:r>
              <a:rPr lang="en-US" b="1" dirty="0"/>
              <a:t>Table </a:t>
            </a:r>
            <a:r>
              <a:rPr lang="en-US" b="1" dirty="0" smtClean="0"/>
              <a:t>3 </a:t>
            </a:r>
            <a:r>
              <a:rPr lang="en-US" b="1" dirty="0">
                <a:sym typeface="Symbol"/>
              </a:rPr>
              <a:t></a:t>
            </a:r>
            <a:r>
              <a:rPr lang="en-US" b="1" dirty="0"/>
              <a:t> Principles for Software Architectural Design</a:t>
            </a:r>
            <a:endParaRPr lang="sv-SE" b="1" dirty="0"/>
          </a:p>
        </p:txBody>
      </p:sp>
    </p:spTree>
    <p:extLst>
      <p:ext uri="{BB962C8B-B14F-4D97-AF65-F5344CB8AC3E}">
        <p14:creationId xmlns:p14="http://schemas.microsoft.com/office/powerpoint/2010/main" val="889492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1130300" y="673100"/>
            <a:ext cx="5118100" cy="679450"/>
          </a:xfrm>
        </p:spPr>
        <p:txBody>
          <a:bodyPr lIns="90488" tIns="44450" rIns="90488" bIns="44450" anchor="ctr"/>
          <a:lstStyle/>
          <a:p>
            <a:pPr eaLnBrk="1" hangingPunct="1">
              <a:defRPr/>
            </a:pPr>
            <a:r>
              <a:rPr lang="en-US" altLang="zh-CN" kern="1200" dirty="0" smtClean="0">
                <a:ea typeface="+mn-ea"/>
                <a:cs typeface="Arial" pitchFamily="34" charset="0"/>
              </a:rPr>
              <a:t>Model Reference</a:t>
            </a:r>
          </a:p>
        </p:txBody>
      </p:sp>
      <p:sp>
        <p:nvSpPr>
          <p:cNvPr id="40963" name="Rectangle 6"/>
          <p:cNvSpPr>
            <a:spLocks noChangeArrowheads="1"/>
          </p:cNvSpPr>
          <p:nvPr/>
        </p:nvSpPr>
        <p:spPr bwMode="auto">
          <a:xfrm>
            <a:off x="457200" y="1524000"/>
            <a:ext cx="8229600" cy="4648200"/>
          </a:xfrm>
          <a:prstGeom prst="rect">
            <a:avLst/>
          </a:prstGeom>
          <a:noFill/>
          <a:ln w="9525">
            <a:noFill/>
            <a:miter lim="800000"/>
            <a:headEnd/>
            <a:tailEnd/>
          </a:ln>
        </p:spPr>
        <p:txBody>
          <a:bodyPr/>
          <a:lstStyle/>
          <a:p>
            <a:pPr marL="284163" indent="-284163">
              <a:lnSpc>
                <a:spcPct val="90000"/>
              </a:lnSpc>
              <a:spcBef>
                <a:spcPct val="20000"/>
              </a:spcBef>
              <a:buClr>
                <a:srgbClr val="215383"/>
              </a:buClr>
              <a:buSzPct val="75000"/>
              <a:buFont typeface="Wingdings" pitchFamily="2" charset="2"/>
              <a:buChar char="§"/>
            </a:pPr>
            <a:r>
              <a:rPr lang="en-US" sz="2000"/>
              <a:t>Model block lets you specify a model name and parameters</a:t>
            </a:r>
          </a:p>
          <a:p>
            <a:pPr marL="284163" indent="-284163">
              <a:lnSpc>
                <a:spcPct val="90000"/>
              </a:lnSpc>
              <a:spcBef>
                <a:spcPct val="20000"/>
              </a:spcBef>
              <a:buClr>
                <a:srgbClr val="215383"/>
              </a:buClr>
              <a:buSzPct val="75000"/>
              <a:buFont typeface="Wingdings" pitchFamily="2" charset="2"/>
              <a:buChar char="§"/>
            </a:pPr>
            <a:r>
              <a:rPr lang="en-US" sz="2000"/>
              <a:t>Model is in a separate file – good for Configuration Management</a:t>
            </a:r>
          </a:p>
          <a:p>
            <a:pPr marL="284163" indent="-284163">
              <a:lnSpc>
                <a:spcPct val="90000"/>
              </a:lnSpc>
              <a:spcBef>
                <a:spcPct val="20000"/>
              </a:spcBef>
              <a:buClr>
                <a:srgbClr val="215383"/>
              </a:buClr>
              <a:buSzPct val="75000"/>
              <a:buFont typeface="Wingdings" pitchFamily="2" charset="2"/>
              <a:buChar char="§"/>
            </a:pPr>
            <a:r>
              <a:rPr lang="en-US" sz="2000"/>
              <a:t>Double click to open / edit model similar to an atomic subsystem</a:t>
            </a:r>
          </a:p>
          <a:p>
            <a:pPr marL="284163" indent="-284163">
              <a:lnSpc>
                <a:spcPct val="90000"/>
              </a:lnSpc>
              <a:spcBef>
                <a:spcPct val="20000"/>
              </a:spcBef>
              <a:buClr>
                <a:srgbClr val="215383"/>
              </a:buClr>
              <a:buSzPct val="75000"/>
              <a:buFont typeface="Wingdings" pitchFamily="2" charset="2"/>
              <a:buChar char="§"/>
            </a:pPr>
            <a:r>
              <a:rPr lang="en-US" sz="2000"/>
              <a:t>Incremental loading, update diagram, and code generation.  Change contents of one model, generate code for just that model.</a:t>
            </a:r>
          </a:p>
          <a:p>
            <a:pPr marL="284163" indent="-284163">
              <a:lnSpc>
                <a:spcPct val="90000"/>
              </a:lnSpc>
              <a:spcBef>
                <a:spcPct val="20000"/>
              </a:spcBef>
              <a:buClr>
                <a:srgbClr val="215383"/>
              </a:buClr>
              <a:buSzPct val="75000"/>
              <a:buFont typeface="Wingdings" pitchFamily="2" charset="2"/>
              <a:buChar char="§"/>
            </a:pPr>
            <a:r>
              <a:rPr lang="en-US" sz="2000"/>
              <a:t>Includes a conversion tool for decomposing existing models</a:t>
            </a:r>
          </a:p>
          <a:p>
            <a:pPr marL="284163" indent="-284163">
              <a:lnSpc>
                <a:spcPct val="90000"/>
              </a:lnSpc>
              <a:spcBef>
                <a:spcPct val="20000"/>
              </a:spcBef>
              <a:buClr>
                <a:srgbClr val="215383"/>
              </a:buClr>
              <a:buSzPct val="75000"/>
              <a:buFont typeface="Wingdings" pitchFamily="2" charset="2"/>
              <a:buChar char="§"/>
            </a:pPr>
            <a:r>
              <a:rPr lang="en-US" sz="2100"/>
              <a:t>Permits multiple users to work on application in modular partitioning tied to models</a:t>
            </a:r>
          </a:p>
          <a:p>
            <a:pPr marL="284163" indent="-284163">
              <a:lnSpc>
                <a:spcPct val="90000"/>
              </a:lnSpc>
              <a:spcBef>
                <a:spcPct val="20000"/>
              </a:spcBef>
              <a:buClr>
                <a:srgbClr val="215383"/>
              </a:buClr>
              <a:buSzPct val="75000"/>
              <a:buFont typeface="Wingdings" pitchFamily="2" charset="2"/>
              <a:buChar char="§"/>
            </a:pPr>
            <a:r>
              <a:rPr lang="en-US" sz="2100"/>
              <a:t>Each model reference component is locked down regarding data types, dimension, scaling, etc</a:t>
            </a:r>
          </a:p>
          <a:p>
            <a:pPr marL="284163" indent="-284163">
              <a:lnSpc>
                <a:spcPct val="90000"/>
              </a:lnSpc>
              <a:spcBef>
                <a:spcPct val="20000"/>
              </a:spcBef>
              <a:buClr>
                <a:srgbClr val="215383"/>
              </a:buClr>
              <a:buSzPct val="75000"/>
              <a:buFont typeface="Wingdings" pitchFamily="2" charset="2"/>
              <a:buChar char="§"/>
            </a:pPr>
            <a:r>
              <a:rPr lang="en-US" sz="2100"/>
              <a:t>Permits each module to be individually verified and locked down</a:t>
            </a:r>
          </a:p>
        </p:txBody>
      </p:sp>
    </p:spTree>
    <p:extLst>
      <p:ext uri="{BB962C8B-B14F-4D97-AF65-F5344CB8AC3E}">
        <p14:creationId xmlns:p14="http://schemas.microsoft.com/office/powerpoint/2010/main" val="3321068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Automated</a:t>
            </a:r>
            <a:r>
              <a:rPr lang="sv-SE" dirty="0" smtClean="0"/>
              <a:t> </a:t>
            </a:r>
            <a:r>
              <a:rPr lang="sv-SE" dirty="0" err="1" smtClean="0"/>
              <a:t>Documentation</a:t>
            </a:r>
            <a:r>
              <a:rPr lang="sv-SE" dirty="0" smtClean="0"/>
              <a:t> – </a:t>
            </a:r>
            <a:br>
              <a:rPr lang="sv-SE" dirty="0" smtClean="0"/>
            </a:br>
            <a:r>
              <a:rPr lang="sv-SE" dirty="0" err="1" smtClean="0"/>
              <a:t>Report</a:t>
            </a:r>
            <a:r>
              <a:rPr lang="sv-SE" dirty="0" smtClean="0"/>
              <a:t> Generation</a:t>
            </a:r>
            <a:endParaRPr lang="sv-SE" dirty="0"/>
          </a:p>
        </p:txBody>
      </p:sp>
      <p:sp>
        <p:nvSpPr>
          <p:cNvPr id="3" name="Platshållare för innehåll 2"/>
          <p:cNvSpPr>
            <a:spLocks noGrp="1"/>
          </p:cNvSpPr>
          <p:nvPr>
            <p:ph idx="1"/>
          </p:nvPr>
        </p:nvSpPr>
        <p:spPr/>
        <p:txBody>
          <a:bodyPr/>
          <a:lstStyle/>
          <a:p>
            <a:r>
              <a:rPr lang="sv-SE" dirty="0" err="1" smtClean="0"/>
              <a:t>Use</a:t>
            </a:r>
            <a:r>
              <a:rPr lang="sv-SE" dirty="0" smtClean="0"/>
              <a:t> </a:t>
            </a:r>
            <a:r>
              <a:rPr lang="sv-SE" dirty="0" err="1" smtClean="0"/>
              <a:t>model</a:t>
            </a:r>
            <a:r>
              <a:rPr lang="sv-SE" dirty="0" smtClean="0"/>
              <a:t> </a:t>
            </a:r>
            <a:r>
              <a:rPr lang="sv-SE" dirty="0" err="1" smtClean="0"/>
              <a:t>to</a:t>
            </a:r>
            <a:r>
              <a:rPr lang="sv-SE" dirty="0" smtClean="0"/>
              <a:t> </a:t>
            </a:r>
            <a:r>
              <a:rPr lang="sv-SE" dirty="0" err="1" smtClean="0"/>
              <a:t>handle</a:t>
            </a:r>
            <a:r>
              <a:rPr lang="sv-SE" dirty="0" smtClean="0"/>
              <a:t> </a:t>
            </a:r>
            <a:r>
              <a:rPr lang="sv-SE" dirty="0" err="1" smtClean="0"/>
              <a:t>documentation</a:t>
            </a:r>
            <a:r>
              <a:rPr lang="sv-SE" dirty="0" smtClean="0"/>
              <a:t> information</a:t>
            </a:r>
          </a:p>
          <a:p>
            <a:pPr lvl="1"/>
            <a:r>
              <a:rPr lang="sv-SE" dirty="0" err="1" smtClean="0"/>
              <a:t>DocBlock</a:t>
            </a:r>
            <a:endParaRPr lang="sv-SE" dirty="0" smtClean="0"/>
          </a:p>
          <a:p>
            <a:pPr lvl="1"/>
            <a:r>
              <a:rPr lang="sv-SE" dirty="0" err="1" smtClean="0"/>
              <a:t>ModelInfo</a:t>
            </a:r>
            <a:endParaRPr lang="sv-SE" dirty="0"/>
          </a:p>
          <a:p>
            <a:pPr lvl="1"/>
            <a:endParaRPr lang="sv-SE" dirty="0" smtClean="0"/>
          </a:p>
          <a:p>
            <a:r>
              <a:rPr lang="sv-SE" dirty="0" err="1" smtClean="0"/>
              <a:t>Generate</a:t>
            </a:r>
            <a:r>
              <a:rPr lang="sv-SE" dirty="0" smtClean="0"/>
              <a:t> </a:t>
            </a:r>
            <a:r>
              <a:rPr lang="sv-SE" dirty="0" err="1" smtClean="0"/>
              <a:t>documentation</a:t>
            </a:r>
            <a:r>
              <a:rPr lang="sv-SE" dirty="0" smtClean="0"/>
              <a:t> from </a:t>
            </a:r>
            <a:r>
              <a:rPr lang="sv-SE" dirty="0" err="1" smtClean="0"/>
              <a:t>model</a:t>
            </a:r>
            <a:endParaRPr lang="sv-SE" dirty="0" smtClean="0"/>
          </a:p>
          <a:p>
            <a:pPr lvl="1"/>
            <a:r>
              <a:rPr lang="sv-SE" dirty="0" err="1" smtClean="0"/>
              <a:t>Custom</a:t>
            </a:r>
            <a:r>
              <a:rPr lang="sv-SE" dirty="0" smtClean="0"/>
              <a:t> </a:t>
            </a:r>
            <a:r>
              <a:rPr lang="sv-SE" dirty="0" err="1" smtClean="0"/>
              <a:t>reports</a:t>
            </a:r>
            <a:r>
              <a:rPr lang="sv-SE" dirty="0" smtClean="0"/>
              <a:t> </a:t>
            </a:r>
            <a:r>
              <a:rPr lang="sv-SE" dirty="0" err="1" smtClean="0"/>
              <a:t>using</a:t>
            </a:r>
            <a:r>
              <a:rPr lang="sv-SE" dirty="0" smtClean="0"/>
              <a:t> Simulink </a:t>
            </a:r>
            <a:r>
              <a:rPr lang="sv-SE" dirty="0" err="1" smtClean="0"/>
              <a:t>Report</a:t>
            </a:r>
            <a:r>
              <a:rPr lang="sv-SE" dirty="0" smtClean="0"/>
              <a:t> Generator</a:t>
            </a:r>
          </a:p>
          <a:p>
            <a:pPr lvl="1"/>
            <a:endParaRPr lang="sv-SE" dirty="0" smtClean="0"/>
          </a:p>
          <a:p>
            <a:r>
              <a:rPr lang="sv-SE" dirty="0" err="1" smtClean="0"/>
              <a:t>Example</a:t>
            </a:r>
            <a:r>
              <a:rPr lang="sv-SE" dirty="0" smtClean="0"/>
              <a:t>: System Design </a:t>
            </a:r>
            <a:r>
              <a:rPr lang="sv-SE" dirty="0" err="1" smtClean="0"/>
              <a:t>Description</a:t>
            </a:r>
            <a:endParaRPr lang="sv-SE" dirty="0" smtClean="0"/>
          </a:p>
          <a:p>
            <a:pPr lvl="1"/>
            <a:endParaRPr lang="sv-SE" dirty="0"/>
          </a:p>
        </p:txBody>
      </p:sp>
    </p:spTree>
    <p:extLst>
      <p:ext uri="{BB962C8B-B14F-4D97-AF65-F5344CB8AC3E}">
        <p14:creationId xmlns:p14="http://schemas.microsoft.com/office/powerpoint/2010/main" val="41310187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Doc</a:t>
            </a:r>
            <a:r>
              <a:rPr lang="sv-SE" dirty="0" smtClean="0"/>
              <a:t> Block &amp; </a:t>
            </a:r>
            <a:r>
              <a:rPr lang="sv-SE" dirty="0" err="1" smtClean="0"/>
              <a:t>Model</a:t>
            </a:r>
            <a:r>
              <a:rPr lang="sv-SE" dirty="0" smtClean="0"/>
              <a:t> Info block</a:t>
            </a:r>
            <a:endParaRPr lang="sv-SE" dirty="0"/>
          </a:p>
        </p:txBody>
      </p:sp>
      <p:graphicFrame>
        <p:nvGraphicFramePr>
          <p:cNvPr id="4" name="Tabell 3"/>
          <p:cNvGraphicFramePr>
            <a:graphicFrameLocks noGrp="1"/>
          </p:cNvGraphicFramePr>
          <p:nvPr>
            <p:extLst>
              <p:ext uri="{D42A27DB-BD31-4B8C-83A1-F6EECF244321}">
                <p14:modId xmlns:p14="http://schemas.microsoft.com/office/powerpoint/2010/main" val="191576712"/>
              </p:ext>
            </p:extLst>
          </p:nvPr>
        </p:nvGraphicFramePr>
        <p:xfrm>
          <a:off x="559755" y="1844824"/>
          <a:ext cx="8136906" cy="4111496"/>
        </p:xfrm>
        <a:graphic>
          <a:graphicData uri="http://schemas.openxmlformats.org/drawingml/2006/table">
            <a:tbl>
              <a:tblPr firstRow="1" firstCol="1" bandRow="1">
                <a:tableStyleId>{5C22544A-7EE6-4342-B048-85BDC9FD1C3A}</a:tableStyleId>
              </a:tblPr>
              <a:tblGrid>
                <a:gridCol w="555861"/>
                <a:gridCol w="1656184"/>
                <a:gridCol w="450050"/>
                <a:gridCol w="450050"/>
                <a:gridCol w="450050"/>
                <a:gridCol w="450050"/>
                <a:gridCol w="4124661"/>
              </a:tblGrid>
              <a:tr h="341415">
                <a:tc rowSpan="2" gridSpan="2">
                  <a:txBody>
                    <a:bodyPr/>
                    <a:lstStyle/>
                    <a:p>
                      <a:pPr>
                        <a:spcAft>
                          <a:spcPts val="0"/>
                        </a:spcAft>
                      </a:pPr>
                      <a:r>
                        <a:rPr lang="en-US" sz="1600" dirty="0">
                          <a:effectLst/>
                        </a:rPr>
                        <a:t>Methods</a:t>
                      </a:r>
                      <a:endParaRPr lang="sv-SE" sz="1600" dirty="0">
                        <a:effectLst/>
                        <a:latin typeface="Times New Roman"/>
                        <a:ea typeface="Times New Roman"/>
                      </a:endParaRPr>
                    </a:p>
                  </a:txBody>
                  <a:tcPr marL="68580" marR="68580" marT="0" marB="0"/>
                </a:tc>
                <a:tc rowSpan="2" hMerge="1">
                  <a:txBody>
                    <a:bodyPr/>
                    <a:lstStyle/>
                    <a:p>
                      <a:endParaRPr lang="sv-SE"/>
                    </a:p>
                  </a:txBody>
                  <a:tcPr/>
                </a:tc>
                <a:tc gridSpan="4">
                  <a:txBody>
                    <a:bodyPr/>
                    <a:lstStyle/>
                    <a:p>
                      <a:pPr>
                        <a:spcAft>
                          <a:spcPts val="0"/>
                        </a:spcAft>
                      </a:pPr>
                      <a:r>
                        <a:rPr lang="en-US" sz="1600" dirty="0">
                          <a:effectLst/>
                        </a:rPr>
                        <a:t>ASIL</a:t>
                      </a:r>
                      <a:endParaRPr lang="sv-SE" sz="1600" dirty="0">
                        <a:effectLst/>
                        <a:latin typeface="Times New Roman"/>
                        <a:ea typeface="Times New Roman"/>
                      </a:endParaRPr>
                    </a:p>
                  </a:txBody>
                  <a:tcPr marL="68580" marR="68580" marT="0" marB="0"/>
                </a:tc>
                <a:tc hMerge="1">
                  <a:txBody>
                    <a:bodyPr/>
                    <a:lstStyle/>
                    <a:p>
                      <a:endParaRPr lang="sv-SE"/>
                    </a:p>
                  </a:txBody>
                  <a:tcPr/>
                </a:tc>
                <a:tc hMerge="1">
                  <a:txBody>
                    <a:bodyPr/>
                    <a:lstStyle/>
                    <a:p>
                      <a:endParaRPr lang="sv-SE"/>
                    </a:p>
                  </a:txBody>
                  <a:tcPr/>
                </a:tc>
                <a:tc hMerge="1">
                  <a:txBody>
                    <a:bodyPr/>
                    <a:lstStyle/>
                    <a:p>
                      <a:endParaRPr lang="sv-SE"/>
                    </a:p>
                  </a:txBody>
                  <a:tcPr/>
                </a:tc>
                <a:tc rowSpan="2">
                  <a:txBody>
                    <a:bodyPr/>
                    <a:lstStyle/>
                    <a:p>
                      <a:pPr>
                        <a:spcAft>
                          <a:spcPts val="0"/>
                        </a:spcAft>
                      </a:pPr>
                      <a:r>
                        <a:rPr lang="en-US" sz="1600">
                          <a:effectLst/>
                        </a:rPr>
                        <a:t>Applicable Model-Based Design Tools and Processes</a:t>
                      </a:r>
                      <a:endParaRPr lang="sv-SE" sz="1600">
                        <a:effectLst/>
                        <a:latin typeface="Times New Roman"/>
                        <a:ea typeface="Times New Roman"/>
                      </a:endParaRPr>
                    </a:p>
                  </a:txBody>
                  <a:tcPr marL="68580" marR="68580" marT="0" marB="0"/>
                </a:tc>
              </a:tr>
              <a:tr h="227610">
                <a:tc gridSpan="2" vMerge="1">
                  <a:txBody>
                    <a:bodyPr/>
                    <a:lstStyle/>
                    <a:p>
                      <a:endParaRPr lang="sv-SE"/>
                    </a:p>
                  </a:txBody>
                  <a:tcPr/>
                </a:tc>
                <a:tc hMerge="1" vMerge="1">
                  <a:txBody>
                    <a:bodyPr/>
                    <a:lstStyle/>
                    <a:p>
                      <a:endParaRPr lang="sv-SE"/>
                    </a:p>
                  </a:txBody>
                  <a:tcPr/>
                </a:tc>
                <a:tc>
                  <a:txBody>
                    <a:bodyPr/>
                    <a:lstStyle/>
                    <a:p>
                      <a:pPr>
                        <a:spcAft>
                          <a:spcPts val="0"/>
                        </a:spcAft>
                      </a:pPr>
                      <a:r>
                        <a:rPr lang="en-US" sz="1600" dirty="0">
                          <a:effectLst/>
                        </a:rPr>
                        <a:t>A</a:t>
                      </a:r>
                      <a:endParaRPr lang="sv-SE" sz="1600" dirty="0">
                        <a:effectLst/>
                        <a:latin typeface="Times New Roman"/>
                        <a:ea typeface="Times New Roman"/>
                      </a:endParaRPr>
                    </a:p>
                  </a:txBody>
                  <a:tcPr marL="68580" marR="68580" marT="0" marB="0"/>
                </a:tc>
                <a:tc>
                  <a:txBody>
                    <a:bodyPr/>
                    <a:lstStyle/>
                    <a:p>
                      <a:pPr>
                        <a:spcAft>
                          <a:spcPts val="0"/>
                        </a:spcAft>
                      </a:pPr>
                      <a:r>
                        <a:rPr lang="en-US" sz="1600">
                          <a:effectLst/>
                        </a:rPr>
                        <a:t>B</a:t>
                      </a:r>
                      <a:endParaRPr lang="sv-SE" sz="1600">
                        <a:effectLst/>
                        <a:latin typeface="Times New Roman"/>
                        <a:ea typeface="Times New Roman"/>
                      </a:endParaRPr>
                    </a:p>
                  </a:txBody>
                  <a:tcPr marL="68580" marR="68580" marT="0" marB="0"/>
                </a:tc>
                <a:tc>
                  <a:txBody>
                    <a:bodyPr/>
                    <a:lstStyle/>
                    <a:p>
                      <a:pPr>
                        <a:spcAft>
                          <a:spcPts val="0"/>
                        </a:spcAft>
                      </a:pPr>
                      <a:r>
                        <a:rPr lang="en-US" sz="1600" dirty="0">
                          <a:effectLst/>
                        </a:rPr>
                        <a:t>C</a:t>
                      </a:r>
                      <a:endParaRPr lang="sv-SE" sz="1600" dirty="0">
                        <a:effectLst/>
                        <a:latin typeface="Times New Roman"/>
                        <a:ea typeface="Times New Roman"/>
                      </a:endParaRPr>
                    </a:p>
                  </a:txBody>
                  <a:tcPr marL="68580" marR="68580" marT="0" marB="0"/>
                </a:tc>
                <a:tc>
                  <a:txBody>
                    <a:bodyPr/>
                    <a:lstStyle/>
                    <a:p>
                      <a:pPr>
                        <a:spcAft>
                          <a:spcPts val="0"/>
                        </a:spcAft>
                      </a:pPr>
                      <a:r>
                        <a:rPr lang="en-US" sz="1600">
                          <a:effectLst/>
                        </a:rPr>
                        <a:t>D</a:t>
                      </a:r>
                      <a:endParaRPr lang="sv-SE" sz="1600">
                        <a:effectLst/>
                        <a:latin typeface="Times New Roman"/>
                        <a:ea typeface="Times New Roman"/>
                      </a:endParaRPr>
                    </a:p>
                  </a:txBody>
                  <a:tcPr marL="68580" marR="68580" marT="0" marB="0"/>
                </a:tc>
                <a:tc vMerge="1">
                  <a:txBody>
                    <a:bodyPr/>
                    <a:lstStyle/>
                    <a:p>
                      <a:endParaRPr lang="sv-SE"/>
                    </a:p>
                  </a:txBody>
                  <a:tcPr/>
                </a:tc>
              </a:tr>
              <a:tr h="1358961">
                <a:tc rowSpan="2">
                  <a:txBody>
                    <a:bodyPr/>
                    <a:lstStyle/>
                    <a:p>
                      <a:pPr>
                        <a:spcAft>
                          <a:spcPts val="0"/>
                        </a:spcAft>
                      </a:pPr>
                      <a:r>
                        <a:rPr lang="en-US" sz="1600" dirty="0">
                          <a:effectLst/>
                        </a:rPr>
                        <a:t>1a</a:t>
                      </a:r>
                      <a:endParaRPr lang="sv-SE" sz="1600" dirty="0">
                        <a:effectLst/>
                        <a:latin typeface="Times New Roman"/>
                        <a:ea typeface="Times New Roman"/>
                      </a:endParaRPr>
                    </a:p>
                  </a:txBody>
                  <a:tcPr marL="68580" marR="68580" marT="0" marB="0"/>
                </a:tc>
                <a:tc rowSpan="2">
                  <a:txBody>
                    <a:bodyPr/>
                    <a:lstStyle/>
                    <a:p>
                      <a:pPr>
                        <a:spcAft>
                          <a:spcPts val="0"/>
                        </a:spcAft>
                      </a:pPr>
                      <a:r>
                        <a:rPr lang="en-US" sz="1600" dirty="0">
                          <a:effectLst/>
                        </a:rPr>
                        <a:t>Informal notations</a:t>
                      </a:r>
                      <a:endParaRPr lang="sv-SE" sz="1600" dirty="0">
                        <a:effectLst/>
                        <a:latin typeface="Times New Roman"/>
                        <a:ea typeface="Times New Roman"/>
                      </a:endParaRPr>
                    </a:p>
                  </a:txBody>
                  <a:tcPr marL="68580" marR="68580"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68580" marR="68580"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68580" marR="68580"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68580" marR="68580"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68580" marR="68580" marT="0" marB="0"/>
                </a:tc>
                <a:tc>
                  <a:txBody>
                    <a:bodyPr/>
                    <a:lstStyle/>
                    <a:p>
                      <a:pPr>
                        <a:spcAft>
                          <a:spcPts val="0"/>
                        </a:spcAft>
                      </a:pPr>
                      <a:r>
                        <a:rPr lang="en-US" sz="1600" dirty="0">
                          <a:effectLst/>
                        </a:rPr>
                        <a:t> </a:t>
                      </a:r>
                      <a:endParaRPr lang="sv-SE" sz="1600" dirty="0">
                        <a:effectLst/>
                      </a:endParaRPr>
                    </a:p>
                    <a:p>
                      <a:pPr>
                        <a:spcAft>
                          <a:spcPts val="0"/>
                        </a:spcAft>
                      </a:pPr>
                      <a:r>
                        <a:rPr lang="en-US" sz="1600" dirty="0">
                          <a:effectLst/>
                        </a:rPr>
                        <a:t>Simulink – Model Info and </a:t>
                      </a:r>
                      <a:r>
                        <a:rPr lang="en-US" sz="1600" dirty="0" err="1">
                          <a:effectLst/>
                        </a:rPr>
                        <a:t>DocBlock</a:t>
                      </a:r>
                      <a:r>
                        <a:rPr lang="en-US" sz="1600" dirty="0">
                          <a:effectLst/>
                        </a:rPr>
                        <a:t> blocks </a:t>
                      </a:r>
                      <a:br>
                        <a:rPr lang="en-US" sz="1600" dirty="0">
                          <a:effectLst/>
                        </a:rPr>
                      </a:br>
                      <a:r>
                        <a:rPr lang="en-US" sz="1600" dirty="0">
                          <a:effectLst/>
                        </a:rPr>
                        <a:t/>
                      </a:r>
                      <a:br>
                        <a:rPr lang="en-US" sz="1600" dirty="0">
                          <a:effectLst/>
                        </a:rPr>
                      </a:br>
                      <a:r>
                        <a:rPr lang="en-US" sz="1600" dirty="0">
                          <a:effectLst/>
                        </a:rPr>
                        <a:t>Simulink Verification and Validation – System Requirements block</a:t>
                      </a:r>
                      <a:endParaRPr lang="sv-SE" sz="1600" dirty="0">
                        <a:effectLst/>
                        <a:latin typeface="Times New Roman"/>
                        <a:ea typeface="Times New Roman"/>
                      </a:endParaRPr>
                    </a:p>
                  </a:txBody>
                  <a:tcPr marL="68580" marR="68580" marT="0" marB="0"/>
                </a:tc>
              </a:tr>
              <a:tr h="1083640">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a:txBody>
                    <a:bodyPr/>
                    <a:lstStyle/>
                    <a:p>
                      <a:pPr>
                        <a:spcAft>
                          <a:spcPts val="0"/>
                        </a:spcAft>
                      </a:pPr>
                      <a:r>
                        <a:rPr lang="en-US" sz="1600" dirty="0">
                          <a:effectLst/>
                        </a:rPr>
                        <a:t>Simulink Verification and Validation – Requirements Management Interface (RMI</a:t>
                      </a:r>
                      <a:r>
                        <a:rPr lang="en-US" sz="1600" dirty="0" smtClean="0">
                          <a:effectLst/>
                        </a:rPr>
                        <a:t>)</a:t>
                      </a:r>
                    </a:p>
                    <a:p>
                      <a:pPr>
                        <a:spcAft>
                          <a:spcPts val="0"/>
                        </a:spcAft>
                      </a:pPr>
                      <a:endParaRPr lang="sv-SE" sz="1600" dirty="0">
                        <a:effectLst/>
                        <a:latin typeface="Times New Roman"/>
                        <a:ea typeface="Times New Roman"/>
                      </a:endParaRPr>
                    </a:p>
                  </a:txBody>
                  <a:tcPr marL="68580" marR="68580" marT="0" marB="0"/>
                </a:tc>
              </a:tr>
              <a:tr h="1083640">
                <a:tc>
                  <a:txBody>
                    <a:bodyPr/>
                    <a:lstStyle/>
                    <a:p>
                      <a:pPr>
                        <a:spcAft>
                          <a:spcPts val="0"/>
                        </a:spcAft>
                      </a:pPr>
                      <a:r>
                        <a:rPr lang="en-US" sz="1600" dirty="0">
                          <a:effectLst/>
                          <a:latin typeface="+mn-lt"/>
                          <a:ea typeface="Times New Roman"/>
                        </a:rPr>
                        <a:t>1b</a:t>
                      </a:r>
                      <a:endParaRPr lang="sv-SE" sz="1600" dirty="0">
                        <a:effectLst/>
                        <a:latin typeface="+mn-lt"/>
                        <a:ea typeface="Times New Roman"/>
                      </a:endParaRPr>
                    </a:p>
                  </a:txBody>
                  <a:tcPr marL="68580" marR="68580" marT="0" marB="0"/>
                </a:tc>
                <a:tc>
                  <a:txBody>
                    <a:bodyPr/>
                    <a:lstStyle/>
                    <a:p>
                      <a:pPr>
                        <a:spcAft>
                          <a:spcPts val="0"/>
                        </a:spcAft>
                      </a:pPr>
                      <a:r>
                        <a:rPr lang="en-US" sz="1600" dirty="0">
                          <a:effectLst/>
                          <a:latin typeface="+mn-lt"/>
                          <a:ea typeface="Times New Roman"/>
                        </a:rPr>
                        <a:t>Semiformal notations</a:t>
                      </a:r>
                      <a:endParaRPr lang="sv-SE" sz="1600" dirty="0">
                        <a:effectLst/>
                        <a:latin typeface="+mn-lt"/>
                        <a:ea typeface="Times New Roman"/>
                      </a:endParaRPr>
                    </a:p>
                  </a:txBody>
                  <a:tcPr marL="68580" marR="68580" marT="0" marB="0"/>
                </a:tc>
                <a:tc>
                  <a:txBody>
                    <a:bodyPr/>
                    <a:lstStyle/>
                    <a:p>
                      <a:pPr>
                        <a:spcAft>
                          <a:spcPts val="0"/>
                        </a:spcAft>
                      </a:pPr>
                      <a:r>
                        <a:rPr lang="en-US" sz="1600" dirty="0">
                          <a:effectLst/>
                          <a:latin typeface="+mn-lt"/>
                          <a:ea typeface="Times New Roman"/>
                        </a:rPr>
                        <a:t>+</a:t>
                      </a:r>
                      <a:endParaRPr lang="sv-SE" sz="1600" dirty="0">
                        <a:effectLst/>
                        <a:latin typeface="+mn-lt"/>
                        <a:ea typeface="Times New Roman"/>
                      </a:endParaRPr>
                    </a:p>
                  </a:txBody>
                  <a:tcPr marL="68580" marR="68580" marT="0" marB="0"/>
                </a:tc>
                <a:tc>
                  <a:txBody>
                    <a:bodyPr/>
                    <a:lstStyle/>
                    <a:p>
                      <a:pPr>
                        <a:spcAft>
                          <a:spcPts val="0"/>
                        </a:spcAft>
                      </a:pPr>
                      <a:r>
                        <a:rPr lang="en-US" sz="1600" dirty="0">
                          <a:effectLst/>
                          <a:latin typeface="+mn-lt"/>
                          <a:ea typeface="Times New Roman"/>
                        </a:rPr>
                        <a:t>++</a:t>
                      </a:r>
                      <a:endParaRPr lang="sv-SE" sz="1600" dirty="0">
                        <a:effectLst/>
                        <a:latin typeface="+mn-lt"/>
                        <a:ea typeface="Times New Roman"/>
                      </a:endParaRPr>
                    </a:p>
                  </a:txBody>
                  <a:tcPr marL="68580" marR="68580" marT="0" marB="0"/>
                </a:tc>
                <a:tc>
                  <a:txBody>
                    <a:bodyPr/>
                    <a:lstStyle/>
                    <a:p>
                      <a:pPr>
                        <a:spcAft>
                          <a:spcPts val="0"/>
                        </a:spcAft>
                      </a:pPr>
                      <a:r>
                        <a:rPr lang="en-US" sz="1600" dirty="0">
                          <a:effectLst/>
                          <a:latin typeface="+mn-lt"/>
                          <a:ea typeface="Times New Roman"/>
                        </a:rPr>
                        <a:t>++</a:t>
                      </a:r>
                      <a:endParaRPr lang="sv-SE" sz="1600" dirty="0">
                        <a:effectLst/>
                        <a:latin typeface="+mn-lt"/>
                        <a:ea typeface="Times New Roman"/>
                      </a:endParaRPr>
                    </a:p>
                  </a:txBody>
                  <a:tcPr marL="68580" marR="68580" marT="0" marB="0"/>
                </a:tc>
                <a:tc>
                  <a:txBody>
                    <a:bodyPr/>
                    <a:lstStyle/>
                    <a:p>
                      <a:pPr>
                        <a:spcAft>
                          <a:spcPts val="0"/>
                        </a:spcAft>
                      </a:pPr>
                      <a:r>
                        <a:rPr lang="en-US" sz="1600" dirty="0">
                          <a:effectLst/>
                          <a:latin typeface="+mn-lt"/>
                          <a:ea typeface="Times New Roman"/>
                        </a:rPr>
                        <a:t>++</a:t>
                      </a:r>
                      <a:endParaRPr lang="sv-SE" sz="1600" dirty="0">
                        <a:effectLst/>
                        <a:latin typeface="+mn-lt"/>
                        <a:ea typeface="Times New Roman"/>
                      </a:endParaRPr>
                    </a:p>
                  </a:txBody>
                  <a:tcPr marL="68580" marR="68580" marT="0" marB="0"/>
                </a:tc>
                <a:tc>
                  <a:txBody>
                    <a:bodyPr/>
                    <a:lstStyle/>
                    <a:p>
                      <a:pPr>
                        <a:spcAft>
                          <a:spcPts val="0"/>
                        </a:spcAft>
                      </a:pPr>
                      <a:r>
                        <a:rPr lang="en-US" sz="1600" dirty="0">
                          <a:effectLst/>
                          <a:latin typeface="+mn-lt"/>
                          <a:ea typeface="Times New Roman"/>
                        </a:rPr>
                        <a:t>Simulink</a:t>
                      </a:r>
                      <a:br>
                        <a:rPr lang="en-US" sz="1600" dirty="0">
                          <a:effectLst/>
                          <a:latin typeface="+mn-lt"/>
                          <a:ea typeface="Times New Roman"/>
                        </a:rPr>
                      </a:br>
                      <a:r>
                        <a:rPr lang="en-US" sz="1600" dirty="0">
                          <a:effectLst/>
                          <a:latin typeface="+mn-lt"/>
                          <a:ea typeface="Times New Roman"/>
                        </a:rPr>
                        <a:t/>
                      </a:r>
                      <a:br>
                        <a:rPr lang="en-US" sz="1600" dirty="0">
                          <a:effectLst/>
                          <a:latin typeface="+mn-lt"/>
                          <a:ea typeface="Times New Roman"/>
                        </a:rPr>
                      </a:br>
                      <a:r>
                        <a:rPr lang="en-US" sz="1600" dirty="0" err="1">
                          <a:effectLst/>
                          <a:latin typeface="+mn-lt"/>
                          <a:ea typeface="Times New Roman"/>
                        </a:rPr>
                        <a:t>Stateflow</a:t>
                      </a:r>
                      <a:endParaRPr lang="sv-SE" sz="1600" dirty="0">
                        <a:effectLst/>
                        <a:latin typeface="+mn-lt"/>
                        <a:ea typeface="Times New Roman"/>
                      </a:endParaRPr>
                    </a:p>
                  </a:txBody>
                  <a:tcPr marL="68580" marR="68580" marT="0" marB="0"/>
                </a:tc>
              </a:tr>
            </a:tbl>
          </a:graphicData>
        </a:graphic>
      </p:graphicFrame>
      <p:sp>
        <p:nvSpPr>
          <p:cNvPr id="5" name="Rektangel 4"/>
          <p:cNvSpPr/>
          <p:nvPr/>
        </p:nvSpPr>
        <p:spPr>
          <a:xfrm>
            <a:off x="539552" y="1297685"/>
            <a:ext cx="7920880" cy="369332"/>
          </a:xfrm>
          <a:prstGeom prst="rect">
            <a:avLst/>
          </a:prstGeom>
        </p:spPr>
        <p:txBody>
          <a:bodyPr wrap="square">
            <a:spAutoFit/>
          </a:bodyPr>
          <a:lstStyle/>
          <a:p>
            <a:r>
              <a:rPr lang="en-US" b="1" dirty="0"/>
              <a:t>Table 2 </a:t>
            </a:r>
            <a:r>
              <a:rPr lang="en-US" b="1" dirty="0">
                <a:sym typeface="Symbol"/>
              </a:rPr>
              <a:t></a:t>
            </a:r>
            <a:r>
              <a:rPr lang="en-US" b="1" dirty="0"/>
              <a:t> Notations for Software Architectural Design</a:t>
            </a:r>
            <a:endParaRPr lang="sv-SE" b="1" dirty="0"/>
          </a:p>
        </p:txBody>
      </p:sp>
    </p:spTree>
    <p:extLst>
      <p:ext uri="{BB962C8B-B14F-4D97-AF65-F5344CB8AC3E}">
        <p14:creationId xmlns:p14="http://schemas.microsoft.com/office/powerpoint/2010/main" val="338080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DocBlock</a:t>
            </a:r>
            <a:r>
              <a:rPr lang="sv-SE" dirty="0" smtClean="0"/>
              <a:t> &amp; </a:t>
            </a:r>
            <a:r>
              <a:rPr lang="sv-SE" dirty="0" err="1" smtClean="0"/>
              <a:t>Model</a:t>
            </a:r>
            <a:r>
              <a:rPr lang="sv-SE" dirty="0" smtClean="0"/>
              <a:t> Info block</a:t>
            </a:r>
            <a:endParaRPr lang="sv-SE" dirty="0"/>
          </a:p>
        </p:txBody>
      </p:sp>
      <p:graphicFrame>
        <p:nvGraphicFramePr>
          <p:cNvPr id="3" name="Tabell 2"/>
          <p:cNvGraphicFramePr>
            <a:graphicFrameLocks noGrp="1"/>
          </p:cNvGraphicFramePr>
          <p:nvPr>
            <p:extLst>
              <p:ext uri="{D42A27DB-BD31-4B8C-83A1-F6EECF244321}">
                <p14:modId xmlns:p14="http://schemas.microsoft.com/office/powerpoint/2010/main" val="3795743654"/>
              </p:ext>
            </p:extLst>
          </p:nvPr>
        </p:nvGraphicFramePr>
        <p:xfrm>
          <a:off x="615754" y="1628800"/>
          <a:ext cx="7916685" cy="4906814"/>
        </p:xfrm>
        <a:graphic>
          <a:graphicData uri="http://schemas.openxmlformats.org/drawingml/2006/table">
            <a:tbl>
              <a:tblPr firstRow="1" firstCol="1" bandRow="1">
                <a:tableStyleId>{5C22544A-7EE6-4342-B048-85BDC9FD1C3A}</a:tableStyleId>
              </a:tblPr>
              <a:tblGrid>
                <a:gridCol w="499862"/>
                <a:gridCol w="1224136"/>
                <a:gridCol w="414046"/>
                <a:gridCol w="414046"/>
                <a:gridCol w="414046"/>
                <a:gridCol w="414046"/>
                <a:gridCol w="4536503"/>
              </a:tblGrid>
              <a:tr h="152364">
                <a:tc rowSpan="2" gridSpan="2">
                  <a:txBody>
                    <a:bodyPr/>
                    <a:lstStyle/>
                    <a:p>
                      <a:pPr>
                        <a:spcAft>
                          <a:spcPts val="0"/>
                        </a:spcAft>
                      </a:pPr>
                      <a:r>
                        <a:rPr lang="en-US" sz="1600" dirty="0">
                          <a:effectLst/>
                        </a:rPr>
                        <a:t>Methods</a:t>
                      </a:r>
                      <a:endParaRPr lang="sv-SE" sz="1600" dirty="0">
                        <a:effectLst/>
                        <a:latin typeface="Times New Roman"/>
                        <a:ea typeface="Times New Roman"/>
                      </a:endParaRPr>
                    </a:p>
                  </a:txBody>
                  <a:tcPr marL="68580" marR="68580" marT="0" marB="0"/>
                </a:tc>
                <a:tc rowSpan="2" hMerge="1">
                  <a:txBody>
                    <a:bodyPr/>
                    <a:lstStyle/>
                    <a:p>
                      <a:endParaRPr lang="sv-SE"/>
                    </a:p>
                  </a:txBody>
                  <a:tcPr/>
                </a:tc>
                <a:tc gridSpan="4">
                  <a:txBody>
                    <a:bodyPr/>
                    <a:lstStyle/>
                    <a:p>
                      <a:pPr>
                        <a:spcAft>
                          <a:spcPts val="0"/>
                        </a:spcAft>
                      </a:pPr>
                      <a:r>
                        <a:rPr lang="en-US" sz="1600">
                          <a:effectLst/>
                        </a:rPr>
                        <a:t>ASIL</a:t>
                      </a:r>
                      <a:endParaRPr lang="sv-SE" sz="1600">
                        <a:effectLst/>
                        <a:latin typeface="Times New Roman"/>
                        <a:ea typeface="Times New Roman"/>
                      </a:endParaRPr>
                    </a:p>
                  </a:txBody>
                  <a:tcPr marL="68580" marR="68580" marT="0" marB="0"/>
                </a:tc>
                <a:tc hMerge="1">
                  <a:txBody>
                    <a:bodyPr/>
                    <a:lstStyle/>
                    <a:p>
                      <a:endParaRPr lang="sv-SE"/>
                    </a:p>
                  </a:txBody>
                  <a:tcPr/>
                </a:tc>
                <a:tc hMerge="1">
                  <a:txBody>
                    <a:bodyPr/>
                    <a:lstStyle/>
                    <a:p>
                      <a:endParaRPr lang="sv-SE"/>
                    </a:p>
                  </a:txBody>
                  <a:tcPr/>
                </a:tc>
                <a:tc hMerge="1">
                  <a:txBody>
                    <a:bodyPr/>
                    <a:lstStyle/>
                    <a:p>
                      <a:endParaRPr lang="sv-SE"/>
                    </a:p>
                  </a:txBody>
                  <a:tcPr/>
                </a:tc>
                <a:tc rowSpan="2">
                  <a:txBody>
                    <a:bodyPr/>
                    <a:lstStyle/>
                    <a:p>
                      <a:pPr>
                        <a:spcAft>
                          <a:spcPts val="0"/>
                        </a:spcAft>
                      </a:pPr>
                      <a:r>
                        <a:rPr lang="en-US" sz="1600">
                          <a:effectLst/>
                        </a:rPr>
                        <a:t>Applicable Model-Based Design Tools and Processes</a:t>
                      </a:r>
                      <a:endParaRPr lang="sv-SE" sz="1600">
                        <a:effectLst/>
                        <a:latin typeface="Times New Roman"/>
                        <a:ea typeface="Times New Roman"/>
                      </a:endParaRPr>
                    </a:p>
                  </a:txBody>
                  <a:tcPr marL="68580" marR="68580" marT="0" marB="0"/>
                </a:tc>
              </a:tr>
              <a:tr h="304728">
                <a:tc gridSpan="2" vMerge="1">
                  <a:txBody>
                    <a:bodyPr/>
                    <a:lstStyle/>
                    <a:p>
                      <a:endParaRPr lang="sv-SE"/>
                    </a:p>
                  </a:txBody>
                  <a:tcPr/>
                </a:tc>
                <a:tc hMerge="1" vMerge="1">
                  <a:txBody>
                    <a:bodyPr/>
                    <a:lstStyle/>
                    <a:p>
                      <a:endParaRPr lang="sv-SE"/>
                    </a:p>
                  </a:txBody>
                  <a:tcPr/>
                </a:tc>
                <a:tc>
                  <a:txBody>
                    <a:bodyPr/>
                    <a:lstStyle/>
                    <a:p>
                      <a:pPr>
                        <a:spcAft>
                          <a:spcPts val="0"/>
                        </a:spcAft>
                      </a:pPr>
                      <a:r>
                        <a:rPr lang="en-US" sz="1600">
                          <a:effectLst/>
                        </a:rPr>
                        <a:t>A</a:t>
                      </a:r>
                      <a:endParaRPr lang="sv-SE" sz="1600">
                        <a:effectLst/>
                        <a:latin typeface="Times New Roman"/>
                        <a:ea typeface="Times New Roman"/>
                      </a:endParaRPr>
                    </a:p>
                  </a:txBody>
                  <a:tcPr marL="68580" marR="68580" marT="0" marB="0"/>
                </a:tc>
                <a:tc>
                  <a:txBody>
                    <a:bodyPr/>
                    <a:lstStyle/>
                    <a:p>
                      <a:pPr>
                        <a:spcAft>
                          <a:spcPts val="0"/>
                        </a:spcAft>
                      </a:pPr>
                      <a:r>
                        <a:rPr lang="en-US" sz="1600">
                          <a:effectLst/>
                        </a:rPr>
                        <a:t>B</a:t>
                      </a:r>
                      <a:endParaRPr lang="sv-SE" sz="1600">
                        <a:effectLst/>
                        <a:latin typeface="Times New Roman"/>
                        <a:ea typeface="Times New Roman"/>
                      </a:endParaRPr>
                    </a:p>
                  </a:txBody>
                  <a:tcPr marL="68580" marR="68580" marT="0" marB="0"/>
                </a:tc>
                <a:tc>
                  <a:txBody>
                    <a:bodyPr/>
                    <a:lstStyle/>
                    <a:p>
                      <a:pPr>
                        <a:spcAft>
                          <a:spcPts val="0"/>
                        </a:spcAft>
                      </a:pPr>
                      <a:r>
                        <a:rPr lang="en-US" sz="1600">
                          <a:effectLst/>
                        </a:rPr>
                        <a:t>C</a:t>
                      </a:r>
                      <a:endParaRPr lang="sv-SE" sz="1600">
                        <a:effectLst/>
                        <a:latin typeface="Times New Roman"/>
                        <a:ea typeface="Times New Roman"/>
                      </a:endParaRPr>
                    </a:p>
                  </a:txBody>
                  <a:tcPr marL="68580" marR="68580" marT="0" marB="0"/>
                </a:tc>
                <a:tc>
                  <a:txBody>
                    <a:bodyPr/>
                    <a:lstStyle/>
                    <a:p>
                      <a:pPr>
                        <a:spcAft>
                          <a:spcPts val="0"/>
                        </a:spcAft>
                      </a:pPr>
                      <a:r>
                        <a:rPr lang="en-US" sz="1600" dirty="0">
                          <a:effectLst/>
                        </a:rPr>
                        <a:t>D</a:t>
                      </a:r>
                      <a:endParaRPr lang="sv-SE" sz="1600" dirty="0">
                        <a:effectLst/>
                        <a:latin typeface="Times New Roman"/>
                        <a:ea typeface="Times New Roman"/>
                      </a:endParaRPr>
                    </a:p>
                  </a:txBody>
                  <a:tcPr marL="68580" marR="68580" marT="0" marB="0"/>
                </a:tc>
                <a:tc vMerge="1">
                  <a:txBody>
                    <a:bodyPr/>
                    <a:lstStyle/>
                    <a:p>
                      <a:endParaRPr lang="sv-SE"/>
                    </a:p>
                  </a:txBody>
                  <a:tcPr/>
                </a:tc>
              </a:tr>
              <a:tr h="914185">
                <a:tc rowSpan="2">
                  <a:txBody>
                    <a:bodyPr/>
                    <a:lstStyle/>
                    <a:p>
                      <a:pPr>
                        <a:spcAft>
                          <a:spcPts val="0"/>
                        </a:spcAft>
                      </a:pPr>
                      <a:r>
                        <a:rPr lang="en-US" sz="1600">
                          <a:effectLst/>
                        </a:rPr>
                        <a:t>1a</a:t>
                      </a:r>
                      <a:endParaRPr lang="sv-SE" sz="1600">
                        <a:effectLst/>
                        <a:latin typeface="Times New Roman"/>
                        <a:ea typeface="Times New Roman"/>
                      </a:endParaRPr>
                    </a:p>
                  </a:txBody>
                  <a:tcPr marL="68580" marR="68580" marT="0" marB="0"/>
                </a:tc>
                <a:tc rowSpan="2">
                  <a:txBody>
                    <a:bodyPr/>
                    <a:lstStyle/>
                    <a:p>
                      <a:pPr>
                        <a:spcAft>
                          <a:spcPts val="0"/>
                        </a:spcAft>
                      </a:pPr>
                      <a:r>
                        <a:rPr lang="en-US" sz="1600" dirty="0">
                          <a:effectLst/>
                        </a:rPr>
                        <a:t>Natural language</a:t>
                      </a:r>
                      <a:endParaRPr lang="sv-SE" sz="1600" dirty="0">
                        <a:effectLst/>
                        <a:latin typeface="Times New Roman"/>
                        <a:ea typeface="Times New Roman"/>
                      </a:endParaRPr>
                    </a:p>
                  </a:txBody>
                  <a:tcPr marL="68580" marR="68580" marT="0" marB="0"/>
                </a:tc>
                <a:tc rowSpan="2">
                  <a:txBody>
                    <a:bodyPr/>
                    <a:lstStyle/>
                    <a:p>
                      <a:pPr>
                        <a:spcAft>
                          <a:spcPts val="0"/>
                        </a:spcAft>
                      </a:pPr>
                      <a:r>
                        <a:rPr lang="en-US" sz="1600">
                          <a:effectLst/>
                        </a:rPr>
                        <a:t>++</a:t>
                      </a:r>
                      <a:endParaRPr lang="sv-SE" sz="1600">
                        <a:effectLst/>
                        <a:latin typeface="Times New Roman"/>
                        <a:ea typeface="Times New Roman"/>
                      </a:endParaRPr>
                    </a:p>
                  </a:txBody>
                  <a:tcPr marL="68580" marR="68580" marT="0" marB="0"/>
                </a:tc>
                <a:tc rowSpan="2">
                  <a:txBody>
                    <a:bodyPr/>
                    <a:lstStyle/>
                    <a:p>
                      <a:pPr>
                        <a:spcAft>
                          <a:spcPts val="0"/>
                        </a:spcAft>
                      </a:pPr>
                      <a:r>
                        <a:rPr lang="en-US" sz="1600">
                          <a:effectLst/>
                        </a:rPr>
                        <a:t>++</a:t>
                      </a:r>
                      <a:endParaRPr lang="sv-SE" sz="1600">
                        <a:effectLst/>
                        <a:latin typeface="Times New Roman"/>
                        <a:ea typeface="Times New Roman"/>
                      </a:endParaRPr>
                    </a:p>
                  </a:txBody>
                  <a:tcPr marL="68580" marR="68580" marT="0" marB="0"/>
                </a:tc>
                <a:tc rowSpan="2">
                  <a:txBody>
                    <a:bodyPr/>
                    <a:lstStyle/>
                    <a:p>
                      <a:pPr>
                        <a:spcAft>
                          <a:spcPts val="0"/>
                        </a:spcAft>
                      </a:pPr>
                      <a:r>
                        <a:rPr lang="en-US" sz="1600">
                          <a:effectLst/>
                        </a:rPr>
                        <a:t>++</a:t>
                      </a:r>
                      <a:endParaRPr lang="sv-SE" sz="1600">
                        <a:effectLst/>
                        <a:latin typeface="Times New Roman"/>
                        <a:ea typeface="Times New Roman"/>
                      </a:endParaRPr>
                    </a:p>
                  </a:txBody>
                  <a:tcPr marL="68580" marR="68580"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68580" marR="68580" marT="0" marB="0"/>
                </a:tc>
                <a:tc>
                  <a:txBody>
                    <a:bodyPr/>
                    <a:lstStyle/>
                    <a:p>
                      <a:pPr>
                        <a:spcAft>
                          <a:spcPts val="0"/>
                        </a:spcAft>
                      </a:pPr>
                      <a:r>
                        <a:rPr lang="en-US" sz="1600" dirty="0">
                          <a:effectLst/>
                        </a:rPr>
                        <a:t>Simulink – </a:t>
                      </a:r>
                      <a:r>
                        <a:rPr lang="en-US" sz="1600" b="1" dirty="0">
                          <a:effectLst/>
                        </a:rPr>
                        <a:t>Model Info block, </a:t>
                      </a:r>
                      <a:r>
                        <a:rPr lang="en-US" sz="1600" b="1" dirty="0" err="1">
                          <a:effectLst/>
                        </a:rPr>
                        <a:t>DocBlock</a:t>
                      </a:r>
                      <a:r>
                        <a:rPr lang="en-US" sz="1600" b="1" dirty="0">
                          <a:effectLst/>
                        </a:rPr>
                        <a:t> </a:t>
                      </a:r>
                      <a:r>
                        <a:rPr lang="en-US" sz="1600" dirty="0">
                          <a:effectLst/>
                        </a:rPr>
                        <a:t>block</a:t>
                      </a:r>
                      <a:br>
                        <a:rPr lang="en-US" sz="1600" dirty="0">
                          <a:effectLst/>
                        </a:rPr>
                      </a:br>
                      <a:r>
                        <a:rPr lang="en-US" sz="1600" dirty="0">
                          <a:effectLst/>
                        </a:rPr>
                        <a:t/>
                      </a:r>
                      <a:br>
                        <a:rPr lang="en-US" sz="1600" dirty="0">
                          <a:effectLst/>
                        </a:rPr>
                      </a:br>
                      <a:r>
                        <a:rPr lang="en-US" sz="1600" dirty="0">
                          <a:effectLst/>
                        </a:rPr>
                        <a:t>Simulink Verification and Validation – System Requirements block</a:t>
                      </a:r>
                      <a:endParaRPr lang="sv-SE" sz="1600" dirty="0">
                        <a:effectLst/>
                        <a:latin typeface="Times New Roman"/>
                        <a:ea typeface="Times New Roman"/>
                      </a:endParaRPr>
                    </a:p>
                  </a:txBody>
                  <a:tcPr marL="68580" marR="68580" marT="0" marB="0"/>
                </a:tc>
              </a:tr>
              <a:tr h="761821">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a:txBody>
                    <a:bodyPr/>
                    <a:lstStyle/>
                    <a:p>
                      <a:pPr>
                        <a:spcAft>
                          <a:spcPts val="0"/>
                        </a:spcAft>
                      </a:pPr>
                      <a:r>
                        <a:rPr lang="en-US" sz="1600" dirty="0">
                          <a:effectLst/>
                        </a:rPr>
                        <a:t>Simulink Verification and Validation – Requirements Management Interface (RMI)</a:t>
                      </a:r>
                      <a:endParaRPr lang="sv-SE" sz="1600" dirty="0">
                        <a:effectLst/>
                        <a:latin typeface="Times New Roman"/>
                        <a:ea typeface="Times New Roman"/>
                      </a:endParaRPr>
                    </a:p>
                  </a:txBody>
                  <a:tcPr marL="68580" marR="68580" marT="0" marB="0"/>
                </a:tc>
              </a:tr>
              <a:tr h="914185">
                <a:tc rowSpan="2">
                  <a:txBody>
                    <a:bodyPr/>
                    <a:lstStyle/>
                    <a:p>
                      <a:pPr>
                        <a:spcAft>
                          <a:spcPts val="0"/>
                        </a:spcAft>
                      </a:pPr>
                      <a:r>
                        <a:rPr lang="en-US" sz="1600">
                          <a:effectLst/>
                        </a:rPr>
                        <a:t>1b</a:t>
                      </a:r>
                      <a:endParaRPr lang="sv-SE" sz="1600">
                        <a:effectLst/>
                        <a:latin typeface="Times New Roman"/>
                        <a:ea typeface="Times New Roman"/>
                      </a:endParaRPr>
                    </a:p>
                  </a:txBody>
                  <a:tcPr marL="68580" marR="68580" marT="0" marB="0"/>
                </a:tc>
                <a:tc rowSpan="2">
                  <a:txBody>
                    <a:bodyPr/>
                    <a:lstStyle/>
                    <a:p>
                      <a:pPr>
                        <a:spcAft>
                          <a:spcPts val="0"/>
                        </a:spcAft>
                      </a:pPr>
                      <a:r>
                        <a:rPr lang="en-US" sz="1600">
                          <a:effectLst/>
                        </a:rPr>
                        <a:t>Informal notations</a:t>
                      </a:r>
                      <a:endParaRPr lang="sv-SE" sz="1600">
                        <a:effectLst/>
                        <a:latin typeface="Times New Roman"/>
                        <a:ea typeface="Times New Roman"/>
                      </a:endParaRPr>
                    </a:p>
                  </a:txBody>
                  <a:tcPr marL="68580" marR="68580" marT="0" marB="0"/>
                </a:tc>
                <a:tc rowSpan="2">
                  <a:txBody>
                    <a:bodyPr/>
                    <a:lstStyle/>
                    <a:p>
                      <a:pPr>
                        <a:spcAft>
                          <a:spcPts val="0"/>
                        </a:spcAft>
                      </a:pPr>
                      <a:r>
                        <a:rPr lang="en-US" sz="1600">
                          <a:effectLst/>
                        </a:rPr>
                        <a:t>+</a:t>
                      </a:r>
                      <a:endParaRPr lang="sv-SE" sz="1600">
                        <a:effectLst/>
                        <a:latin typeface="Times New Roman"/>
                        <a:ea typeface="Times New Roman"/>
                      </a:endParaRPr>
                    </a:p>
                  </a:txBody>
                  <a:tcPr marL="68580" marR="68580" marT="0" marB="0"/>
                </a:tc>
                <a:tc rowSpan="2">
                  <a:txBody>
                    <a:bodyPr/>
                    <a:lstStyle/>
                    <a:p>
                      <a:pPr>
                        <a:spcAft>
                          <a:spcPts val="0"/>
                        </a:spcAft>
                      </a:pPr>
                      <a:r>
                        <a:rPr lang="en-US" sz="1600">
                          <a:effectLst/>
                        </a:rPr>
                        <a:t>++</a:t>
                      </a:r>
                      <a:endParaRPr lang="sv-SE" sz="1600">
                        <a:effectLst/>
                        <a:latin typeface="Times New Roman"/>
                        <a:ea typeface="Times New Roman"/>
                      </a:endParaRPr>
                    </a:p>
                  </a:txBody>
                  <a:tcPr marL="68580" marR="68580" marT="0" marB="0"/>
                </a:tc>
                <a:tc rowSpan="2">
                  <a:txBody>
                    <a:bodyPr/>
                    <a:lstStyle/>
                    <a:p>
                      <a:pPr>
                        <a:spcAft>
                          <a:spcPts val="0"/>
                        </a:spcAft>
                      </a:pPr>
                      <a:r>
                        <a:rPr lang="en-US" sz="1600">
                          <a:effectLst/>
                        </a:rPr>
                        <a:t>++</a:t>
                      </a:r>
                      <a:endParaRPr lang="sv-SE" sz="1600">
                        <a:effectLst/>
                        <a:latin typeface="Times New Roman"/>
                        <a:ea typeface="Times New Roman"/>
                      </a:endParaRPr>
                    </a:p>
                  </a:txBody>
                  <a:tcPr marL="68580" marR="68580"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68580" marR="68580" marT="0" marB="0"/>
                </a:tc>
                <a:tc>
                  <a:txBody>
                    <a:bodyPr/>
                    <a:lstStyle/>
                    <a:p>
                      <a:pPr>
                        <a:spcAft>
                          <a:spcPts val="0"/>
                        </a:spcAft>
                      </a:pPr>
                      <a:r>
                        <a:rPr lang="en-US" sz="1600" dirty="0">
                          <a:effectLst/>
                        </a:rPr>
                        <a:t>Simulink – </a:t>
                      </a:r>
                      <a:r>
                        <a:rPr lang="en-US" sz="1600" b="1" dirty="0">
                          <a:effectLst/>
                        </a:rPr>
                        <a:t>Model Info block, </a:t>
                      </a:r>
                      <a:r>
                        <a:rPr lang="en-US" sz="1600" b="1" dirty="0" err="1">
                          <a:effectLst/>
                        </a:rPr>
                        <a:t>DocBlock</a:t>
                      </a:r>
                      <a:r>
                        <a:rPr lang="en-US" sz="1600" b="1" dirty="0">
                          <a:effectLst/>
                        </a:rPr>
                        <a:t> </a:t>
                      </a:r>
                      <a:r>
                        <a:rPr lang="en-US" sz="1600" dirty="0">
                          <a:effectLst/>
                        </a:rPr>
                        <a:t>block</a:t>
                      </a:r>
                      <a:endParaRPr lang="sv-SE" sz="1600" dirty="0">
                        <a:effectLst/>
                      </a:endParaRPr>
                    </a:p>
                    <a:p>
                      <a:pPr>
                        <a:spcAft>
                          <a:spcPts val="0"/>
                        </a:spcAft>
                      </a:pPr>
                      <a:r>
                        <a:rPr lang="en-US" sz="1600" dirty="0">
                          <a:effectLst/>
                        </a:rPr>
                        <a:t/>
                      </a:r>
                      <a:br>
                        <a:rPr lang="en-US" sz="1600" dirty="0">
                          <a:effectLst/>
                        </a:rPr>
                      </a:br>
                      <a:r>
                        <a:rPr lang="en-US" sz="1600" dirty="0">
                          <a:effectLst/>
                        </a:rPr>
                        <a:t>Simulink Verification and Validation – System Requirements block</a:t>
                      </a:r>
                      <a:endParaRPr lang="sv-SE" sz="1600" dirty="0">
                        <a:effectLst/>
                        <a:latin typeface="Times New Roman"/>
                        <a:ea typeface="Times New Roman"/>
                      </a:endParaRPr>
                    </a:p>
                  </a:txBody>
                  <a:tcPr marL="68580" marR="68580" marT="0" marB="0"/>
                </a:tc>
              </a:tr>
              <a:tr h="914185">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a:txBody>
                    <a:bodyPr/>
                    <a:lstStyle/>
                    <a:p>
                      <a:pPr>
                        <a:spcAft>
                          <a:spcPts val="0"/>
                        </a:spcAft>
                      </a:pPr>
                      <a:r>
                        <a:rPr lang="en-US" sz="1600">
                          <a:effectLst/>
                        </a:rPr>
                        <a:t>Simulink Verification and Validation – Requirements Management Interface (RMI)</a:t>
                      </a:r>
                      <a:endParaRPr lang="sv-SE" sz="1600">
                        <a:effectLst/>
                        <a:latin typeface="Times New Roman"/>
                        <a:ea typeface="Times New Roman"/>
                      </a:endParaRPr>
                    </a:p>
                  </a:txBody>
                  <a:tcPr marL="68580" marR="68580" marT="0" marB="0"/>
                </a:tc>
              </a:tr>
              <a:tr h="457092">
                <a:tc>
                  <a:txBody>
                    <a:bodyPr/>
                    <a:lstStyle/>
                    <a:p>
                      <a:pPr>
                        <a:spcAft>
                          <a:spcPts val="0"/>
                        </a:spcAft>
                      </a:pPr>
                      <a:r>
                        <a:rPr lang="en-US" sz="1600">
                          <a:effectLst/>
                        </a:rPr>
                        <a:t>1c</a:t>
                      </a:r>
                      <a:endParaRPr lang="sv-SE" sz="1600">
                        <a:effectLst/>
                        <a:latin typeface="Times New Roman"/>
                        <a:ea typeface="Times New Roman"/>
                      </a:endParaRPr>
                    </a:p>
                  </a:txBody>
                  <a:tcPr marL="68580" marR="68580" marT="0" marB="0"/>
                </a:tc>
                <a:tc>
                  <a:txBody>
                    <a:bodyPr/>
                    <a:lstStyle/>
                    <a:p>
                      <a:pPr>
                        <a:spcAft>
                          <a:spcPts val="0"/>
                        </a:spcAft>
                      </a:pPr>
                      <a:r>
                        <a:rPr lang="en-US" sz="1600">
                          <a:effectLst/>
                        </a:rPr>
                        <a:t>Semiformal notations</a:t>
                      </a:r>
                      <a:endParaRPr lang="sv-SE" sz="1600">
                        <a:effectLst/>
                        <a:latin typeface="Times New Roman"/>
                        <a:ea typeface="Times New Roman"/>
                      </a:endParaRPr>
                    </a:p>
                  </a:txBody>
                  <a:tcPr marL="68580" marR="68580" marT="0" marB="0"/>
                </a:tc>
                <a:tc>
                  <a:txBody>
                    <a:bodyPr/>
                    <a:lstStyle/>
                    <a:p>
                      <a:pPr>
                        <a:spcAft>
                          <a:spcPts val="0"/>
                        </a:spcAft>
                      </a:pPr>
                      <a:r>
                        <a:rPr lang="en-US" sz="1600">
                          <a:effectLst/>
                        </a:rPr>
                        <a:t>+</a:t>
                      </a:r>
                      <a:endParaRPr lang="sv-SE" sz="1600">
                        <a:effectLst/>
                        <a:latin typeface="Times New Roman"/>
                        <a:ea typeface="Times New Roman"/>
                      </a:endParaRPr>
                    </a:p>
                  </a:txBody>
                  <a:tcPr marL="68580" marR="68580" marT="0" marB="0"/>
                </a:tc>
                <a:tc>
                  <a:txBody>
                    <a:bodyPr/>
                    <a:lstStyle/>
                    <a:p>
                      <a:pPr>
                        <a:spcAft>
                          <a:spcPts val="0"/>
                        </a:spcAft>
                      </a:pPr>
                      <a:r>
                        <a:rPr lang="en-US" sz="1600">
                          <a:effectLst/>
                        </a:rPr>
                        <a:t>++</a:t>
                      </a:r>
                      <a:endParaRPr lang="sv-SE" sz="1600">
                        <a:effectLst/>
                        <a:latin typeface="Times New Roman"/>
                        <a:ea typeface="Times New Roman"/>
                      </a:endParaRPr>
                    </a:p>
                  </a:txBody>
                  <a:tcPr marL="68580" marR="68580" marT="0" marB="0"/>
                </a:tc>
                <a:tc>
                  <a:txBody>
                    <a:bodyPr/>
                    <a:lstStyle/>
                    <a:p>
                      <a:pPr>
                        <a:spcAft>
                          <a:spcPts val="0"/>
                        </a:spcAft>
                      </a:pPr>
                      <a:r>
                        <a:rPr lang="en-US" sz="1600">
                          <a:effectLst/>
                        </a:rPr>
                        <a:t>++</a:t>
                      </a:r>
                      <a:endParaRPr lang="sv-SE" sz="1600">
                        <a:effectLst/>
                        <a:latin typeface="Times New Roman"/>
                        <a:ea typeface="Times New Roman"/>
                      </a:endParaRPr>
                    </a:p>
                  </a:txBody>
                  <a:tcPr marL="68580" marR="68580"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68580" marR="68580" marT="0" marB="0"/>
                </a:tc>
                <a:tc>
                  <a:txBody>
                    <a:bodyPr/>
                    <a:lstStyle/>
                    <a:p>
                      <a:pPr>
                        <a:spcAft>
                          <a:spcPts val="0"/>
                        </a:spcAft>
                      </a:pPr>
                      <a:r>
                        <a:rPr lang="en-US" sz="1600" dirty="0">
                          <a:effectLst/>
                        </a:rPr>
                        <a:t>Simulink</a:t>
                      </a:r>
                      <a:endParaRPr lang="sv-SE" sz="1600" dirty="0">
                        <a:effectLst/>
                      </a:endParaRPr>
                    </a:p>
                    <a:p>
                      <a:pPr>
                        <a:spcAft>
                          <a:spcPts val="0"/>
                        </a:spcAft>
                      </a:pPr>
                      <a:r>
                        <a:rPr lang="en-US" sz="1600" dirty="0">
                          <a:effectLst/>
                        </a:rPr>
                        <a:t/>
                      </a:r>
                      <a:br>
                        <a:rPr lang="en-US" sz="1600" dirty="0">
                          <a:effectLst/>
                        </a:rPr>
                      </a:br>
                      <a:r>
                        <a:rPr lang="en-US" sz="1600" dirty="0" err="1">
                          <a:effectLst/>
                        </a:rPr>
                        <a:t>Stateflow</a:t>
                      </a:r>
                      <a:endParaRPr lang="sv-SE" sz="1600" dirty="0">
                        <a:effectLst/>
                        <a:latin typeface="Times New Roman"/>
                        <a:ea typeface="Times New Roman"/>
                      </a:endParaRPr>
                    </a:p>
                  </a:txBody>
                  <a:tcPr marL="68580" marR="68580" marT="0" marB="0"/>
                </a:tc>
              </a:tr>
            </a:tbl>
          </a:graphicData>
        </a:graphic>
      </p:graphicFrame>
      <p:sp>
        <p:nvSpPr>
          <p:cNvPr id="6" name="Rektangel 5"/>
          <p:cNvSpPr/>
          <p:nvPr/>
        </p:nvSpPr>
        <p:spPr>
          <a:xfrm>
            <a:off x="467544" y="1124744"/>
            <a:ext cx="7632848" cy="369332"/>
          </a:xfrm>
          <a:prstGeom prst="rect">
            <a:avLst/>
          </a:prstGeom>
        </p:spPr>
        <p:txBody>
          <a:bodyPr wrap="square">
            <a:spAutoFit/>
          </a:bodyPr>
          <a:lstStyle/>
          <a:p>
            <a:r>
              <a:rPr lang="en-US" b="1" dirty="0"/>
              <a:t>Table </a:t>
            </a:r>
            <a:r>
              <a:rPr lang="en-US" b="1" dirty="0" smtClean="0"/>
              <a:t>7 </a:t>
            </a:r>
            <a:r>
              <a:rPr lang="en-US" b="1" dirty="0">
                <a:sym typeface="Symbol"/>
              </a:rPr>
              <a:t></a:t>
            </a:r>
            <a:r>
              <a:rPr lang="en-US" b="1" dirty="0"/>
              <a:t> Notations for Software Unit Design</a:t>
            </a:r>
            <a:endParaRPr lang="sv-SE" b="1" dirty="0"/>
          </a:p>
        </p:txBody>
      </p:sp>
    </p:spTree>
    <p:extLst>
      <p:ext uri="{BB962C8B-B14F-4D97-AF65-F5344CB8AC3E}">
        <p14:creationId xmlns:p14="http://schemas.microsoft.com/office/powerpoint/2010/main" val="3382788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457200"/>
            <a:ext cx="8077200" cy="811560"/>
          </a:xfrm>
        </p:spPr>
        <p:txBody>
          <a:bodyPr/>
          <a:lstStyle/>
          <a:p>
            <a:r>
              <a:rPr lang="sv-SE" dirty="0" err="1" smtClean="0"/>
              <a:t>Report</a:t>
            </a:r>
            <a:r>
              <a:rPr lang="sv-SE" dirty="0" smtClean="0"/>
              <a:t> Generation</a:t>
            </a:r>
            <a:endParaRPr lang="sv-SE" dirty="0"/>
          </a:p>
        </p:txBody>
      </p:sp>
      <p:sp>
        <p:nvSpPr>
          <p:cNvPr id="4" name="Rektangel 3"/>
          <p:cNvSpPr/>
          <p:nvPr/>
        </p:nvSpPr>
        <p:spPr>
          <a:xfrm>
            <a:off x="467544" y="1196752"/>
            <a:ext cx="8280920" cy="646331"/>
          </a:xfrm>
          <a:prstGeom prst="rect">
            <a:avLst/>
          </a:prstGeom>
        </p:spPr>
        <p:txBody>
          <a:bodyPr wrap="square">
            <a:spAutoFit/>
          </a:bodyPr>
          <a:lstStyle/>
          <a:p>
            <a:r>
              <a:rPr lang="en-US" b="1" dirty="0"/>
              <a:t/>
            </a:r>
            <a:br>
              <a:rPr lang="en-US" b="1" dirty="0"/>
            </a:br>
            <a:r>
              <a:rPr lang="en-US" b="1" dirty="0"/>
              <a:t>Table 6 </a:t>
            </a:r>
            <a:r>
              <a:rPr lang="en-US" b="1" dirty="0">
                <a:sym typeface="Symbol"/>
              </a:rPr>
              <a:t></a:t>
            </a:r>
            <a:r>
              <a:rPr lang="en-US" b="1" dirty="0"/>
              <a:t> Methods for Verification of Software Architectural Design</a:t>
            </a:r>
            <a:endParaRPr lang="sv-SE" b="1" dirty="0"/>
          </a:p>
        </p:txBody>
      </p:sp>
      <p:graphicFrame>
        <p:nvGraphicFramePr>
          <p:cNvPr id="5" name="Tabell 4"/>
          <p:cNvGraphicFramePr>
            <a:graphicFrameLocks noGrp="1"/>
          </p:cNvGraphicFramePr>
          <p:nvPr>
            <p:extLst>
              <p:ext uri="{D42A27DB-BD31-4B8C-83A1-F6EECF244321}">
                <p14:modId xmlns:p14="http://schemas.microsoft.com/office/powerpoint/2010/main" val="912956111"/>
              </p:ext>
            </p:extLst>
          </p:nvPr>
        </p:nvGraphicFramePr>
        <p:xfrm>
          <a:off x="571363" y="2060848"/>
          <a:ext cx="8177101" cy="4449519"/>
        </p:xfrm>
        <a:graphic>
          <a:graphicData uri="http://schemas.openxmlformats.org/drawingml/2006/table">
            <a:tbl>
              <a:tblPr firstRow="1" firstCol="1" bandRow="1">
                <a:tableStyleId>{5C22544A-7EE6-4342-B048-85BDC9FD1C3A}</a:tableStyleId>
              </a:tblPr>
              <a:tblGrid>
                <a:gridCol w="742887"/>
                <a:gridCol w="2162342"/>
                <a:gridCol w="417868"/>
                <a:gridCol w="417868"/>
                <a:gridCol w="417868"/>
                <a:gridCol w="417868"/>
                <a:gridCol w="3600400"/>
              </a:tblGrid>
              <a:tr h="318569">
                <a:tc rowSpan="2" gridSpan="2">
                  <a:txBody>
                    <a:bodyPr/>
                    <a:lstStyle/>
                    <a:p>
                      <a:pPr>
                        <a:spcAft>
                          <a:spcPts val="0"/>
                        </a:spcAft>
                      </a:pPr>
                      <a:r>
                        <a:rPr lang="en-US" sz="1600" dirty="0">
                          <a:effectLst/>
                        </a:rPr>
                        <a:t>Methods</a:t>
                      </a:r>
                      <a:endParaRPr lang="sv-SE" sz="1600" dirty="0">
                        <a:effectLst/>
                        <a:latin typeface="Times New Roman"/>
                        <a:ea typeface="Times New Roman"/>
                      </a:endParaRPr>
                    </a:p>
                  </a:txBody>
                  <a:tcPr marL="26113" marR="26113" marT="0" marB="0"/>
                </a:tc>
                <a:tc rowSpan="2" hMerge="1">
                  <a:txBody>
                    <a:bodyPr/>
                    <a:lstStyle/>
                    <a:p>
                      <a:endParaRPr lang="sv-SE"/>
                    </a:p>
                  </a:txBody>
                  <a:tcPr/>
                </a:tc>
                <a:tc gridSpan="4">
                  <a:txBody>
                    <a:bodyPr/>
                    <a:lstStyle/>
                    <a:p>
                      <a:pPr>
                        <a:spcAft>
                          <a:spcPts val="0"/>
                        </a:spcAft>
                      </a:pPr>
                      <a:r>
                        <a:rPr lang="en-US" sz="1600" dirty="0">
                          <a:effectLst/>
                        </a:rPr>
                        <a:t>ASIL</a:t>
                      </a:r>
                      <a:endParaRPr lang="sv-SE" sz="1600" dirty="0">
                        <a:effectLst/>
                        <a:latin typeface="Times New Roman"/>
                        <a:ea typeface="Times New Roman"/>
                      </a:endParaRPr>
                    </a:p>
                  </a:txBody>
                  <a:tcPr marL="26113" marR="26113" marT="0" marB="0"/>
                </a:tc>
                <a:tc hMerge="1">
                  <a:txBody>
                    <a:bodyPr/>
                    <a:lstStyle/>
                    <a:p>
                      <a:endParaRPr lang="sv-SE"/>
                    </a:p>
                  </a:txBody>
                  <a:tcPr/>
                </a:tc>
                <a:tc hMerge="1">
                  <a:txBody>
                    <a:bodyPr/>
                    <a:lstStyle/>
                    <a:p>
                      <a:endParaRPr lang="sv-SE"/>
                    </a:p>
                  </a:txBody>
                  <a:tcPr/>
                </a:tc>
                <a:tc hMerge="1">
                  <a:txBody>
                    <a:bodyPr/>
                    <a:lstStyle/>
                    <a:p>
                      <a:endParaRPr lang="sv-SE"/>
                    </a:p>
                  </a:txBody>
                  <a:tcPr/>
                </a:tc>
                <a:tc rowSpan="2">
                  <a:txBody>
                    <a:bodyPr/>
                    <a:lstStyle/>
                    <a:p>
                      <a:pPr>
                        <a:spcAft>
                          <a:spcPts val="0"/>
                        </a:spcAft>
                      </a:pPr>
                      <a:r>
                        <a:rPr lang="en-US" sz="1600">
                          <a:effectLst/>
                        </a:rPr>
                        <a:t>Applicable Model-Based Design Tools and Processes</a:t>
                      </a:r>
                      <a:endParaRPr lang="sv-SE" sz="1600">
                        <a:effectLst/>
                        <a:latin typeface="Times New Roman"/>
                        <a:ea typeface="Times New Roman"/>
                      </a:endParaRPr>
                    </a:p>
                  </a:txBody>
                  <a:tcPr marL="26113" marR="26113" marT="0" marB="0"/>
                </a:tc>
              </a:tr>
              <a:tr h="222836">
                <a:tc gridSpan="2" vMerge="1">
                  <a:txBody>
                    <a:bodyPr/>
                    <a:lstStyle/>
                    <a:p>
                      <a:endParaRPr lang="sv-SE"/>
                    </a:p>
                  </a:txBody>
                  <a:tcPr/>
                </a:tc>
                <a:tc hMerge="1" vMerge="1">
                  <a:txBody>
                    <a:bodyPr/>
                    <a:lstStyle/>
                    <a:p>
                      <a:endParaRPr lang="sv-SE"/>
                    </a:p>
                  </a:txBody>
                  <a:tcPr/>
                </a:tc>
                <a:tc>
                  <a:txBody>
                    <a:bodyPr/>
                    <a:lstStyle/>
                    <a:p>
                      <a:pPr>
                        <a:spcAft>
                          <a:spcPts val="0"/>
                        </a:spcAft>
                      </a:pPr>
                      <a:r>
                        <a:rPr lang="en-US" sz="1600" dirty="0">
                          <a:effectLst/>
                        </a:rPr>
                        <a:t>A</a:t>
                      </a:r>
                      <a:endParaRPr lang="sv-SE" sz="1600" dirty="0">
                        <a:effectLst/>
                        <a:latin typeface="Times New Roman"/>
                        <a:ea typeface="Times New Roman"/>
                      </a:endParaRPr>
                    </a:p>
                  </a:txBody>
                  <a:tcPr marL="26113" marR="26113" marT="0" marB="0"/>
                </a:tc>
                <a:tc>
                  <a:txBody>
                    <a:bodyPr/>
                    <a:lstStyle/>
                    <a:p>
                      <a:pPr>
                        <a:spcAft>
                          <a:spcPts val="0"/>
                        </a:spcAft>
                      </a:pPr>
                      <a:r>
                        <a:rPr lang="en-US" sz="1600">
                          <a:effectLst/>
                        </a:rPr>
                        <a:t>B</a:t>
                      </a:r>
                      <a:endParaRPr lang="sv-SE" sz="1600">
                        <a:effectLst/>
                        <a:latin typeface="Times New Roman"/>
                        <a:ea typeface="Times New Roman"/>
                      </a:endParaRPr>
                    </a:p>
                  </a:txBody>
                  <a:tcPr marL="26113" marR="26113" marT="0" marB="0"/>
                </a:tc>
                <a:tc>
                  <a:txBody>
                    <a:bodyPr/>
                    <a:lstStyle/>
                    <a:p>
                      <a:pPr>
                        <a:spcAft>
                          <a:spcPts val="0"/>
                        </a:spcAft>
                      </a:pPr>
                      <a:r>
                        <a:rPr lang="en-US" sz="1600">
                          <a:effectLst/>
                        </a:rPr>
                        <a:t>C</a:t>
                      </a:r>
                      <a:endParaRPr lang="sv-SE" sz="1600">
                        <a:effectLst/>
                        <a:latin typeface="Times New Roman"/>
                        <a:ea typeface="Times New Roman"/>
                      </a:endParaRPr>
                    </a:p>
                  </a:txBody>
                  <a:tcPr marL="26113" marR="26113" marT="0" marB="0"/>
                </a:tc>
                <a:tc>
                  <a:txBody>
                    <a:bodyPr/>
                    <a:lstStyle/>
                    <a:p>
                      <a:pPr>
                        <a:spcAft>
                          <a:spcPts val="0"/>
                        </a:spcAft>
                      </a:pPr>
                      <a:r>
                        <a:rPr lang="en-US" sz="1600">
                          <a:effectLst/>
                        </a:rPr>
                        <a:t>D</a:t>
                      </a:r>
                      <a:endParaRPr lang="sv-SE" sz="1600">
                        <a:effectLst/>
                        <a:latin typeface="Times New Roman"/>
                        <a:ea typeface="Times New Roman"/>
                      </a:endParaRPr>
                    </a:p>
                  </a:txBody>
                  <a:tcPr marL="26113" marR="26113" marT="0" marB="0"/>
                </a:tc>
                <a:tc vMerge="1">
                  <a:txBody>
                    <a:bodyPr/>
                    <a:lstStyle/>
                    <a:p>
                      <a:endParaRPr lang="sv-SE"/>
                    </a:p>
                  </a:txBody>
                  <a:tcPr/>
                </a:tc>
              </a:tr>
              <a:tr h="1337015">
                <a:tc>
                  <a:txBody>
                    <a:bodyPr/>
                    <a:lstStyle/>
                    <a:p>
                      <a:pPr>
                        <a:spcAft>
                          <a:spcPts val="0"/>
                        </a:spcAft>
                      </a:pPr>
                      <a:r>
                        <a:rPr lang="en-US" sz="1600" dirty="0">
                          <a:effectLst/>
                        </a:rPr>
                        <a:t>1a</a:t>
                      </a:r>
                      <a:endParaRPr lang="sv-SE" sz="1600" dirty="0">
                        <a:effectLst/>
                        <a:latin typeface="Times New Roman"/>
                        <a:ea typeface="Times New Roman"/>
                      </a:endParaRPr>
                    </a:p>
                  </a:txBody>
                  <a:tcPr marL="26113" marR="26113" marT="0" marB="0"/>
                </a:tc>
                <a:tc>
                  <a:txBody>
                    <a:bodyPr/>
                    <a:lstStyle/>
                    <a:p>
                      <a:pPr>
                        <a:spcAft>
                          <a:spcPts val="0"/>
                        </a:spcAft>
                      </a:pPr>
                      <a:r>
                        <a:rPr lang="en-US" sz="1600" dirty="0">
                          <a:effectLst/>
                        </a:rPr>
                        <a:t>Walkthrough of the design</a:t>
                      </a:r>
                      <a:endParaRPr lang="sv-SE" sz="1600" dirty="0">
                        <a:effectLst/>
                        <a:latin typeface="Times New Roman"/>
                        <a:ea typeface="Times New Roman"/>
                      </a:endParaRPr>
                    </a:p>
                  </a:txBody>
                  <a:tcPr marL="26113" marR="26113"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26113" marR="26113" marT="0" marB="0"/>
                </a:tc>
                <a:tc>
                  <a:txBody>
                    <a:bodyPr/>
                    <a:lstStyle/>
                    <a:p>
                      <a:pPr>
                        <a:spcAft>
                          <a:spcPts val="0"/>
                        </a:spcAft>
                      </a:pPr>
                      <a:r>
                        <a:rPr lang="en-US" sz="1600" dirty="0">
                          <a:effectLst/>
                        </a:rPr>
                        <a:t>+</a:t>
                      </a:r>
                      <a:endParaRPr lang="sv-SE" sz="1600" dirty="0">
                        <a:effectLst/>
                        <a:latin typeface="Times New Roman"/>
                        <a:ea typeface="Times New Roman"/>
                      </a:endParaRPr>
                    </a:p>
                  </a:txBody>
                  <a:tcPr marL="26113" marR="26113" marT="0" marB="0"/>
                </a:tc>
                <a:tc>
                  <a:txBody>
                    <a:bodyPr/>
                    <a:lstStyle/>
                    <a:p>
                      <a:pPr>
                        <a:spcAft>
                          <a:spcPts val="0"/>
                        </a:spcAft>
                      </a:pPr>
                      <a:r>
                        <a:rPr lang="en-US" sz="1600" dirty="0">
                          <a:effectLst/>
                        </a:rPr>
                        <a:t>o</a:t>
                      </a:r>
                      <a:endParaRPr lang="sv-SE" sz="1600" dirty="0">
                        <a:effectLst/>
                        <a:latin typeface="Times New Roman"/>
                        <a:ea typeface="Times New Roman"/>
                      </a:endParaRPr>
                    </a:p>
                  </a:txBody>
                  <a:tcPr marL="26113" marR="26113" marT="0" marB="0"/>
                </a:tc>
                <a:tc>
                  <a:txBody>
                    <a:bodyPr/>
                    <a:lstStyle/>
                    <a:p>
                      <a:pPr>
                        <a:spcAft>
                          <a:spcPts val="0"/>
                        </a:spcAft>
                      </a:pPr>
                      <a:r>
                        <a:rPr lang="en-US" sz="1600" dirty="0">
                          <a:effectLst/>
                        </a:rPr>
                        <a:t>o</a:t>
                      </a:r>
                      <a:endParaRPr lang="sv-SE" sz="1600" dirty="0">
                        <a:effectLst/>
                        <a:latin typeface="Times New Roman"/>
                        <a:ea typeface="Times New Roman"/>
                      </a:endParaRPr>
                    </a:p>
                  </a:txBody>
                  <a:tcPr marL="26113" marR="26113" marT="0" marB="0"/>
                </a:tc>
                <a:tc>
                  <a:txBody>
                    <a:bodyPr/>
                    <a:lstStyle/>
                    <a:p>
                      <a:pPr>
                        <a:spcAft>
                          <a:spcPts val="0"/>
                        </a:spcAft>
                      </a:pPr>
                      <a:r>
                        <a:rPr lang="en-US" sz="1600" dirty="0">
                          <a:effectLst/>
                        </a:rPr>
                        <a:t>Simulink</a:t>
                      </a:r>
                      <a:endParaRPr lang="sv-SE" sz="1600" dirty="0">
                        <a:effectLst/>
                      </a:endParaRPr>
                    </a:p>
                    <a:p>
                      <a:pPr>
                        <a:spcAft>
                          <a:spcPts val="0"/>
                        </a:spcAft>
                      </a:pPr>
                      <a:r>
                        <a:rPr lang="en-US" sz="1600" dirty="0">
                          <a:effectLst/>
                        </a:rPr>
                        <a:t/>
                      </a:r>
                      <a:br>
                        <a:rPr lang="en-US" sz="1600" dirty="0">
                          <a:effectLst/>
                        </a:rPr>
                      </a:br>
                      <a:r>
                        <a:rPr lang="en-US" sz="1600" dirty="0">
                          <a:effectLst/>
                        </a:rPr>
                        <a:t>Simulink Report Generator™ </a:t>
                      </a:r>
                      <a:r>
                        <a:rPr lang="en-US" sz="1600" dirty="0">
                          <a:effectLst/>
                          <a:sym typeface="Symbol"/>
                        </a:rPr>
                        <a:t></a:t>
                      </a:r>
                      <a:r>
                        <a:rPr lang="en-US" sz="1600" dirty="0">
                          <a:effectLst/>
                        </a:rPr>
                        <a:t> Web View, System Design Description (SDD) </a:t>
                      </a:r>
                      <a:r>
                        <a:rPr lang="en-US" sz="1600" dirty="0" smtClean="0">
                          <a:effectLst/>
                        </a:rPr>
                        <a:t>report</a:t>
                      </a:r>
                    </a:p>
                    <a:p>
                      <a:pPr>
                        <a:spcAft>
                          <a:spcPts val="0"/>
                        </a:spcAft>
                      </a:pPr>
                      <a:endParaRPr lang="sv-SE" sz="1600" dirty="0">
                        <a:effectLst/>
                        <a:latin typeface="Times New Roman"/>
                        <a:ea typeface="Times New Roman"/>
                      </a:endParaRPr>
                    </a:p>
                  </a:txBody>
                  <a:tcPr marL="26113" marR="26113" marT="0" marB="0"/>
                </a:tc>
              </a:tr>
              <a:tr h="1337015">
                <a:tc rowSpan="2">
                  <a:txBody>
                    <a:bodyPr/>
                    <a:lstStyle/>
                    <a:p>
                      <a:pPr>
                        <a:spcAft>
                          <a:spcPts val="0"/>
                        </a:spcAft>
                      </a:pPr>
                      <a:r>
                        <a:rPr lang="en-US" sz="1600">
                          <a:effectLst/>
                        </a:rPr>
                        <a:t>1b</a:t>
                      </a:r>
                      <a:endParaRPr lang="sv-SE" sz="1600">
                        <a:effectLst/>
                        <a:latin typeface="Times New Roman"/>
                        <a:ea typeface="Times New Roman"/>
                      </a:endParaRPr>
                    </a:p>
                  </a:txBody>
                  <a:tcPr marL="26113" marR="26113" marT="0" marB="0"/>
                </a:tc>
                <a:tc rowSpan="2">
                  <a:txBody>
                    <a:bodyPr/>
                    <a:lstStyle/>
                    <a:p>
                      <a:pPr>
                        <a:spcAft>
                          <a:spcPts val="0"/>
                        </a:spcAft>
                      </a:pPr>
                      <a:r>
                        <a:rPr lang="en-US" sz="1600" dirty="0">
                          <a:effectLst/>
                        </a:rPr>
                        <a:t>Inspection of the design</a:t>
                      </a:r>
                      <a:endParaRPr lang="sv-SE" sz="1600" dirty="0">
                        <a:effectLst/>
                        <a:latin typeface="Times New Roman"/>
                        <a:ea typeface="Times New Roman"/>
                      </a:endParaRPr>
                    </a:p>
                  </a:txBody>
                  <a:tcPr marL="26113" marR="26113"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26113" marR="26113"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26113" marR="26113"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26113" marR="26113" marT="0" marB="0"/>
                </a:tc>
                <a:tc rowSpan="2">
                  <a:txBody>
                    <a:bodyPr/>
                    <a:lstStyle/>
                    <a:p>
                      <a:pPr>
                        <a:spcAft>
                          <a:spcPts val="0"/>
                        </a:spcAft>
                      </a:pPr>
                      <a:r>
                        <a:rPr lang="en-US" sz="1600" dirty="0">
                          <a:effectLst/>
                        </a:rPr>
                        <a:t>++</a:t>
                      </a:r>
                      <a:endParaRPr lang="sv-SE" sz="1600" dirty="0">
                        <a:effectLst/>
                        <a:latin typeface="Times New Roman"/>
                        <a:ea typeface="Times New Roman"/>
                      </a:endParaRPr>
                    </a:p>
                  </a:txBody>
                  <a:tcPr marL="26113" marR="26113" marT="0" marB="0"/>
                </a:tc>
                <a:tc>
                  <a:txBody>
                    <a:bodyPr/>
                    <a:lstStyle/>
                    <a:p>
                      <a:pPr>
                        <a:spcAft>
                          <a:spcPts val="0"/>
                        </a:spcAft>
                      </a:pPr>
                      <a:r>
                        <a:rPr lang="en-US" sz="1600" dirty="0" smtClean="0">
                          <a:effectLst/>
                        </a:rPr>
                        <a:t>Simulink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rPr>
                        <a:t>Simulink Report Generator™ </a:t>
                      </a:r>
                      <a:r>
                        <a:rPr lang="en-US" sz="1600" dirty="0" smtClean="0">
                          <a:effectLst/>
                          <a:sym typeface="Symbol"/>
                        </a:rPr>
                        <a:t></a:t>
                      </a:r>
                      <a:r>
                        <a:rPr lang="en-US" sz="1600" dirty="0" smtClean="0">
                          <a:effectLst/>
                        </a:rPr>
                        <a:t> Web View, System Design Description (SDD) report</a:t>
                      </a:r>
                    </a:p>
                    <a:p>
                      <a:pPr>
                        <a:spcAft>
                          <a:spcPts val="0"/>
                        </a:spcAft>
                      </a:pPr>
                      <a:endParaRPr lang="sv-SE" sz="1600" dirty="0">
                        <a:effectLst/>
                        <a:latin typeface="Times New Roman"/>
                        <a:ea typeface="Times New Roman"/>
                      </a:endParaRPr>
                    </a:p>
                  </a:txBody>
                  <a:tcPr marL="26113" marR="26113" marT="0" marB="0"/>
                </a:tc>
              </a:tr>
              <a:tr h="961030">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vMerge="1">
                  <a:txBody>
                    <a:bodyPr/>
                    <a:lstStyle/>
                    <a:p>
                      <a:endParaRPr lang="sv-SE"/>
                    </a:p>
                  </a:txBody>
                  <a:tcPr/>
                </a:tc>
                <a:tc>
                  <a:txBody>
                    <a:bodyPr/>
                    <a:lstStyle/>
                    <a:p>
                      <a:pPr>
                        <a:spcAft>
                          <a:spcPts val="0"/>
                        </a:spcAft>
                      </a:pPr>
                      <a:r>
                        <a:rPr lang="en-US" sz="1600" dirty="0">
                          <a:effectLst/>
                        </a:rPr>
                        <a:t>Simulink Verification and Validation – Model Advisor checks</a:t>
                      </a:r>
                      <a:endParaRPr lang="sv-SE" sz="1600" dirty="0">
                        <a:effectLst/>
                        <a:latin typeface="Times New Roman"/>
                        <a:ea typeface="Times New Roman"/>
                      </a:endParaRPr>
                    </a:p>
                  </a:txBody>
                  <a:tcPr marL="26113" marR="26113" marT="0" marB="0"/>
                </a:tc>
              </a:tr>
            </a:tbl>
          </a:graphicData>
        </a:graphic>
      </p:graphicFrame>
    </p:spTree>
    <p:extLst>
      <p:ext uri="{BB962C8B-B14F-4D97-AF65-F5344CB8AC3E}">
        <p14:creationId xmlns:p14="http://schemas.microsoft.com/office/powerpoint/2010/main" val="3013136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Summary</a:t>
            </a:r>
            <a:r>
              <a:rPr lang="sv-SE" dirty="0" smtClean="0"/>
              <a:t>:</a:t>
            </a:r>
            <a:endParaRPr lang="sv-SE" dirty="0"/>
          </a:p>
        </p:txBody>
      </p:sp>
      <p:sp>
        <p:nvSpPr>
          <p:cNvPr id="3" name="Platshållare för innehåll 2"/>
          <p:cNvSpPr>
            <a:spLocks noGrp="1"/>
          </p:cNvSpPr>
          <p:nvPr>
            <p:ph idx="1"/>
          </p:nvPr>
        </p:nvSpPr>
        <p:spPr/>
        <p:txBody>
          <a:bodyPr/>
          <a:lstStyle/>
          <a:p>
            <a:pPr marL="0" indent="0">
              <a:buNone/>
            </a:pPr>
            <a:r>
              <a:rPr lang="sv-SE" dirty="0" err="1" smtClean="0"/>
              <a:t>We</a:t>
            </a:r>
            <a:r>
              <a:rPr lang="sv-SE" dirty="0" smtClean="0"/>
              <a:t> </a:t>
            </a:r>
            <a:r>
              <a:rPr lang="sv-SE" dirty="0" err="1" smtClean="0"/>
              <a:t>have</a:t>
            </a:r>
            <a:r>
              <a:rPr lang="sv-SE" dirty="0" smtClean="0"/>
              <a:t> </a:t>
            </a:r>
            <a:r>
              <a:rPr lang="sv-SE" dirty="0" err="1" smtClean="0"/>
              <a:t>seen</a:t>
            </a:r>
            <a:r>
              <a:rPr lang="sv-SE" smtClean="0"/>
              <a:t>:</a:t>
            </a:r>
            <a:endParaRPr lang="sv-SE" dirty="0" smtClean="0"/>
          </a:p>
          <a:p>
            <a:pPr marL="0" indent="0">
              <a:buNone/>
            </a:pPr>
            <a:endParaRPr lang="sv-SE" dirty="0" smtClean="0"/>
          </a:p>
          <a:p>
            <a:r>
              <a:rPr lang="sv-SE" dirty="0" smtClean="0"/>
              <a:t>Simulink </a:t>
            </a:r>
            <a:r>
              <a:rPr lang="sv-SE" dirty="0" err="1" smtClean="0"/>
              <a:t>projects</a:t>
            </a:r>
            <a:r>
              <a:rPr lang="sv-SE" dirty="0" smtClean="0"/>
              <a:t> for </a:t>
            </a:r>
          </a:p>
          <a:p>
            <a:pPr lvl="1"/>
            <a:r>
              <a:rPr lang="sv-SE" dirty="0" err="1"/>
              <a:t>C</a:t>
            </a:r>
            <a:r>
              <a:rPr lang="sv-SE" dirty="0" err="1" smtClean="0"/>
              <a:t>ollaborative</a:t>
            </a:r>
            <a:r>
              <a:rPr lang="sv-SE" dirty="0" smtClean="0"/>
              <a:t> design</a:t>
            </a:r>
          </a:p>
          <a:p>
            <a:pPr lvl="1"/>
            <a:r>
              <a:rPr lang="sv-SE" dirty="0" err="1" smtClean="0"/>
              <a:t>Configuration</a:t>
            </a:r>
            <a:r>
              <a:rPr lang="sv-SE" dirty="0" smtClean="0"/>
              <a:t> management</a:t>
            </a:r>
          </a:p>
          <a:p>
            <a:pPr lvl="1"/>
            <a:r>
              <a:rPr lang="sv-SE" dirty="0" err="1" smtClean="0"/>
              <a:t>Dependency</a:t>
            </a:r>
            <a:r>
              <a:rPr lang="sv-SE" dirty="0" smtClean="0"/>
              <a:t> </a:t>
            </a:r>
            <a:r>
              <a:rPr lang="sv-SE" dirty="0" err="1" smtClean="0"/>
              <a:t>analysis</a:t>
            </a:r>
            <a:endParaRPr lang="sv-SE" dirty="0" smtClean="0"/>
          </a:p>
          <a:p>
            <a:pPr lvl="1"/>
            <a:endParaRPr lang="sv-SE" dirty="0"/>
          </a:p>
          <a:p>
            <a:r>
              <a:rPr lang="sv-SE" dirty="0" err="1" smtClean="0"/>
              <a:t>Model</a:t>
            </a:r>
            <a:r>
              <a:rPr lang="sv-SE" dirty="0" smtClean="0"/>
              <a:t> </a:t>
            </a:r>
            <a:r>
              <a:rPr lang="sv-SE" dirty="0" err="1" smtClean="0"/>
              <a:t>reference</a:t>
            </a:r>
            <a:r>
              <a:rPr lang="sv-SE" dirty="0" smtClean="0"/>
              <a:t> for </a:t>
            </a:r>
            <a:r>
              <a:rPr lang="sv-SE" dirty="0" err="1" smtClean="0"/>
              <a:t>architectural</a:t>
            </a:r>
            <a:r>
              <a:rPr lang="sv-SE" dirty="0" smtClean="0"/>
              <a:t> </a:t>
            </a:r>
            <a:r>
              <a:rPr lang="sv-SE" dirty="0" err="1" smtClean="0"/>
              <a:t>components</a:t>
            </a:r>
            <a:endParaRPr lang="sv-SE" dirty="0" smtClean="0"/>
          </a:p>
          <a:p>
            <a:endParaRPr lang="sv-SE" dirty="0"/>
          </a:p>
          <a:p>
            <a:r>
              <a:rPr lang="sv-SE" dirty="0" err="1" smtClean="0"/>
              <a:t>Automated</a:t>
            </a:r>
            <a:r>
              <a:rPr lang="sv-SE" dirty="0" smtClean="0"/>
              <a:t> </a:t>
            </a:r>
            <a:r>
              <a:rPr lang="sv-SE" dirty="0" err="1" smtClean="0"/>
              <a:t>documentation</a:t>
            </a:r>
            <a:endParaRPr lang="sv-SE" dirty="0" smtClean="0"/>
          </a:p>
          <a:p>
            <a:endParaRPr lang="sv-SE" dirty="0"/>
          </a:p>
        </p:txBody>
      </p:sp>
    </p:spTree>
    <p:extLst>
      <p:ext uri="{BB962C8B-B14F-4D97-AF65-F5344CB8AC3E}">
        <p14:creationId xmlns:p14="http://schemas.microsoft.com/office/powerpoint/2010/main" val="2147688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Agenda</a:t>
            </a:r>
            <a:endParaRPr lang="sv-SE" dirty="0"/>
          </a:p>
        </p:txBody>
      </p:sp>
      <p:sp>
        <p:nvSpPr>
          <p:cNvPr id="3" name="Platshållare för innehåll 2"/>
          <p:cNvSpPr>
            <a:spLocks noGrp="1"/>
          </p:cNvSpPr>
          <p:nvPr>
            <p:ph idx="1"/>
          </p:nvPr>
        </p:nvSpPr>
        <p:spPr/>
        <p:txBody>
          <a:bodyPr/>
          <a:lstStyle/>
          <a:p>
            <a:r>
              <a:rPr lang="sv-SE" dirty="0" smtClean="0"/>
              <a:t>Project and </a:t>
            </a:r>
            <a:r>
              <a:rPr lang="sv-SE" dirty="0" err="1" smtClean="0"/>
              <a:t>configuration</a:t>
            </a:r>
            <a:r>
              <a:rPr lang="sv-SE" dirty="0" smtClean="0"/>
              <a:t> management</a:t>
            </a:r>
          </a:p>
          <a:p>
            <a:endParaRPr lang="sv-SE" dirty="0" smtClean="0"/>
          </a:p>
          <a:p>
            <a:r>
              <a:rPr lang="sv-SE" dirty="0" smtClean="0"/>
              <a:t>Simulink and software </a:t>
            </a:r>
            <a:r>
              <a:rPr lang="sv-SE" dirty="0" err="1" smtClean="0"/>
              <a:t>architecture</a:t>
            </a:r>
            <a:endParaRPr lang="sv-SE" dirty="0" smtClean="0"/>
          </a:p>
          <a:p>
            <a:endParaRPr lang="sv-SE" dirty="0" smtClean="0"/>
          </a:p>
          <a:p>
            <a:r>
              <a:rPr lang="sv-SE" dirty="0" err="1" smtClean="0"/>
              <a:t>Automated</a:t>
            </a:r>
            <a:r>
              <a:rPr lang="sv-SE" dirty="0" smtClean="0"/>
              <a:t> </a:t>
            </a:r>
            <a:r>
              <a:rPr lang="sv-SE" dirty="0" err="1" smtClean="0"/>
              <a:t>documentation</a:t>
            </a:r>
            <a:r>
              <a:rPr lang="sv-SE" dirty="0" smtClean="0"/>
              <a:t> and </a:t>
            </a:r>
            <a:r>
              <a:rPr lang="sv-SE" dirty="0" err="1" smtClean="0"/>
              <a:t>report</a:t>
            </a:r>
            <a:r>
              <a:rPr lang="sv-SE" dirty="0" smtClean="0"/>
              <a:t> generation</a:t>
            </a:r>
          </a:p>
          <a:p>
            <a:endParaRPr lang="sv-SE" dirty="0"/>
          </a:p>
          <a:p>
            <a:endParaRPr lang="sv-SE" dirty="0"/>
          </a:p>
        </p:txBody>
      </p:sp>
    </p:spTree>
    <p:extLst>
      <p:ext uri="{BB962C8B-B14F-4D97-AF65-F5344CB8AC3E}">
        <p14:creationId xmlns:p14="http://schemas.microsoft.com/office/powerpoint/2010/main" val="825108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and Configuration Management  with Simulink Projects </a:t>
            </a:r>
            <a:endParaRPr lang="en-US" dirty="0"/>
          </a:p>
        </p:txBody>
      </p:sp>
      <p:pic>
        <p:nvPicPr>
          <p:cNvPr id="4" name="Picture 3" descr="S:\slp1.jpg"/>
          <p:cNvPicPr>
            <a:picLocks noChangeAspect="1" noChangeArrowheads="1"/>
          </p:cNvPicPr>
          <p:nvPr/>
        </p:nvPicPr>
        <p:blipFill>
          <a:blip r:embed="rId3" cstate="print"/>
          <a:srcRect/>
          <a:stretch>
            <a:fillRect/>
          </a:stretch>
        </p:blipFill>
        <p:spPr bwMode="auto">
          <a:xfrm>
            <a:off x="467544" y="1700808"/>
            <a:ext cx="2976426" cy="2160240"/>
          </a:xfrm>
          <a:prstGeom prst="rect">
            <a:avLst/>
          </a:prstGeom>
          <a:ln>
            <a:noFill/>
          </a:ln>
          <a:effectLst/>
        </p:spPr>
      </p:pic>
      <p:sp>
        <p:nvSpPr>
          <p:cNvPr id="5" name="Can 13"/>
          <p:cNvSpPr/>
          <p:nvPr/>
        </p:nvSpPr>
        <p:spPr>
          <a:xfrm>
            <a:off x="6804248" y="2132856"/>
            <a:ext cx="1723256" cy="1368152"/>
          </a:xfrm>
          <a:prstGeom prst="can">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b="1" dirty="0" smtClean="0"/>
              <a:t>Source Control</a:t>
            </a:r>
          </a:p>
          <a:p>
            <a:pPr algn="ctr"/>
            <a:r>
              <a:rPr lang="en-US" altLang="ja-JP" sz="1400" b="1" dirty="0" smtClean="0"/>
              <a:t>Repository</a:t>
            </a:r>
            <a:endParaRPr lang="en-US" altLang="ja-JP" sz="1400" b="1" dirty="0"/>
          </a:p>
        </p:txBody>
      </p:sp>
      <p:sp>
        <p:nvSpPr>
          <p:cNvPr id="6" name="Oval 5"/>
          <p:cNvSpPr/>
          <p:nvPr/>
        </p:nvSpPr>
        <p:spPr>
          <a:xfrm>
            <a:off x="4283968" y="2276872"/>
            <a:ext cx="1728192" cy="12241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itchFamily="34" charset="0"/>
                <a:cs typeface="Arial" pitchFamily="34" charset="0"/>
              </a:rPr>
              <a:t>Adapter</a:t>
            </a:r>
          </a:p>
        </p:txBody>
      </p:sp>
      <p:cxnSp>
        <p:nvCxnSpPr>
          <p:cNvPr id="8" name="Straight Arrow Connector 7"/>
          <p:cNvCxnSpPr/>
          <p:nvPr/>
        </p:nvCxnSpPr>
        <p:spPr>
          <a:xfrm>
            <a:off x="3443970" y="2888940"/>
            <a:ext cx="83999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964250" y="2888940"/>
            <a:ext cx="83999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
          </p:nvPr>
        </p:nvSpPr>
        <p:spPr>
          <a:xfrm>
            <a:off x="467544" y="4221088"/>
            <a:ext cx="8077200" cy="2304256"/>
          </a:xfrm>
        </p:spPr>
        <p:txBody>
          <a:bodyPr/>
          <a:lstStyle/>
          <a:p>
            <a:pPr marL="0" indent="0">
              <a:buNone/>
            </a:pPr>
            <a:r>
              <a:rPr lang="en-US" dirty="0" smtClean="0"/>
              <a:t>New feature for collaborative work</a:t>
            </a:r>
          </a:p>
          <a:p>
            <a:r>
              <a:rPr lang="en-US" dirty="0"/>
              <a:t>Defining project and activities </a:t>
            </a:r>
          </a:p>
          <a:p>
            <a:r>
              <a:rPr lang="en-US" dirty="0" smtClean="0"/>
              <a:t>Using Simulink for configuration management </a:t>
            </a:r>
          </a:p>
          <a:p>
            <a:r>
              <a:rPr lang="en-US" dirty="0" smtClean="0"/>
              <a:t>Integrating version control systems</a:t>
            </a:r>
          </a:p>
          <a:p>
            <a:endParaRPr lang="en-US" dirty="0"/>
          </a:p>
        </p:txBody>
      </p:sp>
    </p:spTree>
    <p:extLst>
      <p:ext uri="{BB962C8B-B14F-4D97-AF65-F5344CB8AC3E}">
        <p14:creationId xmlns:p14="http://schemas.microsoft.com/office/powerpoint/2010/main" val="2810365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7983" name="Group 15"/>
          <p:cNvGrpSpPr>
            <a:grpSpLocks/>
          </p:cNvGrpSpPr>
          <p:nvPr/>
        </p:nvGrpSpPr>
        <p:grpSpPr bwMode="auto">
          <a:xfrm>
            <a:off x="3563938" y="3257550"/>
            <a:ext cx="2016125" cy="1090613"/>
            <a:chOff x="2242" y="2058"/>
            <a:chExt cx="1270" cy="687"/>
          </a:xfrm>
        </p:grpSpPr>
        <p:sp>
          <p:nvSpPr>
            <p:cNvPr id="467984" name="Oval 16"/>
            <p:cNvSpPr>
              <a:spLocks noChangeArrowheads="1"/>
            </p:cNvSpPr>
            <p:nvPr/>
          </p:nvSpPr>
          <p:spPr bwMode="auto">
            <a:xfrm>
              <a:off x="2242" y="2058"/>
              <a:ext cx="1270" cy="687"/>
            </a:xfrm>
            <a:prstGeom prst="ellipse">
              <a:avLst/>
            </a:prstGeom>
            <a:solidFill>
              <a:srgbClr val="FFCC8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985" name="Text Box 17"/>
            <p:cNvSpPr txBox="1">
              <a:spLocks noChangeArrowheads="1"/>
            </p:cNvSpPr>
            <p:nvPr/>
          </p:nvSpPr>
          <p:spPr bwMode="auto">
            <a:xfrm>
              <a:off x="2361" y="2286"/>
              <a:ext cx="9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Single Model</a:t>
              </a:r>
            </a:p>
          </p:txBody>
        </p:sp>
      </p:grpSp>
      <p:sp>
        <p:nvSpPr>
          <p:cNvPr id="467986" name="Rectangle 18"/>
          <p:cNvSpPr>
            <a:spLocks noGrp="1" noChangeArrowheads="1"/>
          </p:cNvSpPr>
          <p:nvPr>
            <p:ph type="title"/>
          </p:nvPr>
        </p:nvSpPr>
        <p:spPr>
          <a:noFill/>
          <a:ln/>
        </p:spPr>
        <p:txBody>
          <a:bodyPr/>
          <a:lstStyle/>
          <a:p>
            <a:r>
              <a:rPr lang="en-GB" dirty="0" smtClean="0"/>
              <a:t>Project and Configuration Management in Model-Based Design</a:t>
            </a:r>
            <a:endParaRPr lang="en-GB" dirty="0"/>
          </a:p>
        </p:txBody>
      </p:sp>
      <p:sp>
        <p:nvSpPr>
          <p:cNvPr id="467987" name="Text Box 19"/>
          <p:cNvSpPr txBox="1">
            <a:spLocks noChangeArrowheads="1"/>
          </p:cNvSpPr>
          <p:nvPr/>
        </p:nvSpPr>
        <p:spPr bwMode="auto">
          <a:xfrm>
            <a:off x="7764463" y="1679575"/>
            <a:ext cx="1379537" cy="366713"/>
          </a:xfrm>
          <a:prstGeom prst="rect">
            <a:avLst/>
          </a:prstGeom>
          <a:solidFill>
            <a:srgbClr val="FFCC81">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i="1">
                <a:latin typeface="Arial" charset="0"/>
              </a:rPr>
              <a:t>Single User</a:t>
            </a:r>
          </a:p>
        </p:txBody>
      </p:sp>
    </p:spTree>
    <p:extLst>
      <p:ext uri="{BB962C8B-B14F-4D97-AF65-F5344CB8AC3E}">
        <p14:creationId xmlns:p14="http://schemas.microsoft.com/office/powerpoint/2010/main" val="2563207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38" name="Oval 18"/>
          <p:cNvSpPr>
            <a:spLocks noChangeArrowheads="1"/>
          </p:cNvSpPr>
          <p:nvPr/>
        </p:nvSpPr>
        <p:spPr bwMode="auto">
          <a:xfrm>
            <a:off x="2232025" y="2290763"/>
            <a:ext cx="4679950" cy="3024187"/>
          </a:xfrm>
          <a:prstGeom prst="ellipse">
            <a:avLst/>
          </a:prstGeom>
          <a:solidFill>
            <a:schemeClr val="accent3">
              <a:lumMod val="20000"/>
              <a:lumOff val="80000"/>
            </a:schemeClr>
          </a:solidFill>
          <a:ln w="9525">
            <a:solidFill>
              <a:schemeClr val="tx1"/>
            </a:solidFill>
            <a:round/>
            <a:headEnd/>
            <a:tailEnd/>
          </a:ln>
          <a:effectLst/>
          <a:extLst/>
        </p:spPr>
        <p:txBody>
          <a:bodyPr wrap="none" anchor="ctr"/>
          <a:lstStyle/>
          <a:p>
            <a:endParaRPr lang="en-US"/>
          </a:p>
        </p:txBody>
      </p:sp>
      <p:sp>
        <p:nvSpPr>
          <p:cNvPr id="465939" name="Text Box 19"/>
          <p:cNvSpPr txBox="1">
            <a:spLocks noChangeArrowheads="1"/>
          </p:cNvSpPr>
          <p:nvPr/>
        </p:nvSpPr>
        <p:spPr bwMode="auto">
          <a:xfrm>
            <a:off x="5389563" y="3073400"/>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Data Files</a:t>
            </a:r>
          </a:p>
        </p:txBody>
      </p:sp>
      <p:sp>
        <p:nvSpPr>
          <p:cNvPr id="465940" name="Text Box 20"/>
          <p:cNvSpPr txBox="1">
            <a:spLocks noChangeArrowheads="1"/>
          </p:cNvSpPr>
          <p:nvPr/>
        </p:nvSpPr>
        <p:spPr bwMode="auto">
          <a:xfrm>
            <a:off x="5657850" y="3578225"/>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Path</a:t>
            </a:r>
          </a:p>
        </p:txBody>
      </p:sp>
      <p:sp>
        <p:nvSpPr>
          <p:cNvPr id="465941" name="Text Box 21"/>
          <p:cNvSpPr txBox="1">
            <a:spLocks noChangeArrowheads="1"/>
          </p:cNvSpPr>
          <p:nvPr/>
        </p:nvSpPr>
        <p:spPr bwMode="auto">
          <a:xfrm>
            <a:off x="5348288" y="4079875"/>
            <a:ext cx="1260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b="1" dirty="0">
                <a:latin typeface="Arial" charset="0"/>
              </a:rPr>
              <a:t>Revision Control</a:t>
            </a:r>
          </a:p>
        </p:txBody>
      </p:sp>
      <p:sp>
        <p:nvSpPr>
          <p:cNvPr id="465942" name="Text Box 22"/>
          <p:cNvSpPr txBox="1">
            <a:spLocks noChangeArrowheads="1"/>
          </p:cNvSpPr>
          <p:nvPr/>
        </p:nvSpPr>
        <p:spPr bwMode="auto">
          <a:xfrm>
            <a:off x="2373313" y="3559175"/>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Libraries</a:t>
            </a:r>
          </a:p>
        </p:txBody>
      </p:sp>
      <p:sp>
        <p:nvSpPr>
          <p:cNvPr id="465943" name="Text Box 23"/>
          <p:cNvSpPr txBox="1">
            <a:spLocks noChangeArrowheads="1"/>
          </p:cNvSpPr>
          <p:nvPr/>
        </p:nvSpPr>
        <p:spPr bwMode="auto">
          <a:xfrm>
            <a:off x="2981325" y="4489450"/>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Utilities</a:t>
            </a:r>
          </a:p>
        </p:txBody>
      </p:sp>
      <p:sp>
        <p:nvSpPr>
          <p:cNvPr id="465944" name="Text Box 24"/>
          <p:cNvSpPr txBox="1">
            <a:spLocks noChangeArrowheads="1"/>
          </p:cNvSpPr>
          <p:nvPr/>
        </p:nvSpPr>
        <p:spPr bwMode="auto">
          <a:xfrm>
            <a:off x="4335463" y="2547938"/>
            <a:ext cx="1260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Multiple Models</a:t>
            </a:r>
          </a:p>
        </p:txBody>
      </p:sp>
      <p:sp>
        <p:nvSpPr>
          <p:cNvPr id="465945" name="Text Box 25"/>
          <p:cNvSpPr txBox="1">
            <a:spLocks noChangeArrowheads="1"/>
          </p:cNvSpPr>
          <p:nvPr/>
        </p:nvSpPr>
        <p:spPr bwMode="auto">
          <a:xfrm>
            <a:off x="2570163" y="2727325"/>
            <a:ext cx="202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Environment</a:t>
            </a:r>
          </a:p>
          <a:p>
            <a:pPr algn="ctr"/>
            <a:r>
              <a:rPr lang="en-GB" sz="1800">
                <a:latin typeface="Arial" charset="0"/>
              </a:rPr>
              <a:t>settings</a:t>
            </a:r>
          </a:p>
        </p:txBody>
      </p:sp>
      <p:sp>
        <p:nvSpPr>
          <p:cNvPr id="465946" name="Text Box 26"/>
          <p:cNvSpPr txBox="1">
            <a:spLocks noChangeArrowheads="1"/>
          </p:cNvSpPr>
          <p:nvPr/>
        </p:nvSpPr>
        <p:spPr bwMode="auto">
          <a:xfrm>
            <a:off x="3835400" y="4729163"/>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Reproducibility</a:t>
            </a:r>
          </a:p>
        </p:txBody>
      </p:sp>
      <p:sp>
        <p:nvSpPr>
          <p:cNvPr id="465947" name="Text Box 27"/>
          <p:cNvSpPr txBox="1">
            <a:spLocks noChangeArrowheads="1"/>
          </p:cNvSpPr>
          <p:nvPr/>
        </p:nvSpPr>
        <p:spPr bwMode="auto">
          <a:xfrm>
            <a:off x="2425700" y="4071938"/>
            <a:ext cx="126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Export</a:t>
            </a:r>
          </a:p>
        </p:txBody>
      </p:sp>
      <p:grpSp>
        <p:nvGrpSpPr>
          <p:cNvPr id="465948" name="Group 28"/>
          <p:cNvGrpSpPr>
            <a:grpSpLocks/>
          </p:cNvGrpSpPr>
          <p:nvPr/>
        </p:nvGrpSpPr>
        <p:grpSpPr bwMode="auto">
          <a:xfrm>
            <a:off x="3563938" y="3257550"/>
            <a:ext cx="2016125" cy="1090613"/>
            <a:chOff x="2242" y="2058"/>
            <a:chExt cx="1270" cy="687"/>
          </a:xfrm>
        </p:grpSpPr>
        <p:sp>
          <p:nvSpPr>
            <p:cNvPr id="465949" name="Oval 29"/>
            <p:cNvSpPr>
              <a:spLocks noChangeArrowheads="1"/>
            </p:cNvSpPr>
            <p:nvPr/>
          </p:nvSpPr>
          <p:spPr bwMode="auto">
            <a:xfrm>
              <a:off x="2242" y="2058"/>
              <a:ext cx="1270" cy="687"/>
            </a:xfrm>
            <a:prstGeom prst="ellipse">
              <a:avLst/>
            </a:prstGeom>
            <a:solidFill>
              <a:srgbClr val="FFCC8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950" name="Text Box 30"/>
            <p:cNvSpPr txBox="1">
              <a:spLocks noChangeArrowheads="1"/>
            </p:cNvSpPr>
            <p:nvPr/>
          </p:nvSpPr>
          <p:spPr bwMode="auto">
            <a:xfrm>
              <a:off x="2361" y="2286"/>
              <a:ext cx="9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Single Model</a:t>
              </a:r>
            </a:p>
          </p:txBody>
        </p:sp>
      </p:grpSp>
      <p:sp>
        <p:nvSpPr>
          <p:cNvPr id="465953" name="Rectangle 33"/>
          <p:cNvSpPr>
            <a:spLocks noGrp="1" noChangeArrowheads="1"/>
          </p:cNvSpPr>
          <p:nvPr>
            <p:ph type="title"/>
          </p:nvPr>
        </p:nvSpPr>
        <p:spPr>
          <a:noFill/>
          <a:ln/>
        </p:spPr>
        <p:txBody>
          <a:bodyPr/>
          <a:lstStyle/>
          <a:p>
            <a:r>
              <a:rPr lang="en-GB" dirty="0"/>
              <a:t>Project </a:t>
            </a:r>
            <a:r>
              <a:rPr lang="en-GB" dirty="0" smtClean="0"/>
              <a:t>and </a:t>
            </a:r>
            <a:r>
              <a:rPr lang="en-GB" dirty="0"/>
              <a:t>Configuration </a:t>
            </a:r>
            <a:r>
              <a:rPr lang="en-GB" dirty="0" smtClean="0"/>
              <a:t>Management in Model-Based Design</a:t>
            </a:r>
            <a:endParaRPr lang="en-GB" dirty="0"/>
          </a:p>
        </p:txBody>
      </p:sp>
      <p:sp>
        <p:nvSpPr>
          <p:cNvPr id="465954" name="Text Box 34"/>
          <p:cNvSpPr txBox="1">
            <a:spLocks noChangeArrowheads="1"/>
          </p:cNvSpPr>
          <p:nvPr/>
        </p:nvSpPr>
        <p:spPr bwMode="auto">
          <a:xfrm>
            <a:off x="7764463" y="1679575"/>
            <a:ext cx="1379537" cy="366713"/>
          </a:xfrm>
          <a:prstGeom prst="rect">
            <a:avLst/>
          </a:prstGeom>
          <a:solidFill>
            <a:srgbClr val="FFCC81">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i="1">
                <a:latin typeface="Arial" charset="0"/>
              </a:rPr>
              <a:t>Single User</a:t>
            </a:r>
          </a:p>
        </p:txBody>
      </p:sp>
      <p:sp>
        <p:nvSpPr>
          <p:cNvPr id="465955" name="Text Box 35"/>
          <p:cNvSpPr txBox="1">
            <a:spLocks noChangeArrowheads="1"/>
          </p:cNvSpPr>
          <p:nvPr/>
        </p:nvSpPr>
        <p:spPr bwMode="auto">
          <a:xfrm>
            <a:off x="6678613" y="1282700"/>
            <a:ext cx="2465387" cy="366713"/>
          </a:xfrm>
          <a:prstGeom prst="rect">
            <a:avLst/>
          </a:prstGeom>
          <a:solidFill>
            <a:schemeClr val="accent3">
              <a:lumMod val="20000"/>
              <a:lumOff val="80000"/>
            </a:schemeClr>
          </a:solidFill>
          <a:ln>
            <a:noFill/>
          </a:ln>
          <a:effectLst/>
          <a:extLst/>
        </p:spPr>
        <p:txBody>
          <a:bodyPr>
            <a:spAutoFit/>
          </a:bodyPr>
          <a:lstStyle/>
          <a:p>
            <a:pPr algn="ctr"/>
            <a:r>
              <a:rPr lang="en-GB" sz="1800" i="1" dirty="0">
                <a:latin typeface="Arial" charset="0"/>
              </a:rPr>
              <a:t>Advanced Single User</a:t>
            </a:r>
          </a:p>
        </p:txBody>
      </p:sp>
    </p:spTree>
    <p:extLst>
      <p:ext uri="{BB962C8B-B14F-4D97-AF65-F5344CB8AC3E}">
        <p14:creationId xmlns:p14="http://schemas.microsoft.com/office/powerpoint/2010/main" val="3483571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9" name="Text Box 7"/>
          <p:cNvSpPr txBox="1">
            <a:spLocks noChangeArrowheads="1"/>
          </p:cNvSpPr>
          <p:nvPr/>
        </p:nvSpPr>
        <p:spPr bwMode="auto">
          <a:xfrm>
            <a:off x="7756525" y="1774825"/>
            <a:ext cx="1379538" cy="366713"/>
          </a:xfrm>
          <a:prstGeom prst="rect">
            <a:avLst/>
          </a:prstGeom>
          <a:solidFill>
            <a:srgbClr val="FFCC81">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i="1">
                <a:latin typeface="Arial" charset="0"/>
              </a:rPr>
              <a:t>Single User</a:t>
            </a:r>
          </a:p>
        </p:txBody>
      </p:sp>
      <p:sp>
        <p:nvSpPr>
          <p:cNvPr id="463880" name="Text Box 8"/>
          <p:cNvSpPr txBox="1">
            <a:spLocks noChangeArrowheads="1"/>
          </p:cNvSpPr>
          <p:nvPr/>
        </p:nvSpPr>
        <p:spPr bwMode="auto">
          <a:xfrm>
            <a:off x="6670675" y="1377950"/>
            <a:ext cx="2465388" cy="366713"/>
          </a:xfrm>
          <a:prstGeom prst="rect">
            <a:avLst/>
          </a:prstGeom>
          <a:solidFill>
            <a:schemeClr val="accent3">
              <a:lumMod val="20000"/>
              <a:lumOff val="80000"/>
            </a:schemeClr>
          </a:solidFill>
          <a:ln>
            <a:noFill/>
          </a:ln>
          <a:effectLst/>
          <a:extLst/>
        </p:spPr>
        <p:txBody>
          <a:bodyPr>
            <a:spAutoFit/>
          </a:bodyPr>
          <a:lstStyle/>
          <a:p>
            <a:pPr algn="ctr"/>
            <a:r>
              <a:rPr lang="en-GB" sz="1800" i="1">
                <a:latin typeface="Arial" charset="0"/>
              </a:rPr>
              <a:t>Advanced Single User</a:t>
            </a:r>
          </a:p>
        </p:txBody>
      </p:sp>
      <p:sp>
        <p:nvSpPr>
          <p:cNvPr id="463881" name="Text Box 9"/>
          <p:cNvSpPr txBox="1">
            <a:spLocks noChangeArrowheads="1"/>
          </p:cNvSpPr>
          <p:nvPr/>
        </p:nvSpPr>
        <p:spPr bwMode="auto">
          <a:xfrm>
            <a:off x="8094663" y="2181225"/>
            <a:ext cx="1041400" cy="366713"/>
          </a:xfrm>
          <a:prstGeom prst="rect">
            <a:avLst/>
          </a:prstGeom>
          <a:solidFill>
            <a:schemeClr val="accent1">
              <a:lumMod val="40000"/>
              <a:lumOff val="60000"/>
            </a:schemeClr>
          </a:solidFill>
          <a:ln>
            <a:noFill/>
          </a:ln>
          <a:effectLst/>
          <a:extLst/>
        </p:spPr>
        <p:txBody>
          <a:bodyPr>
            <a:spAutoFit/>
          </a:bodyPr>
          <a:lstStyle/>
          <a:p>
            <a:pPr algn="ctr"/>
            <a:r>
              <a:rPr lang="en-GB" sz="1800" i="1">
                <a:latin typeface="Arial" charset="0"/>
              </a:rPr>
              <a:t>Team</a:t>
            </a:r>
          </a:p>
        </p:txBody>
      </p:sp>
      <p:sp>
        <p:nvSpPr>
          <p:cNvPr id="463883" name="Oval 11"/>
          <p:cNvSpPr>
            <a:spLocks noChangeArrowheads="1"/>
          </p:cNvSpPr>
          <p:nvPr/>
        </p:nvSpPr>
        <p:spPr bwMode="auto">
          <a:xfrm>
            <a:off x="511175" y="1725613"/>
            <a:ext cx="8121650" cy="4152900"/>
          </a:xfrm>
          <a:prstGeom prst="ellipse">
            <a:avLst/>
          </a:prstGeom>
          <a:solidFill>
            <a:schemeClr val="accent1">
              <a:lumMod val="40000"/>
              <a:lumOff val="60000"/>
            </a:schemeClr>
          </a:solidFill>
          <a:ln w="9525">
            <a:solidFill>
              <a:schemeClr val="tx1"/>
            </a:solidFill>
            <a:round/>
            <a:headEnd/>
            <a:tailEnd/>
          </a:ln>
          <a:effectLst/>
          <a:extLst/>
        </p:spPr>
        <p:txBody>
          <a:bodyPr wrap="none" anchor="ctr"/>
          <a:lstStyle/>
          <a:p>
            <a:endParaRPr lang="en-US"/>
          </a:p>
        </p:txBody>
      </p:sp>
      <p:sp>
        <p:nvSpPr>
          <p:cNvPr id="463884" name="Text Box 12"/>
          <p:cNvSpPr txBox="1">
            <a:spLocks noChangeArrowheads="1"/>
          </p:cNvSpPr>
          <p:nvPr/>
        </p:nvSpPr>
        <p:spPr bwMode="auto">
          <a:xfrm>
            <a:off x="6640513" y="3074988"/>
            <a:ext cx="177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Project</a:t>
            </a:r>
          </a:p>
          <a:p>
            <a:pPr algn="ctr"/>
            <a:r>
              <a:rPr lang="en-GB" sz="1800">
                <a:latin typeface="Arial" charset="0"/>
              </a:rPr>
              <a:t>Sharing</a:t>
            </a:r>
          </a:p>
        </p:txBody>
      </p:sp>
      <p:sp>
        <p:nvSpPr>
          <p:cNvPr id="463885" name="Text Box 13"/>
          <p:cNvSpPr txBox="1">
            <a:spLocks noChangeArrowheads="1"/>
          </p:cNvSpPr>
          <p:nvPr/>
        </p:nvSpPr>
        <p:spPr bwMode="auto">
          <a:xfrm>
            <a:off x="3473450" y="1884363"/>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Large Projects</a:t>
            </a:r>
          </a:p>
        </p:txBody>
      </p:sp>
      <p:sp>
        <p:nvSpPr>
          <p:cNvPr id="463886" name="Text Box 14"/>
          <p:cNvSpPr txBox="1">
            <a:spLocks noChangeArrowheads="1"/>
          </p:cNvSpPr>
          <p:nvPr/>
        </p:nvSpPr>
        <p:spPr bwMode="auto">
          <a:xfrm>
            <a:off x="1354138" y="4857750"/>
            <a:ext cx="2638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Common</a:t>
            </a:r>
          </a:p>
          <a:p>
            <a:pPr algn="ctr"/>
            <a:r>
              <a:rPr lang="en-GB" sz="1800">
                <a:latin typeface="Arial" charset="0"/>
              </a:rPr>
              <a:t>Environments</a:t>
            </a:r>
          </a:p>
        </p:txBody>
      </p:sp>
      <p:sp>
        <p:nvSpPr>
          <p:cNvPr id="463887" name="Text Box 15"/>
          <p:cNvSpPr txBox="1">
            <a:spLocks noChangeArrowheads="1"/>
          </p:cNvSpPr>
          <p:nvPr/>
        </p:nvSpPr>
        <p:spPr bwMode="auto">
          <a:xfrm>
            <a:off x="5524500" y="5032375"/>
            <a:ext cx="2151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Requirements</a:t>
            </a:r>
          </a:p>
        </p:txBody>
      </p:sp>
      <p:sp>
        <p:nvSpPr>
          <p:cNvPr id="463888" name="Text Box 16"/>
          <p:cNvSpPr txBox="1">
            <a:spLocks noChangeArrowheads="1"/>
          </p:cNvSpPr>
          <p:nvPr/>
        </p:nvSpPr>
        <p:spPr bwMode="auto">
          <a:xfrm>
            <a:off x="1581150" y="2078038"/>
            <a:ext cx="2016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Model</a:t>
            </a:r>
          </a:p>
          <a:p>
            <a:pPr algn="ctr"/>
            <a:r>
              <a:rPr lang="en-GB" sz="1800">
                <a:latin typeface="Arial" charset="0"/>
              </a:rPr>
              <a:t>Sharing</a:t>
            </a:r>
          </a:p>
        </p:txBody>
      </p:sp>
      <p:sp>
        <p:nvSpPr>
          <p:cNvPr id="463889" name="Text Box 17"/>
          <p:cNvSpPr txBox="1">
            <a:spLocks noChangeArrowheads="1"/>
          </p:cNvSpPr>
          <p:nvPr/>
        </p:nvSpPr>
        <p:spPr bwMode="auto">
          <a:xfrm>
            <a:off x="585788" y="3686175"/>
            <a:ext cx="15954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Shared</a:t>
            </a:r>
          </a:p>
          <a:p>
            <a:pPr algn="ctr"/>
            <a:r>
              <a:rPr lang="en-GB" sz="1800">
                <a:latin typeface="Arial" charset="0"/>
              </a:rPr>
              <a:t>Libraries</a:t>
            </a:r>
          </a:p>
        </p:txBody>
      </p:sp>
      <p:sp>
        <p:nvSpPr>
          <p:cNvPr id="463890" name="Text Box 18"/>
          <p:cNvSpPr txBox="1">
            <a:spLocks noChangeArrowheads="1"/>
          </p:cNvSpPr>
          <p:nvPr/>
        </p:nvSpPr>
        <p:spPr bwMode="auto">
          <a:xfrm>
            <a:off x="3709988" y="5265738"/>
            <a:ext cx="19542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Parallel</a:t>
            </a:r>
          </a:p>
          <a:p>
            <a:pPr algn="ctr"/>
            <a:r>
              <a:rPr lang="en-GB" sz="1800">
                <a:latin typeface="Arial" charset="0"/>
              </a:rPr>
              <a:t>Development</a:t>
            </a:r>
          </a:p>
        </p:txBody>
      </p:sp>
      <p:sp>
        <p:nvSpPr>
          <p:cNvPr id="463891" name="Text Box 19"/>
          <p:cNvSpPr txBox="1">
            <a:spLocks noChangeArrowheads="1"/>
          </p:cNvSpPr>
          <p:nvPr/>
        </p:nvSpPr>
        <p:spPr bwMode="auto">
          <a:xfrm>
            <a:off x="941388" y="4511675"/>
            <a:ext cx="1565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Variants</a:t>
            </a:r>
          </a:p>
        </p:txBody>
      </p:sp>
      <p:sp>
        <p:nvSpPr>
          <p:cNvPr id="463892" name="Text Box 20"/>
          <p:cNvSpPr txBox="1">
            <a:spLocks noChangeArrowheads="1"/>
          </p:cNvSpPr>
          <p:nvPr/>
        </p:nvSpPr>
        <p:spPr bwMode="auto">
          <a:xfrm>
            <a:off x="5597525" y="2413000"/>
            <a:ext cx="2058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Reuse</a:t>
            </a:r>
          </a:p>
        </p:txBody>
      </p:sp>
      <p:sp>
        <p:nvSpPr>
          <p:cNvPr id="463893" name="Text Box 21"/>
          <p:cNvSpPr txBox="1">
            <a:spLocks noChangeArrowheads="1"/>
          </p:cNvSpPr>
          <p:nvPr/>
        </p:nvSpPr>
        <p:spPr bwMode="auto">
          <a:xfrm>
            <a:off x="333375" y="2836863"/>
            <a:ext cx="26400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Interface</a:t>
            </a:r>
          </a:p>
          <a:p>
            <a:pPr algn="ctr"/>
            <a:r>
              <a:rPr lang="en-GB" sz="1800">
                <a:latin typeface="Arial" charset="0"/>
              </a:rPr>
              <a:t>Definition</a:t>
            </a:r>
          </a:p>
        </p:txBody>
      </p:sp>
      <p:sp>
        <p:nvSpPr>
          <p:cNvPr id="463894" name="Text Box 22"/>
          <p:cNvSpPr txBox="1">
            <a:spLocks noChangeArrowheads="1"/>
          </p:cNvSpPr>
          <p:nvPr/>
        </p:nvSpPr>
        <p:spPr bwMode="auto">
          <a:xfrm>
            <a:off x="6278563" y="4087813"/>
            <a:ext cx="2638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b="1" dirty="0">
                <a:latin typeface="Arial" charset="0"/>
              </a:rPr>
              <a:t>Configuration</a:t>
            </a:r>
          </a:p>
          <a:p>
            <a:pPr algn="ctr"/>
            <a:r>
              <a:rPr lang="en-GB" sz="1800" b="1" dirty="0">
                <a:latin typeface="Arial" charset="0"/>
              </a:rPr>
              <a:t>Management</a:t>
            </a:r>
          </a:p>
        </p:txBody>
      </p:sp>
      <p:sp>
        <p:nvSpPr>
          <p:cNvPr id="463895" name="Oval 23"/>
          <p:cNvSpPr>
            <a:spLocks noChangeArrowheads="1"/>
          </p:cNvSpPr>
          <p:nvPr/>
        </p:nvSpPr>
        <p:spPr bwMode="auto">
          <a:xfrm>
            <a:off x="2232025" y="2290763"/>
            <a:ext cx="4679950" cy="3024187"/>
          </a:xfrm>
          <a:prstGeom prst="ellipse">
            <a:avLst/>
          </a:prstGeom>
          <a:solidFill>
            <a:schemeClr val="accent3">
              <a:lumMod val="20000"/>
              <a:lumOff val="80000"/>
            </a:schemeClr>
          </a:solidFill>
          <a:ln w="9525">
            <a:solidFill>
              <a:schemeClr val="tx1"/>
            </a:solidFill>
            <a:round/>
            <a:headEnd/>
            <a:tailEnd/>
          </a:ln>
          <a:effectLst/>
          <a:extLst/>
        </p:spPr>
        <p:txBody>
          <a:bodyPr wrap="none" anchor="ctr"/>
          <a:lstStyle/>
          <a:p>
            <a:endParaRPr lang="en-US"/>
          </a:p>
        </p:txBody>
      </p:sp>
      <p:sp>
        <p:nvSpPr>
          <p:cNvPr id="463896" name="Text Box 24"/>
          <p:cNvSpPr txBox="1">
            <a:spLocks noChangeArrowheads="1"/>
          </p:cNvSpPr>
          <p:nvPr/>
        </p:nvSpPr>
        <p:spPr bwMode="auto">
          <a:xfrm>
            <a:off x="5389563" y="3073400"/>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Data Files</a:t>
            </a:r>
          </a:p>
        </p:txBody>
      </p:sp>
      <p:sp>
        <p:nvSpPr>
          <p:cNvPr id="463897" name="Text Box 25"/>
          <p:cNvSpPr txBox="1">
            <a:spLocks noChangeArrowheads="1"/>
          </p:cNvSpPr>
          <p:nvPr/>
        </p:nvSpPr>
        <p:spPr bwMode="auto">
          <a:xfrm>
            <a:off x="5657850" y="3578225"/>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Path</a:t>
            </a:r>
          </a:p>
        </p:txBody>
      </p:sp>
      <p:sp>
        <p:nvSpPr>
          <p:cNvPr id="463898" name="Text Box 26"/>
          <p:cNvSpPr txBox="1">
            <a:spLocks noChangeArrowheads="1"/>
          </p:cNvSpPr>
          <p:nvPr/>
        </p:nvSpPr>
        <p:spPr bwMode="auto">
          <a:xfrm>
            <a:off x="5348288" y="4079875"/>
            <a:ext cx="1260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Revision Control</a:t>
            </a:r>
          </a:p>
        </p:txBody>
      </p:sp>
      <p:sp>
        <p:nvSpPr>
          <p:cNvPr id="463899" name="Text Box 27"/>
          <p:cNvSpPr txBox="1">
            <a:spLocks noChangeArrowheads="1"/>
          </p:cNvSpPr>
          <p:nvPr/>
        </p:nvSpPr>
        <p:spPr bwMode="auto">
          <a:xfrm>
            <a:off x="2373313" y="3559175"/>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Libraries</a:t>
            </a:r>
          </a:p>
        </p:txBody>
      </p:sp>
      <p:sp>
        <p:nvSpPr>
          <p:cNvPr id="463900" name="Text Box 28"/>
          <p:cNvSpPr txBox="1">
            <a:spLocks noChangeArrowheads="1"/>
          </p:cNvSpPr>
          <p:nvPr/>
        </p:nvSpPr>
        <p:spPr bwMode="auto">
          <a:xfrm>
            <a:off x="2981325" y="4489450"/>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Utilities</a:t>
            </a:r>
          </a:p>
        </p:txBody>
      </p:sp>
      <p:sp>
        <p:nvSpPr>
          <p:cNvPr id="463901" name="Text Box 29"/>
          <p:cNvSpPr txBox="1">
            <a:spLocks noChangeArrowheads="1"/>
          </p:cNvSpPr>
          <p:nvPr/>
        </p:nvSpPr>
        <p:spPr bwMode="auto">
          <a:xfrm>
            <a:off x="4335463" y="2547938"/>
            <a:ext cx="1260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Multiple Models</a:t>
            </a:r>
          </a:p>
        </p:txBody>
      </p:sp>
      <p:sp>
        <p:nvSpPr>
          <p:cNvPr id="463902" name="Text Box 30"/>
          <p:cNvSpPr txBox="1">
            <a:spLocks noChangeArrowheads="1"/>
          </p:cNvSpPr>
          <p:nvPr/>
        </p:nvSpPr>
        <p:spPr bwMode="auto">
          <a:xfrm>
            <a:off x="2570163" y="2727325"/>
            <a:ext cx="202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Environment</a:t>
            </a:r>
          </a:p>
          <a:p>
            <a:pPr algn="ctr"/>
            <a:r>
              <a:rPr lang="en-GB" sz="1800">
                <a:latin typeface="Arial" charset="0"/>
              </a:rPr>
              <a:t>settings</a:t>
            </a:r>
          </a:p>
        </p:txBody>
      </p:sp>
      <p:sp>
        <p:nvSpPr>
          <p:cNvPr id="463903" name="Text Box 31"/>
          <p:cNvSpPr txBox="1">
            <a:spLocks noChangeArrowheads="1"/>
          </p:cNvSpPr>
          <p:nvPr/>
        </p:nvSpPr>
        <p:spPr bwMode="auto">
          <a:xfrm>
            <a:off x="3992563" y="4811713"/>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Reproducibility</a:t>
            </a:r>
          </a:p>
        </p:txBody>
      </p:sp>
      <p:sp>
        <p:nvSpPr>
          <p:cNvPr id="463904" name="Text Box 32"/>
          <p:cNvSpPr txBox="1">
            <a:spLocks noChangeArrowheads="1"/>
          </p:cNvSpPr>
          <p:nvPr/>
        </p:nvSpPr>
        <p:spPr bwMode="auto">
          <a:xfrm>
            <a:off x="2425700" y="4071938"/>
            <a:ext cx="126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Export</a:t>
            </a:r>
          </a:p>
        </p:txBody>
      </p:sp>
      <p:grpSp>
        <p:nvGrpSpPr>
          <p:cNvPr id="463905" name="Group 33"/>
          <p:cNvGrpSpPr>
            <a:grpSpLocks/>
          </p:cNvGrpSpPr>
          <p:nvPr/>
        </p:nvGrpSpPr>
        <p:grpSpPr bwMode="auto">
          <a:xfrm>
            <a:off x="3563938" y="3257550"/>
            <a:ext cx="2016125" cy="1090613"/>
            <a:chOff x="2242" y="2058"/>
            <a:chExt cx="1270" cy="687"/>
          </a:xfrm>
        </p:grpSpPr>
        <p:sp>
          <p:nvSpPr>
            <p:cNvPr id="463906" name="Oval 34"/>
            <p:cNvSpPr>
              <a:spLocks noChangeArrowheads="1"/>
            </p:cNvSpPr>
            <p:nvPr/>
          </p:nvSpPr>
          <p:spPr bwMode="auto">
            <a:xfrm>
              <a:off x="2242" y="2058"/>
              <a:ext cx="1270" cy="687"/>
            </a:xfrm>
            <a:prstGeom prst="ellipse">
              <a:avLst/>
            </a:prstGeom>
            <a:solidFill>
              <a:srgbClr val="FFCC8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907" name="Text Box 35"/>
            <p:cNvSpPr txBox="1">
              <a:spLocks noChangeArrowheads="1"/>
            </p:cNvSpPr>
            <p:nvPr/>
          </p:nvSpPr>
          <p:spPr bwMode="auto">
            <a:xfrm>
              <a:off x="2361" y="2286"/>
              <a:ext cx="9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Single Model</a:t>
              </a:r>
            </a:p>
          </p:txBody>
        </p:sp>
      </p:grpSp>
      <p:sp>
        <p:nvSpPr>
          <p:cNvPr id="463910" name="Rectangle 38"/>
          <p:cNvSpPr>
            <a:spLocks noGrp="1" noChangeArrowheads="1"/>
          </p:cNvSpPr>
          <p:nvPr>
            <p:ph type="title"/>
          </p:nvPr>
        </p:nvSpPr>
        <p:spPr>
          <a:noFill/>
          <a:ln/>
        </p:spPr>
        <p:txBody>
          <a:bodyPr/>
          <a:lstStyle/>
          <a:p>
            <a:r>
              <a:rPr lang="en-GB" dirty="0"/>
              <a:t>Project </a:t>
            </a:r>
            <a:r>
              <a:rPr lang="en-GB" dirty="0" smtClean="0"/>
              <a:t>and </a:t>
            </a:r>
            <a:r>
              <a:rPr lang="en-GB" dirty="0"/>
              <a:t>Configuration </a:t>
            </a:r>
            <a:r>
              <a:rPr lang="en-GB" dirty="0" smtClean="0"/>
              <a:t>Management View in Model-Based Design</a:t>
            </a:r>
            <a:endParaRPr lang="en-GB" dirty="0"/>
          </a:p>
        </p:txBody>
      </p:sp>
    </p:spTree>
    <p:extLst>
      <p:ext uri="{BB962C8B-B14F-4D97-AF65-F5344CB8AC3E}">
        <p14:creationId xmlns:p14="http://schemas.microsoft.com/office/powerpoint/2010/main" val="2821406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Oval 2"/>
          <p:cNvSpPr>
            <a:spLocks noChangeArrowheads="1"/>
          </p:cNvSpPr>
          <p:nvPr/>
        </p:nvSpPr>
        <p:spPr bwMode="auto">
          <a:xfrm>
            <a:off x="0" y="1060450"/>
            <a:ext cx="9144000" cy="5387975"/>
          </a:xfrm>
          <a:prstGeom prst="ellipse">
            <a:avLst/>
          </a:prstGeom>
          <a:solidFill>
            <a:schemeClr val="accent2">
              <a:lumMod val="20000"/>
              <a:lumOff val="80000"/>
            </a:schemeClr>
          </a:solidFill>
          <a:ln w="9525">
            <a:solidFill>
              <a:schemeClr val="tx1"/>
            </a:solidFill>
            <a:round/>
            <a:headEnd/>
            <a:tailEnd/>
          </a:ln>
          <a:effectLst/>
          <a:extLst/>
        </p:spPr>
        <p:txBody>
          <a:bodyPr wrap="none" anchor="ctr"/>
          <a:lstStyle/>
          <a:p>
            <a:endParaRPr lang="en-US"/>
          </a:p>
        </p:txBody>
      </p:sp>
      <p:sp>
        <p:nvSpPr>
          <p:cNvPr id="428047" name="Text Box 15"/>
          <p:cNvSpPr txBox="1">
            <a:spLocks noChangeArrowheads="1"/>
          </p:cNvSpPr>
          <p:nvPr/>
        </p:nvSpPr>
        <p:spPr bwMode="auto">
          <a:xfrm>
            <a:off x="55563" y="635000"/>
            <a:ext cx="1846262" cy="366713"/>
          </a:xfrm>
          <a:prstGeom prst="rect">
            <a:avLst/>
          </a:prstGeom>
          <a:solidFill>
            <a:schemeClr val="accent2">
              <a:lumMod val="20000"/>
              <a:lumOff val="80000"/>
            </a:schemeClr>
          </a:solidFill>
          <a:ln>
            <a:noFill/>
          </a:ln>
          <a:effectLst/>
          <a:extLst/>
        </p:spPr>
        <p:txBody>
          <a:bodyPr>
            <a:spAutoFit/>
          </a:bodyPr>
          <a:lstStyle/>
          <a:p>
            <a:pPr algn="ctr"/>
            <a:r>
              <a:rPr lang="en-GB" sz="1800" i="1">
                <a:latin typeface="Arial" charset="0"/>
              </a:rPr>
              <a:t>Multiple Teams</a:t>
            </a:r>
          </a:p>
        </p:txBody>
      </p:sp>
      <p:sp>
        <p:nvSpPr>
          <p:cNvPr id="428060" name="Text Box 28"/>
          <p:cNvSpPr txBox="1">
            <a:spLocks noChangeArrowheads="1"/>
          </p:cNvSpPr>
          <p:nvPr/>
        </p:nvSpPr>
        <p:spPr bwMode="auto">
          <a:xfrm rot="711966">
            <a:off x="5640388" y="1317625"/>
            <a:ext cx="1617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Corporate</a:t>
            </a:r>
          </a:p>
          <a:p>
            <a:pPr algn="ctr"/>
            <a:r>
              <a:rPr lang="en-GB" sz="1800">
                <a:latin typeface="Arial" charset="0"/>
              </a:rPr>
              <a:t> Database</a:t>
            </a:r>
          </a:p>
        </p:txBody>
      </p:sp>
      <p:sp>
        <p:nvSpPr>
          <p:cNvPr id="428061" name="Text Box 29"/>
          <p:cNvSpPr txBox="1">
            <a:spLocks noChangeArrowheads="1"/>
          </p:cNvSpPr>
          <p:nvPr/>
        </p:nvSpPr>
        <p:spPr bwMode="auto">
          <a:xfrm>
            <a:off x="3209925" y="1103313"/>
            <a:ext cx="2390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Change Request</a:t>
            </a:r>
          </a:p>
          <a:p>
            <a:pPr algn="ctr"/>
            <a:r>
              <a:rPr lang="en-GB" sz="1800">
                <a:latin typeface="Arial" charset="0"/>
              </a:rPr>
              <a:t>Management</a:t>
            </a:r>
          </a:p>
        </p:txBody>
      </p:sp>
      <p:sp>
        <p:nvSpPr>
          <p:cNvPr id="428062" name="Text Box 30"/>
          <p:cNvSpPr txBox="1">
            <a:spLocks noChangeArrowheads="1"/>
          </p:cNvSpPr>
          <p:nvPr/>
        </p:nvSpPr>
        <p:spPr bwMode="auto">
          <a:xfrm>
            <a:off x="7356475" y="2068513"/>
            <a:ext cx="944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b="1" dirty="0">
                <a:latin typeface="Arial" charset="0"/>
              </a:rPr>
              <a:t>PLM</a:t>
            </a:r>
          </a:p>
        </p:txBody>
      </p:sp>
      <p:sp>
        <p:nvSpPr>
          <p:cNvPr id="428066" name="Text Box 34"/>
          <p:cNvSpPr txBox="1">
            <a:spLocks noChangeArrowheads="1"/>
          </p:cNvSpPr>
          <p:nvPr/>
        </p:nvSpPr>
        <p:spPr bwMode="auto">
          <a:xfrm>
            <a:off x="7764463" y="1014413"/>
            <a:ext cx="1379537" cy="366712"/>
          </a:xfrm>
          <a:prstGeom prst="rect">
            <a:avLst/>
          </a:prstGeom>
          <a:solidFill>
            <a:srgbClr val="FFCC81">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i="1">
                <a:latin typeface="Arial" charset="0"/>
              </a:rPr>
              <a:t>Single User</a:t>
            </a:r>
          </a:p>
        </p:txBody>
      </p:sp>
      <p:sp>
        <p:nvSpPr>
          <p:cNvPr id="428067" name="Text Box 35"/>
          <p:cNvSpPr txBox="1">
            <a:spLocks noChangeArrowheads="1"/>
          </p:cNvSpPr>
          <p:nvPr/>
        </p:nvSpPr>
        <p:spPr bwMode="auto">
          <a:xfrm>
            <a:off x="6659563" y="609600"/>
            <a:ext cx="2465387" cy="366713"/>
          </a:xfrm>
          <a:prstGeom prst="rect">
            <a:avLst/>
          </a:prstGeom>
          <a:solidFill>
            <a:schemeClr val="accent3">
              <a:lumMod val="20000"/>
              <a:lumOff val="80000"/>
            </a:schemeClr>
          </a:solidFill>
          <a:ln>
            <a:noFill/>
          </a:ln>
          <a:effectLst/>
          <a:extLst/>
        </p:spPr>
        <p:txBody>
          <a:bodyPr>
            <a:spAutoFit/>
          </a:bodyPr>
          <a:lstStyle/>
          <a:p>
            <a:pPr algn="ctr"/>
            <a:r>
              <a:rPr lang="en-GB" sz="1800" i="1">
                <a:latin typeface="Arial" charset="0"/>
              </a:rPr>
              <a:t>Advanced Single User</a:t>
            </a:r>
          </a:p>
        </p:txBody>
      </p:sp>
      <p:sp>
        <p:nvSpPr>
          <p:cNvPr id="428068" name="Text Box 36"/>
          <p:cNvSpPr txBox="1">
            <a:spLocks noChangeArrowheads="1"/>
          </p:cNvSpPr>
          <p:nvPr/>
        </p:nvSpPr>
        <p:spPr bwMode="auto">
          <a:xfrm>
            <a:off x="55563" y="1047750"/>
            <a:ext cx="1598612" cy="366713"/>
          </a:xfrm>
          <a:prstGeom prst="rect">
            <a:avLst/>
          </a:prstGeom>
          <a:solidFill>
            <a:schemeClr val="accent1">
              <a:lumMod val="40000"/>
              <a:lumOff val="60000"/>
            </a:schemeClr>
          </a:solidFill>
          <a:ln>
            <a:noFill/>
          </a:ln>
          <a:effectLst/>
          <a:extLst/>
        </p:spPr>
        <p:txBody>
          <a:bodyPr>
            <a:spAutoFit/>
          </a:bodyPr>
          <a:lstStyle/>
          <a:p>
            <a:pPr algn="ctr"/>
            <a:r>
              <a:rPr lang="en-GB" sz="1800" i="1">
                <a:latin typeface="Arial" charset="0"/>
              </a:rPr>
              <a:t>Team</a:t>
            </a:r>
          </a:p>
        </p:txBody>
      </p:sp>
      <p:sp>
        <p:nvSpPr>
          <p:cNvPr id="428070" name="Oval 38"/>
          <p:cNvSpPr>
            <a:spLocks noChangeArrowheads="1"/>
          </p:cNvSpPr>
          <p:nvPr/>
        </p:nvSpPr>
        <p:spPr bwMode="auto">
          <a:xfrm>
            <a:off x="511175" y="1725613"/>
            <a:ext cx="8121650" cy="4152900"/>
          </a:xfrm>
          <a:prstGeom prst="ellipse">
            <a:avLst/>
          </a:prstGeom>
          <a:solidFill>
            <a:schemeClr val="accent1">
              <a:lumMod val="40000"/>
              <a:lumOff val="60000"/>
            </a:schemeClr>
          </a:solidFill>
          <a:ln w="9525">
            <a:solidFill>
              <a:schemeClr val="tx1"/>
            </a:solidFill>
            <a:round/>
            <a:headEnd/>
            <a:tailEnd/>
          </a:ln>
          <a:effectLst/>
          <a:extLst/>
        </p:spPr>
        <p:txBody>
          <a:bodyPr wrap="none" anchor="ctr"/>
          <a:lstStyle/>
          <a:p>
            <a:endParaRPr lang="en-US"/>
          </a:p>
        </p:txBody>
      </p:sp>
      <p:sp>
        <p:nvSpPr>
          <p:cNvPr id="428071" name="Text Box 39"/>
          <p:cNvSpPr txBox="1">
            <a:spLocks noChangeArrowheads="1"/>
          </p:cNvSpPr>
          <p:nvPr/>
        </p:nvSpPr>
        <p:spPr bwMode="auto">
          <a:xfrm>
            <a:off x="6640513" y="3074988"/>
            <a:ext cx="1774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Project</a:t>
            </a:r>
          </a:p>
          <a:p>
            <a:pPr algn="ctr"/>
            <a:r>
              <a:rPr lang="en-GB" sz="1800">
                <a:latin typeface="Arial" charset="0"/>
              </a:rPr>
              <a:t>Sharing</a:t>
            </a:r>
          </a:p>
        </p:txBody>
      </p:sp>
      <p:sp>
        <p:nvSpPr>
          <p:cNvPr id="428072" name="Text Box 40"/>
          <p:cNvSpPr txBox="1">
            <a:spLocks noChangeArrowheads="1"/>
          </p:cNvSpPr>
          <p:nvPr/>
        </p:nvSpPr>
        <p:spPr bwMode="auto">
          <a:xfrm>
            <a:off x="3473450" y="1884363"/>
            <a:ext cx="205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Large Projects</a:t>
            </a:r>
          </a:p>
        </p:txBody>
      </p:sp>
      <p:sp>
        <p:nvSpPr>
          <p:cNvPr id="428073" name="Text Box 41"/>
          <p:cNvSpPr txBox="1">
            <a:spLocks noChangeArrowheads="1"/>
          </p:cNvSpPr>
          <p:nvPr/>
        </p:nvSpPr>
        <p:spPr bwMode="auto">
          <a:xfrm>
            <a:off x="1354138" y="4857750"/>
            <a:ext cx="2638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Common</a:t>
            </a:r>
          </a:p>
          <a:p>
            <a:pPr algn="ctr"/>
            <a:r>
              <a:rPr lang="en-GB" sz="1800">
                <a:latin typeface="Arial" charset="0"/>
              </a:rPr>
              <a:t>Environments</a:t>
            </a:r>
          </a:p>
        </p:txBody>
      </p:sp>
      <p:sp>
        <p:nvSpPr>
          <p:cNvPr id="428074" name="Text Box 42"/>
          <p:cNvSpPr txBox="1">
            <a:spLocks noChangeArrowheads="1"/>
          </p:cNvSpPr>
          <p:nvPr/>
        </p:nvSpPr>
        <p:spPr bwMode="auto">
          <a:xfrm>
            <a:off x="5524500" y="5032375"/>
            <a:ext cx="2151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Requirements</a:t>
            </a:r>
          </a:p>
        </p:txBody>
      </p:sp>
      <p:sp>
        <p:nvSpPr>
          <p:cNvPr id="428075" name="Text Box 43"/>
          <p:cNvSpPr txBox="1">
            <a:spLocks noChangeArrowheads="1"/>
          </p:cNvSpPr>
          <p:nvPr/>
        </p:nvSpPr>
        <p:spPr bwMode="auto">
          <a:xfrm>
            <a:off x="1581150" y="2078038"/>
            <a:ext cx="2016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Model</a:t>
            </a:r>
          </a:p>
          <a:p>
            <a:pPr algn="ctr"/>
            <a:r>
              <a:rPr lang="en-GB" sz="1800">
                <a:latin typeface="Arial" charset="0"/>
              </a:rPr>
              <a:t>Sharing</a:t>
            </a:r>
          </a:p>
        </p:txBody>
      </p:sp>
      <p:sp>
        <p:nvSpPr>
          <p:cNvPr id="428076" name="Text Box 44"/>
          <p:cNvSpPr txBox="1">
            <a:spLocks noChangeArrowheads="1"/>
          </p:cNvSpPr>
          <p:nvPr/>
        </p:nvSpPr>
        <p:spPr bwMode="auto">
          <a:xfrm>
            <a:off x="585788" y="3686175"/>
            <a:ext cx="15954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Shared</a:t>
            </a:r>
          </a:p>
          <a:p>
            <a:pPr algn="ctr"/>
            <a:r>
              <a:rPr lang="en-GB" sz="1800">
                <a:latin typeface="Arial" charset="0"/>
              </a:rPr>
              <a:t>Libraries</a:t>
            </a:r>
          </a:p>
        </p:txBody>
      </p:sp>
      <p:sp>
        <p:nvSpPr>
          <p:cNvPr id="428077" name="Text Box 45"/>
          <p:cNvSpPr txBox="1">
            <a:spLocks noChangeArrowheads="1"/>
          </p:cNvSpPr>
          <p:nvPr/>
        </p:nvSpPr>
        <p:spPr bwMode="auto">
          <a:xfrm>
            <a:off x="3709988" y="5265738"/>
            <a:ext cx="19542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Parallel</a:t>
            </a:r>
          </a:p>
          <a:p>
            <a:pPr algn="ctr"/>
            <a:r>
              <a:rPr lang="en-GB" sz="1800">
                <a:latin typeface="Arial" charset="0"/>
              </a:rPr>
              <a:t>Development</a:t>
            </a:r>
          </a:p>
        </p:txBody>
      </p:sp>
      <p:sp>
        <p:nvSpPr>
          <p:cNvPr id="428078" name="Text Box 46"/>
          <p:cNvSpPr txBox="1">
            <a:spLocks noChangeArrowheads="1"/>
          </p:cNvSpPr>
          <p:nvPr/>
        </p:nvSpPr>
        <p:spPr bwMode="auto">
          <a:xfrm>
            <a:off x="941388" y="4511675"/>
            <a:ext cx="1565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Variants</a:t>
            </a:r>
          </a:p>
        </p:txBody>
      </p:sp>
      <p:sp>
        <p:nvSpPr>
          <p:cNvPr id="428079" name="Text Box 47"/>
          <p:cNvSpPr txBox="1">
            <a:spLocks noChangeArrowheads="1"/>
          </p:cNvSpPr>
          <p:nvPr/>
        </p:nvSpPr>
        <p:spPr bwMode="auto">
          <a:xfrm>
            <a:off x="5597525" y="2413000"/>
            <a:ext cx="2058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Reuse</a:t>
            </a:r>
          </a:p>
        </p:txBody>
      </p:sp>
      <p:sp>
        <p:nvSpPr>
          <p:cNvPr id="428080" name="Text Box 48"/>
          <p:cNvSpPr txBox="1">
            <a:spLocks noChangeArrowheads="1"/>
          </p:cNvSpPr>
          <p:nvPr/>
        </p:nvSpPr>
        <p:spPr bwMode="auto">
          <a:xfrm>
            <a:off x="333375" y="2836863"/>
            <a:ext cx="26400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Interface</a:t>
            </a:r>
          </a:p>
          <a:p>
            <a:pPr algn="ctr"/>
            <a:r>
              <a:rPr lang="en-GB" sz="1800">
                <a:latin typeface="Arial" charset="0"/>
              </a:rPr>
              <a:t>Definition</a:t>
            </a:r>
          </a:p>
        </p:txBody>
      </p:sp>
      <p:sp>
        <p:nvSpPr>
          <p:cNvPr id="428081" name="Text Box 49"/>
          <p:cNvSpPr txBox="1">
            <a:spLocks noChangeArrowheads="1"/>
          </p:cNvSpPr>
          <p:nvPr/>
        </p:nvSpPr>
        <p:spPr bwMode="auto">
          <a:xfrm>
            <a:off x="6278563" y="4087813"/>
            <a:ext cx="2638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Configuration</a:t>
            </a:r>
          </a:p>
          <a:p>
            <a:pPr algn="ctr"/>
            <a:r>
              <a:rPr lang="en-GB" sz="1800">
                <a:latin typeface="Arial" charset="0"/>
              </a:rPr>
              <a:t>Management</a:t>
            </a:r>
          </a:p>
        </p:txBody>
      </p:sp>
      <p:sp>
        <p:nvSpPr>
          <p:cNvPr id="428082" name="Oval 50"/>
          <p:cNvSpPr>
            <a:spLocks noChangeArrowheads="1"/>
          </p:cNvSpPr>
          <p:nvPr/>
        </p:nvSpPr>
        <p:spPr bwMode="auto">
          <a:xfrm>
            <a:off x="2232025" y="2290763"/>
            <a:ext cx="4679950" cy="3024187"/>
          </a:xfrm>
          <a:prstGeom prst="ellipse">
            <a:avLst/>
          </a:prstGeom>
          <a:solidFill>
            <a:schemeClr val="accent3">
              <a:lumMod val="20000"/>
              <a:lumOff val="80000"/>
            </a:schemeClr>
          </a:solidFill>
          <a:ln w="9525">
            <a:solidFill>
              <a:schemeClr val="tx1"/>
            </a:solidFill>
            <a:round/>
            <a:headEnd/>
            <a:tailEnd/>
          </a:ln>
          <a:effectLst/>
          <a:extLst/>
        </p:spPr>
        <p:txBody>
          <a:bodyPr wrap="none" anchor="ctr"/>
          <a:lstStyle/>
          <a:p>
            <a:endParaRPr lang="en-US"/>
          </a:p>
        </p:txBody>
      </p:sp>
      <p:sp>
        <p:nvSpPr>
          <p:cNvPr id="428083" name="Text Box 51"/>
          <p:cNvSpPr txBox="1">
            <a:spLocks noChangeArrowheads="1"/>
          </p:cNvSpPr>
          <p:nvPr/>
        </p:nvSpPr>
        <p:spPr bwMode="auto">
          <a:xfrm>
            <a:off x="5389563" y="3073400"/>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Data Files</a:t>
            </a:r>
          </a:p>
        </p:txBody>
      </p:sp>
      <p:sp>
        <p:nvSpPr>
          <p:cNvPr id="428084" name="Text Box 52"/>
          <p:cNvSpPr txBox="1">
            <a:spLocks noChangeArrowheads="1"/>
          </p:cNvSpPr>
          <p:nvPr/>
        </p:nvSpPr>
        <p:spPr bwMode="auto">
          <a:xfrm>
            <a:off x="5657850" y="3578225"/>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Path</a:t>
            </a:r>
          </a:p>
        </p:txBody>
      </p:sp>
      <p:sp>
        <p:nvSpPr>
          <p:cNvPr id="428085" name="Text Box 53"/>
          <p:cNvSpPr txBox="1">
            <a:spLocks noChangeArrowheads="1"/>
          </p:cNvSpPr>
          <p:nvPr/>
        </p:nvSpPr>
        <p:spPr bwMode="auto">
          <a:xfrm>
            <a:off x="5348288" y="4079875"/>
            <a:ext cx="1260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Revision Control</a:t>
            </a:r>
          </a:p>
        </p:txBody>
      </p:sp>
      <p:sp>
        <p:nvSpPr>
          <p:cNvPr id="428086" name="Text Box 54"/>
          <p:cNvSpPr txBox="1">
            <a:spLocks noChangeArrowheads="1"/>
          </p:cNvSpPr>
          <p:nvPr/>
        </p:nvSpPr>
        <p:spPr bwMode="auto">
          <a:xfrm>
            <a:off x="2373313" y="3559175"/>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Libraries</a:t>
            </a:r>
          </a:p>
        </p:txBody>
      </p:sp>
      <p:sp>
        <p:nvSpPr>
          <p:cNvPr id="428087" name="Text Box 55"/>
          <p:cNvSpPr txBox="1">
            <a:spLocks noChangeArrowheads="1"/>
          </p:cNvSpPr>
          <p:nvPr/>
        </p:nvSpPr>
        <p:spPr bwMode="auto">
          <a:xfrm>
            <a:off x="2981325" y="4489450"/>
            <a:ext cx="1260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Utilities</a:t>
            </a:r>
          </a:p>
        </p:txBody>
      </p:sp>
      <p:sp>
        <p:nvSpPr>
          <p:cNvPr id="428088" name="Text Box 56"/>
          <p:cNvSpPr txBox="1">
            <a:spLocks noChangeArrowheads="1"/>
          </p:cNvSpPr>
          <p:nvPr/>
        </p:nvSpPr>
        <p:spPr bwMode="auto">
          <a:xfrm>
            <a:off x="4335463" y="2547938"/>
            <a:ext cx="1260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Multiple Models</a:t>
            </a:r>
          </a:p>
        </p:txBody>
      </p:sp>
      <p:sp>
        <p:nvSpPr>
          <p:cNvPr id="428089" name="Text Box 57"/>
          <p:cNvSpPr txBox="1">
            <a:spLocks noChangeArrowheads="1"/>
          </p:cNvSpPr>
          <p:nvPr/>
        </p:nvSpPr>
        <p:spPr bwMode="auto">
          <a:xfrm>
            <a:off x="2570163" y="2727325"/>
            <a:ext cx="202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Environment</a:t>
            </a:r>
          </a:p>
          <a:p>
            <a:pPr algn="ctr"/>
            <a:r>
              <a:rPr lang="en-GB" sz="1800">
                <a:latin typeface="Arial" charset="0"/>
              </a:rPr>
              <a:t>settings</a:t>
            </a:r>
          </a:p>
        </p:txBody>
      </p:sp>
      <p:sp>
        <p:nvSpPr>
          <p:cNvPr id="428090" name="Text Box 58"/>
          <p:cNvSpPr txBox="1">
            <a:spLocks noChangeArrowheads="1"/>
          </p:cNvSpPr>
          <p:nvPr/>
        </p:nvSpPr>
        <p:spPr bwMode="auto">
          <a:xfrm>
            <a:off x="3835400" y="4729163"/>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Reproducibility</a:t>
            </a:r>
          </a:p>
        </p:txBody>
      </p:sp>
      <p:sp>
        <p:nvSpPr>
          <p:cNvPr id="428091" name="Text Box 59"/>
          <p:cNvSpPr txBox="1">
            <a:spLocks noChangeArrowheads="1"/>
          </p:cNvSpPr>
          <p:nvPr/>
        </p:nvSpPr>
        <p:spPr bwMode="auto">
          <a:xfrm>
            <a:off x="2425700" y="4071938"/>
            <a:ext cx="126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Export</a:t>
            </a:r>
          </a:p>
        </p:txBody>
      </p:sp>
      <p:grpSp>
        <p:nvGrpSpPr>
          <p:cNvPr id="428092" name="Group 60"/>
          <p:cNvGrpSpPr>
            <a:grpSpLocks/>
          </p:cNvGrpSpPr>
          <p:nvPr/>
        </p:nvGrpSpPr>
        <p:grpSpPr bwMode="auto">
          <a:xfrm>
            <a:off x="3563938" y="3257550"/>
            <a:ext cx="2016125" cy="1090613"/>
            <a:chOff x="2242" y="2058"/>
            <a:chExt cx="1270" cy="687"/>
          </a:xfrm>
        </p:grpSpPr>
        <p:sp>
          <p:nvSpPr>
            <p:cNvPr id="428093" name="Oval 61"/>
            <p:cNvSpPr>
              <a:spLocks noChangeArrowheads="1"/>
            </p:cNvSpPr>
            <p:nvPr/>
          </p:nvSpPr>
          <p:spPr bwMode="auto">
            <a:xfrm>
              <a:off x="2242" y="2058"/>
              <a:ext cx="1270" cy="687"/>
            </a:xfrm>
            <a:prstGeom prst="ellipse">
              <a:avLst/>
            </a:prstGeom>
            <a:solidFill>
              <a:srgbClr val="FFCC8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094" name="Text Box 62"/>
            <p:cNvSpPr txBox="1">
              <a:spLocks noChangeArrowheads="1"/>
            </p:cNvSpPr>
            <p:nvPr/>
          </p:nvSpPr>
          <p:spPr bwMode="auto">
            <a:xfrm>
              <a:off x="2361" y="2286"/>
              <a:ext cx="9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800">
                  <a:latin typeface="Arial" charset="0"/>
                </a:rPr>
                <a:t>Single Model</a:t>
              </a:r>
            </a:p>
          </p:txBody>
        </p:sp>
      </p:grpSp>
    </p:spTree>
    <p:extLst>
      <p:ext uri="{BB962C8B-B14F-4D97-AF65-F5344CB8AC3E}">
        <p14:creationId xmlns:p14="http://schemas.microsoft.com/office/powerpoint/2010/main" val="4039971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Workflow in Model-Based Design</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1772816"/>
            <a:ext cx="8261350" cy="431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538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67544" y="1484784"/>
            <a:ext cx="8077200" cy="990600"/>
          </a:xfrm>
        </p:spPr>
        <p:txBody>
          <a:bodyPr/>
          <a:lstStyle/>
          <a:p>
            <a:r>
              <a:rPr lang="sv-SE" dirty="0"/>
              <a:t>D</a:t>
            </a:r>
            <a:r>
              <a:rPr lang="sv-SE" dirty="0" smtClean="0"/>
              <a:t>emo: </a:t>
            </a:r>
            <a:r>
              <a:rPr lang="sv-SE" dirty="0" err="1"/>
              <a:t>I</a:t>
            </a:r>
            <a:r>
              <a:rPr lang="sv-SE" dirty="0" err="1" smtClean="0"/>
              <a:t>ntroduction</a:t>
            </a:r>
            <a:r>
              <a:rPr lang="sv-SE" dirty="0" smtClean="0"/>
              <a:t> </a:t>
            </a:r>
            <a:r>
              <a:rPr lang="sv-SE" dirty="0" err="1" smtClean="0"/>
              <a:t>to</a:t>
            </a:r>
            <a:r>
              <a:rPr lang="sv-SE" dirty="0" smtClean="0"/>
              <a:t> Door Lock System	</a:t>
            </a:r>
            <a:endParaRPr lang="sv-SE" dirty="0"/>
          </a:p>
        </p:txBody>
      </p:sp>
    </p:spTree>
    <p:extLst>
      <p:ext uri="{BB962C8B-B14F-4D97-AF65-F5344CB8AC3E}">
        <p14:creationId xmlns:p14="http://schemas.microsoft.com/office/powerpoint/2010/main" val="1977316752"/>
      </p:ext>
    </p:extLst>
  </p:cSld>
  <p:clrMapOvr>
    <a:masterClrMapping/>
  </p:clrMapOvr>
</p:sld>
</file>

<file path=ppt/theme/theme1.xml><?xml version="1.0" encoding="utf-8"?>
<a:theme xmlns:a="http://schemas.openxmlformats.org/drawingml/2006/main" name="MW_Public">
  <a:themeElements>
    <a:clrScheme name="TMW_PPT">
      <a:dk1>
        <a:sysClr val="windowText" lastClr="000000"/>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MW_Public</Template>
  <TotalTime>3271</TotalTime>
  <Words>1779</Words>
  <Application>Microsoft Office PowerPoint</Application>
  <PresentationFormat>Bildspel på skärmen (4:3)</PresentationFormat>
  <Paragraphs>398</Paragraphs>
  <Slides>19</Slides>
  <Notes>17</Notes>
  <HiddenSlides>1</HiddenSlides>
  <MMClips>0</MMClips>
  <ScaleCrop>false</ScaleCrop>
  <HeadingPairs>
    <vt:vector size="4" baseType="variant">
      <vt:variant>
        <vt:lpstr>Tema</vt:lpstr>
      </vt:variant>
      <vt:variant>
        <vt:i4>1</vt:i4>
      </vt:variant>
      <vt:variant>
        <vt:lpstr>Bildrubriker</vt:lpstr>
      </vt:variant>
      <vt:variant>
        <vt:i4>19</vt:i4>
      </vt:variant>
    </vt:vector>
  </HeadingPairs>
  <TitlesOfParts>
    <vt:vector size="20" baseType="lpstr">
      <vt:lpstr>MW_Public</vt:lpstr>
      <vt:lpstr>Using Simulink for Software design</vt:lpstr>
      <vt:lpstr>Agenda</vt:lpstr>
      <vt:lpstr>Project and Configuration Management  with Simulink Projects </vt:lpstr>
      <vt:lpstr>Project and Configuration Management in Model-Based Design</vt:lpstr>
      <vt:lpstr>Project and Configuration Management in Model-Based Design</vt:lpstr>
      <vt:lpstr>Project and Configuration Management View in Model-Based Design</vt:lpstr>
      <vt:lpstr>PowerPoint-presentation</vt:lpstr>
      <vt:lpstr>Collaborative Workflow in Model-Based Design</vt:lpstr>
      <vt:lpstr>Demo: Introduction to Door Lock System </vt:lpstr>
      <vt:lpstr>Simulink and software architecture - Architecture Component Management </vt:lpstr>
      <vt:lpstr>Demo: Model architecture</vt:lpstr>
      <vt:lpstr>Model Reference </vt:lpstr>
      <vt:lpstr>Model Reference cont’d </vt:lpstr>
      <vt:lpstr>Model Reference</vt:lpstr>
      <vt:lpstr>Automated Documentation –  Report Generation</vt:lpstr>
      <vt:lpstr>Doc Block &amp; Model Info block</vt:lpstr>
      <vt:lpstr>DocBlock &amp; Model Info block</vt:lpstr>
      <vt:lpstr>Report Generation</vt:lpstr>
      <vt:lpstr>Summary:</vt:lpstr>
    </vt:vector>
  </TitlesOfParts>
  <Company>MathWorks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Kristian Lindqvist</dc:creator>
  <cp:keywords>Version 12.0</cp:keywords>
  <cp:lastModifiedBy>Kristian Lindqvist</cp:lastModifiedBy>
  <cp:revision>43</cp:revision>
  <dcterms:created xsi:type="dcterms:W3CDTF">2012-03-07T09:20:57Z</dcterms:created>
  <dcterms:modified xsi:type="dcterms:W3CDTF">2013-01-16T14:37:19Z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ies>
</file>