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9" r:id="rId2"/>
    <p:sldId id="273" r:id="rId3"/>
    <p:sldId id="320" r:id="rId4"/>
    <p:sldId id="296" r:id="rId5"/>
    <p:sldId id="323" r:id="rId6"/>
    <p:sldId id="308" r:id="rId7"/>
    <p:sldId id="309" r:id="rId8"/>
    <p:sldId id="293" r:id="rId9"/>
    <p:sldId id="310" r:id="rId10"/>
    <p:sldId id="302" r:id="rId11"/>
    <p:sldId id="301" r:id="rId12"/>
    <p:sldId id="307" r:id="rId13"/>
    <p:sldId id="311" r:id="rId14"/>
    <p:sldId id="322" r:id="rId15"/>
    <p:sldId id="298" r:id="rId16"/>
    <p:sldId id="324" r:id="rId17"/>
    <p:sldId id="326" r:id="rId18"/>
    <p:sldId id="294" r:id="rId19"/>
    <p:sldId id="325" r:id="rId20"/>
    <p:sldId id="306" r:id="rId21"/>
    <p:sldId id="297" r:id="rId22"/>
    <p:sldId id="276" r:id="rId23"/>
    <p:sldId id="315" r:id="rId24"/>
    <p:sldId id="319" r:id="rId25"/>
    <p:sldId id="305" r:id="rId26"/>
    <p:sldId id="318" r:id="rId27"/>
    <p:sldId id="317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Biesiada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9367" autoAdjust="0"/>
  </p:normalViewPr>
  <p:slideViewPr>
    <p:cSldViewPr>
      <p:cViewPr>
        <p:scale>
          <a:sx n="97" d="100"/>
          <a:sy n="97" d="100"/>
        </p:scale>
        <p:origin x="-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go </a:t>
            </a:r>
            <a:r>
              <a:rPr lang="sv-SE" dirty="0" err="1" smtClean="0"/>
              <a:t>through</a:t>
            </a:r>
            <a:r>
              <a:rPr lang="sv-SE" dirty="0" smtClean="0"/>
              <a:t> the steps in the</a:t>
            </a:r>
            <a:r>
              <a:rPr lang="sv-SE" baseline="0" dirty="0" smtClean="0"/>
              <a:t> design </a:t>
            </a:r>
            <a:r>
              <a:rPr lang="sv-SE" baseline="0" dirty="0" err="1" smtClean="0"/>
              <a:t>verification</a:t>
            </a:r>
            <a:r>
              <a:rPr lang="sv-SE" baseline="0" dirty="0" smtClean="0"/>
              <a:t> process, show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automation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applied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collected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show </a:t>
            </a:r>
            <a:r>
              <a:rPr lang="sv-SE" baseline="0" dirty="0" err="1" smtClean="0"/>
              <a:t>evidence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activities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move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towards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r>
              <a:rPr lang="sv-SE" baseline="0" dirty="0" smtClean="0"/>
              <a:t>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6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FA101-3B40-4BBB-B5EB-B32D4D6EC64B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18" tIns="45710" rIns="91418" bIns="45710"/>
          <a:lstStyle/>
          <a:p>
            <a:pPr eaLnBrk="1" hangingPunct="1"/>
            <a:r>
              <a:rPr lang="de-DE" dirty="0" smtClean="0">
                <a:latin typeface="Times"/>
              </a:rPr>
              <a:t>- Tool Chain </a:t>
            </a:r>
            <a:r>
              <a:rPr lang="de-DE" dirty="0" err="1" smtClean="0">
                <a:latin typeface="Times"/>
              </a:rPr>
              <a:t>example</a:t>
            </a:r>
            <a:r>
              <a:rPr lang="de-DE" dirty="0" smtClean="0">
                <a:latin typeface="Times"/>
              </a:rPr>
              <a:t> (not all </a:t>
            </a:r>
            <a:r>
              <a:rPr lang="de-DE" dirty="0" err="1" smtClean="0">
                <a:latin typeface="Times"/>
              </a:rPr>
              <a:t>steps</a:t>
            </a:r>
            <a:r>
              <a:rPr lang="de-DE" dirty="0" smtClean="0">
                <a:latin typeface="Times"/>
              </a:rPr>
              <a:t>/</a:t>
            </a:r>
            <a:r>
              <a:rPr lang="de-DE" dirty="0" err="1" smtClean="0">
                <a:latin typeface="Times"/>
              </a:rPr>
              <a:t>tools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are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mandatory</a:t>
            </a:r>
            <a:r>
              <a:rPr lang="de-DE" dirty="0" smtClean="0">
                <a:latin typeface="Times"/>
              </a:rPr>
              <a:t>)</a:t>
            </a:r>
          </a:p>
          <a:p>
            <a:pPr eaLnBrk="1" hangingPunct="1"/>
            <a:r>
              <a:rPr lang="de-DE" dirty="0" smtClean="0">
                <a:latin typeface="Times"/>
              </a:rPr>
              <a:t>- Integrated </a:t>
            </a:r>
            <a:r>
              <a:rPr lang="de-DE" dirty="0" err="1" smtClean="0">
                <a:latin typeface="Times"/>
              </a:rPr>
              <a:t>tool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chain</a:t>
            </a:r>
            <a:r>
              <a:rPr lang="de-DE" dirty="0" smtClean="0">
                <a:latin typeface="Times"/>
              </a:rPr>
              <a:t>, </a:t>
            </a:r>
            <a:r>
              <a:rPr lang="de-DE" dirty="0" err="1" smtClean="0">
                <a:latin typeface="Times"/>
              </a:rPr>
              <a:t>covering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both</a:t>
            </a:r>
            <a:r>
              <a:rPr lang="de-DE" dirty="0" smtClean="0">
                <a:latin typeface="Times"/>
              </a:rPr>
              <a:t> Software </a:t>
            </a:r>
            <a:r>
              <a:rPr lang="de-DE" dirty="0" err="1" smtClean="0">
                <a:latin typeface="Times"/>
              </a:rPr>
              <a:t>development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as</a:t>
            </a:r>
            <a:r>
              <a:rPr lang="de-DE" dirty="0" smtClean="0">
                <a:latin typeface="Times"/>
              </a:rPr>
              <a:t> well </a:t>
            </a:r>
            <a:r>
              <a:rPr lang="de-DE" dirty="0" err="1" smtClean="0">
                <a:latin typeface="Times"/>
              </a:rPr>
              <a:t>as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verification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and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validation</a:t>
            </a:r>
            <a:r>
              <a:rPr lang="de-DE" dirty="0" smtClean="0">
                <a:latin typeface="Times"/>
              </a:rPr>
              <a:t>)</a:t>
            </a:r>
          </a:p>
          <a:p>
            <a:pPr eaLnBrk="1" hangingPunct="1"/>
            <a:endParaRPr lang="de-DE" dirty="0" smtClean="0">
              <a:latin typeface="Times"/>
            </a:endParaRPr>
          </a:p>
          <a:p>
            <a:pPr eaLnBrk="1" hangingPunct="1"/>
            <a:r>
              <a:rPr lang="de-DE" dirty="0" smtClean="0">
                <a:latin typeface="Times"/>
              </a:rPr>
              <a:t>TODO: Fix </a:t>
            </a:r>
            <a:r>
              <a:rPr lang="de-DE" dirty="0" err="1" smtClean="0">
                <a:latin typeface="Times"/>
              </a:rPr>
              <a:t>color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schemes</a:t>
            </a:r>
            <a:r>
              <a:rPr lang="de-DE" smtClean="0">
                <a:latin typeface="Times"/>
              </a:rPr>
              <a:t> </a:t>
            </a:r>
            <a:endParaRPr lang="de-DE" dirty="0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testing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modules</a:t>
            </a:r>
            <a:r>
              <a:rPr lang="sv-SE" baseline="0" dirty="0" smtClean="0"/>
              <a:t> as the formal </a:t>
            </a:r>
            <a:r>
              <a:rPr lang="sv-SE" baseline="0" dirty="0" err="1" smtClean="0"/>
              <a:t>activity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measuring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coverage</a:t>
            </a:r>
            <a:r>
              <a:rPr lang="sv-SE" baseline="0" dirty="0" smtClean="0"/>
              <a:t>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The integration tests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closed</a:t>
            </a:r>
            <a:r>
              <a:rPr lang="sv-SE" baseline="0" dirty="0" smtClean="0"/>
              <a:t>-loop and focus on integration and non-</a:t>
            </a:r>
            <a:r>
              <a:rPr lang="sv-SE" baseline="0" dirty="0" err="1" smtClean="0"/>
              <a:t>functional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endParaRPr lang="sv-SE" baseline="0" dirty="0" smtClean="0"/>
          </a:p>
          <a:p>
            <a:endParaRPr lang="sv-SE" baseline="0" dirty="0" smtClean="0"/>
          </a:p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the signal </a:t>
            </a:r>
            <a:r>
              <a:rPr lang="sv-SE" dirty="0" err="1" smtClean="0"/>
              <a:t>builder</a:t>
            </a:r>
            <a:r>
              <a:rPr lang="sv-SE" baseline="0" dirty="0" smtClean="0"/>
              <a:t> block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tests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Table 10 show </a:t>
            </a:r>
            <a:r>
              <a:rPr lang="sv-SE" dirty="0" err="1" smtClean="0"/>
              <a:t>that</a:t>
            </a:r>
            <a:r>
              <a:rPr lang="sv-SE" dirty="0" smtClean="0"/>
              <a:t> tests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multiple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sources</a:t>
            </a:r>
            <a:r>
              <a:rPr lang="sv-SE" baseline="0" dirty="0" smtClean="0"/>
              <a:t>, </a:t>
            </a:r>
          </a:p>
          <a:p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should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derived</a:t>
            </a:r>
            <a:r>
              <a:rPr lang="sv-SE" baseline="0" dirty="0" smtClean="0"/>
              <a:t> from analysing the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others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may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generated</a:t>
            </a:r>
            <a:r>
              <a:rPr lang="sv-SE" baseline="0" dirty="0" smtClean="0"/>
              <a:t> from the interface </a:t>
            </a:r>
            <a:r>
              <a:rPr lang="sv-SE" baseline="0" dirty="0" err="1" smtClean="0"/>
              <a:t>specification</a:t>
            </a:r>
            <a:r>
              <a:rPr lang="sv-SE" baseline="0" dirty="0" smtClean="0"/>
              <a:t> or be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fault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injection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11 further indicate where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tests should be derived from, analysis of requirements and generation of tests according to the model interface are straightforward use cases. </a:t>
            </a:r>
          </a:p>
          <a:p>
            <a:pPr rtl="0" eaLnBrk="1" fontAlgn="t" latinLnBrk="0" hangingPunct="1"/>
            <a:r>
              <a:rPr lang="en-US" sz="1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SLDV model Test Objective block could be used to </a:t>
            </a:r>
            <a:r>
              <a:rPr lang="en-US" sz="1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equivalence classes (invariant properties in the model) that could be satisfied by test generation. </a:t>
            </a:r>
            <a:endParaRPr lang="en-US" sz="10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US" sz="10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US" sz="10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US" sz="10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For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based</a:t>
            </a:r>
            <a:r>
              <a:rPr lang="sv-SE" dirty="0" smtClean="0"/>
              <a:t> design,</a:t>
            </a:r>
            <a:r>
              <a:rPr lang="sv-SE" baseline="0" dirty="0" smtClean="0"/>
              <a:t> ISO26262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appreciate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analysis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coverage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analoguous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measures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structural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coverage</a:t>
            </a:r>
            <a:r>
              <a:rPr lang="sv-SE" baseline="0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model testing, Simulink Verification and Validation can collect decision coverage (also known as branch coverage) at the model level.</a:t>
            </a: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Simulink Design Verifier can generate test cases that satisfy decision coverage at the model level.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Run the </a:t>
            </a:r>
            <a:r>
              <a:rPr lang="sv-SE" dirty="0" err="1" smtClean="0"/>
              <a:t>module</a:t>
            </a:r>
            <a:r>
              <a:rPr lang="sv-SE" dirty="0" smtClean="0"/>
              <a:t> test short-</a:t>
            </a:r>
            <a:r>
              <a:rPr lang="sv-SE" dirty="0" err="1" smtClean="0"/>
              <a:t>cut</a:t>
            </a:r>
            <a:r>
              <a:rPr lang="sv-SE" dirty="0" smtClean="0"/>
              <a:t> for the </a:t>
            </a:r>
            <a:r>
              <a:rPr lang="sv-SE" dirty="0" err="1" smtClean="0"/>
              <a:t>modules</a:t>
            </a:r>
            <a:r>
              <a:rPr lang="sv-SE" dirty="0" smtClean="0"/>
              <a:t> in the </a:t>
            </a:r>
            <a:r>
              <a:rPr lang="sv-SE" dirty="0" err="1" smtClean="0"/>
              <a:t>F_Actuator_Ctrl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9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3810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038600"/>
            <a:ext cx="54864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Lets go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back and have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The MathWorks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EE6D4-86AF-471B-ADF6-1AA9D04E9F11}" type="slidenum">
              <a:rPr lang="en-US"/>
              <a:pPr/>
              <a:t>22</a:t>
            </a:fld>
            <a:endParaRPr lang="en-US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With the requirements</a:t>
            </a:r>
            <a:r>
              <a:rPr lang="en-US" baseline="0" dirty="0" smtClean="0"/>
              <a:t> management interface, we can simply </a:t>
            </a:r>
            <a:r>
              <a:rPr lang="en-US" baseline="0" dirty="0" err="1" smtClean="0"/>
              <a:t>lnking</a:t>
            </a:r>
            <a:r>
              <a:rPr lang="en-US" baseline="0" dirty="0" smtClean="0"/>
              <a:t> of requirement and support standard activities such as report generation. Requirements may be traced to design or test cases.</a:t>
            </a:r>
          </a:p>
          <a:p>
            <a:pPr eaLnBrk="1" hangingPunct="1"/>
            <a:r>
              <a:rPr lang="en-US" baseline="0" dirty="0" smtClean="0"/>
              <a:t>In ISO26262, one main activity is to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FA101-3B40-4BBB-B5EB-B32D4D6EC64B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18" tIns="45710" rIns="91418" bIns="45710"/>
          <a:lstStyle/>
          <a:p>
            <a:pPr eaLnBrk="1" hangingPunct="1"/>
            <a:r>
              <a:rPr lang="de-DE" dirty="0" err="1" smtClean="0">
                <a:latin typeface="Times"/>
              </a:rPr>
              <a:t>We</a:t>
            </a:r>
            <a:r>
              <a:rPr lang="de-DE" dirty="0" smtClean="0">
                <a:latin typeface="Times"/>
              </a:rPr>
              <a:t> will </a:t>
            </a:r>
            <a:r>
              <a:rPr lang="de-DE" dirty="0" err="1" smtClean="0">
                <a:latin typeface="Times"/>
              </a:rPr>
              <a:t>start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with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the</a:t>
            </a:r>
            <a:r>
              <a:rPr lang="de-DE" dirty="0" smtClean="0">
                <a:latin typeface="Times"/>
              </a:rPr>
              <a:t> Review </a:t>
            </a:r>
            <a:r>
              <a:rPr lang="de-DE" dirty="0" err="1" smtClean="0">
                <a:latin typeface="Times"/>
              </a:rPr>
              <a:t>and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Staic</a:t>
            </a:r>
            <a:r>
              <a:rPr lang="de-DE" baseline="0" dirty="0" smtClean="0">
                <a:latin typeface="Times"/>
              </a:rPr>
              <a:t> </a:t>
            </a:r>
            <a:r>
              <a:rPr lang="de-DE" baseline="0" dirty="0" err="1" smtClean="0">
                <a:latin typeface="Times"/>
              </a:rPr>
              <a:t>analysis</a:t>
            </a:r>
            <a:r>
              <a:rPr lang="de-DE" baseline="0" dirty="0" smtClean="0">
                <a:latin typeface="Times"/>
              </a:rPr>
              <a:t> part. </a:t>
            </a:r>
          </a:p>
          <a:p>
            <a:pPr eaLnBrk="1" hangingPunct="1"/>
            <a:endParaRPr lang="de-DE" dirty="0" smtClean="0">
              <a:latin typeface="Times"/>
            </a:endParaRPr>
          </a:p>
          <a:p>
            <a:pPr eaLnBrk="1" hangingPunct="1"/>
            <a:endParaRPr lang="de-DE" dirty="0" smtClean="0">
              <a:latin typeface="Times"/>
            </a:endParaRPr>
          </a:p>
          <a:p>
            <a:pPr eaLnBrk="1" hangingPunct="1"/>
            <a:endParaRPr lang="de-DE" dirty="0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similar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module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level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here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higher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level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r>
              <a:rPr lang="sv-SE" baseline="0" dirty="0" smtClean="0"/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 coverage metrics are different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the integration level, here the focus is on function and call coverage.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 of the testing should be evaluated towards the metrics in 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SIL simulation, Embedded Coder can collect function coverage information by using the third-party tool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BullseyeCoverage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SIL simulation, Embedded Coder can collect procedure/function call coverage information by using the third-party tool LDRA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Testbed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2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Integration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applied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DLS_Controller_SW</a:t>
            </a:r>
            <a:endParaRPr lang="sv-SE" baseline="0" dirty="0" smtClean="0"/>
          </a:p>
          <a:p>
            <a:r>
              <a:rPr lang="sv-SE" baseline="0" dirty="0" smtClean="0"/>
              <a:t>The </a:t>
            </a:r>
            <a:r>
              <a:rPr lang="sv-SE" baseline="0" dirty="0" err="1" smtClean="0"/>
              <a:t>traceability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evaluated</a:t>
            </a:r>
            <a:r>
              <a:rPr lang="sv-SE" baseline="0" dirty="0" smtClean="0"/>
              <a:t> by the </a:t>
            </a:r>
            <a:r>
              <a:rPr lang="sv-SE" baseline="0" dirty="0" err="1" smtClean="0"/>
              <a:t>analysis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report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seen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…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5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Within</a:t>
            </a:r>
            <a:r>
              <a:rPr lang="sv-SE" dirty="0" smtClean="0"/>
              <a:t> ISO26262 </a:t>
            </a:r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related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tables</a:t>
            </a:r>
            <a:r>
              <a:rPr lang="sv-SE" baseline="0" dirty="0" smtClean="0"/>
              <a:t> 9 and 6,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</a:t>
            </a:r>
          </a:p>
          <a:p>
            <a:r>
              <a:rPr lang="sv-SE" baseline="0" dirty="0" err="1" smtClean="0"/>
              <a:t>Walkthrough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integrity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levels</a:t>
            </a:r>
            <a:r>
              <a:rPr lang="sv-SE" baseline="0" dirty="0" smtClean="0"/>
              <a:t> and</a:t>
            </a:r>
          </a:p>
          <a:p>
            <a:r>
              <a:rPr lang="sv-SE" baseline="0" dirty="0" err="1" smtClean="0"/>
              <a:t>Inspection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higher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levels</a:t>
            </a:r>
            <a:r>
              <a:rPr lang="sv-SE" baseline="0" dirty="0" smtClean="0"/>
              <a:t>.</a:t>
            </a:r>
          </a:p>
          <a:p>
            <a:r>
              <a:rPr lang="sv-SE" baseline="0" dirty="0" err="1" smtClean="0"/>
              <a:t>Tables</a:t>
            </a:r>
            <a:r>
              <a:rPr lang="sv-SE" baseline="0" dirty="0" smtClean="0"/>
              <a:t> 6 and 9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appreciate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level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fully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approriate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level</a:t>
            </a:r>
            <a:r>
              <a:rPr lang="sv-SE" baseline="0" dirty="0" smtClean="0"/>
              <a:t>.</a:t>
            </a:r>
          </a:p>
          <a:p>
            <a:r>
              <a:rPr lang="sv-SE" baseline="0" dirty="0" err="1" smtClean="0"/>
              <a:t>Tables</a:t>
            </a:r>
            <a:r>
              <a:rPr lang="sv-SE" baseline="0" dirty="0" smtClean="0"/>
              <a:t> 6 and 9 has </a:t>
            </a:r>
            <a:r>
              <a:rPr lang="sv-SE" baseline="0" dirty="0" err="1" smtClean="0"/>
              <a:t>further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implications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discuss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section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verification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generated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valuable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facilitate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activities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store a </a:t>
            </a:r>
            <a:r>
              <a:rPr lang="sv-SE" baseline="0" dirty="0" err="1" smtClean="0"/>
              <a:t>mdoel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readable</a:t>
            </a:r>
            <a:r>
              <a:rPr lang="sv-SE" baseline="0" dirty="0" smtClean="0"/>
              <a:t> format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does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require</a:t>
            </a:r>
            <a:r>
              <a:rPr lang="sv-SE" baseline="0" dirty="0" smtClean="0"/>
              <a:t> MATLAB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ocmpute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E.g</a:t>
            </a:r>
            <a:r>
              <a:rPr lang="sv-SE" baseline="0" dirty="0" smtClean="0"/>
              <a:t>. for long term </a:t>
            </a:r>
            <a:r>
              <a:rPr lang="sv-SE" baseline="0" dirty="0" err="1" smtClean="0"/>
              <a:t>maintenance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CE13A-24B8-4F64-87D7-0FF1913A1F19}" type="slidenum">
              <a:rPr lang="en-US"/>
              <a:pPr/>
              <a:t>8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Modeling Standards are key to maintaining high quality models. It can</a:t>
            </a:r>
            <a:r>
              <a:rPr lang="en-US" baseline="0" dirty="0" smtClean="0"/>
              <a:t> be enforced by automation using the Model Advisor.</a:t>
            </a:r>
          </a:p>
          <a:p>
            <a:r>
              <a:rPr lang="en-US" baseline="0" dirty="0" smtClean="0"/>
              <a:t>There are specific checks for standards available through Simulink Verification and Validation.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 the demo and also show the configuration of checks using the standard  MA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</a:t>
            </a:r>
            <a:r>
              <a:rPr lang="sv-SE" dirty="0" err="1" smtClean="0"/>
              <a:t>itself</a:t>
            </a:r>
            <a:r>
              <a:rPr lang="sv-SE" dirty="0" smtClean="0"/>
              <a:t> is manual</a:t>
            </a:r>
            <a:r>
              <a:rPr lang="sv-SE" baseline="0" dirty="0" smtClean="0"/>
              <a:t> still,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review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generated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artifacts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non </a:t>
            </a:r>
            <a:r>
              <a:rPr lang="sv-SE" baseline="0" dirty="0" err="1" smtClean="0"/>
              <a:t>qualified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tools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smtClean="0"/>
              <a:t>The </a:t>
            </a:r>
            <a:r>
              <a:rPr lang="sv-SE" baseline="0" dirty="0" err="1" smtClean="0"/>
              <a:t>review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facilitated</a:t>
            </a:r>
            <a:r>
              <a:rPr lang="sv-SE" baseline="0" dirty="0" smtClean="0"/>
              <a:t> by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review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protocol</a:t>
            </a:r>
            <a:r>
              <a:rPr lang="sv-SE" baseline="0" dirty="0" smtClean="0"/>
              <a:t>, in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generate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summary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available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reports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hyperlinked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Now</a:t>
            </a:r>
            <a:r>
              <a:rPr lang="sv-SE" dirty="0" smtClean="0"/>
              <a:t>,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provided</a:t>
            </a:r>
            <a:r>
              <a:rPr lang="sv-SE" baseline="0" dirty="0" smtClean="0"/>
              <a:t>? 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fill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CDT,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provided</a:t>
            </a:r>
            <a:r>
              <a:rPr lang="sv-SE" baseline="0" dirty="0" smtClean="0"/>
              <a:t> the SDD and the web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inspection</a:t>
            </a:r>
            <a:r>
              <a:rPr lang="sv-SE" baseline="0" dirty="0" smtClean="0"/>
              <a:t>. 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fill</a:t>
            </a:r>
            <a:r>
              <a:rPr lang="sv-SE" baseline="0" dirty="0" smtClean="0"/>
              <a:t> in the CDT </a:t>
            </a:r>
            <a:r>
              <a:rPr lang="sv-SE" baseline="0" dirty="0" err="1" smtClean="0"/>
              <a:t>throughout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and the </a:t>
            </a:r>
            <a:r>
              <a:rPr lang="sv-SE" baseline="0" dirty="0" err="1" smtClean="0"/>
              <a:t>following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completed</a:t>
            </a:r>
            <a:r>
              <a:rPr lang="sv-SE" baseline="0" dirty="0" smtClean="0"/>
              <a:t> at the end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workshop!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automatically</a:t>
            </a:r>
            <a:r>
              <a:rPr lang="sv-SE" dirty="0" smtClean="0"/>
              <a:t> </a:t>
            </a:r>
            <a:r>
              <a:rPr lang="sv-SE" dirty="0" err="1" smtClean="0"/>
              <a:t>checked</a:t>
            </a:r>
            <a:r>
              <a:rPr lang="sv-SE" dirty="0" smtClean="0"/>
              <a:t> for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modeling</a:t>
            </a:r>
            <a:r>
              <a:rPr lang="sv-SE" baseline="0" dirty="0" smtClean="0"/>
              <a:t> standard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Advisor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run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analysis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9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2012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97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verification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Kristian Lindqvist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Conformance</a:t>
            </a:r>
            <a:r>
              <a:rPr lang="sv-SE" dirty="0" smtClean="0"/>
              <a:t> Demonstration</a:t>
            </a:r>
            <a:br>
              <a:rPr lang="sv-SE" dirty="0" smtClean="0"/>
            </a:br>
            <a:r>
              <a:rPr lang="sv-SE" sz="2400" dirty="0" err="1" smtClean="0"/>
              <a:t>Model</a:t>
            </a:r>
            <a:r>
              <a:rPr lang="sv-SE" sz="2400" dirty="0" smtClean="0"/>
              <a:t> Review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975969"/>
              </p:ext>
            </p:extLst>
          </p:nvPr>
        </p:nvGraphicFramePr>
        <p:xfrm>
          <a:off x="457200" y="2606233"/>
          <a:ext cx="8077200" cy="2986654"/>
        </p:xfrm>
        <a:graphic>
          <a:graphicData uri="http://schemas.openxmlformats.org/drawingml/2006/table">
            <a:tbl>
              <a:tblPr/>
              <a:tblGrid>
                <a:gridCol w="285933"/>
                <a:gridCol w="2180844"/>
                <a:gridCol w="2184075"/>
                <a:gridCol w="951494"/>
                <a:gridCol w="2474854"/>
              </a:tblGrid>
              <a:tr h="418763">
                <a:tc gridSpan="2">
                  <a:txBody>
                    <a:bodyPr/>
                    <a:lstStyle/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sv-SE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sv-SE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sv-SE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sv-SE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04">
                <a:tc>
                  <a:txBody>
                    <a:bodyPr/>
                    <a:lstStyle/>
                    <a:p>
                      <a:pPr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entury"/>
                          <a:ea typeface="Times New Roman"/>
                          <a:cs typeface="Century"/>
                        </a:rPr>
                        <a:t>1</a:t>
                      </a:r>
                      <a:endParaRPr lang="sv-SE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 review </a:t>
                      </a:r>
                      <a:br>
                        <a:rPr lang="en-US" sz="12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</a:br>
                      <a:endParaRPr lang="sv-SE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(See “Reviews and Static Analyses at the Model Level”)</a:t>
                      </a:r>
                      <a:endParaRPr lang="sv-SE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Inclusion of all model components</a:t>
                      </a:r>
                      <a:endParaRPr lang="sv-SE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sv-SE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 Inspection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Reviews conducted using System Design Description reports and SL Web View reports. This is done for component and system models. The reports on the system level models reference all sub-components included in the design, ensuring a trace across all components.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Reports stored at: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$(</a:t>
                      </a:r>
                      <a:r>
                        <a:rPr lang="en-US" sz="800" dirty="0" err="1">
                          <a:effectLst/>
                          <a:latin typeface="Century"/>
                          <a:ea typeface="Times New Roman"/>
                          <a:cs typeface="Century"/>
                        </a:rPr>
                        <a:t>ProjectRoot</a:t>
                      </a: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)\iso26262package\</a:t>
                      </a:r>
                      <a:r>
                        <a:rPr lang="en-US" sz="800" dirty="0" err="1">
                          <a:effectLst/>
                          <a:latin typeface="Century"/>
                          <a:ea typeface="Times New Roman"/>
                          <a:cs typeface="Century"/>
                        </a:rPr>
                        <a:t>WorkProducts</a:t>
                      </a: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\</a:t>
                      </a:r>
                      <a:r>
                        <a:rPr lang="en-US" sz="800" dirty="0" err="1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ModelReview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Review records not developed for this example.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2622" y="2149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 bmk="_Toc223151593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Checklist 1: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Design Verification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sv-SE" dirty="0" err="1" smtClean="0"/>
              <a:t>Conformance</a:t>
            </a:r>
            <a:r>
              <a:rPr lang="sv-SE" dirty="0" smtClean="0"/>
              <a:t> Demonstration:</a:t>
            </a:r>
            <a:br>
              <a:rPr lang="sv-SE" dirty="0" smtClean="0"/>
            </a:br>
            <a:r>
              <a:rPr lang="sv-SE" sz="2400" dirty="0" err="1" smtClean="0"/>
              <a:t>Adherence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Modeling</a:t>
            </a:r>
            <a:r>
              <a:rPr lang="sv-SE" sz="2400" dirty="0" smtClean="0"/>
              <a:t> standard</a:t>
            </a:r>
            <a:endParaRPr lang="sv-SE" dirty="0"/>
          </a:p>
        </p:txBody>
      </p:sp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64068"/>
              </p:ext>
            </p:extLst>
          </p:nvPr>
        </p:nvGraphicFramePr>
        <p:xfrm>
          <a:off x="457200" y="2094362"/>
          <a:ext cx="8077200" cy="3278124"/>
        </p:xfrm>
        <a:graphic>
          <a:graphicData uri="http://schemas.openxmlformats.org/drawingml/2006/table">
            <a:tbl>
              <a:tblPr/>
              <a:tblGrid>
                <a:gridCol w="285933"/>
                <a:gridCol w="2180844"/>
                <a:gridCol w="2184075"/>
                <a:gridCol w="951494"/>
                <a:gridCol w="2474854"/>
              </a:tblGrid>
              <a:tr h="418763">
                <a:tc gridSpan="2">
                  <a:txBody>
                    <a:bodyPr/>
                    <a:lstStyle/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sv-SE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sv-SE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sv-SE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91">
                <a:tc>
                  <a:txBody>
                    <a:bodyPr/>
                    <a:lstStyle/>
                    <a:p>
                      <a:pPr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"/>
                          <a:ea typeface="Times New Roman"/>
                          <a:cs typeface="Century"/>
                        </a:rPr>
                        <a:t>2</a:t>
                      </a:r>
                      <a:endParaRPr lang="sv-S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Adherence to modeling standard </a:t>
                      </a:r>
                      <a:br>
                        <a:rPr lang="en-US" sz="12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</a:br>
                      <a:endParaRPr lang="sv-SE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(See “Reviews and Static Analyses at the Model Level”)</a:t>
                      </a:r>
                      <a:endParaRPr lang="sv-SE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Designation of a modeling standard </a:t>
                      </a:r>
                      <a:endParaRPr lang="sv-SE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Review the modeling standard as fit for purpose </a:t>
                      </a:r>
                      <a:endParaRPr lang="sv-SE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Restriction to modeling constructs suited for production code generation </a:t>
                      </a:r>
                      <a:endParaRPr lang="sv-SE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Evidence for using the modeling standard</a:t>
                      </a:r>
                      <a:endParaRPr lang="sv-SE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sv-SE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MAAB Guidelines and High-Integrity Guidelines both designated as modeling standards for this project.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&lt;Link&gt;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&lt;Link&gt;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Modeling standard review record not developed for this example.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Modeling constructs restricted by the Model Advisor check “By Task &gt; Modeling Standards for ISO 26262 &gt; Check for questionable constructs”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 advisor reports accessible via link in $(</a:t>
                      </a:r>
                      <a:r>
                        <a:rPr lang="en-US" sz="800" dirty="0" err="1">
                          <a:effectLst/>
                          <a:latin typeface="Century"/>
                          <a:ea typeface="Times New Roman"/>
                          <a:cs typeface="Century"/>
                        </a:rPr>
                        <a:t>ProjectRoot</a:t>
                      </a: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)/</a:t>
                      </a:r>
                      <a:r>
                        <a:rPr lang="en-US" sz="800" dirty="0" err="1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ModelReview</a:t>
                      </a: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/*_mrd.html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" y="16275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 bmk="_Toc223151593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Checklist 1: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Design Verification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sv-SE" dirty="0" err="1" smtClean="0"/>
              <a:t>Conformance</a:t>
            </a:r>
            <a:r>
              <a:rPr lang="sv-SE" dirty="0" smtClean="0"/>
              <a:t> Demonstration:</a:t>
            </a:r>
            <a:br>
              <a:rPr lang="sv-SE" dirty="0" smtClean="0"/>
            </a:br>
            <a:r>
              <a:rPr lang="sv-SE" sz="2400" dirty="0" err="1" smtClean="0"/>
              <a:t>Adherence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Modeling</a:t>
            </a:r>
            <a:r>
              <a:rPr lang="sv-SE" sz="2400" dirty="0" smtClean="0"/>
              <a:t> standard</a:t>
            </a:r>
            <a:endParaRPr lang="sv-SE" dirty="0"/>
          </a:p>
        </p:txBody>
      </p:sp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06760"/>
              </p:ext>
            </p:extLst>
          </p:nvPr>
        </p:nvGraphicFramePr>
        <p:xfrm>
          <a:off x="457200" y="2094362"/>
          <a:ext cx="8077200" cy="2776342"/>
        </p:xfrm>
        <a:graphic>
          <a:graphicData uri="http://schemas.openxmlformats.org/drawingml/2006/table">
            <a:tbl>
              <a:tblPr/>
              <a:tblGrid>
                <a:gridCol w="285933"/>
                <a:gridCol w="2180844"/>
                <a:gridCol w="2184075"/>
                <a:gridCol w="951494"/>
                <a:gridCol w="2474854"/>
              </a:tblGrid>
              <a:tr h="418763">
                <a:tc gridSpan="2">
                  <a:txBody>
                    <a:bodyPr/>
                    <a:lstStyle/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sv-SE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sv-SE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sv-SE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366">
                <a:tc>
                  <a:txBody>
                    <a:bodyPr/>
                    <a:lstStyle/>
                    <a:p>
                      <a:pPr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3</a:t>
                      </a:r>
                      <a:endParaRPr lang="sv-SE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"/>
                          <a:ea typeface="Times New Roman"/>
                          <a:cs typeface="Century"/>
                        </a:rPr>
                        <a:t>Static analysis at the model level (if applicable) </a:t>
                      </a:r>
                      <a:br>
                        <a:rPr lang="en-US" sz="1400">
                          <a:effectLst/>
                          <a:latin typeface="Century"/>
                          <a:ea typeface="Times New Roman"/>
                          <a:cs typeface="Century"/>
                        </a:rPr>
                      </a:br>
                      <a:endParaRPr lang="sv-SE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"/>
                          <a:ea typeface="Times New Roman"/>
                          <a:cs typeface="Century"/>
                        </a:rPr>
                        <a:t>(See “Reviews and Static Analyses at the Model Level”)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sv-SE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Evidence for using static analyzers </a:t>
                      </a:r>
                      <a:endParaRPr lang="sv-SE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sv-SE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593" marR="1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 advisor configuration used as described in IEC Certification Kit.</a:t>
                      </a:r>
                      <a:endParaRPr lang="sv-SE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195" marR="56195" marT="56195" marB="5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" y="16275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 bmk="_Toc223151593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Checklist 1: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Design Verification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Review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Modeling Standards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Static analysis</a:t>
            </a:r>
          </a:p>
          <a:p>
            <a:r>
              <a:rPr lang="en-US" dirty="0" smtClean="0"/>
              <a:t>Module and Integration Testing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Requirements traceability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6"/>
          <p:cNvPicPr>
            <a:picLocks noChangeAspect="1" noChangeArrowheads="1"/>
          </p:cNvPicPr>
          <p:nvPr/>
        </p:nvPicPr>
        <p:blipFill>
          <a:blip r:embed="rId3" cstate="print"/>
          <a:srcRect l="1595" r="1820"/>
          <a:stretch>
            <a:fillRect/>
          </a:stretch>
        </p:blipFill>
        <p:spPr bwMode="auto">
          <a:xfrm>
            <a:off x="483818" y="3081956"/>
            <a:ext cx="7485062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782" y="476672"/>
            <a:ext cx="8533706" cy="1139825"/>
          </a:xfrm>
        </p:spPr>
        <p:txBody>
          <a:bodyPr/>
          <a:lstStyle/>
          <a:p>
            <a:r>
              <a:rPr lang="de-DE" dirty="0" smtClean="0"/>
              <a:t>ISO 26262 Reference Workflow </a:t>
            </a:r>
            <a:br>
              <a:rPr lang="de-DE" dirty="0" smtClean="0"/>
            </a:br>
            <a:r>
              <a:rPr lang="en-US" dirty="0">
                <a:solidFill>
                  <a:srgbClr val="FF9900"/>
                </a:solidFill>
              </a:rPr>
              <a:t>Module and Integration Testing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553712" y="2316480"/>
            <a:ext cx="3627120" cy="2779776"/>
          </a:xfrm>
          <a:prstGeom prst="roundRect">
            <a:avLst>
              <a:gd name="adj" fmla="val 11652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6992" y="2316480"/>
            <a:ext cx="4169664" cy="2791968"/>
          </a:xfrm>
          <a:prstGeom prst="roundRect">
            <a:avLst>
              <a:gd name="adj" fmla="val 116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7968" y="2389632"/>
            <a:ext cx="2376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Model Verification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6944" y="2389632"/>
            <a:ext cx="2278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Code Verification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60833" y="2718816"/>
            <a:ext cx="3998975" cy="353568"/>
          </a:xfrm>
          <a:prstGeom prst="rect">
            <a:avLst/>
          </a:prstGeom>
        </p:spPr>
        <p:txBody>
          <a:bodyPr/>
          <a:lstStyle/>
          <a:p>
            <a:pPr marL="284163" indent="-284163" eaLnBrk="1" hangingPunct="1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r>
              <a:rPr lang="en-US" sz="1600" dirty="0" smtClean="0">
                <a:latin typeface="Arial"/>
              </a:rPr>
              <a:t>Discover design errors at design time</a:t>
            </a: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4352545" y="2718816"/>
            <a:ext cx="3998975" cy="353568"/>
          </a:xfrm>
          <a:prstGeom prst="rect">
            <a:avLst/>
          </a:prstGeom>
        </p:spPr>
        <p:txBody>
          <a:bodyPr/>
          <a:lstStyle/>
          <a:p>
            <a:pPr marL="284163" indent="-284163" algn="ctr" eaLnBrk="1" hangingPunct="1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Arial"/>
              </a:rPr>
              <a:t>Gain confidence in the generated code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1691680" y="3161682"/>
            <a:ext cx="2086347" cy="54468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57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Module</a:t>
            </a:r>
            <a:r>
              <a:rPr lang="sv-SE" dirty="0" smtClean="0"/>
              <a:t> and Integration </a:t>
            </a:r>
            <a:r>
              <a:rPr lang="sv-SE" dirty="0" err="1" smtClean="0"/>
              <a:t>Testing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en-US" b="0" dirty="0" smtClean="0"/>
              <a:t>Test Scenario</a:t>
            </a: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648199"/>
          </a:xfrm>
        </p:spPr>
        <p:txBody>
          <a:bodyPr/>
          <a:lstStyle/>
          <a:p>
            <a:r>
              <a:rPr lang="sv-SE" dirty="0" err="1" smtClean="0"/>
              <a:t>Open</a:t>
            </a:r>
            <a:r>
              <a:rPr lang="sv-SE" dirty="0" smtClean="0"/>
              <a:t>-loop </a:t>
            </a:r>
            <a:r>
              <a:rPr lang="sv-SE" dirty="0" err="1" smtClean="0"/>
              <a:t>module</a:t>
            </a:r>
            <a:r>
              <a:rPr lang="sv-SE" dirty="0" smtClean="0"/>
              <a:t> tests</a:t>
            </a:r>
          </a:p>
          <a:p>
            <a:pPr lvl="1"/>
            <a:r>
              <a:rPr lang="sv-SE" dirty="0" err="1" smtClean="0"/>
              <a:t>Coverage</a:t>
            </a:r>
            <a:r>
              <a:rPr lang="sv-SE" dirty="0" smtClean="0"/>
              <a:t> </a:t>
            </a:r>
            <a:r>
              <a:rPr lang="sv-SE" dirty="0" err="1" smtClean="0"/>
              <a:t>measurement</a:t>
            </a:r>
            <a:endParaRPr lang="sv-SE" dirty="0" smtClean="0"/>
          </a:p>
          <a:p>
            <a:pPr lvl="1"/>
            <a:endParaRPr lang="sv-SE" dirty="0" smtClean="0"/>
          </a:p>
          <a:p>
            <a:r>
              <a:rPr lang="sv-SE" dirty="0" err="1"/>
              <a:t>C</a:t>
            </a:r>
            <a:r>
              <a:rPr lang="sv-SE" dirty="0" err="1" smtClean="0"/>
              <a:t>losed</a:t>
            </a:r>
            <a:r>
              <a:rPr lang="sv-SE" dirty="0" smtClean="0"/>
              <a:t>-loop integration tests 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r>
              <a:rPr lang="sv-SE" dirty="0" err="1" smtClean="0"/>
              <a:t>Requirements</a:t>
            </a:r>
            <a:r>
              <a:rPr lang="sv-SE" dirty="0" err="1"/>
              <a:t>-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the signal </a:t>
            </a:r>
            <a:r>
              <a:rPr lang="sv-SE" dirty="0" err="1" smtClean="0"/>
              <a:t>builder</a:t>
            </a:r>
            <a:r>
              <a:rPr lang="sv-SE" dirty="0" smtClean="0"/>
              <a:t> block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1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467544" y="1069872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10 </a:t>
            </a:r>
            <a:r>
              <a:rPr lang="en-US" b="1" dirty="0">
                <a:sym typeface="Symbol"/>
              </a:rPr>
              <a:t></a:t>
            </a:r>
            <a:r>
              <a:rPr lang="en-US" b="1" dirty="0"/>
              <a:t> Methods for Software Unit Testing</a:t>
            </a:r>
            <a:endParaRPr lang="sv-SE" b="1" dirty="0"/>
          </a:p>
        </p:txBody>
      </p:sp>
      <p:sp>
        <p:nvSpPr>
          <p:cNvPr id="4" name="Rektangel 3"/>
          <p:cNvSpPr/>
          <p:nvPr/>
        </p:nvSpPr>
        <p:spPr>
          <a:xfrm>
            <a:off x="467544" y="40466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Module </a:t>
            </a:r>
            <a:r>
              <a:rPr lang="de-DE" sz="2800" b="1" dirty="0" err="1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Testing</a:t>
            </a:r>
            <a:r>
              <a:rPr lang="de-DE" sz="2800" b="1" dirty="0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sv-SE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05345"/>
              </p:ext>
            </p:extLst>
          </p:nvPr>
        </p:nvGraphicFramePr>
        <p:xfrm>
          <a:off x="467544" y="1628802"/>
          <a:ext cx="8352926" cy="4694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3057"/>
                <a:gridCol w="1403165"/>
                <a:gridCol w="1049071"/>
                <a:gridCol w="383162"/>
                <a:gridCol w="383162"/>
                <a:gridCol w="459794"/>
                <a:gridCol w="4061515"/>
              </a:tblGrid>
              <a:tr h="253426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ASIL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Applicable Model-Based Design Tools and Processes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</a:tr>
              <a:tr h="253426">
                <a:tc gridSpan="2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2413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1a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Requirements-based test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Simulink Verification and Validation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Requirements Management Interface (RMI)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IEC Certification Kit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Traceability matrix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Simulink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Signal Builder block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Stateflow</a:t>
                      </a:r>
                      <a:r>
                        <a:rPr lang="en-US" sz="1600" dirty="0">
                          <a:effectLst/>
                        </a:rPr>
                        <a:t> – Dynamic test vector charts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Simulink Verification and Validation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 Component testing capabilities 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</a:tr>
              <a:tr h="50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1b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Interface test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Simulink Design Verifier </a:t>
                      </a:r>
                      <a:r>
                        <a:rPr lang="en-US" sz="160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>
                          <a:effectLst/>
                        </a:rPr>
                        <a:t> Test case generation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</a:tr>
              <a:tr h="1267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1c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Fault injection test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Simulink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Stateflow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Simulink Design Verifier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Test case generation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988" marR="3098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6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86460"/>
              </p:ext>
            </p:extLst>
          </p:nvPr>
        </p:nvGraphicFramePr>
        <p:xfrm>
          <a:off x="395536" y="1556792"/>
          <a:ext cx="8064896" cy="4814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414"/>
                <a:gridCol w="2351419"/>
                <a:gridCol w="534414"/>
                <a:gridCol w="534414"/>
                <a:gridCol w="534414"/>
                <a:gridCol w="534414"/>
                <a:gridCol w="3041407"/>
              </a:tblGrid>
              <a:tr h="198742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ASIL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Applicable Model-Based Design Tools and Processes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7484">
                <a:tc gridSpan="2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9937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1a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Analysis of requirements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Simulink Verification and Validation </a:t>
                      </a:r>
                      <a:r>
                        <a:rPr lang="en-US" sz="160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>
                          <a:effectLst/>
                        </a:rPr>
                        <a:t>  Component testing capabilities </a:t>
                      </a:r>
                      <a:endParaRPr lang="sv-SE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899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1b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Generation and analysis of equivalence classes 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Simulink Design Verifier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Test case generation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899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1c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of boundary values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Simulink Design Verifier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Test case generation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ktangel 3"/>
          <p:cNvSpPr/>
          <p:nvPr/>
        </p:nvSpPr>
        <p:spPr>
          <a:xfrm>
            <a:off x="467544" y="40466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Module </a:t>
            </a:r>
            <a:r>
              <a:rPr lang="de-DE" sz="2800" b="1" dirty="0" err="1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Testing</a:t>
            </a:r>
            <a:r>
              <a:rPr lang="de-DE" sz="2800" b="1" dirty="0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467544" y="106987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11 </a:t>
            </a:r>
            <a:r>
              <a:rPr lang="en-US" b="1" dirty="0">
                <a:sym typeface="Symbol"/>
              </a:rPr>
              <a:t></a:t>
            </a:r>
            <a:r>
              <a:rPr lang="en-US" b="1" dirty="0"/>
              <a:t> Methods for deriving test cases for software unit testing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441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Coverage</a:t>
            </a:r>
            <a:br>
              <a:rPr lang="en-US" dirty="0"/>
            </a:br>
            <a:r>
              <a:rPr lang="en-US" sz="2400" b="0" dirty="0">
                <a:solidFill>
                  <a:schemeClr val="accent1"/>
                </a:solidFill>
              </a:rPr>
              <a:t>Measure of test completeness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2197100"/>
            <a:ext cx="4975225" cy="4419600"/>
          </a:xfrm>
        </p:spPr>
        <p:txBody>
          <a:bodyPr/>
          <a:lstStyle/>
          <a:p>
            <a:r>
              <a:rPr lang="en-US" dirty="0"/>
              <a:t>Execution analysis</a:t>
            </a:r>
          </a:p>
          <a:p>
            <a:pPr lvl="1"/>
            <a:r>
              <a:rPr lang="en-US" sz="1800" dirty="0"/>
              <a:t>Based on the model structure</a:t>
            </a:r>
          </a:p>
          <a:p>
            <a:pPr lvl="1"/>
            <a:r>
              <a:rPr lang="en-US" sz="1800" dirty="0"/>
              <a:t>Dynamic – data collected during simulation</a:t>
            </a:r>
          </a:p>
          <a:p>
            <a:r>
              <a:rPr lang="en-US" dirty="0"/>
              <a:t>Coverage results</a:t>
            </a:r>
          </a:p>
          <a:p>
            <a:pPr lvl="1"/>
            <a:r>
              <a:rPr lang="en-US" sz="1800" dirty="0"/>
              <a:t>Displayed directly in the model </a:t>
            </a:r>
          </a:p>
          <a:p>
            <a:pPr lvl="1"/>
            <a:r>
              <a:rPr lang="en-US" sz="1800" dirty="0"/>
              <a:t>Available in a separate html report linked with the model objects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sz="1800" dirty="0"/>
              <a:t>Simulink</a:t>
            </a:r>
          </a:p>
          <a:p>
            <a:pPr lvl="1"/>
            <a:r>
              <a:rPr lang="en-US" sz="1800" dirty="0"/>
              <a:t>Stateflow</a:t>
            </a:r>
          </a:p>
          <a:p>
            <a:pPr lvl="1"/>
            <a:r>
              <a:rPr lang="en-US" sz="1800" dirty="0"/>
              <a:t>Embedded MATLAB</a:t>
            </a:r>
          </a:p>
        </p:txBody>
      </p:sp>
      <p:grpSp>
        <p:nvGrpSpPr>
          <p:cNvPr id="308228" name="Group 4"/>
          <p:cNvGrpSpPr>
            <a:grpSpLocks/>
          </p:cNvGrpSpPr>
          <p:nvPr/>
        </p:nvGrpSpPr>
        <p:grpSpPr bwMode="auto">
          <a:xfrm>
            <a:off x="5954205" y="4740274"/>
            <a:ext cx="2790825" cy="1597025"/>
            <a:chOff x="4002" y="3074"/>
            <a:chExt cx="1758" cy="1006"/>
          </a:xfrm>
        </p:grpSpPr>
        <p:sp>
          <p:nvSpPr>
            <p:cNvPr id="308229" name="Text Box 5"/>
            <p:cNvSpPr txBox="1">
              <a:spLocks noChangeArrowheads="1"/>
            </p:cNvSpPr>
            <p:nvPr/>
          </p:nvSpPr>
          <p:spPr bwMode="auto">
            <a:xfrm>
              <a:off x="4050" y="3074"/>
              <a:ext cx="1503" cy="83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10001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Decision coverage</a:t>
              </a:r>
            </a:p>
            <a:p>
              <a:r>
                <a:rPr lang="en-US" sz="1600"/>
                <a:t>Condition coverage</a:t>
              </a:r>
            </a:p>
            <a:p>
              <a:r>
                <a:rPr lang="en-US" sz="1600"/>
                <a:t>MC/DC</a:t>
              </a:r>
            </a:p>
            <a:p>
              <a:r>
                <a:rPr lang="en-US" sz="1600"/>
                <a:t>Lookup table coverage</a:t>
              </a:r>
            </a:p>
            <a:p>
              <a:r>
                <a:rPr lang="en-US" sz="1600"/>
                <a:t>Signal range coverage</a:t>
              </a:r>
            </a:p>
          </p:txBody>
        </p:sp>
        <p:sp>
          <p:nvSpPr>
            <p:cNvPr id="308230" name="Text Box 6"/>
            <p:cNvSpPr txBox="1">
              <a:spLocks noChangeArrowheads="1"/>
            </p:cNvSpPr>
            <p:nvPr/>
          </p:nvSpPr>
          <p:spPr bwMode="auto">
            <a:xfrm>
              <a:off x="4002" y="3907"/>
              <a:ext cx="17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1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Supported coverage types</a:t>
              </a:r>
            </a:p>
          </p:txBody>
        </p:sp>
      </p:grpSp>
      <p:grpSp>
        <p:nvGrpSpPr>
          <p:cNvPr id="308231" name="Group 7"/>
          <p:cNvGrpSpPr>
            <a:grpSpLocks/>
          </p:cNvGrpSpPr>
          <p:nvPr/>
        </p:nvGrpSpPr>
        <p:grpSpPr bwMode="auto">
          <a:xfrm>
            <a:off x="4927093" y="1722437"/>
            <a:ext cx="3616325" cy="2681287"/>
            <a:chOff x="2330" y="2577"/>
            <a:chExt cx="3190" cy="1695"/>
          </a:xfrm>
        </p:grpSpPr>
        <p:pic>
          <p:nvPicPr>
            <p:cNvPr id="308232" name="Picture 8" descr="coverage_in_mod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" y="2685"/>
              <a:ext cx="1670" cy="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33" name="Picture 9" descr="detailed_coverage_repo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5" y="2577"/>
              <a:ext cx="1405" cy="1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234" name="Line 10"/>
            <p:cNvSpPr>
              <a:spLocks noChangeShapeType="1"/>
            </p:cNvSpPr>
            <p:nvPr/>
          </p:nvSpPr>
          <p:spPr bwMode="auto">
            <a:xfrm flipH="1">
              <a:off x="2923" y="3078"/>
              <a:ext cx="376" cy="6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8235" name="Line 11"/>
            <p:cNvSpPr>
              <a:spLocks noChangeShapeType="1"/>
            </p:cNvSpPr>
            <p:nvPr/>
          </p:nvSpPr>
          <p:spPr bwMode="auto">
            <a:xfrm flipH="1">
              <a:off x="3019" y="2790"/>
              <a:ext cx="1562" cy="10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236" name="Line 12"/>
            <p:cNvSpPr>
              <a:spLocks noChangeShapeType="1"/>
            </p:cNvSpPr>
            <p:nvPr/>
          </p:nvSpPr>
          <p:spPr bwMode="auto">
            <a:xfrm flipH="1">
              <a:off x="3536" y="2757"/>
              <a:ext cx="777" cy="25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467544" y="106987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 </a:t>
            </a:r>
            <a:r>
              <a:rPr lang="en-US" b="1" dirty="0"/>
              <a:t>12 </a:t>
            </a:r>
            <a:r>
              <a:rPr lang="en-US" b="1" dirty="0">
                <a:sym typeface="Symbol"/>
              </a:rPr>
              <a:t></a:t>
            </a:r>
            <a:r>
              <a:rPr lang="en-US" b="1" dirty="0"/>
              <a:t> Structural Coverage Metrics at the Software Unit Level</a:t>
            </a:r>
            <a:endParaRPr lang="sv-SE" b="1" dirty="0"/>
          </a:p>
        </p:txBody>
      </p:sp>
      <p:sp>
        <p:nvSpPr>
          <p:cNvPr id="4" name="Rektangel 3"/>
          <p:cNvSpPr/>
          <p:nvPr/>
        </p:nvSpPr>
        <p:spPr>
          <a:xfrm>
            <a:off x="467544" y="40466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Module </a:t>
            </a:r>
            <a:r>
              <a:rPr lang="de-DE" sz="2800" b="1" dirty="0" err="1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Testing</a:t>
            </a:r>
            <a:r>
              <a:rPr lang="de-DE" sz="2800" b="1" dirty="0" smtClean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sv-SE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74453"/>
              </p:ext>
            </p:extLst>
          </p:nvPr>
        </p:nvGraphicFramePr>
        <p:xfrm>
          <a:off x="467544" y="1628802"/>
          <a:ext cx="8352926" cy="216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3057"/>
                <a:gridCol w="1403165"/>
                <a:gridCol w="1049071"/>
                <a:gridCol w="383162"/>
                <a:gridCol w="383162"/>
                <a:gridCol w="459794"/>
                <a:gridCol w="4061515"/>
              </a:tblGrid>
              <a:tr h="47376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Methods</a:t>
                      </a:r>
                      <a:endParaRPr lang="sv-S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0988" marR="30988" marT="0" marB="0"/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ASIL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0988" marR="30988" marT="0" marB="0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Applicable Model-Based Design Tools and Processes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0988" marR="30988" marT="0" marB="0"/>
                </a:tc>
              </a:tr>
              <a:tr h="473764">
                <a:tc gridSpan="2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A</a:t>
                      </a:r>
                      <a:endParaRPr lang="sv-S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B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0988" marR="309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D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0988" marR="30988" marT="0" marB="0"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769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</a:rPr>
                        <a:t>1b</a:t>
                      </a:r>
                      <a:endParaRPr lang="sv-S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Branch coverage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+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Simulink Verification and Validation 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 Model coverage analysis</a:t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Simulink Design Verifier 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 Test case generation</a:t>
                      </a:r>
                      <a:endParaRPr lang="sv-S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25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Model Review</a:t>
            </a:r>
          </a:p>
          <a:p>
            <a:pPr lvl="1"/>
            <a:r>
              <a:rPr lang="en-US" dirty="0" smtClean="0"/>
              <a:t>Modeling Standards</a:t>
            </a:r>
          </a:p>
          <a:p>
            <a:pPr lvl="1"/>
            <a:r>
              <a:rPr lang="en-US" dirty="0" smtClean="0"/>
              <a:t>Static analysis</a:t>
            </a:r>
          </a:p>
          <a:p>
            <a:r>
              <a:rPr lang="en-US" dirty="0" smtClean="0"/>
              <a:t>Module and Integration Testing</a:t>
            </a:r>
          </a:p>
          <a:p>
            <a:pPr lvl="1"/>
            <a:r>
              <a:rPr lang="en-US" dirty="0" smtClean="0"/>
              <a:t>Requirements traceability	</a:t>
            </a:r>
          </a:p>
          <a:p>
            <a:pPr lvl="1"/>
            <a:r>
              <a:rPr lang="en-US" dirty="0" smtClean="0"/>
              <a:t>Model Coverage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2584" y="2636912"/>
            <a:ext cx="8077200" cy="990600"/>
          </a:xfrm>
        </p:spPr>
        <p:txBody>
          <a:bodyPr/>
          <a:lstStyle/>
          <a:p>
            <a:r>
              <a:rPr lang="sv-SE" dirty="0"/>
              <a:t>D</a:t>
            </a:r>
            <a:r>
              <a:rPr lang="sv-SE" dirty="0" smtClean="0"/>
              <a:t>emo: s5_runModelTests	</a:t>
            </a:r>
            <a:endParaRPr lang="sv-SE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Module Testing </a:t>
            </a:r>
            <a:br>
              <a:rPr lang="en-US" dirty="0" smtClean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2383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highlight: </a:t>
            </a:r>
            <a:br>
              <a:rPr lang="en-US" dirty="0" smtClean="0"/>
            </a:br>
            <a:r>
              <a:rPr lang="en-US" sz="2800" b="0" dirty="0" smtClean="0"/>
              <a:t>Simulation Data Inspector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125687"/>
              </a:buClr>
              <a:buSzTx/>
              <a:buNone/>
            </a:pPr>
            <a:r>
              <a:rPr lang="en-US" sz="2000" b="1" dirty="0" smtClean="0">
                <a:solidFill>
                  <a:prstClr val="black"/>
                </a:solidFill>
              </a:rPr>
              <a:t>Quickly compare results for multiple simulation runs and create reports</a:t>
            </a:r>
          </a:p>
          <a:p>
            <a:pPr marL="0" lvl="0" indent="0">
              <a:buClr>
                <a:srgbClr val="125687"/>
              </a:buClr>
              <a:buSzTx/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lvl="0">
              <a:buClr>
                <a:srgbClr val="125687"/>
              </a:buClr>
              <a:buSzTx/>
            </a:pPr>
            <a:r>
              <a:rPr lang="en-US" sz="1800" dirty="0" smtClean="0">
                <a:solidFill>
                  <a:prstClr val="black"/>
                </a:solidFill>
              </a:rPr>
              <a:t>View and compare data from multiple simulations</a:t>
            </a:r>
          </a:p>
          <a:p>
            <a:pPr lvl="0">
              <a:buClr>
                <a:srgbClr val="125687"/>
              </a:buClr>
              <a:buSzTx/>
            </a:pPr>
            <a:r>
              <a:rPr lang="en-US" sz="1800" dirty="0" smtClean="0">
                <a:solidFill>
                  <a:prstClr val="black"/>
                </a:solidFill>
              </a:rPr>
              <a:t>Validate the generated code against simulation</a:t>
            </a:r>
          </a:p>
          <a:p>
            <a:pPr lvl="0">
              <a:buClr>
                <a:srgbClr val="125687"/>
              </a:buClr>
              <a:buSzTx/>
            </a:pPr>
            <a:r>
              <a:rPr lang="en-US" sz="1800" dirty="0" smtClean="0">
                <a:solidFill>
                  <a:prstClr val="black"/>
                </a:solidFill>
              </a:rPr>
              <a:t>Import external data for comparison with simulation data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0118" y="2029215"/>
            <a:ext cx="3922735" cy="360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6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64015" y="1830228"/>
            <a:ext cx="880672" cy="746338"/>
            <a:chOff x="4495800" y="2396692"/>
            <a:chExt cx="914400" cy="923776"/>
          </a:xfrm>
        </p:grpSpPr>
        <p:sp>
          <p:nvSpPr>
            <p:cNvPr id="3" name="Oval 2"/>
            <p:cNvSpPr/>
            <p:nvPr/>
          </p:nvSpPr>
          <p:spPr>
            <a:xfrm>
              <a:off x="4495800" y="2396692"/>
              <a:ext cx="914400" cy="92377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724400" y="2590800"/>
              <a:ext cx="381000" cy="49067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00600" y="2652353"/>
              <a:ext cx="381000" cy="49067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73062"/>
            <a:ext cx="7869238" cy="1150938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Requirements Traceability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b="0" dirty="0" smtClean="0"/>
              <a:t>Simulink Verification and Validation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endParaRPr lang="en-US" sz="2000" b="0" dirty="0" smtClean="0">
              <a:solidFill>
                <a:schemeClr val="accent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5029200" cy="4624387"/>
          </a:xfrm>
        </p:spPr>
        <p:txBody>
          <a:bodyPr/>
          <a:lstStyle/>
          <a:p>
            <a:r>
              <a:rPr lang="en-US" dirty="0" smtClean="0"/>
              <a:t>Traceability analysis of models relative to </a:t>
            </a:r>
          </a:p>
          <a:p>
            <a:pPr lvl="1"/>
            <a:r>
              <a:rPr lang="en-US" smtClean="0"/>
              <a:t>System requirements</a:t>
            </a:r>
            <a:endParaRPr lang="en-US" dirty="0"/>
          </a:p>
          <a:p>
            <a:pPr lvl="1"/>
            <a:r>
              <a:rPr lang="en-US" dirty="0" smtClean="0"/>
              <a:t>Design descriptions</a:t>
            </a:r>
          </a:p>
          <a:p>
            <a:pPr lvl="1"/>
            <a:r>
              <a:rPr lang="en-US" dirty="0" smtClean="0"/>
              <a:t>Interface specifications</a:t>
            </a:r>
          </a:p>
          <a:p>
            <a:pPr lvl="1"/>
            <a:r>
              <a:rPr lang="en-US" dirty="0" smtClean="0"/>
              <a:t>Change requests</a:t>
            </a:r>
          </a:p>
          <a:p>
            <a:pPr lvl="1"/>
            <a:r>
              <a:rPr lang="en-US" dirty="0" smtClean="0"/>
              <a:t>Defect reports</a:t>
            </a:r>
          </a:p>
          <a:p>
            <a:r>
              <a:rPr lang="en-US" dirty="0" smtClean="0"/>
              <a:t>Standards and Certification</a:t>
            </a:r>
          </a:p>
          <a:p>
            <a:pPr lvl="1"/>
            <a:r>
              <a:rPr lang="en-US" dirty="0" smtClean="0"/>
              <a:t>CMMI / SPICE</a:t>
            </a:r>
          </a:p>
          <a:p>
            <a:pPr lvl="1"/>
            <a:r>
              <a:rPr lang="en-US" dirty="0" smtClean="0"/>
              <a:t>DO-178B</a:t>
            </a:r>
          </a:p>
          <a:p>
            <a:pPr lvl="1"/>
            <a:r>
              <a:rPr lang="en-US" dirty="0" smtClean="0"/>
              <a:t>IEC 61508 / ISO 26262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5638800" y="1676400"/>
            <a:ext cx="3276600" cy="4648200"/>
            <a:chOff x="5715000" y="1600200"/>
            <a:chExt cx="3276600" cy="4648200"/>
          </a:xfrm>
        </p:grpSpPr>
        <p:sp>
          <p:nvSpPr>
            <p:cNvPr id="8" name="Blue edge"/>
            <p:cNvSpPr/>
            <p:nvPr/>
          </p:nvSpPr>
          <p:spPr>
            <a:xfrm>
              <a:off x="5715000" y="1600200"/>
              <a:ext cx="3276600" cy="464820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Blue edge"/>
            <p:cNvSpPr txBox="1">
              <a:spLocks noChangeArrowheads="1"/>
            </p:cNvSpPr>
            <p:nvPr/>
          </p:nvSpPr>
          <p:spPr>
            <a:xfrm>
              <a:off x="5791200" y="3843754"/>
              <a:ext cx="3124200" cy="2057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>
              <a:no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In product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Link editor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 pitchFamily="34" charset="0"/>
                <a:buChar char="–"/>
                <a:tabLst/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Support for DOORS, Word, Excel, PDF, URL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Model highlighting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 pitchFamily="34" charset="0"/>
                <a:buChar char="–"/>
                <a:tabLst/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Reporting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Customization API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33845" y="2155619"/>
            <a:ext cx="1629869" cy="1739520"/>
            <a:chOff x="2423845" y="3665631"/>
            <a:chExt cx="2069647" cy="243930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23845" y="4504739"/>
              <a:ext cx="1981200" cy="160020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957245" y="4688889"/>
              <a:ext cx="3048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66845" y="4809539"/>
              <a:ext cx="304800" cy="304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0">
                <a:latin typeface="Times New Roman" pitchFamily="18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576245" y="476508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AutoShape 10"/>
            <p:cNvCxnSpPr>
              <a:cxnSpLocks noChangeShapeType="1"/>
              <a:stCxn id="15" idx="6"/>
              <a:endCxn id="13" idx="1"/>
            </p:cNvCxnSpPr>
            <p:nvPr/>
          </p:nvCxnSpPr>
          <p:spPr bwMode="auto">
            <a:xfrm>
              <a:off x="2728645" y="4841289"/>
              <a:ext cx="228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11"/>
            <p:cNvCxnSpPr>
              <a:cxnSpLocks noChangeShapeType="1"/>
              <a:stCxn id="13" idx="3"/>
              <a:endCxn id="14" idx="1"/>
            </p:cNvCxnSpPr>
            <p:nvPr/>
          </p:nvCxnSpPr>
          <p:spPr bwMode="auto">
            <a:xfrm>
              <a:off x="3262045" y="4841289"/>
              <a:ext cx="304800" cy="1206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8" name="AutoShape 12"/>
            <p:cNvCxnSpPr>
              <a:cxnSpLocks noChangeShapeType="1"/>
              <a:stCxn id="13" idx="3"/>
              <a:endCxn id="33" idx="1"/>
            </p:cNvCxnSpPr>
            <p:nvPr/>
          </p:nvCxnSpPr>
          <p:spPr bwMode="auto">
            <a:xfrm>
              <a:off x="3262045" y="4841289"/>
              <a:ext cx="304800" cy="8826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576245" y="503813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576245" y="541913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576245" y="564773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" name="AutoShape 16"/>
            <p:cNvCxnSpPr>
              <a:cxnSpLocks noChangeShapeType="1"/>
              <a:stCxn id="19" idx="6"/>
              <a:endCxn id="13" idx="1"/>
            </p:cNvCxnSpPr>
            <p:nvPr/>
          </p:nvCxnSpPr>
          <p:spPr bwMode="auto">
            <a:xfrm flipV="1">
              <a:off x="2728645" y="4841289"/>
              <a:ext cx="228600" cy="2730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3" name="AutoShape 17"/>
            <p:cNvCxnSpPr>
              <a:cxnSpLocks noChangeShapeType="1"/>
              <a:stCxn id="20" idx="6"/>
              <a:endCxn id="32" idx="1"/>
            </p:cNvCxnSpPr>
            <p:nvPr/>
          </p:nvCxnSpPr>
          <p:spPr bwMode="auto">
            <a:xfrm>
              <a:off x="2728645" y="5495339"/>
              <a:ext cx="228600" cy="228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4" name="AutoShape 18"/>
            <p:cNvCxnSpPr>
              <a:cxnSpLocks noChangeShapeType="1"/>
              <a:stCxn id="21" idx="6"/>
              <a:endCxn id="32" idx="1"/>
            </p:cNvCxnSpPr>
            <p:nvPr/>
          </p:nvCxnSpPr>
          <p:spPr bwMode="auto">
            <a:xfrm>
              <a:off x="2728645" y="5723939"/>
              <a:ext cx="228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" name="AutoShape 19"/>
            <p:cNvCxnSpPr>
              <a:cxnSpLocks noChangeShapeType="1"/>
              <a:stCxn id="32" idx="3"/>
              <a:endCxn id="33" idx="1"/>
            </p:cNvCxnSpPr>
            <p:nvPr/>
          </p:nvCxnSpPr>
          <p:spPr bwMode="auto">
            <a:xfrm>
              <a:off x="3262045" y="5723939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100245" y="488573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100245" y="519053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100245" y="564773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23"/>
            <p:cNvCxnSpPr>
              <a:cxnSpLocks noChangeShapeType="1"/>
              <a:stCxn id="33" idx="3"/>
              <a:endCxn id="28" idx="2"/>
            </p:cNvCxnSpPr>
            <p:nvPr/>
          </p:nvCxnSpPr>
          <p:spPr bwMode="auto">
            <a:xfrm>
              <a:off x="3871645" y="5723939"/>
              <a:ext cx="228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24"/>
            <p:cNvCxnSpPr>
              <a:cxnSpLocks noChangeShapeType="1"/>
              <a:stCxn id="14" idx="3"/>
              <a:endCxn id="26" idx="2"/>
            </p:cNvCxnSpPr>
            <p:nvPr/>
          </p:nvCxnSpPr>
          <p:spPr bwMode="auto">
            <a:xfrm>
              <a:off x="3871645" y="4961939"/>
              <a:ext cx="228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25"/>
            <p:cNvCxnSpPr>
              <a:cxnSpLocks noChangeShapeType="1"/>
              <a:stCxn id="14" idx="3"/>
              <a:endCxn id="27" idx="2"/>
            </p:cNvCxnSpPr>
            <p:nvPr/>
          </p:nvCxnSpPr>
          <p:spPr bwMode="auto">
            <a:xfrm>
              <a:off x="3871645" y="4961939"/>
              <a:ext cx="228600" cy="3048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957245" y="5571539"/>
              <a:ext cx="304800" cy="3048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0"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566845" y="5571539"/>
              <a:ext cx="304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0">
                <a:latin typeface="Times New Roman" pitchFamily="18" charset="0"/>
              </a:endParaRPr>
            </a:p>
          </p:txBody>
        </p:sp>
        <p:cxnSp>
          <p:nvCxnSpPr>
            <p:cNvPr id="34" name="AutoShape 56"/>
            <p:cNvCxnSpPr>
              <a:cxnSpLocks noChangeShapeType="1"/>
            </p:cNvCxnSpPr>
            <p:nvPr/>
          </p:nvCxnSpPr>
          <p:spPr bwMode="auto">
            <a:xfrm rot="10800000" flipV="1">
              <a:off x="3199455" y="3665631"/>
              <a:ext cx="1294037" cy="1127577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 type="triangle" w="lg" len="lg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74704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667544"/>
          </a:xfrm>
        </p:spPr>
        <p:txBody>
          <a:bodyPr/>
          <a:lstStyle/>
          <a:p>
            <a:r>
              <a:rPr lang="sv-SE" dirty="0" smtClean="0"/>
              <a:t>Software Integration </a:t>
            </a:r>
            <a:r>
              <a:rPr lang="sv-SE" dirty="0" err="1" smtClean="0"/>
              <a:t>Testing</a:t>
            </a:r>
            <a:endParaRPr lang="sv-SE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75150"/>
              </p:ext>
            </p:extLst>
          </p:nvPr>
        </p:nvGraphicFramePr>
        <p:xfrm>
          <a:off x="402699" y="1916833"/>
          <a:ext cx="8073281" cy="453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441"/>
                <a:gridCol w="1512168"/>
                <a:gridCol w="360040"/>
                <a:gridCol w="360040"/>
                <a:gridCol w="360040"/>
                <a:gridCol w="360040"/>
                <a:gridCol w="4608512"/>
              </a:tblGrid>
              <a:tr h="212906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Methods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ASIL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Applicable Model-Based Design Tools and Processes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</a:tr>
              <a:tr h="217978">
                <a:tc gridSpan="2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D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638718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1a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Requirements-based test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++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++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++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++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Simulink Verification and Validation </a:t>
                      </a:r>
                      <a:r>
                        <a:rPr lang="en-US" sz="1400" dirty="0">
                          <a:effectLst/>
                          <a:latin typeface="+mn-lt"/>
                          <a:sym typeface="Symbol"/>
                        </a:rPr>
                        <a:t>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Requirements Management Interface (RMI)</a:t>
                      </a:r>
                      <a:endParaRPr lang="sv-SE" sz="140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</a:tr>
              <a:tr h="6539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IEC Certification Kit </a:t>
                      </a:r>
                      <a:r>
                        <a:rPr lang="en-US" sz="1400" dirty="0">
                          <a:effectLst/>
                          <a:latin typeface="+mn-lt"/>
                          <a:sym typeface="Symbol"/>
                        </a:rPr>
                        <a:t>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Traceability matrix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</a:tr>
              <a:tr h="6539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Simulink Signal Builder block</a:t>
                      </a:r>
                      <a:endParaRPr lang="sv-SE" sz="140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/>
                      </a:r>
                      <a:br>
                        <a:rPr lang="en-US" sz="1400" dirty="0">
                          <a:effectLst/>
                          <a:latin typeface="+mn-lt"/>
                        </a:rPr>
                      </a:br>
                      <a:r>
                        <a:rPr lang="en-US" sz="1400" dirty="0" err="1">
                          <a:effectLst/>
                          <a:latin typeface="+mn-lt"/>
                        </a:rPr>
                        <a:t>Stateflow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sym typeface="Symbol"/>
                        </a:rPr>
                        <a:t>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Dynamic test vector charts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</a:tr>
              <a:tr h="871913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Simulink Verification and Validation </a:t>
                      </a:r>
                      <a:r>
                        <a:rPr lang="en-US" sz="1400" dirty="0">
                          <a:effectLst/>
                          <a:latin typeface="+mn-lt"/>
                          <a:sym typeface="Symbol"/>
                        </a:rPr>
                        <a:t>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Component testing capabilities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1407" marR="31407" marT="0" marB="0"/>
                </a:tc>
              </a:tr>
              <a:tr h="415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</a:rPr>
                        <a:t>1b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</a:rPr>
                        <a:t>Interface test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Simulink Design Verifier 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CenturySchoolbook"/>
                          <a:sym typeface="Symbol"/>
                        </a:rPr>
                        <a:t>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 Test case generation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1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</a:rPr>
                        <a:t>1c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Times New Roman"/>
                        </a:rPr>
                        <a:t>Fault-injection test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</a:rPr>
                        <a:t>+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</a:rPr>
                        <a:t>+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Simulink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/>
                      </a:r>
                      <a:br>
                        <a:rPr lang="en-US" sz="14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</a:b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Stateflow</a:t>
                      </a:r>
                      <a:endParaRPr lang="sv-SE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ktangel 4"/>
          <p:cNvSpPr/>
          <p:nvPr/>
        </p:nvSpPr>
        <p:spPr>
          <a:xfrm>
            <a:off x="395536" y="1412776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13 </a:t>
            </a:r>
            <a:r>
              <a:rPr lang="en-US" b="1" dirty="0">
                <a:sym typeface="Symbol"/>
              </a:rPr>
              <a:t></a:t>
            </a:r>
            <a:r>
              <a:rPr lang="en-US" b="1" dirty="0"/>
              <a:t> Methods for Software Integration Testing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3613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Software Integration </a:t>
            </a:r>
            <a:r>
              <a:rPr lang="sv-SE" dirty="0" err="1"/>
              <a:t>Testing</a:t>
            </a:r>
            <a:endParaRPr lang="sv-SE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75285"/>
              </p:ext>
            </p:extLst>
          </p:nvPr>
        </p:nvGraphicFramePr>
        <p:xfrm>
          <a:off x="404186" y="1484784"/>
          <a:ext cx="7192149" cy="2398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723"/>
                <a:gridCol w="3138950"/>
                <a:gridCol w="747369"/>
                <a:gridCol w="747369"/>
                <a:gridCol w="747369"/>
                <a:gridCol w="747369"/>
              </a:tblGrid>
              <a:tr h="22498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ASIL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224984">
                <a:tc gridSpan="2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</a:tr>
              <a:tr h="589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1a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Analysis</a:t>
                      </a:r>
                      <a:r>
                        <a:rPr lang="en-US" sz="1600" baseline="0" dirty="0" smtClean="0">
                          <a:effectLst/>
                        </a:rPr>
                        <a:t> of requirements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407" marR="31407" marT="0" marB="0"/>
                </a:tc>
              </a:tr>
              <a:tr h="6749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1b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Generation and analysis of equivalence classes 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9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1c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of boundary values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ktangel 4"/>
          <p:cNvSpPr/>
          <p:nvPr/>
        </p:nvSpPr>
        <p:spPr>
          <a:xfrm>
            <a:off x="386236" y="1142086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14 </a:t>
            </a:r>
            <a:r>
              <a:rPr lang="en-US" sz="1600" b="1" dirty="0">
                <a:sym typeface="Symbol"/>
              </a:rPr>
              <a:t></a:t>
            </a:r>
            <a:r>
              <a:rPr lang="en-US" sz="1600" b="1" dirty="0"/>
              <a:t> Methods for d</a:t>
            </a:r>
            <a:r>
              <a:rPr lang="en-US" sz="1600" b="1" dirty="0" smtClean="0"/>
              <a:t>eriving test cases for Software </a:t>
            </a:r>
            <a:r>
              <a:rPr lang="en-US" sz="1600" b="1" dirty="0"/>
              <a:t>Integration Testing</a:t>
            </a:r>
            <a:endParaRPr lang="sv-SE" sz="1600" b="1" dirty="0"/>
          </a:p>
        </p:txBody>
      </p:sp>
      <p:sp>
        <p:nvSpPr>
          <p:cNvPr id="6" name="Rektangel 5"/>
          <p:cNvSpPr/>
          <p:nvPr/>
        </p:nvSpPr>
        <p:spPr>
          <a:xfrm>
            <a:off x="370364" y="4149080"/>
            <a:ext cx="837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Table 15 </a:t>
            </a:r>
            <a:r>
              <a:rPr lang="en-US" sz="1600" b="1" dirty="0">
                <a:sym typeface="Symbol"/>
              </a:rPr>
              <a:t></a:t>
            </a:r>
            <a:r>
              <a:rPr lang="en-US" sz="1600" b="1" dirty="0"/>
              <a:t> Structural Coverage Metrics at the Software Architectural Level</a:t>
            </a:r>
            <a:endParaRPr lang="sv-SE" sz="1600" b="1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70998"/>
              </p:ext>
            </p:extLst>
          </p:nvPr>
        </p:nvGraphicFramePr>
        <p:xfrm>
          <a:off x="467544" y="4581128"/>
          <a:ext cx="7776863" cy="1940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911"/>
                <a:gridCol w="1924188"/>
                <a:gridCol w="391237"/>
                <a:gridCol w="360040"/>
                <a:gridCol w="432048"/>
                <a:gridCol w="504056"/>
                <a:gridCol w="3456383"/>
              </a:tblGrid>
              <a:tr h="21788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ASIL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Applicable Model-Based Design Tools and Processes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7884">
                <a:tc gridSpan="2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7264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1a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 coverage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Embedded Coder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Code coverage collection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64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1b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Call coverage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Embedded Coder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Code coverage collection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679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077200" cy="990600"/>
          </a:xfrm>
        </p:spPr>
        <p:txBody>
          <a:bodyPr/>
          <a:lstStyle/>
          <a:p>
            <a:r>
              <a:rPr lang="sv-SE" dirty="0"/>
              <a:t>D</a:t>
            </a:r>
            <a:r>
              <a:rPr lang="sv-SE" dirty="0" smtClean="0"/>
              <a:t>emo: 	</a:t>
            </a:r>
            <a:r>
              <a:rPr lang="sv-SE" dirty="0" err="1"/>
              <a:t>R</a:t>
            </a:r>
            <a:r>
              <a:rPr lang="sv-SE" dirty="0" err="1" smtClean="0"/>
              <a:t>unIntegrationTest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>	</a:t>
            </a:r>
            <a:r>
              <a:rPr lang="sv-SE" dirty="0" smtClean="0"/>
              <a:t>	</a:t>
            </a:r>
            <a:r>
              <a:rPr lang="sv-SE" dirty="0" err="1" smtClean="0"/>
              <a:t>DoorLockTraceabilityReport</a:t>
            </a:r>
            <a:r>
              <a:rPr lang="sv-SE" dirty="0" smtClean="0"/>
              <a:t>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38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077200" cy="990600"/>
          </a:xfrm>
        </p:spPr>
        <p:txBody>
          <a:bodyPr/>
          <a:lstStyle/>
          <a:p>
            <a:r>
              <a:rPr lang="sv-SE" dirty="0" err="1" smtClean="0"/>
              <a:t>Conformance</a:t>
            </a:r>
            <a:r>
              <a:rPr lang="sv-SE" dirty="0" smtClean="0"/>
              <a:t> Demonstration: </a:t>
            </a:r>
            <a:br>
              <a:rPr lang="sv-SE" dirty="0" smtClean="0"/>
            </a:br>
            <a:r>
              <a:rPr lang="sv-SE" sz="2400" dirty="0" err="1"/>
              <a:t>M</a:t>
            </a:r>
            <a:r>
              <a:rPr lang="sv-SE" sz="2400" dirty="0" err="1" smtClean="0"/>
              <a:t>odule</a:t>
            </a:r>
            <a:r>
              <a:rPr lang="sv-SE" sz="2400" dirty="0" smtClean="0"/>
              <a:t> and Integration </a:t>
            </a:r>
            <a:r>
              <a:rPr lang="sv-SE" sz="2400" dirty="0" err="1"/>
              <a:t>T</a:t>
            </a:r>
            <a:r>
              <a:rPr lang="sv-SE" sz="2400" dirty="0" err="1" smtClean="0"/>
              <a:t>esting</a:t>
            </a:r>
            <a:endParaRPr lang="sv-SE" sz="2400" dirty="0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76592"/>
              </p:ext>
            </p:extLst>
          </p:nvPr>
        </p:nvGraphicFramePr>
        <p:xfrm>
          <a:off x="475062" y="2420888"/>
          <a:ext cx="7629132" cy="4031978"/>
        </p:xfrm>
        <a:graphic>
          <a:graphicData uri="http://schemas.openxmlformats.org/drawingml/2006/table">
            <a:tbl>
              <a:tblPr/>
              <a:tblGrid>
                <a:gridCol w="270071"/>
                <a:gridCol w="2059866"/>
                <a:gridCol w="2062918"/>
                <a:gridCol w="898711"/>
                <a:gridCol w="2337566"/>
              </a:tblGrid>
              <a:tr h="395533">
                <a:tc gridSpan="2">
                  <a:txBody>
                    <a:bodyPr/>
                    <a:lstStyle/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sv-SE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77" marR="53077" marT="53077" marB="530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758">
                <a:tc>
                  <a:txBody>
                    <a:bodyPr/>
                    <a:lstStyle/>
                    <a:p>
                      <a:pPr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"/>
                          <a:ea typeface="Times New Roman"/>
                          <a:cs typeface="Century"/>
                        </a:rPr>
                        <a:t>5</a:t>
                      </a:r>
                      <a:endParaRPr lang="sv-SE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Module and integration testing at the model level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 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(See “Module and Integration Testing at the Model Level”)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53077" marR="53077" marT="53077" marB="530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Inclusion of all model components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Consideration of intended and possible unintended functions ´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Systematic design of test vectors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Inclusion of test vectors being derived from the specification according to established criteria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Consideration of model integration stages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Consideration of correct interaction of modules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Module and integration testing links to components with the model referencing. This hierarchy is replicated in the integration model review reports $(</a:t>
                      </a:r>
                      <a:r>
                        <a:rPr lang="en-US" sz="800" dirty="0" err="1">
                          <a:effectLst/>
                          <a:latin typeface="Century"/>
                          <a:ea typeface="Times New Roman"/>
                          <a:cs typeface="Century"/>
                        </a:rPr>
                        <a:t>WorkProducts</a:t>
                      </a: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)/</a:t>
                      </a:r>
                      <a:r>
                        <a:rPr lang="en-US" sz="800" dirty="0" err="1">
                          <a:effectLst/>
                          <a:latin typeface="Century"/>
                          <a:ea typeface="Times New Roman"/>
                          <a:cs typeface="Century"/>
                        </a:rPr>
                        <a:t>ModelReview</a:t>
                      </a: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/I_*.html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Intended and unintended functions considered in FMEA / FTA / HAZOP. Not developed for this example.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Test vectors are explicitly traced to functional requirements in the signal builder.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Requirements coverage report shows that each requirement has test(s) associated. This is stored at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Times New Roman"/>
                          <a:cs typeface="Century"/>
                        </a:rPr>
                        <a:t>TBD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Documented in unit and integration test reports.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Integration tests cover multiple modules, showing correct interaction.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77" marR="53077" marT="53077" marB="530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4262" y="17728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 bmk="_Toc223151593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Checklist 1: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Design Verification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077200" cy="990600"/>
          </a:xfrm>
        </p:spPr>
        <p:txBody>
          <a:bodyPr/>
          <a:lstStyle/>
          <a:p>
            <a:r>
              <a:rPr lang="sv-SE" dirty="0" err="1" smtClean="0"/>
              <a:t>Conformance</a:t>
            </a:r>
            <a:r>
              <a:rPr lang="sv-SE" dirty="0" smtClean="0"/>
              <a:t> Demonstration: </a:t>
            </a:r>
            <a:br>
              <a:rPr lang="sv-SE" dirty="0" smtClean="0"/>
            </a:br>
            <a:r>
              <a:rPr lang="sv-SE" sz="2400" dirty="0" err="1"/>
              <a:t>M</a:t>
            </a:r>
            <a:r>
              <a:rPr lang="sv-SE" sz="2400" dirty="0" err="1" smtClean="0"/>
              <a:t>odule</a:t>
            </a:r>
            <a:r>
              <a:rPr lang="sv-SE" sz="2400" dirty="0" smtClean="0"/>
              <a:t> and Integration </a:t>
            </a:r>
            <a:r>
              <a:rPr lang="sv-SE" sz="2400" dirty="0" err="1"/>
              <a:t>T</a:t>
            </a:r>
            <a:r>
              <a:rPr lang="sv-SE" sz="2400" dirty="0" err="1" smtClean="0"/>
              <a:t>esting</a:t>
            </a:r>
            <a:endParaRPr lang="sv-SE" sz="2400" dirty="0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30864"/>
              </p:ext>
            </p:extLst>
          </p:nvPr>
        </p:nvGraphicFramePr>
        <p:xfrm>
          <a:off x="475062" y="2420888"/>
          <a:ext cx="7629132" cy="2606040"/>
        </p:xfrm>
        <a:graphic>
          <a:graphicData uri="http://schemas.openxmlformats.org/drawingml/2006/table">
            <a:tbl>
              <a:tblPr/>
              <a:tblGrid>
                <a:gridCol w="270071"/>
                <a:gridCol w="2059866"/>
                <a:gridCol w="2062918"/>
                <a:gridCol w="898711"/>
                <a:gridCol w="2337566"/>
              </a:tblGrid>
              <a:tr h="395533">
                <a:tc gridSpan="2">
                  <a:txBody>
                    <a:bodyPr/>
                    <a:lstStyle/>
                    <a:p>
                      <a:pPr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sv-SE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77" marR="53077" marT="53077" marB="530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909">
                <a:tc>
                  <a:txBody>
                    <a:bodyPr/>
                    <a:lstStyle/>
                    <a:p>
                      <a:pPr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6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Supporting activities 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</a:b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(See “Module and Integration Testing at the Model Level”)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53077" marR="53077" marT="53077" marB="530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Documentation of the results of module and integration tests, including test results and achievement of test objectives and criteria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Corrective action on failure of module and integration tests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Impact analysis </a:t>
                      </a:r>
                      <a:endParaRPr lang="sv-SE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sv-SE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785" marR="1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Function test reports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&lt;function&gt;_testreport.html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Integration test report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&lt;integration&gt;_testreport.html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 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entury"/>
                          <a:ea typeface="Times New Roman"/>
                          <a:cs typeface="Century"/>
                        </a:rPr>
                        <a:t>Failure cases and impact analysis not considered for this example.</a:t>
                      </a:r>
                      <a:endParaRPr lang="sv-SE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77" marR="53077" marT="53077" marB="530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4262" y="17728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 bmk="_Toc223151593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Checklist 1: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Design Verification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seen</a:t>
            </a:r>
            <a:r>
              <a:rPr lang="sv-SE" dirty="0" smtClean="0"/>
              <a:t>: </a:t>
            </a:r>
          </a:p>
          <a:p>
            <a:endParaRPr lang="sv-SE" dirty="0" smtClean="0"/>
          </a:p>
          <a:p>
            <a:r>
              <a:rPr lang="sv-SE" dirty="0" err="1"/>
              <a:t>M</a:t>
            </a:r>
            <a:r>
              <a:rPr lang="sv-SE" dirty="0" err="1" smtClean="0"/>
              <a:t>odeling</a:t>
            </a:r>
            <a:r>
              <a:rPr lang="sv-SE" dirty="0" smtClean="0"/>
              <a:t> standards and </a:t>
            </a:r>
            <a:r>
              <a:rPr lang="sv-SE" dirty="0" err="1" smtClean="0"/>
              <a:t>automated</a:t>
            </a:r>
            <a:r>
              <a:rPr lang="sv-SE" dirty="0" smtClean="0"/>
              <a:t> </a:t>
            </a:r>
            <a:r>
              <a:rPr lang="sv-SE" dirty="0" err="1" smtClean="0"/>
              <a:t>checking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Simulink APIs and </a:t>
            </a:r>
            <a:r>
              <a:rPr lang="sv-SE" dirty="0" err="1" smtClean="0"/>
              <a:t>techniques</a:t>
            </a:r>
            <a:r>
              <a:rPr lang="sv-SE" dirty="0" smtClean="0"/>
              <a:t> for automation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unit</a:t>
            </a:r>
            <a:r>
              <a:rPr lang="sv-SE" dirty="0" smtClean="0"/>
              <a:t> and integration </a:t>
            </a:r>
            <a:r>
              <a:rPr lang="sv-SE" dirty="0" err="1" smtClean="0"/>
              <a:t>testing</a:t>
            </a:r>
            <a:r>
              <a:rPr lang="sv-SE" dirty="0" smtClean="0"/>
              <a:t> and </a:t>
            </a:r>
            <a:r>
              <a:rPr lang="sv-SE" dirty="0" err="1" smtClean="0"/>
              <a:t>reporting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/>
              <a:t>c</a:t>
            </a:r>
            <a:r>
              <a:rPr lang="sv-SE" dirty="0" err="1" smtClean="0"/>
              <a:t>overage</a:t>
            </a:r>
            <a:r>
              <a:rPr lang="sv-SE" dirty="0" smtClean="0"/>
              <a:t> </a:t>
            </a:r>
            <a:r>
              <a:rPr lang="sv-SE" dirty="0" err="1" smtClean="0"/>
              <a:t>measurements</a:t>
            </a:r>
            <a:r>
              <a:rPr lang="sv-SE" dirty="0" smtClean="0"/>
              <a:t> </a:t>
            </a:r>
          </a:p>
          <a:p>
            <a:endParaRPr lang="sv-SE" dirty="0" smtClean="0"/>
          </a:p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traceability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tests and design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76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6"/>
          <p:cNvPicPr>
            <a:picLocks noChangeAspect="1" noChangeArrowheads="1"/>
          </p:cNvPicPr>
          <p:nvPr/>
        </p:nvPicPr>
        <p:blipFill>
          <a:blip r:embed="rId3" cstate="print"/>
          <a:srcRect l="1595" r="1820"/>
          <a:stretch>
            <a:fillRect/>
          </a:stretch>
        </p:blipFill>
        <p:spPr bwMode="auto">
          <a:xfrm>
            <a:off x="483818" y="3081956"/>
            <a:ext cx="7485062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782" y="476672"/>
            <a:ext cx="8533706" cy="1139825"/>
          </a:xfrm>
        </p:spPr>
        <p:txBody>
          <a:bodyPr/>
          <a:lstStyle/>
          <a:p>
            <a:r>
              <a:rPr lang="de-DE" dirty="0" smtClean="0"/>
              <a:t>ISO 26262 Reference Workflow </a:t>
            </a:r>
            <a:br>
              <a:rPr lang="de-DE" dirty="0" smtClean="0"/>
            </a:br>
            <a:r>
              <a:rPr lang="en-US" sz="2800" dirty="0" smtClean="0">
                <a:solidFill>
                  <a:srgbClr val="FF9900"/>
                </a:solidFill>
              </a:rPr>
              <a:t>Model Review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553712" y="2316480"/>
            <a:ext cx="3627120" cy="2779776"/>
          </a:xfrm>
          <a:prstGeom prst="roundRect">
            <a:avLst>
              <a:gd name="adj" fmla="val 11652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6992" y="2316480"/>
            <a:ext cx="4169664" cy="2791968"/>
          </a:xfrm>
          <a:prstGeom prst="roundRect">
            <a:avLst>
              <a:gd name="adj" fmla="val 116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7968" y="2389632"/>
            <a:ext cx="2376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Model Verification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6944" y="2389632"/>
            <a:ext cx="2278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Code Verification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60833" y="2718816"/>
            <a:ext cx="3998975" cy="353568"/>
          </a:xfrm>
          <a:prstGeom prst="rect">
            <a:avLst/>
          </a:prstGeom>
        </p:spPr>
        <p:txBody>
          <a:bodyPr/>
          <a:lstStyle/>
          <a:p>
            <a:pPr marL="284163" indent="-284163" eaLnBrk="1" hangingPunct="1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r>
              <a:rPr lang="en-US" sz="1600" dirty="0" smtClean="0">
                <a:latin typeface="Arial"/>
              </a:rPr>
              <a:t>Discover design errors at design time</a:t>
            </a: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4352545" y="2718816"/>
            <a:ext cx="3998975" cy="353568"/>
          </a:xfrm>
          <a:prstGeom prst="rect">
            <a:avLst/>
          </a:prstGeom>
        </p:spPr>
        <p:txBody>
          <a:bodyPr/>
          <a:lstStyle/>
          <a:p>
            <a:pPr marL="284163" indent="-284163" algn="ctr" eaLnBrk="1" hangingPunct="1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Arial"/>
              </a:rPr>
              <a:t>Gain confidence in the generated code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195736" y="4133391"/>
            <a:ext cx="2086347" cy="54468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34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Review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support the </a:t>
            </a:r>
            <a:r>
              <a:rPr lang="sv-SE" dirty="0" err="1" smtClean="0"/>
              <a:t>review</a:t>
            </a:r>
            <a:r>
              <a:rPr lang="sv-SE" dirty="0" smtClean="0"/>
              <a:t> </a:t>
            </a:r>
            <a:r>
              <a:rPr lang="sv-SE" dirty="0" err="1" smtClean="0"/>
              <a:t>activity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Report</a:t>
            </a:r>
            <a:r>
              <a:rPr lang="sv-SE" dirty="0" smtClean="0"/>
              <a:t> generation</a:t>
            </a:r>
          </a:p>
          <a:p>
            <a:r>
              <a:rPr lang="sv-SE" dirty="0" err="1" smtClean="0"/>
              <a:t>Static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Modeling</a:t>
            </a:r>
            <a:r>
              <a:rPr lang="sv-SE" dirty="0" smtClean="0"/>
              <a:t> standards 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92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077200" cy="811560"/>
          </a:xfrm>
        </p:spPr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Review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575699" y="980728"/>
            <a:ext cx="82809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Table 6 </a:t>
            </a:r>
            <a:r>
              <a:rPr lang="en-US" sz="1600" b="1" dirty="0">
                <a:sym typeface="Symbol"/>
              </a:rPr>
              <a:t></a:t>
            </a:r>
            <a:r>
              <a:rPr lang="en-US" sz="1600" b="1" dirty="0"/>
              <a:t> Methods for Verification of Software Architectural </a:t>
            </a:r>
            <a:r>
              <a:rPr lang="en-US" sz="1600" b="1" dirty="0" smtClean="0"/>
              <a:t>Design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Table 9 </a:t>
            </a:r>
            <a:r>
              <a:rPr lang="en-US" sz="1600" b="1" dirty="0">
                <a:sym typeface="Symbol"/>
              </a:rPr>
              <a:t></a:t>
            </a:r>
            <a:r>
              <a:rPr lang="en-US" sz="1600" b="1" dirty="0"/>
              <a:t> Methods for Verification of Software Unit Design and Implementation</a:t>
            </a:r>
            <a:endParaRPr lang="sv-SE" sz="1600" b="1" dirty="0"/>
          </a:p>
          <a:p>
            <a:endParaRPr lang="sv-SE" b="1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17609"/>
              </p:ext>
            </p:extLst>
          </p:nvPr>
        </p:nvGraphicFramePr>
        <p:xfrm>
          <a:off x="597403" y="1669102"/>
          <a:ext cx="8177101" cy="5051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887"/>
                <a:gridCol w="2162342"/>
                <a:gridCol w="417868"/>
                <a:gridCol w="417868"/>
                <a:gridCol w="417868"/>
                <a:gridCol w="417868"/>
                <a:gridCol w="3600400"/>
              </a:tblGrid>
              <a:tr h="267557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ASIL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Applicable Model-Based Design Tools and Processes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</a:tr>
              <a:tr h="231901">
                <a:tc gridSpan="2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sv-SE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391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1a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Walkthrough of the design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Simulink</a:t>
                      </a:r>
                      <a:endParaRPr lang="sv-SE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Simulink Report Generator™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>
                          <a:effectLst/>
                        </a:rPr>
                        <a:t> Web View, System Design Description (SDD) </a:t>
                      </a:r>
                      <a:r>
                        <a:rPr lang="en-US" sz="1600" dirty="0" smtClean="0">
                          <a:effectLst/>
                        </a:rPr>
                        <a:t>report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</a:tr>
              <a:tr h="139140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1b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Inspection of the design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Simulink Report Generator™ </a:t>
                      </a:r>
                      <a:r>
                        <a:rPr lang="en-US" sz="1600" dirty="0" smtClean="0">
                          <a:effectLst/>
                          <a:sym typeface="Symbol"/>
                        </a:rPr>
                        <a:t></a:t>
                      </a:r>
                      <a:r>
                        <a:rPr lang="en-US" sz="1600" dirty="0" smtClean="0">
                          <a:effectLst/>
                        </a:rPr>
                        <a:t> Web View, System Design Description (SDD) report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</a:tr>
              <a:tr h="807140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Simulink Verification and Validation – Model Advisor checks</a:t>
                      </a:r>
                      <a:endParaRPr lang="sv-S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13" marR="26113" marT="0" marB="0"/>
                </a:tc>
              </a:tr>
              <a:tr h="8071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1c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Semiformal verification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+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+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</a:rPr>
                        <a:t>++</a:t>
                      </a:r>
                      <a:endParaRPr lang="sv-S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CenturySchoolbook"/>
                        </a:rPr>
                        <a:t>Simulink</a:t>
                      </a:r>
                      <a:endParaRPr lang="sv-S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02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 Design </a:t>
            </a:r>
            <a:r>
              <a:rPr lang="sv-SE" dirty="0" err="1" smtClean="0"/>
              <a:t>Description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Report</a:t>
            </a:r>
            <a:r>
              <a:rPr lang="sv-SE" dirty="0" smtClean="0"/>
              <a:t> generation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report</a:t>
            </a:r>
            <a:r>
              <a:rPr lang="sv-SE" dirty="0" smtClean="0"/>
              <a:t> on: </a:t>
            </a:r>
          </a:p>
          <a:p>
            <a:pPr lvl="1"/>
            <a:r>
              <a:rPr lang="sv-SE" dirty="0" err="1" smtClean="0"/>
              <a:t>Added</a:t>
            </a:r>
            <a:r>
              <a:rPr lang="sv-SE" dirty="0" smtClean="0"/>
              <a:t> text </a:t>
            </a:r>
            <a:r>
              <a:rPr lang="sv-SE" dirty="0" err="1" smtClean="0"/>
              <a:t>description</a:t>
            </a:r>
            <a:endParaRPr lang="sv-SE" dirty="0" smtClean="0"/>
          </a:p>
          <a:p>
            <a:pPr lvl="1"/>
            <a:r>
              <a:rPr lang="sv-SE" dirty="0" err="1" smtClean="0"/>
              <a:t>Graphical</a:t>
            </a:r>
            <a:r>
              <a:rPr lang="sv-SE" dirty="0" smtClean="0"/>
              <a:t> </a:t>
            </a:r>
            <a:r>
              <a:rPr lang="sv-SE" dirty="0" err="1" smtClean="0"/>
              <a:t>modeling</a:t>
            </a:r>
            <a:r>
              <a:rPr lang="sv-SE" dirty="0" smtClean="0"/>
              <a:t> elements </a:t>
            </a:r>
          </a:p>
          <a:p>
            <a:pPr lvl="1"/>
            <a:r>
              <a:rPr lang="sv-SE" dirty="0" err="1" smtClean="0"/>
              <a:t>Model</a:t>
            </a:r>
            <a:r>
              <a:rPr lang="sv-SE" dirty="0" smtClean="0"/>
              <a:t> and block </a:t>
            </a:r>
            <a:r>
              <a:rPr lang="sv-SE" dirty="0" err="1" smtClean="0"/>
              <a:t>settings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Properties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</a:t>
            </a:r>
            <a:r>
              <a:rPr lang="sv-SE" dirty="0" err="1" smtClean="0"/>
              <a:t>being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Demo: s1_createSDD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03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</a:t>
            </a:r>
            <a:r>
              <a:rPr lang="sv-SE" dirty="0" err="1" smtClean="0"/>
              <a:t>View</a:t>
            </a:r>
            <a:r>
              <a:rPr lang="sv-SE" dirty="0" smtClean="0"/>
              <a:t> 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Simulink </a:t>
            </a:r>
            <a:r>
              <a:rPr lang="sv-SE" dirty="0" err="1" smtClean="0"/>
              <a:t>Report</a:t>
            </a:r>
            <a:r>
              <a:rPr lang="sv-SE" dirty="0" smtClean="0"/>
              <a:t> Generator </a:t>
            </a:r>
            <a:r>
              <a:rPr lang="sv-SE" dirty="0" err="1" smtClean="0"/>
              <a:t>generates</a:t>
            </a:r>
            <a:r>
              <a:rPr lang="sv-SE" dirty="0" smtClean="0"/>
              <a:t> an SVG representation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</a:p>
          <a:p>
            <a:endParaRPr lang="sv-SE" dirty="0"/>
          </a:p>
          <a:p>
            <a:r>
              <a:rPr lang="sv-SE" dirty="0" smtClean="0"/>
              <a:t>Demo: s2_createWebView</a:t>
            </a:r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319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7869237" cy="617538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Modeling Standards Checking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2400" b="0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377" y="1556792"/>
            <a:ext cx="5256212" cy="4852987"/>
          </a:xfrm>
        </p:spPr>
        <p:txBody>
          <a:bodyPr/>
          <a:lstStyle/>
          <a:p>
            <a:r>
              <a:rPr lang="en-US" u="sng" dirty="0"/>
              <a:t>Static analysis</a:t>
            </a:r>
            <a:r>
              <a:rPr lang="en-US" dirty="0"/>
              <a:t> of models against a set of checks</a:t>
            </a:r>
          </a:p>
          <a:p>
            <a:pPr lvl="1"/>
            <a:r>
              <a:rPr lang="en-US" sz="1800" dirty="0"/>
              <a:t>Checks for simulation</a:t>
            </a:r>
          </a:p>
          <a:p>
            <a:pPr lvl="1"/>
            <a:r>
              <a:rPr lang="en-US" sz="1800" dirty="0"/>
              <a:t>Checks for code generation</a:t>
            </a:r>
          </a:p>
          <a:p>
            <a:pPr lvl="1"/>
            <a:r>
              <a:rPr lang="en-US" b="1" dirty="0" smtClean="0"/>
              <a:t>Checks for Modeling </a:t>
            </a:r>
            <a:r>
              <a:rPr lang="en-US" b="1" dirty="0"/>
              <a:t>Standards</a:t>
            </a:r>
          </a:p>
          <a:p>
            <a:pPr lvl="1"/>
            <a:endParaRPr lang="en-US" b="1" dirty="0"/>
          </a:p>
          <a:p>
            <a:r>
              <a:rPr lang="en-US" dirty="0"/>
              <a:t>Simulink Verification And Validation</a:t>
            </a:r>
          </a:p>
          <a:p>
            <a:pPr lvl="1"/>
            <a:r>
              <a:rPr lang="en-US" sz="1800" dirty="0"/>
              <a:t>Set of checks for a group of MAAB Style Guidelines</a:t>
            </a:r>
          </a:p>
          <a:p>
            <a:pPr lvl="1"/>
            <a:r>
              <a:rPr lang="en-US" sz="1800" dirty="0"/>
              <a:t>Set of checks for </a:t>
            </a:r>
            <a:r>
              <a:rPr lang="en-US" sz="1800" dirty="0" smtClean="0"/>
              <a:t>DO-178B and ISO 26262</a:t>
            </a:r>
            <a:endParaRPr lang="en-US" sz="1800" dirty="0"/>
          </a:p>
          <a:p>
            <a:pPr lvl="1"/>
            <a:r>
              <a:rPr lang="en-US" sz="1800" dirty="0"/>
              <a:t>Extensibility </a:t>
            </a:r>
            <a:r>
              <a:rPr lang="en-US" sz="1800" dirty="0" smtClean="0"/>
              <a:t>API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Demo: s3_runMAChecks</a:t>
            </a:r>
            <a:endParaRPr lang="en-US" sz="2200" dirty="0"/>
          </a:p>
        </p:txBody>
      </p:sp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2057400"/>
            <a:ext cx="32321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5470524" y="4800600"/>
            <a:ext cx="343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Model Advisor Interface</a:t>
            </a:r>
          </a:p>
        </p:txBody>
      </p:sp>
    </p:spTree>
    <p:extLst>
      <p:ext uri="{BB962C8B-B14F-4D97-AF65-F5344CB8AC3E}">
        <p14:creationId xmlns:p14="http://schemas.microsoft.com/office/powerpoint/2010/main" val="39758035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/>
              <a:t> </a:t>
            </a:r>
            <a:r>
              <a:rPr lang="sv-SE" dirty="0" smtClean="0"/>
              <a:t>Review Demo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A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is a manual step! </a:t>
            </a:r>
          </a:p>
          <a:p>
            <a:pPr lvl="1"/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supported</a:t>
            </a:r>
            <a:r>
              <a:rPr lang="sv-SE" dirty="0" smtClean="0"/>
              <a:t> by automation</a:t>
            </a:r>
          </a:p>
          <a:p>
            <a:endParaRPr lang="sv-SE" dirty="0"/>
          </a:p>
          <a:p>
            <a:r>
              <a:rPr lang="sv-SE" dirty="0" smtClean="0"/>
              <a:t>Demo: s4_createModelReviewReport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9291353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MW_Public</Template>
  <TotalTime>4573</TotalTime>
  <Words>1969</Words>
  <Application>Microsoft Office PowerPoint</Application>
  <PresentationFormat>Bildspel på skärmen (4:3)</PresentationFormat>
  <Paragraphs>534</Paragraphs>
  <Slides>28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29" baseType="lpstr">
      <vt:lpstr>MW_Public</vt:lpstr>
      <vt:lpstr>Design verification  </vt:lpstr>
      <vt:lpstr>Agenda</vt:lpstr>
      <vt:lpstr>ISO 26262 Reference Workflow  Model Review   </vt:lpstr>
      <vt:lpstr>Model Review</vt:lpstr>
      <vt:lpstr>Model Review</vt:lpstr>
      <vt:lpstr>System Design Description</vt:lpstr>
      <vt:lpstr>Web View  </vt:lpstr>
      <vt:lpstr>Modeling Standards Checking Overview</vt:lpstr>
      <vt:lpstr>Model Review Demo </vt:lpstr>
      <vt:lpstr>Conformance Demonstration Model Review</vt:lpstr>
      <vt:lpstr>Conformance Demonstration: Adherence to Modeling standard</vt:lpstr>
      <vt:lpstr>Conformance Demonstration: Adherence to Modeling standard</vt:lpstr>
      <vt:lpstr>Agenda</vt:lpstr>
      <vt:lpstr>ISO 26262 Reference Workflow  Module and Integration Testing   </vt:lpstr>
      <vt:lpstr>Module and Integration Testing Test Scenario </vt:lpstr>
      <vt:lpstr>PowerPoint-presentation</vt:lpstr>
      <vt:lpstr>PowerPoint-presentation</vt:lpstr>
      <vt:lpstr>Model Coverage Measure of test completeness</vt:lpstr>
      <vt:lpstr>PowerPoint-presentation</vt:lpstr>
      <vt:lpstr>Demo: s5_runModelTests </vt:lpstr>
      <vt:lpstr>Tool highlight:  Simulation Data Inspector </vt:lpstr>
      <vt:lpstr>Requirements Traceability Simulink Verification and Validation </vt:lpstr>
      <vt:lpstr>Software Integration Testing</vt:lpstr>
      <vt:lpstr>Software Integration Testing</vt:lpstr>
      <vt:lpstr>Demo:  RunIntegrationTest   DoorLockTraceabilityReport </vt:lpstr>
      <vt:lpstr>Conformance Demonstration:  Module and Integration Testing</vt:lpstr>
      <vt:lpstr>Conformance Demonstration:  Module and Integration Testing</vt:lpstr>
      <vt:lpstr>Summary  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Kristian Lindqvist</dc:creator>
  <cp:keywords>Version 12.0</cp:keywords>
  <cp:lastModifiedBy>Kristian Lindqvist</cp:lastModifiedBy>
  <cp:revision>54</cp:revision>
  <dcterms:created xsi:type="dcterms:W3CDTF">2012-03-07T09:20:57Z</dcterms:created>
  <dcterms:modified xsi:type="dcterms:W3CDTF">2013-01-16T14:38:47Z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