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26"/>
  </p:notesMasterIdLst>
  <p:handoutMasterIdLst>
    <p:handoutMasterId r:id="rId27"/>
  </p:handoutMasterIdLst>
  <p:sldIdLst>
    <p:sldId id="256" r:id="rId7"/>
    <p:sldId id="358" r:id="rId8"/>
    <p:sldId id="346" r:id="rId9"/>
    <p:sldId id="360" r:id="rId10"/>
    <p:sldId id="347" r:id="rId11"/>
    <p:sldId id="348" r:id="rId12"/>
    <p:sldId id="349" r:id="rId13"/>
    <p:sldId id="352" r:id="rId14"/>
    <p:sldId id="351" r:id="rId15"/>
    <p:sldId id="362" r:id="rId16"/>
    <p:sldId id="353" r:id="rId17"/>
    <p:sldId id="354" r:id="rId18"/>
    <p:sldId id="355" r:id="rId19"/>
    <p:sldId id="356" r:id="rId20"/>
    <p:sldId id="363" r:id="rId21"/>
    <p:sldId id="364" r:id="rId22"/>
    <p:sldId id="357" r:id="rId23"/>
    <p:sldId id="361" r:id="rId24"/>
    <p:sldId id="35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82798" autoAdjust="0"/>
  </p:normalViewPr>
  <p:slideViewPr>
    <p:cSldViewPr>
      <p:cViewPr>
        <p:scale>
          <a:sx n="80" d="100"/>
          <a:sy n="80" d="100"/>
        </p:scale>
        <p:origin x="-80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5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8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The MathWorks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BFCCA-8188-4CE3-8FD2-1B73F1C90F4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The MathWorks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BFCCA-8188-4CE3-8FD2-1B73F1C90F4C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8FA101-3B40-4BBB-B5EB-B32D4D6EC64B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18" tIns="45710" rIns="91418" bIns="45710"/>
          <a:lstStyle/>
          <a:p>
            <a:pPr eaLnBrk="1" hangingPunct="1"/>
            <a:r>
              <a:rPr lang="de-DE" dirty="0" smtClean="0">
                <a:latin typeface="Times"/>
              </a:rPr>
              <a:t>- Tool Chain </a:t>
            </a:r>
            <a:r>
              <a:rPr lang="de-DE" dirty="0" err="1" smtClean="0">
                <a:latin typeface="Times"/>
              </a:rPr>
              <a:t>example</a:t>
            </a:r>
            <a:r>
              <a:rPr lang="de-DE" dirty="0" smtClean="0">
                <a:latin typeface="Times"/>
              </a:rPr>
              <a:t> (not all </a:t>
            </a:r>
            <a:r>
              <a:rPr lang="de-DE" dirty="0" err="1" smtClean="0">
                <a:latin typeface="Times"/>
              </a:rPr>
              <a:t>steps</a:t>
            </a:r>
            <a:r>
              <a:rPr lang="de-DE" dirty="0" smtClean="0">
                <a:latin typeface="Times"/>
              </a:rPr>
              <a:t>/</a:t>
            </a:r>
            <a:r>
              <a:rPr lang="de-DE" dirty="0" err="1" smtClean="0">
                <a:latin typeface="Times"/>
              </a:rPr>
              <a:t>tools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are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mandatory</a:t>
            </a:r>
            <a:r>
              <a:rPr lang="de-DE" dirty="0" smtClean="0">
                <a:latin typeface="Times"/>
              </a:rPr>
              <a:t>)</a:t>
            </a:r>
          </a:p>
          <a:p>
            <a:pPr eaLnBrk="1" hangingPunct="1"/>
            <a:r>
              <a:rPr lang="de-DE" dirty="0" smtClean="0">
                <a:latin typeface="Times"/>
              </a:rPr>
              <a:t>- Integrated </a:t>
            </a:r>
            <a:r>
              <a:rPr lang="de-DE" dirty="0" err="1" smtClean="0">
                <a:latin typeface="Times"/>
              </a:rPr>
              <a:t>tool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chain</a:t>
            </a:r>
            <a:r>
              <a:rPr lang="de-DE" dirty="0" smtClean="0">
                <a:latin typeface="Times"/>
              </a:rPr>
              <a:t>, </a:t>
            </a:r>
            <a:r>
              <a:rPr lang="de-DE" dirty="0" err="1" smtClean="0">
                <a:latin typeface="Times"/>
              </a:rPr>
              <a:t>covering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both</a:t>
            </a:r>
            <a:r>
              <a:rPr lang="de-DE" dirty="0" smtClean="0">
                <a:latin typeface="Times"/>
              </a:rPr>
              <a:t> Software </a:t>
            </a:r>
            <a:r>
              <a:rPr lang="de-DE" dirty="0" err="1" smtClean="0">
                <a:latin typeface="Times"/>
              </a:rPr>
              <a:t>development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as</a:t>
            </a:r>
            <a:r>
              <a:rPr lang="de-DE" dirty="0" smtClean="0">
                <a:latin typeface="Times"/>
              </a:rPr>
              <a:t> well </a:t>
            </a:r>
            <a:r>
              <a:rPr lang="de-DE" dirty="0" err="1" smtClean="0">
                <a:latin typeface="Times"/>
              </a:rPr>
              <a:t>as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verification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and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validation</a:t>
            </a:r>
            <a:r>
              <a:rPr lang="de-DE" dirty="0" smtClean="0">
                <a:latin typeface="Times"/>
              </a:rPr>
              <a:t>)</a:t>
            </a:r>
          </a:p>
          <a:p>
            <a:pPr eaLnBrk="1" hangingPunct="1"/>
            <a:endParaRPr lang="de-DE" dirty="0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purpose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ensure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is no </a:t>
            </a:r>
            <a:r>
              <a:rPr lang="sv-SE" baseline="0" dirty="0" err="1" smtClean="0"/>
              <a:t>undesired</a:t>
            </a:r>
            <a:r>
              <a:rPr lang="sv-SE" baseline="0" dirty="0" smtClean="0"/>
              <a:t> or </a:t>
            </a:r>
            <a:r>
              <a:rPr lang="sv-SE" baseline="0" dirty="0" err="1" smtClean="0"/>
              <a:t>unintended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functionality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introduced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during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code</a:t>
            </a:r>
            <a:r>
              <a:rPr lang="sv-SE" baseline="0" dirty="0" smtClean="0"/>
              <a:t> generation, nor from the </a:t>
            </a:r>
            <a:r>
              <a:rPr lang="sv-SE" baseline="0" dirty="0" err="1" smtClean="0"/>
              <a:t>compilation</a:t>
            </a:r>
            <a:r>
              <a:rPr lang="sv-SE" baseline="0" dirty="0" smtClean="0"/>
              <a:t> or </a:t>
            </a:r>
            <a:r>
              <a:rPr lang="sv-SE" baseline="0" dirty="0" err="1" smtClean="0"/>
              <a:t>linking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phase</a:t>
            </a:r>
            <a:r>
              <a:rPr lang="sv-SE" baseline="0" dirty="0" smtClean="0"/>
              <a:t>. The </a:t>
            </a:r>
            <a:r>
              <a:rPr lang="sv-SE" baseline="0" dirty="0" err="1" smtClean="0"/>
              <a:t>object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should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tested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contain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very</a:t>
            </a:r>
            <a:r>
              <a:rPr lang="sv-SE" baseline="0" dirty="0" smtClean="0"/>
              <a:t> same </a:t>
            </a:r>
            <a:r>
              <a:rPr lang="sv-SE" baseline="0" dirty="0" err="1" smtClean="0"/>
              <a:t>functionality</a:t>
            </a:r>
            <a:r>
              <a:rPr lang="sv-SE" baseline="0" dirty="0" smtClean="0"/>
              <a:t> as the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. </a:t>
            </a:r>
          </a:p>
          <a:p>
            <a:r>
              <a:rPr lang="sv-SE" baseline="0" dirty="0" smtClean="0"/>
              <a:t>The </a:t>
            </a:r>
            <a:r>
              <a:rPr lang="sv-SE" baseline="0" dirty="0" err="1" smtClean="0"/>
              <a:t>equivalence</a:t>
            </a:r>
            <a:r>
              <a:rPr lang="sv-SE" baseline="0" dirty="0" smtClean="0"/>
              <a:t> test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first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phase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. </a:t>
            </a:r>
          </a:p>
          <a:p>
            <a:r>
              <a:rPr lang="sv-SE" baseline="0" dirty="0" err="1" smtClean="0"/>
              <a:t>This</a:t>
            </a:r>
            <a:r>
              <a:rPr lang="sv-SE" baseline="0" dirty="0" smtClean="0"/>
              <a:t> step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ensures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is no new </a:t>
            </a:r>
            <a:r>
              <a:rPr lang="sv-SE" baseline="0" dirty="0" err="1" smtClean="0"/>
              <a:t>functionality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reviewing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coverage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code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Alternatively</a:t>
            </a:r>
            <a:r>
              <a:rPr lang="sv-SE" baseline="0" dirty="0" smtClean="0"/>
              <a:t> or </a:t>
            </a:r>
            <a:r>
              <a:rPr lang="sv-SE" baseline="0" dirty="0" err="1" smtClean="0"/>
              <a:t>additionally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review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traceability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performed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ensure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all </a:t>
            </a:r>
            <a:r>
              <a:rPr lang="sv-SE" baseline="0" dirty="0" err="1" smtClean="0"/>
              <a:t>code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maps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corresponding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 element.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3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The MathWorks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BFCCA-8188-4CE3-8FD2-1B73F1C90F4C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 lIns="91432" tIns="45716" rIns="91432" bIns="45716"/>
          <a:lstStyle/>
          <a:p>
            <a:r>
              <a:rPr lang="en-US" smtClean="0">
                <a:solidFill>
                  <a:prstClr val="black"/>
                </a:solidFill>
              </a:rPr>
              <a:t>The MathWorks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BFCCA-8188-4CE3-8FD2-1B73F1C90F4C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The MathWorks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BFCCA-8188-4CE3-8FD2-1B73F1C90F4C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The MathWorks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BFCCA-8188-4CE3-8FD2-1B73F1C90F4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8FA101-3B40-4BBB-B5EB-B32D4D6EC64B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18" tIns="45710" rIns="91418" bIns="45710"/>
          <a:lstStyle/>
          <a:p>
            <a:pPr eaLnBrk="1" hangingPunct="1"/>
            <a:r>
              <a:rPr lang="de-DE" dirty="0" smtClean="0">
                <a:latin typeface="Times"/>
              </a:rPr>
              <a:t>- Tool Chain </a:t>
            </a:r>
            <a:r>
              <a:rPr lang="de-DE" dirty="0" err="1" smtClean="0">
                <a:latin typeface="Times"/>
              </a:rPr>
              <a:t>example</a:t>
            </a:r>
            <a:r>
              <a:rPr lang="de-DE" dirty="0" smtClean="0">
                <a:latin typeface="Times"/>
              </a:rPr>
              <a:t> (not all </a:t>
            </a:r>
            <a:r>
              <a:rPr lang="de-DE" dirty="0" err="1" smtClean="0">
                <a:latin typeface="Times"/>
              </a:rPr>
              <a:t>steps</a:t>
            </a:r>
            <a:r>
              <a:rPr lang="de-DE" dirty="0" smtClean="0">
                <a:latin typeface="Times"/>
              </a:rPr>
              <a:t>/</a:t>
            </a:r>
            <a:r>
              <a:rPr lang="de-DE" dirty="0" err="1" smtClean="0">
                <a:latin typeface="Times"/>
              </a:rPr>
              <a:t>tools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are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mandatory</a:t>
            </a:r>
            <a:r>
              <a:rPr lang="de-DE" dirty="0" smtClean="0">
                <a:latin typeface="Times"/>
              </a:rPr>
              <a:t>)</a:t>
            </a:r>
          </a:p>
          <a:p>
            <a:pPr eaLnBrk="1" hangingPunct="1"/>
            <a:r>
              <a:rPr lang="de-DE" dirty="0" smtClean="0">
                <a:latin typeface="Times"/>
              </a:rPr>
              <a:t>- Integrated </a:t>
            </a:r>
            <a:r>
              <a:rPr lang="de-DE" dirty="0" err="1" smtClean="0">
                <a:latin typeface="Times"/>
              </a:rPr>
              <a:t>tool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chain</a:t>
            </a:r>
            <a:r>
              <a:rPr lang="de-DE" dirty="0" smtClean="0">
                <a:latin typeface="Times"/>
              </a:rPr>
              <a:t>, </a:t>
            </a:r>
            <a:r>
              <a:rPr lang="de-DE" dirty="0" err="1" smtClean="0">
                <a:latin typeface="Times"/>
              </a:rPr>
              <a:t>covering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both</a:t>
            </a:r>
            <a:r>
              <a:rPr lang="de-DE" dirty="0" smtClean="0">
                <a:latin typeface="Times"/>
              </a:rPr>
              <a:t> Software </a:t>
            </a:r>
            <a:r>
              <a:rPr lang="de-DE" dirty="0" err="1" smtClean="0">
                <a:latin typeface="Times"/>
              </a:rPr>
              <a:t>development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as</a:t>
            </a:r>
            <a:r>
              <a:rPr lang="de-DE" dirty="0" smtClean="0">
                <a:latin typeface="Times"/>
              </a:rPr>
              <a:t> well </a:t>
            </a:r>
            <a:r>
              <a:rPr lang="de-DE" dirty="0" err="1" smtClean="0">
                <a:latin typeface="Times"/>
              </a:rPr>
              <a:t>as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verification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and</a:t>
            </a:r>
            <a:r>
              <a:rPr lang="de-DE" dirty="0" smtClean="0">
                <a:latin typeface="Times"/>
              </a:rPr>
              <a:t> </a:t>
            </a:r>
            <a:r>
              <a:rPr lang="de-DE" dirty="0" err="1" smtClean="0">
                <a:latin typeface="Times"/>
              </a:rPr>
              <a:t>validation</a:t>
            </a:r>
            <a:r>
              <a:rPr lang="de-DE" dirty="0" smtClean="0">
                <a:latin typeface="Times"/>
              </a:rPr>
              <a:t>)</a:t>
            </a:r>
          </a:p>
          <a:p>
            <a:pPr eaLnBrk="1" hangingPunct="1"/>
            <a:endParaRPr lang="de-DE" dirty="0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The MathWorks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BFCCA-8188-4CE3-8FD2-1B73F1C90F4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The MathWorks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BFCCA-8188-4CE3-8FD2-1B73F1C90F4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The MathWorks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BFCCA-8188-4CE3-8FD2-1B73F1C90F4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The MathWorks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BFCCA-8188-4CE3-8FD2-1B73F1C90F4C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The MathWorks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BFCCA-8188-4CE3-8FD2-1B73F1C90F4C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The MathWorks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BFCCA-8188-4CE3-8FD2-1B73F1C90F4C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58" y="191"/>
            <a:ext cx="9148057" cy="687019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2011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24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67600" y="136498"/>
            <a:ext cx="1465342" cy="290585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105275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product_demo_name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  <p:sldLayoutId id="2147483665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Author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87660" y="548680"/>
            <a:ext cx="8532812" cy="6826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Shortcut: s</a:t>
            </a:r>
            <a:r>
              <a:rPr lang="en-US" sz="2800" b="1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7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_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runEquivalenceTests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4722" y="2057400"/>
            <a:ext cx="8509278" cy="4419600"/>
          </a:xfrm>
          <a:prstGeom prst="rect">
            <a:avLst/>
          </a:prstGeom>
        </p:spPr>
        <p:txBody>
          <a:bodyPr/>
          <a:lstStyle/>
          <a:p>
            <a:pPr marL="284163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endParaRPr lang="en-US" sz="2400" kern="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03" y="1572281"/>
            <a:ext cx="740092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660" y="548680"/>
            <a:ext cx="8532812" cy="682625"/>
          </a:xfrm>
        </p:spPr>
        <p:txBody>
          <a:bodyPr/>
          <a:lstStyle/>
          <a:p>
            <a:r>
              <a:rPr lang="en-US" dirty="0" smtClean="0"/>
              <a:t>Conformance Demonstration Template:</a:t>
            </a:r>
            <a:br>
              <a:rPr lang="en-US" dirty="0" smtClean="0"/>
            </a:br>
            <a:r>
              <a:rPr lang="en-US" dirty="0" smtClean="0"/>
              <a:t>Code Verification</a:t>
            </a:r>
            <a:endParaRPr lang="en-US" sz="2800" dirty="0" smtClean="0">
              <a:solidFill>
                <a:srgbClr val="FF99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1700808"/>
          <a:ext cx="8064897" cy="3978595"/>
        </p:xfrm>
        <a:graphic>
          <a:graphicData uri="http://schemas.openxmlformats.org/drawingml/2006/table">
            <a:tbl>
              <a:tblPr/>
              <a:tblGrid>
                <a:gridCol w="358082"/>
                <a:gridCol w="2027515"/>
                <a:gridCol w="2954978"/>
                <a:gridCol w="1169410"/>
                <a:gridCol w="1554912"/>
              </a:tblGrid>
              <a:tr h="798678">
                <a:tc gridSpan="2">
                  <a:txBody>
                    <a:bodyPr/>
                    <a:lstStyle/>
                    <a:p>
                      <a:pPr marR="76200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Technique / Measure</a:t>
                      </a:r>
                      <a:endParaRPr lang="en-GB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482" marR="167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Associated Requirements</a:t>
                      </a:r>
                      <a:endParaRPr lang="en-GB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482" marR="167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Used / Used to a limited degree / Not used</a:t>
                      </a:r>
                      <a:endParaRPr lang="en-GB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482" marR="167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Interpretation in this application,  Evidence</a:t>
                      </a:r>
                      <a:endParaRPr lang="en-GB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727" marR="57727" marT="57727" marB="57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917"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entury"/>
                          <a:ea typeface="Times New Roman"/>
                          <a:cs typeface="Century"/>
                        </a:rPr>
                        <a:t>7</a:t>
                      </a:r>
                      <a:endParaRPr lang="en-GB" sz="2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482" marR="167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Equivalence test vector generation</a:t>
                      </a:r>
                      <a:endParaRPr lang="en-GB" sz="2800" dirty="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(See “Equivalence Test Vector Generation”) </a:t>
                      </a:r>
                      <a:endParaRPr lang="en-GB" sz="2800" dirty="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57727" marR="57727" marT="57727" marB="57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Sufficient structural coverage with respect to the model coverage metrics (SIL 2 and above); see table “Model Coverage Analysis” </a:t>
                      </a:r>
                      <a:endParaRPr lang="en-GB" sz="2800" dirty="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Creation of additional test vectors (if necessary) </a:t>
                      </a:r>
                      <a:endParaRPr lang="en-GB" sz="2800" dirty="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Assessment of or justification for uncovered model parts </a:t>
                      </a:r>
                      <a:endParaRPr lang="en-GB" sz="2800" dirty="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3482" marR="167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entury"/>
                          <a:ea typeface="Times New Roman"/>
                          <a:cs typeface="Century"/>
                        </a:rPr>
                        <a:t>Used</a:t>
                      </a:r>
                      <a:endParaRPr lang="en-GB" sz="2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482" marR="167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latin typeface="Calibri"/>
                          <a:ea typeface="Times New Roman"/>
                          <a:cs typeface="Times New Roman"/>
                        </a:rPr>
                        <a:t>100% Model Coverage</a:t>
                      </a:r>
                    </a:p>
                    <a:p>
                      <a:pPr marR="63500"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727" marR="57727" marT="57727" marB="57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3573016"/>
            <a:ext cx="1440160" cy="52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985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660" y="548680"/>
            <a:ext cx="8532812" cy="682625"/>
          </a:xfrm>
        </p:spPr>
        <p:txBody>
          <a:bodyPr/>
          <a:lstStyle/>
          <a:p>
            <a:r>
              <a:rPr lang="en-US" dirty="0" smtClean="0"/>
              <a:t>Conformance Demonstration Template:</a:t>
            </a:r>
            <a:br>
              <a:rPr lang="en-US" dirty="0" smtClean="0"/>
            </a:br>
            <a:r>
              <a:rPr lang="en-US" dirty="0" smtClean="0"/>
              <a:t>Code Verification</a:t>
            </a:r>
            <a:endParaRPr lang="en-US" sz="2800" dirty="0" smtClean="0">
              <a:solidFill>
                <a:srgbClr val="FF99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1700808"/>
          <a:ext cx="8064897" cy="3978595"/>
        </p:xfrm>
        <a:graphic>
          <a:graphicData uri="http://schemas.openxmlformats.org/drawingml/2006/table">
            <a:tbl>
              <a:tblPr/>
              <a:tblGrid>
                <a:gridCol w="358082"/>
                <a:gridCol w="2027515"/>
                <a:gridCol w="2954978"/>
                <a:gridCol w="1169410"/>
                <a:gridCol w="1554912"/>
              </a:tblGrid>
              <a:tr h="798678">
                <a:tc gridSpan="2">
                  <a:txBody>
                    <a:bodyPr/>
                    <a:lstStyle/>
                    <a:p>
                      <a:pPr marR="76200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Technique / Measure</a:t>
                      </a:r>
                      <a:endParaRPr lang="en-GB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482" marR="167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Associated Requirements</a:t>
                      </a:r>
                      <a:endParaRPr lang="en-GB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482" marR="167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Used / Used to a limited degree / Not used</a:t>
                      </a:r>
                      <a:endParaRPr lang="en-GB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482" marR="167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Interpretation in this application,  Evidence</a:t>
                      </a:r>
                      <a:endParaRPr lang="en-GB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727" marR="57727" marT="57727" marB="57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917"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"/>
                          <a:ea typeface="Times New Roman"/>
                          <a:cs typeface="Century"/>
                        </a:rPr>
                        <a:t>8</a:t>
                      </a:r>
                      <a:endParaRPr lang="en-GB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830" marR="18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Equivalence test execution </a:t>
                      </a:r>
                      <a:endParaRPr lang="en-GB" sz="2400" dirty="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enturySchoolbook"/>
                          <a:ea typeface="Times New Roman"/>
                          <a:cs typeface="CenturySchoolbook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See “Equivalence</a:t>
                      </a:r>
                      <a:endParaRPr lang="en-GB" sz="2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Test Vector Generation”)</a:t>
                      </a:r>
                      <a:endParaRPr lang="en-GB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Stimulation of the model used for production code generation </a:t>
                      </a:r>
                      <a:endParaRPr lang="en-GB" sz="2400" dirty="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Stimulation of the executable derived from the generated code</a:t>
                      </a:r>
                      <a:endParaRPr lang="en-GB" sz="2400" dirty="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Test execution in a target-like environment or analysis of the differences between testing and the target environment </a:t>
                      </a:r>
                      <a:endParaRPr lang="en-GB" sz="2400" dirty="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Assessment of model parts used for simulation but not for code generation </a:t>
                      </a:r>
                      <a:endParaRPr lang="en-GB" sz="2400" dirty="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6830" marR="18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entury"/>
                          <a:ea typeface="Times New Roman"/>
                          <a:cs typeface="Century"/>
                        </a:rPr>
                        <a:t>Used</a:t>
                      </a:r>
                      <a:endParaRPr lang="en-GB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830" marR="18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endParaRPr lang="en-GB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236296" y="2924944"/>
            <a:ext cx="1512168" cy="576064"/>
            <a:chOff x="7164288" y="3429000"/>
            <a:chExt cx="2520280" cy="709047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4288" y="3429000"/>
              <a:ext cx="1728192" cy="47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7308304" y="3861048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SIL / PIL modes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3861048"/>
            <a:ext cx="1362797" cy="1270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985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660" y="548680"/>
            <a:ext cx="8532812" cy="682625"/>
          </a:xfrm>
        </p:spPr>
        <p:txBody>
          <a:bodyPr/>
          <a:lstStyle/>
          <a:p>
            <a:r>
              <a:rPr lang="en-US" dirty="0" smtClean="0"/>
              <a:t>Conformance Demonstration Template:</a:t>
            </a:r>
            <a:br>
              <a:rPr lang="en-US" dirty="0" smtClean="0"/>
            </a:br>
            <a:r>
              <a:rPr lang="en-US" dirty="0" smtClean="0"/>
              <a:t>Code Verification</a:t>
            </a:r>
            <a:endParaRPr lang="en-US" sz="2800" dirty="0" smtClean="0">
              <a:solidFill>
                <a:srgbClr val="FF99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1700808"/>
          <a:ext cx="8064897" cy="3978595"/>
        </p:xfrm>
        <a:graphic>
          <a:graphicData uri="http://schemas.openxmlformats.org/drawingml/2006/table">
            <a:tbl>
              <a:tblPr/>
              <a:tblGrid>
                <a:gridCol w="358082"/>
                <a:gridCol w="2027515"/>
                <a:gridCol w="2954978"/>
                <a:gridCol w="1169410"/>
                <a:gridCol w="1554912"/>
              </a:tblGrid>
              <a:tr h="798678">
                <a:tc gridSpan="2">
                  <a:txBody>
                    <a:bodyPr/>
                    <a:lstStyle/>
                    <a:p>
                      <a:pPr marR="76200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Technique / Measure</a:t>
                      </a:r>
                      <a:endParaRPr lang="en-GB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482" marR="167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Associated Requirements</a:t>
                      </a:r>
                      <a:endParaRPr lang="en-GB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482" marR="167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Used / Used to a limited degree / Not used</a:t>
                      </a:r>
                      <a:endParaRPr lang="en-GB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482" marR="167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Interpretation in this application,  Evidence</a:t>
                      </a:r>
                      <a:endParaRPr lang="en-GB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727" marR="57727" marT="57727" marB="57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917"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entury"/>
                          <a:ea typeface="Times New Roman"/>
                          <a:cs typeface="Century"/>
                        </a:rPr>
                        <a:t>9</a:t>
                      </a:r>
                      <a:endParaRPr lang="en-GB" sz="3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830" marR="18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Signal comparison </a:t>
                      </a:r>
                      <a:endParaRPr lang="en-GB" sz="3200" dirty="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(See “Signal Comparison”) </a:t>
                      </a:r>
                      <a:endParaRPr lang="en-GB" sz="3200" dirty="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Designation of a suitable comparison algorithm and acceptance threshold </a:t>
                      </a:r>
                      <a:endParaRPr lang="en-GB" sz="3200" dirty="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Comparison of simulation results and execution results </a:t>
                      </a:r>
                      <a:endParaRPr lang="en-GB" sz="3200" dirty="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6830" marR="18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entury"/>
                          <a:ea typeface="Times New Roman"/>
                          <a:cs typeface="Century"/>
                        </a:rPr>
                        <a:t>Used</a:t>
                      </a:r>
                      <a:endParaRPr lang="en-GB" sz="3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830" marR="18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endParaRPr lang="en-GB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3789040"/>
            <a:ext cx="125613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985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660" y="548680"/>
            <a:ext cx="8532812" cy="682625"/>
          </a:xfrm>
        </p:spPr>
        <p:txBody>
          <a:bodyPr/>
          <a:lstStyle/>
          <a:p>
            <a:r>
              <a:rPr lang="en-US" dirty="0" smtClean="0"/>
              <a:t>Conformance Demonstration Template:</a:t>
            </a:r>
            <a:br>
              <a:rPr lang="en-US" dirty="0" smtClean="0"/>
            </a:br>
            <a:r>
              <a:rPr lang="en-US" dirty="0" smtClean="0"/>
              <a:t>Code Verification</a:t>
            </a:r>
            <a:endParaRPr lang="en-US" sz="2800" dirty="0" smtClean="0">
              <a:solidFill>
                <a:srgbClr val="FF99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1700808"/>
          <a:ext cx="8064897" cy="3978595"/>
        </p:xfrm>
        <a:graphic>
          <a:graphicData uri="http://schemas.openxmlformats.org/drawingml/2006/table">
            <a:tbl>
              <a:tblPr/>
              <a:tblGrid>
                <a:gridCol w="358082"/>
                <a:gridCol w="2027515"/>
                <a:gridCol w="2954978"/>
                <a:gridCol w="1169410"/>
                <a:gridCol w="1554912"/>
              </a:tblGrid>
              <a:tr h="798678">
                <a:tc gridSpan="2">
                  <a:txBody>
                    <a:bodyPr/>
                    <a:lstStyle/>
                    <a:p>
                      <a:pPr marR="76200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Technique / Measure</a:t>
                      </a:r>
                      <a:endParaRPr lang="en-GB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482" marR="167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Associated Requirements</a:t>
                      </a:r>
                      <a:endParaRPr lang="en-GB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482" marR="167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Used / Used to a limited degree / Not used</a:t>
                      </a:r>
                      <a:endParaRPr lang="en-GB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482" marR="167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Interpretation in this application,  Evidence</a:t>
                      </a:r>
                      <a:endParaRPr lang="en-GB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727" marR="57727" marT="57727" marB="57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917"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entury"/>
                          <a:ea typeface="Times New Roman"/>
                          <a:cs typeface="Century"/>
                        </a:rPr>
                        <a:t>10</a:t>
                      </a:r>
                      <a:endParaRPr lang="en-GB" sz="2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830" marR="18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Supporting activities </a:t>
                      </a:r>
                      <a:endParaRPr lang="en-GB" sz="2800" dirty="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(See “Equivalence Testing Model Versus Code”) </a:t>
                      </a:r>
                      <a:endParaRPr lang="en-GB" sz="2800" dirty="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Documentation of the results of equivalence tests </a:t>
                      </a:r>
                      <a:endParaRPr lang="en-GB" sz="2800" dirty="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Corrective action on failure of equivalence tests </a:t>
                      </a:r>
                      <a:endParaRPr lang="en-GB" sz="2800" dirty="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Evidence for using automated equivalence testing tools </a:t>
                      </a:r>
                      <a:endParaRPr lang="en-GB" sz="2800" dirty="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Evidence for validation of equivalence testing tools </a:t>
                      </a:r>
                      <a:endParaRPr lang="en-GB" sz="2800" dirty="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6830" marR="18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entury"/>
                          <a:ea typeface="Times New Roman"/>
                          <a:cs typeface="Century"/>
                        </a:rPr>
                        <a:t>Used</a:t>
                      </a:r>
                      <a:endParaRPr lang="en-GB" sz="2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830" marR="18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2780928"/>
            <a:ext cx="1440160" cy="660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3933056"/>
            <a:ext cx="1123666" cy="13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985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6"/>
          <p:cNvPicPr>
            <a:picLocks noChangeAspect="1" noChangeArrowheads="1"/>
          </p:cNvPicPr>
          <p:nvPr/>
        </p:nvPicPr>
        <p:blipFill>
          <a:blip r:embed="rId3" cstate="print"/>
          <a:srcRect l="1595" r="1820"/>
          <a:stretch>
            <a:fillRect/>
          </a:stretch>
        </p:blipFill>
        <p:spPr bwMode="auto">
          <a:xfrm>
            <a:off x="483818" y="3081956"/>
            <a:ext cx="7485062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0782" y="476672"/>
            <a:ext cx="8533706" cy="1139825"/>
          </a:xfrm>
        </p:spPr>
        <p:txBody>
          <a:bodyPr/>
          <a:lstStyle/>
          <a:p>
            <a:r>
              <a:rPr lang="de-DE" dirty="0" smtClean="0"/>
              <a:t>ISO 26262 Reference Workflow </a:t>
            </a:r>
            <a:br>
              <a:rPr lang="de-DE" dirty="0" smtClean="0"/>
            </a:br>
            <a:r>
              <a:rPr lang="en-US" sz="2800" dirty="0" smtClean="0">
                <a:solidFill>
                  <a:srgbClr val="FF9900"/>
                </a:solidFill>
              </a:rPr>
              <a:t>Prevention of Unintended Functionality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dirty="0" smtClean="0">
                <a:solidFill>
                  <a:srgbClr val="FF9900"/>
                </a:solidFill>
              </a:rPr>
              <a:t/>
            </a:r>
            <a:br>
              <a:rPr lang="en-US" dirty="0" smtClean="0">
                <a:solidFill>
                  <a:srgbClr val="FF9900"/>
                </a:solidFill>
              </a:rPr>
            </a:b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4553712" y="2316480"/>
            <a:ext cx="3627120" cy="2779776"/>
          </a:xfrm>
          <a:prstGeom prst="roundRect">
            <a:avLst>
              <a:gd name="adj" fmla="val 1165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16992" y="2316480"/>
            <a:ext cx="4169664" cy="2791968"/>
          </a:xfrm>
          <a:prstGeom prst="roundRect">
            <a:avLst>
              <a:gd name="adj" fmla="val 11652"/>
            </a:avLst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7968" y="2389632"/>
            <a:ext cx="2376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Model Verification</a:t>
            </a:r>
            <a:endParaRPr lang="en-US" sz="20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6944" y="2389632"/>
            <a:ext cx="2278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Code Verification</a:t>
            </a:r>
            <a:endParaRPr lang="en-US" sz="20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560833" y="2718816"/>
            <a:ext cx="3998975" cy="353568"/>
          </a:xfrm>
          <a:prstGeom prst="rect">
            <a:avLst/>
          </a:prstGeom>
        </p:spPr>
        <p:txBody>
          <a:bodyPr/>
          <a:lstStyle/>
          <a:p>
            <a:pPr marL="284163" indent="-284163" eaLnBrk="1" hangingPunct="1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Arial"/>
              </a:rPr>
              <a:t>Discover design errors at design time</a:t>
            </a:r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4352545" y="2718816"/>
            <a:ext cx="3998975" cy="353568"/>
          </a:xfrm>
          <a:prstGeom prst="rect">
            <a:avLst/>
          </a:prstGeom>
        </p:spPr>
        <p:txBody>
          <a:bodyPr/>
          <a:lstStyle/>
          <a:p>
            <a:pPr marL="284163" indent="-284163" algn="ctr" eaLnBrk="1" hangingPunct="1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</a:pPr>
            <a:r>
              <a:rPr lang="en-US" sz="1600" dirty="0" smtClean="0">
                <a:latin typeface="Arial"/>
              </a:rPr>
              <a:t>Gain confidence in the generated code</a:t>
            </a:r>
          </a:p>
        </p:txBody>
      </p:sp>
      <p:sp>
        <p:nvSpPr>
          <p:cNvPr id="11" name="Rektangel 10"/>
          <p:cNvSpPr/>
          <p:nvPr/>
        </p:nvSpPr>
        <p:spPr>
          <a:xfrm>
            <a:off x="4716016" y="3861048"/>
            <a:ext cx="2086347" cy="54468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313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7544" y="539220"/>
            <a:ext cx="8532812" cy="6826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Prevention of Unintended Functionality</a:t>
            </a:r>
            <a:endParaRPr lang="en-US" dirty="0" smtClean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1053" y="1484784"/>
            <a:ext cx="8509278" cy="4419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</a:pPr>
            <a:endParaRPr lang="en-US" sz="2400" kern="0" dirty="0" smtClean="0">
              <a:solidFill>
                <a:srgbClr val="000000"/>
              </a:solidFill>
              <a:latin typeface="Arial"/>
            </a:endParaRPr>
          </a:p>
          <a:p>
            <a:pPr marL="284163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000000"/>
                </a:solidFill>
                <a:latin typeface="Arial"/>
              </a:rPr>
              <a:t>Review of  Model Coverage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</a:rPr>
              <a:t>vs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</a:rPr>
              <a:t> Code Coverage </a:t>
            </a:r>
            <a:br>
              <a:rPr lang="en-US" sz="2400" kern="0" dirty="0" smtClean="0">
                <a:solidFill>
                  <a:srgbClr val="000000"/>
                </a:solidFill>
                <a:latin typeface="Arial"/>
              </a:rPr>
            </a:br>
            <a:r>
              <a:rPr lang="en-US" sz="2400" kern="0" dirty="0" smtClean="0">
                <a:solidFill>
                  <a:srgbClr val="000000"/>
                </a:solidFill>
                <a:latin typeface="Arial"/>
              </a:rPr>
              <a:t>(see example)</a:t>
            </a:r>
            <a:endParaRPr lang="en-US" sz="2400" kern="0" dirty="0" smtClean="0">
              <a:solidFill>
                <a:srgbClr val="000000"/>
              </a:solidFill>
              <a:latin typeface="Arial"/>
            </a:endParaRPr>
          </a:p>
          <a:p>
            <a:pPr marL="284163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endParaRPr lang="en-US" sz="2400" kern="0" dirty="0" smtClean="0">
              <a:solidFill>
                <a:srgbClr val="000000"/>
              </a:solidFill>
              <a:latin typeface="Arial"/>
            </a:endParaRPr>
          </a:p>
          <a:p>
            <a:pPr marL="284163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000000"/>
                </a:solidFill>
                <a:latin typeface="Arial"/>
              </a:rPr>
              <a:t>Alternatively: generation and review of traceability matrix</a:t>
            </a:r>
            <a:endParaRPr lang="en-US" sz="24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848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660" y="548680"/>
            <a:ext cx="8532812" cy="682625"/>
          </a:xfrm>
        </p:spPr>
        <p:txBody>
          <a:bodyPr/>
          <a:lstStyle/>
          <a:p>
            <a:r>
              <a:rPr lang="en-US" dirty="0" smtClean="0"/>
              <a:t>Conformance Demonstration Template:</a:t>
            </a:r>
            <a:br>
              <a:rPr lang="en-US" dirty="0" smtClean="0"/>
            </a:br>
            <a:r>
              <a:rPr lang="en-US" dirty="0" smtClean="0"/>
              <a:t>Code Verification</a:t>
            </a:r>
            <a:endParaRPr lang="en-US" sz="2800" dirty="0" smtClean="0">
              <a:solidFill>
                <a:srgbClr val="FF99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1700808"/>
          <a:ext cx="8064897" cy="3978595"/>
        </p:xfrm>
        <a:graphic>
          <a:graphicData uri="http://schemas.openxmlformats.org/drawingml/2006/table">
            <a:tbl>
              <a:tblPr/>
              <a:tblGrid>
                <a:gridCol w="358082"/>
                <a:gridCol w="2027515"/>
                <a:gridCol w="2954978"/>
                <a:gridCol w="1169410"/>
                <a:gridCol w="1554912"/>
              </a:tblGrid>
              <a:tr h="798678">
                <a:tc gridSpan="2">
                  <a:txBody>
                    <a:bodyPr/>
                    <a:lstStyle/>
                    <a:p>
                      <a:pPr marR="76200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Technique / Measure</a:t>
                      </a:r>
                      <a:endParaRPr lang="en-GB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482" marR="167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Associated Requirements</a:t>
                      </a:r>
                      <a:endParaRPr lang="en-GB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482" marR="167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Used / Used to a limited degree / Not used</a:t>
                      </a:r>
                      <a:endParaRPr lang="en-GB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482" marR="167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Interpretation in this application,  Evidence</a:t>
                      </a:r>
                      <a:endParaRPr lang="en-GB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727" marR="57727" marT="57727" marB="57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917"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entury"/>
                          <a:ea typeface="Times New Roman"/>
                          <a:cs typeface="Century"/>
                        </a:rPr>
                        <a:t>11</a:t>
                      </a:r>
                      <a:endParaRPr lang="en-GB" sz="2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830" marR="18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Prevention of unintended functionality (SIL 2 and above) </a:t>
                      </a:r>
                      <a:endParaRPr lang="en-GB" sz="2800" dirty="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(See “Prevention of Unintended Functionality”) </a:t>
                      </a:r>
                      <a:endParaRPr lang="en-GB" sz="2800" dirty="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Model and code coverage comparison or traceability review, see table “Prevention of Unintended Functionality”</a:t>
                      </a:r>
                      <a:endParaRPr lang="en-GB" sz="280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entury"/>
                          <a:ea typeface="MS Mincho"/>
                          <a:cs typeface="Times New Roman"/>
                        </a:rPr>
                        <a:t>Assessment of or justification for issues revealed </a:t>
                      </a:r>
                      <a:endParaRPr lang="en-GB" sz="2800">
                        <a:solidFill>
                          <a:srgbClr val="000000"/>
                        </a:solidFill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6830" marR="18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entury"/>
                          <a:ea typeface="Times New Roman"/>
                          <a:cs typeface="Century"/>
                        </a:rPr>
                        <a:t>Used</a:t>
                      </a:r>
                      <a:endParaRPr lang="en-GB" sz="2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830" marR="18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3068960"/>
            <a:ext cx="1440160" cy="5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2564904"/>
            <a:ext cx="1440160" cy="52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6296" y="4077072"/>
            <a:ext cx="1401713" cy="108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985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6181344"/>
            <a:ext cx="8668512" cy="6766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1216" y="476672"/>
            <a:ext cx="8973312" cy="682625"/>
          </a:xfrm>
        </p:spPr>
        <p:txBody>
          <a:bodyPr/>
          <a:lstStyle/>
          <a:p>
            <a:r>
              <a:rPr lang="en-US" sz="3200" dirty="0" smtClean="0"/>
              <a:t>MathWorks Support for ISO 26262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rgbClr val="FF9900"/>
                </a:solidFill>
              </a:rPr>
              <a:t>Summary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11143" y="1524089"/>
            <a:ext cx="8509278" cy="4419600"/>
          </a:xfrm>
          <a:prstGeom prst="rect">
            <a:avLst/>
          </a:prstGeom>
        </p:spPr>
        <p:txBody>
          <a:bodyPr/>
          <a:lstStyle/>
          <a:p>
            <a:pPr marL="365760" indent="-365760" eaLnBrk="1" hangingPunct="1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tx2"/>
                </a:solidFill>
                <a:latin typeface="Arial"/>
              </a:rPr>
              <a:t>Development Process and Tool Chain</a:t>
            </a:r>
          </a:p>
          <a:p>
            <a:pPr marL="822960" lvl="1" indent="-365760" eaLnBrk="1" hangingPunct="1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þ"/>
            </a:pPr>
            <a:r>
              <a:rPr lang="en-US" sz="2000" dirty="0" smtClean="0">
                <a:solidFill>
                  <a:prstClr val="black"/>
                </a:solidFill>
                <a:latin typeface="Arial"/>
              </a:rPr>
              <a:t>Integrated Model-Based Design tool chain for ISO 26262</a:t>
            </a:r>
          </a:p>
          <a:p>
            <a:pPr marL="1198563" lvl="2" indent="-284163" eaLnBrk="1" hangingPunct="1">
              <a:spcBef>
                <a:spcPts val="0"/>
              </a:spcBef>
              <a:spcAft>
                <a:spcPts val="4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US" sz="1800" dirty="0" smtClean="0">
                <a:solidFill>
                  <a:prstClr val="black"/>
                </a:solidFill>
                <a:latin typeface="Arial"/>
              </a:rPr>
              <a:t>Simulink, Stateflow</a:t>
            </a:r>
          </a:p>
          <a:p>
            <a:pPr marL="1198563" lvl="2" indent="-284163" eaLnBrk="1" hangingPunct="1">
              <a:spcBef>
                <a:spcPts val="0"/>
              </a:spcBef>
              <a:spcAft>
                <a:spcPts val="4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US" sz="1800" dirty="0" smtClean="0">
                <a:solidFill>
                  <a:prstClr val="black"/>
                </a:solidFill>
                <a:latin typeface="Arial"/>
              </a:rPr>
              <a:t>Real-Time Workshop Embedded Coder</a:t>
            </a:r>
          </a:p>
          <a:p>
            <a:pPr marL="1198563" lvl="2" indent="-284163" eaLnBrk="1" hangingPunct="1">
              <a:spcBef>
                <a:spcPts val="0"/>
              </a:spcBef>
              <a:spcAft>
                <a:spcPts val="4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US" sz="1800" dirty="0" smtClean="0">
                <a:solidFill>
                  <a:prstClr val="black"/>
                </a:solidFill>
                <a:latin typeface="Arial"/>
              </a:rPr>
              <a:t>Model V&amp;V tools, PolySpace code verification products</a:t>
            </a:r>
          </a:p>
          <a:p>
            <a:pPr marL="1198563" lvl="2" indent="-284163" eaLnBrk="1" hangingPunct="1">
              <a:spcBef>
                <a:spcPts val="0"/>
              </a:spcBef>
              <a:spcAft>
                <a:spcPts val="4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US" sz="1800" dirty="0" smtClean="0">
                <a:solidFill>
                  <a:prstClr val="black"/>
                </a:solidFill>
                <a:latin typeface="Arial"/>
              </a:rPr>
              <a:t>IEC Certification Kit</a:t>
            </a:r>
          </a:p>
          <a:p>
            <a:pPr marL="822960" lvl="1" indent="-365760" eaLnBrk="1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þ"/>
            </a:pPr>
            <a:r>
              <a:rPr lang="en-US" sz="2000" dirty="0" smtClean="0">
                <a:solidFill>
                  <a:prstClr val="black"/>
                </a:solidFill>
                <a:latin typeface="Arial"/>
              </a:rPr>
              <a:t>ISO 26262 reference workflows</a:t>
            </a:r>
          </a:p>
          <a:p>
            <a:pPr marL="822960" lvl="1" indent="-365760" eaLnBrk="1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þ"/>
            </a:pPr>
            <a:r>
              <a:rPr lang="en-US" sz="2000" dirty="0" smtClean="0">
                <a:solidFill>
                  <a:prstClr val="black"/>
                </a:solidFill>
                <a:latin typeface="Arial"/>
              </a:rPr>
              <a:t>ISO 26262 utilities (ISO 26262 checks, trace matrix generation)</a:t>
            </a:r>
          </a:p>
          <a:p>
            <a:pPr marL="365760" indent="-365760" eaLnBrk="1" hangingPunct="1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tx2"/>
                </a:solidFill>
                <a:latin typeface="Arial"/>
              </a:rPr>
              <a:t>Tool Qualification</a:t>
            </a:r>
          </a:p>
          <a:p>
            <a:pPr marL="822960" lvl="1" indent="-365760" eaLnBrk="1" hangingPunct="1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þ"/>
            </a:pPr>
            <a:r>
              <a:rPr lang="en-US" sz="2000" dirty="0" smtClean="0">
                <a:solidFill>
                  <a:prstClr val="black"/>
                </a:solidFill>
                <a:latin typeface="Arial"/>
              </a:rPr>
              <a:t>Additional confidence  in MathWorks tools by tool qualification </a:t>
            </a:r>
            <a:br>
              <a:rPr lang="en-US" sz="2000" dirty="0" smtClean="0">
                <a:solidFill>
                  <a:prstClr val="black"/>
                </a:solidFill>
                <a:latin typeface="Arial"/>
              </a:rPr>
            </a:br>
            <a:r>
              <a:rPr lang="en-US" sz="2000" dirty="0" smtClean="0">
                <a:solidFill>
                  <a:prstClr val="black"/>
                </a:solidFill>
                <a:latin typeface="Arial"/>
              </a:rPr>
              <a:t>according to ISO 26262</a:t>
            </a:r>
          </a:p>
          <a:p>
            <a:pPr marL="365760" indent="-365760" eaLnBrk="1" hangingPunct="1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tx2"/>
                </a:solidFill>
                <a:latin typeface="Arial"/>
              </a:rPr>
              <a:t>We look forward to collaborating with you</a:t>
            </a:r>
          </a:p>
        </p:txBody>
      </p:sp>
    </p:spTree>
    <p:extLst>
      <p:ext uri="{BB962C8B-B14F-4D97-AF65-F5344CB8AC3E}">
        <p14:creationId xmlns:p14="http://schemas.microsoft.com/office/powerpoint/2010/main" val="2061326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660" y="548680"/>
            <a:ext cx="8532812" cy="68262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sz="2800" dirty="0" smtClean="0">
              <a:solidFill>
                <a:srgbClr val="FF99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4722" y="2057400"/>
            <a:ext cx="8509278" cy="4419600"/>
          </a:xfrm>
          <a:prstGeom prst="rect">
            <a:avLst/>
          </a:prstGeom>
        </p:spPr>
        <p:txBody>
          <a:bodyPr/>
          <a:lstStyle/>
          <a:p>
            <a:r>
              <a:rPr lang="en-GB" sz="2400" dirty="0" smtClean="0"/>
              <a:t>10:00 - 11:00		Model-Based Design for ISO 26262</a:t>
            </a:r>
          </a:p>
          <a:p>
            <a:r>
              <a:rPr lang="en-GB" sz="2400" dirty="0" smtClean="0"/>
              <a:t>11:00 - 11:15		Coffee Break</a:t>
            </a:r>
          </a:p>
          <a:p>
            <a:r>
              <a:rPr lang="en-GB" sz="2400" dirty="0" smtClean="0"/>
              <a:t>11:15 - 12:30		Using </a:t>
            </a:r>
            <a:r>
              <a:rPr lang="en-GB" sz="2400" dirty="0" err="1" smtClean="0"/>
              <a:t>Simulink</a:t>
            </a:r>
            <a:r>
              <a:rPr lang="en-GB" sz="2400" dirty="0" smtClean="0"/>
              <a:t> for Software Design</a:t>
            </a:r>
          </a:p>
          <a:p>
            <a:r>
              <a:rPr lang="en-GB" sz="2400" dirty="0" smtClean="0"/>
              <a:t>12:30 - 13:30		Lunch</a:t>
            </a:r>
          </a:p>
          <a:p>
            <a:r>
              <a:rPr lang="en-GB" sz="2400" dirty="0" smtClean="0"/>
              <a:t>13:30 - 15:00		Design Verification</a:t>
            </a:r>
          </a:p>
          <a:p>
            <a:r>
              <a:rPr lang="en-GB" sz="2400" dirty="0" smtClean="0"/>
              <a:t>15:00 - 15:15		Coffee Break</a:t>
            </a:r>
          </a:p>
          <a:p>
            <a:r>
              <a:rPr lang="en-GB" sz="2400" dirty="0" smtClean="0"/>
              <a:t>15:15 - 16:15		Code Verification</a:t>
            </a:r>
          </a:p>
          <a:p>
            <a:r>
              <a:rPr lang="en-GB" sz="2400" dirty="0" smtClean="0"/>
              <a:t>16:15 - 16:30		Summary and Close</a:t>
            </a:r>
          </a:p>
        </p:txBody>
      </p:sp>
    </p:spTree>
    <p:extLst>
      <p:ext uri="{BB962C8B-B14F-4D97-AF65-F5344CB8AC3E}">
        <p14:creationId xmlns:p14="http://schemas.microsoft.com/office/powerpoint/2010/main" val="172985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660" y="548680"/>
            <a:ext cx="8532812" cy="68262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sz="2800" dirty="0" smtClean="0">
              <a:solidFill>
                <a:srgbClr val="FF99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4722" y="2057400"/>
            <a:ext cx="8509278" cy="4419600"/>
          </a:xfrm>
          <a:prstGeom prst="rect">
            <a:avLst/>
          </a:prstGeom>
        </p:spPr>
        <p:txBody>
          <a:bodyPr/>
          <a:lstStyle/>
          <a:p>
            <a:r>
              <a:rPr lang="en-GB" sz="2400" dirty="0" smtClean="0"/>
              <a:t>10:00 - 11:00		Model-Based Design for ISO 26262</a:t>
            </a:r>
          </a:p>
          <a:p>
            <a:r>
              <a:rPr lang="en-GB" sz="2400" dirty="0" smtClean="0"/>
              <a:t>11:00 - 11:15		Coffee Break</a:t>
            </a:r>
          </a:p>
          <a:p>
            <a:r>
              <a:rPr lang="en-GB" sz="2400" dirty="0" smtClean="0"/>
              <a:t>11:15 - 12:30		Using </a:t>
            </a:r>
            <a:r>
              <a:rPr lang="en-GB" sz="2400" dirty="0" err="1" smtClean="0"/>
              <a:t>Simulink</a:t>
            </a:r>
            <a:r>
              <a:rPr lang="en-GB" sz="2400" dirty="0" smtClean="0"/>
              <a:t> for Software Design</a:t>
            </a:r>
          </a:p>
          <a:p>
            <a:r>
              <a:rPr lang="en-GB" sz="2400" dirty="0" smtClean="0"/>
              <a:t>12:30 - 13:30		Lunch</a:t>
            </a:r>
          </a:p>
          <a:p>
            <a:r>
              <a:rPr lang="en-GB" sz="2400" dirty="0" smtClean="0"/>
              <a:t>13:30 - 15:00		Design Verification</a:t>
            </a:r>
          </a:p>
          <a:p>
            <a:r>
              <a:rPr lang="en-GB" sz="2400" dirty="0" smtClean="0"/>
              <a:t>15:00 - 15:15		Coffee Break</a:t>
            </a:r>
          </a:p>
          <a:p>
            <a:r>
              <a:rPr lang="en-GB" sz="2400" dirty="0" smtClean="0"/>
              <a:t>15:15 - 16:15		Code Verification</a:t>
            </a:r>
          </a:p>
          <a:p>
            <a:r>
              <a:rPr lang="en-GB" sz="2400" dirty="0" smtClean="0"/>
              <a:t>16:15 - 16:30		Summary and Close</a:t>
            </a:r>
          </a:p>
        </p:txBody>
      </p:sp>
    </p:spTree>
    <p:extLst>
      <p:ext uri="{BB962C8B-B14F-4D97-AF65-F5344CB8AC3E}">
        <p14:creationId xmlns:p14="http://schemas.microsoft.com/office/powerpoint/2010/main" val="172985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660" y="548680"/>
            <a:ext cx="8532812" cy="682625"/>
          </a:xfrm>
        </p:spPr>
        <p:txBody>
          <a:bodyPr/>
          <a:lstStyle/>
          <a:p>
            <a:r>
              <a:rPr lang="en-US" dirty="0" smtClean="0"/>
              <a:t>Agenda: Code Verification</a:t>
            </a:r>
            <a:endParaRPr lang="en-US" sz="2800" dirty="0" smtClean="0">
              <a:solidFill>
                <a:srgbClr val="FF99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4187" y="1556792"/>
            <a:ext cx="8509278" cy="4419600"/>
          </a:xfrm>
          <a:prstGeom prst="rect">
            <a:avLst/>
          </a:prstGeom>
        </p:spPr>
        <p:txBody>
          <a:bodyPr/>
          <a:lstStyle/>
          <a:p>
            <a:pPr marL="284163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GB" sz="2000" dirty="0" smtClean="0">
                <a:solidFill>
                  <a:prstClr val="black"/>
                </a:solidFill>
              </a:rPr>
              <a:t>Equivalence Testing Model Versus Code</a:t>
            </a:r>
          </a:p>
          <a:p>
            <a:pPr marL="741363" lvl="1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GB" sz="2000" dirty="0" smtClean="0">
                <a:solidFill>
                  <a:prstClr val="black"/>
                </a:solidFill>
              </a:rPr>
              <a:t>Equivalence test vector generation</a:t>
            </a:r>
          </a:p>
          <a:p>
            <a:pPr marL="741363" lvl="1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GB" sz="2000" dirty="0" smtClean="0">
                <a:solidFill>
                  <a:prstClr val="black"/>
                </a:solidFill>
              </a:rPr>
              <a:t>Equivalence test execution with Processor-In-the-Loop</a:t>
            </a:r>
          </a:p>
          <a:p>
            <a:pPr marL="741363" lvl="1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GB" sz="2000" dirty="0" smtClean="0">
                <a:solidFill>
                  <a:prstClr val="black"/>
                </a:solidFill>
              </a:rPr>
              <a:t>Signal Comparison for equivalence testing</a:t>
            </a:r>
          </a:p>
          <a:p>
            <a:pPr marL="284163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GB" sz="2000" dirty="0" smtClean="0">
                <a:solidFill>
                  <a:prstClr val="black"/>
                </a:solidFill>
              </a:rPr>
              <a:t>Prevention of unintended functionality</a:t>
            </a:r>
          </a:p>
          <a:p>
            <a:pPr marL="741363" lvl="1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GB" sz="2000" dirty="0" smtClean="0">
                <a:solidFill>
                  <a:prstClr val="black"/>
                </a:solidFill>
              </a:rPr>
              <a:t>Model and code coverage comparison</a:t>
            </a:r>
          </a:p>
          <a:p>
            <a:pPr marL="741363" lvl="1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GB" sz="2000" dirty="0" smtClean="0">
                <a:solidFill>
                  <a:prstClr val="black"/>
                </a:solidFill>
              </a:rPr>
              <a:t>Traceability review</a:t>
            </a:r>
          </a:p>
          <a:p>
            <a:pPr marL="284163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GB" sz="2000" dirty="0" smtClean="0">
                <a:solidFill>
                  <a:prstClr val="black"/>
                </a:solidFill>
              </a:rPr>
              <a:t>Report generation</a:t>
            </a:r>
            <a:endParaRPr lang="en-US" sz="24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985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6"/>
          <p:cNvPicPr>
            <a:picLocks noChangeAspect="1" noChangeArrowheads="1"/>
          </p:cNvPicPr>
          <p:nvPr/>
        </p:nvPicPr>
        <p:blipFill>
          <a:blip r:embed="rId3" cstate="print"/>
          <a:srcRect l="1595" r="1820"/>
          <a:stretch>
            <a:fillRect/>
          </a:stretch>
        </p:blipFill>
        <p:spPr bwMode="auto">
          <a:xfrm>
            <a:off x="483818" y="3081956"/>
            <a:ext cx="7485062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0782" y="476672"/>
            <a:ext cx="8533706" cy="1139825"/>
          </a:xfrm>
        </p:spPr>
        <p:txBody>
          <a:bodyPr/>
          <a:lstStyle/>
          <a:p>
            <a:r>
              <a:rPr lang="de-DE" dirty="0" smtClean="0"/>
              <a:t>ISO 26262 Reference Workflow </a:t>
            </a:r>
            <a:br>
              <a:rPr lang="de-DE" dirty="0" smtClean="0"/>
            </a:br>
            <a:r>
              <a:rPr lang="en-US" sz="2800" dirty="0" smtClean="0">
                <a:solidFill>
                  <a:srgbClr val="FF9900"/>
                </a:solidFill>
              </a:rPr>
              <a:t>Equivalence Testing 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dirty="0" smtClean="0">
                <a:solidFill>
                  <a:srgbClr val="FF9900"/>
                </a:solidFill>
              </a:rPr>
              <a:t/>
            </a:r>
            <a:br>
              <a:rPr lang="en-US" dirty="0" smtClean="0">
                <a:solidFill>
                  <a:srgbClr val="FF9900"/>
                </a:solidFill>
              </a:rPr>
            </a:b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4553712" y="2316480"/>
            <a:ext cx="3627120" cy="2779776"/>
          </a:xfrm>
          <a:prstGeom prst="roundRect">
            <a:avLst>
              <a:gd name="adj" fmla="val 1165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16992" y="2316480"/>
            <a:ext cx="4169664" cy="2791968"/>
          </a:xfrm>
          <a:prstGeom prst="roundRect">
            <a:avLst>
              <a:gd name="adj" fmla="val 11652"/>
            </a:avLst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7968" y="2389632"/>
            <a:ext cx="2376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Model Verification</a:t>
            </a:r>
            <a:endParaRPr lang="en-US" sz="20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6944" y="2389632"/>
            <a:ext cx="2278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Code Verification</a:t>
            </a:r>
            <a:endParaRPr lang="en-US" sz="20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560833" y="2718816"/>
            <a:ext cx="3998975" cy="353568"/>
          </a:xfrm>
          <a:prstGeom prst="rect">
            <a:avLst/>
          </a:prstGeom>
        </p:spPr>
        <p:txBody>
          <a:bodyPr/>
          <a:lstStyle/>
          <a:p>
            <a:pPr marL="284163" indent="-284163" eaLnBrk="1" hangingPunct="1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Arial"/>
              </a:rPr>
              <a:t>Discover design errors at design time</a:t>
            </a:r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4352545" y="2718816"/>
            <a:ext cx="3998975" cy="353568"/>
          </a:xfrm>
          <a:prstGeom prst="rect">
            <a:avLst/>
          </a:prstGeom>
        </p:spPr>
        <p:txBody>
          <a:bodyPr/>
          <a:lstStyle/>
          <a:p>
            <a:pPr marL="284163" indent="-284163" algn="ctr" eaLnBrk="1" hangingPunct="1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</a:pPr>
            <a:r>
              <a:rPr lang="en-US" sz="1600" dirty="0" smtClean="0">
                <a:latin typeface="Arial"/>
              </a:rPr>
              <a:t>Gain confidence in the generated code</a:t>
            </a:r>
          </a:p>
        </p:txBody>
      </p:sp>
      <p:sp>
        <p:nvSpPr>
          <p:cNvPr id="11" name="Rektangel 10"/>
          <p:cNvSpPr/>
          <p:nvPr/>
        </p:nvSpPr>
        <p:spPr>
          <a:xfrm>
            <a:off x="5148064" y="3223396"/>
            <a:ext cx="2086347" cy="54468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35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660" y="548680"/>
            <a:ext cx="8532812" cy="682625"/>
          </a:xfrm>
        </p:spPr>
        <p:txBody>
          <a:bodyPr/>
          <a:lstStyle/>
          <a:p>
            <a:r>
              <a:rPr lang="en-US" dirty="0" smtClean="0"/>
              <a:t>Equivalence Test Vector Generation</a:t>
            </a:r>
            <a:endParaRPr lang="en-US" sz="2800" dirty="0" smtClean="0">
              <a:solidFill>
                <a:srgbClr val="FF99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68614" y="1628800"/>
            <a:ext cx="8509278" cy="4419600"/>
          </a:xfrm>
          <a:prstGeom prst="rect">
            <a:avLst/>
          </a:prstGeom>
        </p:spPr>
        <p:txBody>
          <a:bodyPr/>
          <a:lstStyle/>
          <a:p>
            <a:pPr marL="284163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GB" sz="2400" dirty="0" smtClean="0">
                <a:solidFill>
                  <a:prstClr val="black"/>
                </a:solidFill>
              </a:rPr>
              <a:t>Equivalence testing is a core verification principle</a:t>
            </a:r>
          </a:p>
          <a:p>
            <a:pPr marL="741363" lvl="1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GB" sz="2400" kern="0" dirty="0" smtClean="0">
                <a:solidFill>
                  <a:prstClr val="black"/>
                </a:solidFill>
                <a:latin typeface="Arial"/>
              </a:rPr>
              <a:t>Model and code have same numerical behaviour over defined ranges.</a:t>
            </a:r>
          </a:p>
          <a:p>
            <a:pPr marL="741363" lvl="1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GB" sz="2400" kern="0" dirty="0" smtClean="0">
                <a:solidFill>
                  <a:prstClr val="black"/>
                </a:solidFill>
                <a:latin typeface="Arial"/>
              </a:rPr>
              <a:t>Completeness of equivalence checking measured via requirements and code coverage</a:t>
            </a:r>
          </a:p>
          <a:p>
            <a:pPr marL="284163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GB" sz="2400" kern="0" dirty="0" smtClean="0">
                <a:solidFill>
                  <a:prstClr val="black"/>
                </a:solidFill>
                <a:latin typeface="Arial"/>
              </a:rPr>
              <a:t>Unit testing …</a:t>
            </a:r>
            <a:br>
              <a:rPr lang="en-GB" sz="2400" kern="0" dirty="0" smtClean="0">
                <a:solidFill>
                  <a:prstClr val="black"/>
                </a:solidFill>
                <a:latin typeface="Arial"/>
              </a:rPr>
            </a:br>
            <a:r>
              <a:rPr lang="en-GB" sz="2400" kern="0" dirty="0" smtClean="0">
                <a:solidFill>
                  <a:prstClr val="black"/>
                </a:solidFill>
                <a:latin typeface="Arial"/>
              </a:rPr>
              <a:t>... but test design is at the model level</a:t>
            </a:r>
          </a:p>
          <a:p>
            <a:pPr marL="284163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000000"/>
                </a:solidFill>
                <a:latin typeface="Arial"/>
              </a:rPr>
              <a:t>Test </a:t>
            </a:r>
            <a:r>
              <a:rPr lang="en-US" sz="2400" i="1" kern="0" dirty="0" smtClean="0">
                <a:solidFill>
                  <a:srgbClr val="000000"/>
                </a:solidFill>
                <a:latin typeface="Arial"/>
              </a:rPr>
              <a:t>generation,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</a:rPr>
              <a:t> execution and checking is </a:t>
            </a:r>
            <a:r>
              <a:rPr lang="en-US" sz="2400" b="1" kern="0" dirty="0" smtClean="0">
                <a:solidFill>
                  <a:srgbClr val="000000"/>
                </a:solidFill>
                <a:latin typeface="Arial"/>
              </a:rPr>
              <a:t>fully automated</a:t>
            </a:r>
            <a:endParaRPr lang="en-US" sz="2400" b="1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9853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87660" y="548680"/>
            <a:ext cx="8532812" cy="6826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Basic Principle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4722" y="2057400"/>
            <a:ext cx="8509278" cy="4419600"/>
          </a:xfrm>
          <a:prstGeom prst="rect">
            <a:avLst/>
          </a:prstGeom>
        </p:spPr>
        <p:txBody>
          <a:bodyPr/>
          <a:lstStyle/>
          <a:p>
            <a:pPr marL="284163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endParaRPr lang="en-US" sz="2400" kern="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76872"/>
            <a:ext cx="6048772" cy="415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34722" y="1340768"/>
            <a:ext cx="8509278" cy="4419600"/>
          </a:xfrm>
          <a:prstGeom prst="rect">
            <a:avLst/>
          </a:prstGeom>
        </p:spPr>
        <p:txBody>
          <a:bodyPr/>
          <a:lstStyle/>
          <a:p>
            <a:pPr marL="284163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GB" sz="2400" dirty="0" smtClean="0">
                <a:solidFill>
                  <a:prstClr val="black"/>
                </a:solidFill>
              </a:rPr>
              <a:t>Model and final implementation must show exactly the same behaviour:</a:t>
            </a:r>
            <a:endParaRPr lang="en-US" sz="2400" b="1" kern="0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660" y="548680"/>
            <a:ext cx="8532812" cy="682625"/>
          </a:xfrm>
        </p:spPr>
        <p:txBody>
          <a:bodyPr/>
          <a:lstStyle/>
          <a:p>
            <a:r>
              <a:rPr lang="en-US" dirty="0" smtClean="0"/>
              <a:t>Test Completeness</a:t>
            </a:r>
            <a:endParaRPr lang="en-US" sz="2800" dirty="0" smtClean="0">
              <a:solidFill>
                <a:srgbClr val="FF99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4722" y="2057400"/>
            <a:ext cx="8509278" cy="4419600"/>
          </a:xfrm>
          <a:prstGeom prst="rect">
            <a:avLst/>
          </a:prstGeom>
        </p:spPr>
        <p:txBody>
          <a:bodyPr/>
          <a:lstStyle/>
          <a:p>
            <a:pPr marL="284163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000000"/>
                </a:solidFill>
                <a:latin typeface="Arial"/>
              </a:rPr>
              <a:t>Coverage target varies with integrity level</a:t>
            </a:r>
            <a:endParaRPr lang="en-US" sz="2400" kern="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996952"/>
            <a:ext cx="60102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300192" y="3212976"/>
            <a:ext cx="648072" cy="2664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85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660" y="548680"/>
            <a:ext cx="8532812" cy="682625"/>
          </a:xfrm>
        </p:spPr>
        <p:txBody>
          <a:bodyPr/>
          <a:lstStyle/>
          <a:p>
            <a:r>
              <a:rPr lang="en-US" dirty="0" smtClean="0"/>
              <a:t>Recent Product Features</a:t>
            </a:r>
            <a:endParaRPr lang="en-US" sz="2800" dirty="0" smtClean="0">
              <a:solidFill>
                <a:srgbClr val="FF99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4722" y="2057400"/>
            <a:ext cx="8509278" cy="4419600"/>
          </a:xfrm>
          <a:prstGeom prst="rect">
            <a:avLst/>
          </a:prstGeom>
        </p:spPr>
        <p:txBody>
          <a:bodyPr/>
          <a:lstStyle/>
          <a:p>
            <a:pPr marL="284163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000000"/>
                </a:solidFill>
                <a:latin typeface="Arial"/>
              </a:rPr>
              <a:t>Test generation (for structural coverage) with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</a:rPr>
              <a:t>Simulink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</a:rPr>
              <a:t> Design Verifier</a:t>
            </a:r>
          </a:p>
          <a:p>
            <a:pPr marL="284163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000000"/>
                </a:solidFill>
                <a:latin typeface="Arial"/>
              </a:rPr>
              <a:t>Model Block SIL / PIL modes</a:t>
            </a:r>
          </a:p>
          <a:p>
            <a:pPr marL="284163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000000"/>
                </a:solidFill>
                <a:latin typeface="Arial"/>
              </a:rPr>
              <a:t>Coverage measurement integrated with SIL / PIL and code generation reports</a:t>
            </a:r>
          </a:p>
          <a:p>
            <a:pPr marL="284163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000000"/>
                </a:solidFill>
                <a:latin typeface="Arial"/>
              </a:rPr>
              <a:t>Simulation Data Inspector for run to run comparison</a:t>
            </a:r>
          </a:p>
          <a:p>
            <a:pPr marL="284163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endParaRPr lang="en-US" sz="24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985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87660" y="548680"/>
            <a:ext cx="8532812" cy="6826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Shortcut: s</a:t>
            </a:r>
            <a:r>
              <a:rPr lang="en-US" sz="2800" b="1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7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_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runEquivalenceTests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4722" y="2057400"/>
            <a:ext cx="8509278" cy="4419600"/>
          </a:xfrm>
          <a:prstGeom prst="rect">
            <a:avLst/>
          </a:prstGeom>
        </p:spPr>
        <p:txBody>
          <a:bodyPr/>
          <a:lstStyle/>
          <a:p>
            <a:pPr marL="284163" indent="-284163">
              <a:spcBef>
                <a:spcPts val="1200"/>
              </a:spcBef>
              <a:spcAft>
                <a:spcPts val="600"/>
              </a:spcAft>
              <a:buClr>
                <a:srgbClr val="215383"/>
              </a:buClr>
              <a:buFont typeface="Wingdings" pitchFamily="2" charset="2"/>
              <a:buChar char="§"/>
            </a:pPr>
            <a:endParaRPr lang="en-US" sz="2400" kern="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76872"/>
            <a:ext cx="6048772" cy="415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oup 23"/>
          <p:cNvGrpSpPr/>
          <p:nvPr/>
        </p:nvGrpSpPr>
        <p:grpSpPr>
          <a:xfrm>
            <a:off x="5148064" y="1556792"/>
            <a:ext cx="3312368" cy="830997"/>
            <a:chOff x="5148064" y="1556792"/>
            <a:chExt cx="3312368" cy="830997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8064" y="1628800"/>
              <a:ext cx="818483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6084168" y="1556792"/>
              <a:ext cx="23762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Structural coverage tests generated by </a:t>
              </a:r>
              <a:r>
                <a:rPr lang="en-GB" sz="1200" dirty="0" err="1" smtClean="0">
                  <a:latin typeface="Arial" pitchFamily="34" charset="0"/>
                  <a:cs typeface="Arial" pitchFamily="34" charset="0"/>
                </a:rPr>
                <a:t>Simulink</a:t>
              </a:r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 Design Verifier from the production model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48064" y="2420888"/>
            <a:ext cx="3312368" cy="620848"/>
            <a:chOff x="5148064" y="2420888"/>
            <a:chExt cx="3312368" cy="62084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8064" y="2420888"/>
              <a:ext cx="862400" cy="620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084168" y="2492896"/>
              <a:ext cx="2376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Functional tests, linked to requirements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236296" y="3573016"/>
            <a:ext cx="2520280" cy="709047"/>
            <a:chOff x="7164288" y="3429000"/>
            <a:chExt cx="2520280" cy="709047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64288" y="3429000"/>
              <a:ext cx="1728192" cy="47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7308304" y="3861048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SIL / PIL modes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4293096"/>
            <a:ext cx="1460972" cy="6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9"/>
          <p:cNvGrpSpPr/>
          <p:nvPr/>
        </p:nvGrpSpPr>
        <p:grpSpPr>
          <a:xfrm>
            <a:off x="179512" y="3573016"/>
            <a:ext cx="1440160" cy="997079"/>
            <a:chOff x="179512" y="3573016"/>
            <a:chExt cx="1440160" cy="99707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23528" y="3573016"/>
              <a:ext cx="936104" cy="6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179512" y="4293096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Production model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47664" y="5445224"/>
            <a:ext cx="4392488" cy="1270844"/>
            <a:chOff x="1547664" y="5445224"/>
            <a:chExt cx="4392488" cy="1270844"/>
          </a:xfrm>
        </p:grpSpPr>
        <p:sp>
          <p:nvSpPr>
            <p:cNvPr id="17" name="TextBox 16"/>
            <p:cNvSpPr txBox="1"/>
            <p:nvPr/>
          </p:nvSpPr>
          <p:spPr>
            <a:xfrm>
              <a:off x="1547664" y="5877272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Arial" pitchFamily="34" charset="0"/>
                  <a:cs typeface="Arial" pitchFamily="34" charset="0"/>
                </a:rPr>
                <a:t>Results and coverage comparison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059832" y="5445224"/>
              <a:ext cx="2880320" cy="1270844"/>
              <a:chOff x="3059832" y="5445224"/>
              <a:chExt cx="2880320" cy="1270844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059832" y="5445224"/>
                <a:ext cx="1362797" cy="1270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355976" y="5517232"/>
                <a:ext cx="1578032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4355976" y="6093296"/>
                <a:ext cx="1584176" cy="603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W_Public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5C81C03ED46845B43C65CA6A9086C9" ma:contentTypeVersion="12" ma:contentTypeDescription="Create a new document." ma:contentTypeScope="" ma:versionID="c8af98ebaf9e6b57f2acfe67657e595c">
  <xsd:schema xmlns:xsd="http://www.w3.org/2001/XMLSchema" xmlns:xs="http://www.w3.org/2001/XMLSchema" xmlns:p="http://schemas.microsoft.com/office/2006/metadata/properties" xmlns:ns2="5c85acdc-a394-4ae0-8c72-fb4a95b3d573" targetNamespace="http://schemas.microsoft.com/office/2006/metadata/properties" ma:root="true" ma:fieldsID="47a6d4c5d304a83a5a87c56277e3b94c" ns2:_="">
    <xsd:import namespace="5c85acdc-a394-4ae0-8c72-fb4a95b3d57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5acdc-a394-4ae0-8c72-fb4a95b3d57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e7c50fe4-4c86-4d33-a0d3-ad29cfb7378a" ContentTypeId="0x0101" PreviousValue="false"/>
</file>

<file path=customXml/item5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8DCA77F-F4C5-4AAA-83C7-9C4603FB7BD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F5F9B3D-2C55-46E1-A545-DA7CCE3BA0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17F76F-5461-4A3B-BFA1-560268837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85acdc-a394-4ae0-8c72-fb4a95b3d5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21F3F63-4A9D-413E-A829-6520E943E70B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DF8088DA-7AB9-4E0C-9C6F-286B902647CA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MW_Public</Template>
  <TotalTime>8729</TotalTime>
  <Words>839</Words>
  <Application>Microsoft Office PowerPoint</Application>
  <PresentationFormat>Bildspel på skärmen (4:3)</PresentationFormat>
  <Paragraphs>175</Paragraphs>
  <Slides>19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0" baseType="lpstr">
      <vt:lpstr>MW_Public</vt:lpstr>
      <vt:lpstr>Code Verification</vt:lpstr>
      <vt:lpstr>Agenda</vt:lpstr>
      <vt:lpstr>Agenda: Code Verification</vt:lpstr>
      <vt:lpstr>ISO 26262 Reference Workflow  Equivalence Testing    </vt:lpstr>
      <vt:lpstr>Equivalence Test Vector Generation</vt:lpstr>
      <vt:lpstr>PowerPoint-presentation</vt:lpstr>
      <vt:lpstr>Test Completeness</vt:lpstr>
      <vt:lpstr>Recent Product Features</vt:lpstr>
      <vt:lpstr>PowerPoint-presentation</vt:lpstr>
      <vt:lpstr>PowerPoint-presentation</vt:lpstr>
      <vt:lpstr>Conformance Demonstration Template: Code Verification</vt:lpstr>
      <vt:lpstr>Conformance Demonstration Template: Code Verification</vt:lpstr>
      <vt:lpstr>Conformance Demonstration Template: Code Verification</vt:lpstr>
      <vt:lpstr>Conformance Demonstration Template: Code Verification</vt:lpstr>
      <vt:lpstr>ISO 26262 Reference Workflow  Prevention of Unintended Functionality   </vt:lpstr>
      <vt:lpstr>PowerPoint-presentation</vt:lpstr>
      <vt:lpstr>Conformance Demonstration Template: Code Verification</vt:lpstr>
      <vt:lpstr>MathWorks Support for ISO 26262 Summary</vt:lpstr>
      <vt:lpstr>Agenda</vt:lpstr>
    </vt:vector>
  </TitlesOfParts>
  <Company>The MathWorks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Integrity Workflows for ISO 26262</dc:title>
  <dc:creator>gsandman</dc:creator>
  <cp:keywords>Version 11.1</cp:keywords>
  <cp:lastModifiedBy>Kristian Lindqvist</cp:lastModifiedBy>
  <cp:revision>710</cp:revision>
  <dcterms:created xsi:type="dcterms:W3CDTF">2011-02-07T08:02:21Z</dcterms:created>
  <dcterms:modified xsi:type="dcterms:W3CDTF">2012-04-24T13:35:23Z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0x0101006E5C81C03ED46845B43C65CA6A9086C9</vt:lpwstr>
  </property>
</Properties>
</file>