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7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>
      <p:cViewPr>
        <p:scale>
          <a:sx n="110" d="100"/>
          <a:sy n="110" d="100"/>
        </p:scale>
        <p:origin x="-1632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292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7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1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15383"/>
              </a:buClr>
              <a:buFont typeface="Wingdings" pitchFamily="2" charset="2"/>
              <a:buChar char="§"/>
            </a:pPr>
            <a:r>
              <a:rPr lang="en-US" sz="1100" dirty="0">
                <a:solidFill>
                  <a:prstClr val="black"/>
                </a:solidFill>
                <a:latin typeface="Times New Roman" pitchFamily="18" charset="0"/>
              </a:rPr>
              <a:t>The MathWorks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15383"/>
              </a:buClr>
              <a:buFont typeface="Wingdings" pitchFamily="2" charset="2"/>
              <a:buChar char="§"/>
            </a:pPr>
            <a:fld id="{9916B50C-D15A-4880-B466-961B60BABDC3}" type="slidenum">
              <a:rPr lang="en-US" sz="1100">
                <a:solidFill>
                  <a:prstClr val="black"/>
                </a:solidFill>
                <a:latin typeface="Times New Roman" pitchFamily="18" charset="0"/>
              </a:rPr>
              <a:pPr algn="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15383"/>
                </a:buClr>
                <a:buFont typeface="Wingdings" pitchFamily="2" charset="2"/>
                <a:buChar char="§"/>
              </a:pPr>
              <a:t>4</a:t>
            </a:fld>
            <a:endParaRPr lang="en-US" sz="11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44988"/>
            <a:ext cx="5046662" cy="4799012"/>
          </a:xfrm>
        </p:spPr>
        <p:txBody>
          <a:bodyPr/>
          <a:lstStyle/>
          <a:p>
            <a:r>
              <a:rPr lang="en-US"/>
              <a:t>MATLAB is an </a:t>
            </a:r>
          </a:p>
          <a:p>
            <a:pPr>
              <a:buFontTx/>
              <a:buChar char="•"/>
            </a:pPr>
            <a:r>
              <a:rPr lang="en-US"/>
              <a:t>Interactive  development environment and</a:t>
            </a:r>
          </a:p>
          <a:p>
            <a:pPr>
              <a:buFontTx/>
              <a:buChar char="•"/>
            </a:pPr>
            <a:r>
              <a:rPr lang="en-US"/>
              <a:t>Technical computing language</a:t>
            </a:r>
          </a:p>
          <a:p>
            <a:pPr>
              <a:buFontTx/>
              <a:buChar char="•"/>
            </a:pPr>
            <a:r>
              <a:rPr lang="en-US"/>
              <a:t>That allows you to perform data analysis, data visualization,</a:t>
            </a:r>
          </a:p>
          <a:p>
            <a:pPr>
              <a:buFontTx/>
              <a:buChar char="•"/>
            </a:pPr>
            <a:r>
              <a:rPr lang="en-US"/>
              <a:t>algorithm development and application deployment  tasks.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The MathWorks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3EEAC1-647C-4329-BED2-2AE1543BFF7E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/>
              <a:t>The MathWorks MATLAB and Simulink products work together to provide the foundation for Model-Based Design. </a:t>
            </a:r>
          </a:p>
          <a:p>
            <a:r>
              <a:rPr lang="en-US"/>
              <a:t>They help you develop system-level models, design algorithms, simulate your complete design, analyze results, create user interfaces, the list goes on and on…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536" y="191"/>
            <a:ext cx="9145012" cy="687019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7226408" y="6527628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2011 The MathWorks, Inc.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4333875"/>
            <a:ext cx="9144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719138"/>
            <a:ext cx="83820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981200"/>
            <a:ext cx="4105275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3288" y="1981200"/>
            <a:ext cx="4105275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6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0866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0" y="2819400"/>
            <a:ext cx="3810000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0"/>
            </a:lvl2pPr>
            <a:lvl3pPr>
              <a:buNone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0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600200"/>
            <a:ext cx="3810000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0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2" hasCustomPrompt="1"/>
          </p:nvPr>
        </p:nvSpPr>
        <p:spPr>
          <a:xfrm>
            <a:off x="457200" y="6172200"/>
            <a:ext cx="4105275" cy="533400"/>
          </a:xfrm>
        </p:spPr>
        <p:txBody>
          <a:bodyPr anchor="b" anchorCtr="0"/>
          <a:lstStyle>
            <a:lvl1pPr marL="230188" indent="-228600">
              <a:buClrTx/>
              <a:buSzPct val="125000"/>
              <a:buFont typeface="Courier New" pitchFamily="49" charset="0"/>
              <a:buChar char="»"/>
              <a:defRPr sz="1600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product_demo_name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914525"/>
            <a:ext cx="77724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455613" y="1600200"/>
            <a:ext cx="807415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455613" y="464695"/>
            <a:ext cx="80741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719138"/>
            <a:ext cx="83820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981200"/>
            <a:ext cx="4105275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13288" y="1981200"/>
            <a:ext cx="4105275" cy="441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1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 descr="logo647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74704" y="47715"/>
            <a:ext cx="1562100" cy="424983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rot="10800000" flipV="1">
            <a:off x="228600" y="246870"/>
            <a:ext cx="7016865" cy="270628"/>
          </a:xfrm>
          <a:prstGeom prst="bentConnector3">
            <a:avLst>
              <a:gd name="adj1" fmla="val 99917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86800" y="6484950"/>
            <a:ext cx="4572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  <p:sldLayoutId id="2147483665" r:id="rId9"/>
    <p:sldLayoutId id="2147483666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6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/>
          <a:p>
            <a:r>
              <a:rPr lang="en-US" dirty="0" smtClean="0"/>
              <a:t>Hands-On </a:t>
            </a:r>
            <a:r>
              <a:rPr lang="en-US" dirty="0" smtClean="0">
                <a:cs typeface="Arial" charset="0"/>
              </a:rPr>
              <a:t>Workshop: Introduction to Simulink</a:t>
            </a:r>
            <a:endParaRPr lang="en-US" dirty="0"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724400"/>
            <a:ext cx="8149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2400" dirty="0" smtClean="0">
                <a:solidFill>
                  <a:schemeClr val="bg1"/>
                </a:solidFill>
              </a:rPr>
              <a:t>Grab a thumb drive &amp; copy 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simulink_workshop</a:t>
            </a:r>
            <a:r>
              <a:rPr lang="en-US" sz="2400" dirty="0" smtClean="0">
                <a:solidFill>
                  <a:schemeClr val="bg1"/>
                </a:solidFill>
              </a:rPr>
              <a:t> directory to your desktop (or some other directory where you have write permission)</a:t>
            </a:r>
          </a:p>
        </p:txBody>
      </p:sp>
    </p:spTree>
    <p:extLst>
      <p:ext uri="{BB962C8B-B14F-4D97-AF65-F5344CB8AC3E}">
        <p14:creationId xmlns:p14="http://schemas.microsoft.com/office/powerpoint/2010/main" val="418072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0713" y="685800"/>
            <a:ext cx="7837487" cy="1066800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54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413" y="1828800"/>
            <a:ext cx="7824787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For more information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&lt;Rep’s Name&gt;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&lt;First.Last@mathworks.com&gt;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(508) 647-xxxx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http://</a:t>
            </a:r>
            <a:r>
              <a:rPr lang="en-US" sz="2000" dirty="0" smtClean="0">
                <a:solidFill>
                  <a:schemeClr val="tx2"/>
                </a:solidFill>
              </a:rPr>
              <a:t>www.mathworks.com/products/simulink/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Support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(508) 647-7000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support@mathworks.com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MathWorks training courses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http</a:t>
            </a:r>
            <a:r>
              <a:rPr lang="en-US" sz="2000" dirty="0">
                <a:solidFill>
                  <a:schemeClr val="tx2"/>
                </a:solidFill>
              </a:rPr>
              <a:t>://</a:t>
            </a:r>
            <a:r>
              <a:rPr lang="en-US" sz="2000" dirty="0" smtClean="0">
                <a:solidFill>
                  <a:schemeClr val="tx2"/>
                </a:solidFill>
              </a:rPr>
              <a:t>www.mathworks.com/services/training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Demos &amp; Webinars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http://</a:t>
            </a:r>
            <a:r>
              <a:rPr lang="en-US" sz="2000" dirty="0" smtClean="0">
                <a:solidFill>
                  <a:schemeClr val="tx2"/>
                </a:solidFill>
              </a:rPr>
              <a:t>www.mathworks.com/products/simulink/demos.html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MathWorks</a:t>
            </a:r>
            <a:endParaRPr lang="en-US" dirty="0"/>
          </a:p>
        </p:txBody>
      </p:sp>
      <p:sp>
        <p:nvSpPr>
          <p:cNvPr id="165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Sales Rep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Account Manager for xxx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Presenter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Application </a:t>
            </a:r>
            <a:r>
              <a:rPr lang="en-US" dirty="0"/>
              <a:t>Engineer 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sz="2600" dirty="0" smtClean="0"/>
              <a:t>Teaching Assistant</a:t>
            </a:r>
            <a:endParaRPr lang="en-US" sz="2600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Title </a:t>
            </a:r>
            <a:endParaRPr lang="en-US" dirty="0"/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44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Workshop?</a:t>
            </a:r>
            <a:endParaRPr lang="en-US" dirty="0"/>
          </a:p>
        </p:txBody>
      </p:sp>
      <p:sp>
        <p:nvSpPr>
          <p:cNvPr id="166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  <a:buSzPct val="100000"/>
            </a:pPr>
            <a:r>
              <a:rPr lang="en-US" sz="2400" dirty="0" smtClean="0"/>
              <a:t>3 hours </a:t>
            </a:r>
            <a:r>
              <a:rPr lang="en-US" sz="2400" dirty="0"/>
              <a:t>of </a:t>
            </a:r>
            <a:r>
              <a:rPr lang="en-US" sz="2400" b="1" i="1" dirty="0">
                <a:solidFill>
                  <a:srgbClr val="FF0000"/>
                </a:solidFill>
              </a:rPr>
              <a:t>hands-on</a:t>
            </a:r>
            <a:r>
              <a:rPr lang="en-US" sz="2400" dirty="0"/>
              <a:t> experience with </a:t>
            </a:r>
            <a:r>
              <a:rPr lang="en-US" sz="2400" dirty="0" smtClean="0"/>
              <a:t>Simulink</a:t>
            </a:r>
          </a:p>
          <a:p>
            <a:pPr>
              <a:lnSpc>
                <a:spcPct val="90000"/>
              </a:lnSpc>
              <a:buSzPct val="100000"/>
            </a:pPr>
            <a:endParaRPr lang="en-US" sz="2400" dirty="0" smtClean="0"/>
          </a:p>
          <a:p>
            <a:pPr>
              <a:lnSpc>
                <a:spcPct val="90000"/>
              </a:lnSpc>
              <a:buSzPct val="100000"/>
            </a:pPr>
            <a:r>
              <a:rPr lang="en-US" sz="2400" dirty="0" smtClean="0"/>
              <a:t>Focuses on the </a:t>
            </a:r>
            <a:r>
              <a:rPr lang="en-US" sz="2400" b="1" i="1" dirty="0" smtClean="0">
                <a:solidFill>
                  <a:srgbClr val="FF0000"/>
                </a:solidFill>
              </a:rPr>
              <a:t>how,</a:t>
            </a:r>
            <a:r>
              <a:rPr lang="en-US" sz="2400" dirty="0" smtClean="0">
                <a:solidFill>
                  <a:srgbClr val="FF0000"/>
                </a:solidFill>
              </a:rPr>
              <a:t> not the </a:t>
            </a:r>
            <a:r>
              <a:rPr lang="en-US" sz="2400" b="1" i="1" dirty="0" smtClean="0">
                <a:solidFill>
                  <a:srgbClr val="FF0000"/>
                </a:solidFill>
              </a:rPr>
              <a:t>why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SzPct val="100000"/>
            </a:pPr>
            <a:endParaRPr lang="en-US" sz="2400" dirty="0" smtClean="0"/>
          </a:p>
          <a:p>
            <a:pPr>
              <a:lnSpc>
                <a:spcPct val="90000"/>
              </a:lnSpc>
              <a:buSzPct val="100000"/>
            </a:pPr>
            <a:r>
              <a:rPr lang="en-US" sz="2400" dirty="0" smtClean="0"/>
              <a:t>Sufficient </a:t>
            </a:r>
            <a:r>
              <a:rPr lang="en-US" sz="2400" dirty="0"/>
              <a:t>information to </a:t>
            </a:r>
            <a:r>
              <a:rPr lang="en-US" sz="2400" b="1" i="1" dirty="0">
                <a:solidFill>
                  <a:srgbClr val="FF0000"/>
                </a:solidFill>
              </a:rPr>
              <a:t>get you </a:t>
            </a:r>
            <a:r>
              <a:rPr lang="en-US" sz="2400" b="1" i="1" dirty="0" smtClean="0">
                <a:solidFill>
                  <a:srgbClr val="FF0000"/>
                </a:solidFill>
              </a:rPr>
              <a:t>started</a:t>
            </a:r>
          </a:p>
          <a:p>
            <a:pPr>
              <a:lnSpc>
                <a:spcPct val="90000"/>
              </a:lnSpc>
              <a:buSzPct val="100000"/>
            </a:pPr>
            <a:endParaRPr lang="en-US" sz="2400" b="1" dirty="0" smtClean="0"/>
          </a:p>
          <a:p>
            <a:pPr>
              <a:lnSpc>
                <a:spcPct val="90000"/>
              </a:lnSpc>
              <a:buSzPct val="100000"/>
            </a:pPr>
            <a:r>
              <a:rPr lang="en-US" sz="2400" dirty="0" smtClean="0"/>
              <a:t>Lead-in to MathWorks Training and/or Consulting</a:t>
            </a:r>
          </a:p>
          <a:p>
            <a:pPr lvl="1">
              <a:lnSpc>
                <a:spcPct val="90000"/>
              </a:lnSpc>
              <a:buSzPct val="100000"/>
            </a:pPr>
            <a:r>
              <a:rPr lang="en-US" sz="2000" dirty="0" smtClean="0"/>
              <a:t>Simulink for Aerospace System Design</a:t>
            </a:r>
          </a:p>
          <a:p>
            <a:pPr lvl="1">
              <a:lnSpc>
                <a:spcPct val="90000"/>
              </a:lnSpc>
              <a:buSzPct val="100000"/>
            </a:pPr>
            <a:r>
              <a:rPr lang="en-US" sz="2000" dirty="0" smtClean="0"/>
              <a:t>Simulink for System and Algorithm Modeling</a:t>
            </a:r>
          </a:p>
          <a:p>
            <a:pPr lvl="1">
              <a:lnSpc>
                <a:spcPct val="90000"/>
              </a:lnSpc>
              <a:buSzPct val="100000"/>
            </a:pPr>
            <a:r>
              <a:rPr lang="en-US" sz="2000" dirty="0" smtClean="0"/>
              <a:t>Integrating Code with Simulink</a:t>
            </a:r>
          </a:p>
          <a:p>
            <a:pPr lvl="1">
              <a:lnSpc>
                <a:spcPct val="90000"/>
              </a:lnSpc>
              <a:buSzPct val="100000"/>
            </a:pPr>
            <a:r>
              <a:rPr lang="en-US" sz="2000" dirty="0" smtClean="0"/>
              <a:t>Model Management and Verification in Simulink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6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6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6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6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6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6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6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60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9143999" cy="1139825"/>
          </a:xfrm>
        </p:spPr>
        <p:txBody>
          <a:bodyPr/>
          <a:lstStyle/>
          <a:p>
            <a:r>
              <a:rPr lang="en-US" dirty="0" smtClean="0"/>
              <a:t>MATLAB: The Leader in Technical Computing</a:t>
            </a:r>
            <a:endParaRPr lang="en-US" dirty="0"/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3872" y="1871663"/>
            <a:ext cx="4370387" cy="3886200"/>
          </a:xfrm>
        </p:spPr>
        <p:txBody>
          <a:bodyPr/>
          <a:lstStyle/>
          <a:p>
            <a:pPr marL="395288" lvl="1" indent="-280988">
              <a:buFont typeface="Wingdings" pitchFamily="2" charset="2"/>
              <a:buChar char="§"/>
            </a:pPr>
            <a:r>
              <a:rPr lang="en-US" sz="2400" dirty="0" smtClean="0"/>
              <a:t>Interactive </a:t>
            </a:r>
            <a:r>
              <a:rPr lang="en-US" sz="2400" dirty="0"/>
              <a:t>development environment</a:t>
            </a:r>
          </a:p>
          <a:p>
            <a:pPr marL="395288" lvl="1" indent="-280988">
              <a:buFont typeface="Wingdings" pitchFamily="2" charset="2"/>
              <a:buChar char="§"/>
            </a:pPr>
            <a:r>
              <a:rPr lang="en-US" sz="2400" dirty="0"/>
              <a:t>Technical computing language</a:t>
            </a:r>
          </a:p>
          <a:p>
            <a:pPr marL="395288" lvl="1" indent="-280988">
              <a:buFont typeface="Wingdings" pitchFamily="2" charset="2"/>
              <a:buChar char="§"/>
            </a:pPr>
            <a:r>
              <a:rPr lang="en-US" sz="2400" dirty="0"/>
              <a:t>Data analysis and visualization</a:t>
            </a:r>
          </a:p>
          <a:p>
            <a:pPr marL="395288" lvl="1" indent="-280988">
              <a:buFont typeface="Wingdings" pitchFamily="2" charset="2"/>
              <a:buChar char="§"/>
            </a:pPr>
            <a:r>
              <a:rPr lang="en-US" sz="2400" dirty="0"/>
              <a:t>Algorithm development</a:t>
            </a:r>
          </a:p>
        </p:txBody>
      </p:sp>
      <p:pic>
        <p:nvPicPr>
          <p:cNvPr id="398340" name="Picture 4" descr="ml_00_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1768" y="1828800"/>
            <a:ext cx="3746500" cy="2789238"/>
          </a:xfrm>
          <a:prstGeom prst="rect">
            <a:avLst/>
          </a:prstGeom>
          <a:noFill/>
        </p:spPr>
      </p:pic>
      <p:pic>
        <p:nvPicPr>
          <p:cNvPr id="398342" name="Picture 6" descr="alg_devel_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4606536"/>
            <a:ext cx="2505075" cy="1354137"/>
          </a:xfrm>
          <a:prstGeom prst="rect">
            <a:avLst/>
          </a:prstGeom>
          <a:noFill/>
        </p:spPr>
      </p:pic>
      <p:pic>
        <p:nvPicPr>
          <p:cNvPr id="398341" name="Picture 5" descr="ml_00_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3886200"/>
            <a:ext cx="2076450" cy="18716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9478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837487" cy="609600"/>
          </a:xfrm>
          <a:noFill/>
          <a:ln/>
        </p:spPr>
        <p:txBody>
          <a:bodyPr/>
          <a:lstStyle/>
          <a:p>
            <a:r>
              <a:rPr lang="en-US" dirty="0" smtClean="0"/>
              <a:t>What is Simulink?</a:t>
            </a:r>
            <a:endParaRPr lang="en-US" dirty="0"/>
          </a:p>
        </p:txBody>
      </p:sp>
      <p:sp>
        <p:nvSpPr>
          <p:cNvPr id="396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8077200" cy="1828800"/>
          </a:xfrm>
          <a:noFill/>
          <a:ln/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Simulink is </a:t>
            </a:r>
            <a:r>
              <a:rPr lang="en-US" b="1" dirty="0" smtClean="0"/>
              <a:t>Time and Event Domain Simulation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Simulink is </a:t>
            </a:r>
            <a:r>
              <a:rPr lang="en-US" b="1" dirty="0"/>
              <a:t>Graphical </a:t>
            </a:r>
            <a:r>
              <a:rPr lang="en-US" b="1" dirty="0" smtClean="0"/>
              <a:t>Modeling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Simulink is </a:t>
            </a:r>
            <a:r>
              <a:rPr lang="en-US" b="1" dirty="0"/>
              <a:t>Model-Based Design</a:t>
            </a:r>
          </a:p>
        </p:txBody>
      </p:sp>
      <p:pic>
        <p:nvPicPr>
          <p:cNvPr id="8" name="Picture 38" descr="Wheel_flipp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191000"/>
            <a:ext cx="1676400" cy="1678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191000"/>
            <a:ext cx="259272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4191000"/>
            <a:ext cx="1704975" cy="1696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25826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6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6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6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Building Today?</a:t>
            </a:r>
            <a:endParaRPr lang="en-US" dirty="0"/>
          </a:p>
        </p:txBody>
      </p:sp>
      <p:sp>
        <p:nvSpPr>
          <p:cNvPr id="166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344987" cy="4419600"/>
          </a:xfrm>
        </p:spPr>
        <p:txBody>
          <a:bodyPr/>
          <a:lstStyle/>
          <a:p>
            <a:r>
              <a:rPr lang="en-US" sz="2400" dirty="0" smtClean="0"/>
              <a:t>We need to simulate the dynamics of an object under a controlled fall.</a:t>
            </a:r>
          </a:p>
          <a:p>
            <a:r>
              <a:rPr lang="en-US" sz="2400" dirty="0" smtClean="0"/>
              <a:t>We need to:</a:t>
            </a:r>
          </a:p>
          <a:p>
            <a:pPr lvl="1"/>
            <a:r>
              <a:rPr lang="en-US" sz="2000" dirty="0" smtClean="0"/>
              <a:t>Model the falling body.</a:t>
            </a:r>
          </a:p>
          <a:p>
            <a:pPr lvl="1"/>
            <a:r>
              <a:rPr lang="en-US" sz="2000" dirty="0" smtClean="0"/>
              <a:t>Develop a system to automatically control the fall.</a:t>
            </a:r>
          </a:p>
          <a:p>
            <a:pPr lvl="1"/>
            <a:r>
              <a:rPr lang="en-US" sz="2000" dirty="0" smtClean="0"/>
              <a:t>Provide a reusable simulation architecture.</a:t>
            </a:r>
            <a:endParaRPr lang="en-US" sz="2000" dirty="0"/>
          </a:p>
        </p:txBody>
      </p:sp>
      <p:pic>
        <p:nvPicPr>
          <p:cNvPr id="1028" name="Picture 4" descr="C:\WINNT\Profiles\cstephen\Local Settings\Temporary Internet Files\Content.IE5\WHW78BO7\MCj024113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451772">
            <a:off x="6398955" y="1491155"/>
            <a:ext cx="958291" cy="942746"/>
          </a:xfrm>
          <a:prstGeom prst="rect">
            <a:avLst/>
          </a:prstGeom>
          <a:noFill/>
        </p:spPr>
      </p:pic>
      <p:grpSp>
        <p:nvGrpSpPr>
          <p:cNvPr id="2" name="Group 17"/>
          <p:cNvGrpSpPr/>
          <p:nvPr/>
        </p:nvGrpSpPr>
        <p:grpSpPr>
          <a:xfrm>
            <a:off x="6400801" y="3730526"/>
            <a:ext cx="948673" cy="1603473"/>
            <a:chOff x="6400801" y="3730526"/>
            <a:chExt cx="948673" cy="1603473"/>
          </a:xfrm>
        </p:grpSpPr>
        <p:pic>
          <p:nvPicPr>
            <p:cNvPr id="1027" name="Picture 3" descr="C:\WINNT\Profiles\cstephen\Local Settings\Temporary Internet Files\Content.IE5\I1C32P6D\MCj0434816000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6400801" y="4497622"/>
              <a:ext cx="837937" cy="836377"/>
            </a:xfrm>
            <a:prstGeom prst="rect">
              <a:avLst/>
            </a:prstGeom>
            <a:noFill/>
          </p:spPr>
        </p:pic>
        <p:pic>
          <p:nvPicPr>
            <p:cNvPr id="17" name="Picture 4" descr="C:\WINNT\Profiles\cstephen\Local Settings\Temporary Internet Files\Content.IE5\WHW78BO7\MCj02411350000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8451772">
              <a:off x="6398955" y="3738299"/>
              <a:ext cx="958291" cy="942746"/>
            </a:xfrm>
            <a:prstGeom prst="rect">
              <a:avLst/>
            </a:prstGeom>
            <a:noFill/>
          </p:spPr>
        </p:pic>
      </p:grpSp>
      <p:pic>
        <p:nvPicPr>
          <p:cNvPr id="19" name="Picture 4" descr="C:\WINNT\Profiles\cstephen\Local Settings\Temporary Internet Files\Content.IE5\WHW78BO7\MCj024113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451772">
            <a:off x="6358754" y="5682155"/>
            <a:ext cx="958291" cy="942746"/>
          </a:xfrm>
          <a:prstGeom prst="rect">
            <a:avLst/>
          </a:prstGeom>
          <a:noFill/>
        </p:spPr>
      </p:pic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2514600" y="1981200"/>
            <a:ext cx="1219200" cy="476071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square" tIns="91440" bIns="91440" anchor="ctr">
            <a:spAutoFit/>
          </a:bodyPr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143000" y="2724329"/>
            <a:ext cx="1295400" cy="476071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square" tIns="91440" bIns="91440" anchor="ctr">
            <a:spAutoFit/>
          </a:bodyPr>
          <a:lstStyle/>
          <a:p>
            <a:endParaRPr lang="en-US"/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1143000" y="3486329"/>
            <a:ext cx="990600" cy="476071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square" tIns="91440" bIns="91440" anchor="ctr">
            <a:spAutoFit/>
          </a:bodyPr>
          <a:lstStyle/>
          <a:p>
            <a:endParaRPr 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1219200" y="4934129"/>
            <a:ext cx="1524000" cy="476071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square" tIns="91440" bIns="91440" anchor="ctr">
            <a:spAutoFit/>
          </a:bodyPr>
          <a:lstStyle/>
          <a:p>
            <a:endParaRPr lang="en-US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2438400" y="3943529"/>
            <a:ext cx="990600" cy="476071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square" tIns="91440" bIns="91440" anchor="ctr">
            <a:spAutoFit/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914400" y="2343329"/>
            <a:ext cx="1219200" cy="476071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square" tIns="91440" bIns="9144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5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33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00208 0.28056 " pathEditMode="relative" rAng="0" ptsTypes="AA">
                                      <p:cBhvr>
                                        <p:cTn id="3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140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</a:t>
            </a:r>
            <a:r>
              <a:rPr lang="en-US" dirty="0" smtClean="0"/>
              <a:t>Demo </a:t>
            </a:r>
            <a:r>
              <a:rPr lang="en-US" dirty="0"/>
              <a:t>&amp; </a:t>
            </a:r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167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19100" indent="-419100">
              <a:buFont typeface="Wingdings" pitchFamily="1" charset="2"/>
              <a:buAutoNum type="arabicPeriod"/>
            </a:pPr>
            <a:r>
              <a:rPr lang="en-US" sz="2400" dirty="0"/>
              <a:t>Copy the “Class” folder onto your desktop</a:t>
            </a:r>
          </a:p>
          <a:p>
            <a:pPr marL="419100" indent="-419100">
              <a:buFont typeface="Wingdings" pitchFamily="1" charset="2"/>
              <a:buAutoNum type="arabicPeriod"/>
            </a:pPr>
            <a:r>
              <a:rPr lang="en-US" sz="2400" dirty="0"/>
              <a:t>Open MATLAB and navigate to the “Class” directory</a:t>
            </a:r>
          </a:p>
          <a:p>
            <a:pPr marL="419100" indent="-419100">
              <a:buFont typeface="Wingdings" pitchFamily="1" charset="2"/>
              <a:buAutoNum type="arabicPeriod"/>
            </a:pPr>
            <a:r>
              <a:rPr lang="en-US" sz="2400" dirty="0"/>
              <a:t>Run the “</a:t>
            </a:r>
            <a:r>
              <a:rPr lang="en-US" sz="2400" dirty="0" err="1" smtClean="0"/>
              <a:t>start_slWorkshop.m</a:t>
            </a:r>
            <a:r>
              <a:rPr lang="en-US" sz="2400" dirty="0"/>
              <a:t>” file</a:t>
            </a:r>
          </a:p>
          <a:p>
            <a:pPr marL="779463" lvl="1" indent="-381000">
              <a:buFont typeface="Wingdings" pitchFamily="1" charset="2"/>
              <a:buChar char="§"/>
            </a:pPr>
            <a:r>
              <a:rPr lang="en-US" sz="2000" dirty="0"/>
              <a:t>Files are copied from the “source” to “work” directory</a:t>
            </a:r>
          </a:p>
          <a:p>
            <a:pPr marL="1139825" lvl="2" indent="-342900">
              <a:buSzPct val="50000"/>
              <a:buFont typeface="Wingdings" pitchFamily="2" charset="2"/>
              <a:buChar char="q"/>
            </a:pPr>
            <a:r>
              <a:rPr lang="en-US" sz="1600" dirty="0"/>
              <a:t>If you modify the files in the “work” directory, you always have the “source” files as a backup.</a:t>
            </a:r>
          </a:p>
          <a:p>
            <a:pPr marL="779463" lvl="1" indent="-381000">
              <a:buFont typeface="Wingdings" pitchFamily="1" charset="2"/>
              <a:buChar char="§"/>
            </a:pPr>
            <a:r>
              <a:rPr lang="en-US" sz="2000" dirty="0"/>
              <a:t>MATLAB changes into the “work” directory &amp; opens an HTML script.</a:t>
            </a:r>
          </a:p>
          <a:p>
            <a:pPr marL="779463" lvl="1" indent="-381000">
              <a:buFont typeface="Wingdings" pitchFamily="1" charset="2"/>
              <a:buChar char="§"/>
            </a:pPr>
            <a:r>
              <a:rPr lang="en-US" sz="2000" dirty="0"/>
              <a:t>The HTML script provides instructions on how to go from one step to another &amp; provides a fail-safe in case you don’t complete a step.</a:t>
            </a:r>
          </a:p>
          <a:p>
            <a:pPr marL="779463" lvl="1" indent="-381000">
              <a:buFont typeface="Wingdings" pitchFamily="1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315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24" t="7865" r="55687" b="33708"/>
          <a:stretch>
            <a:fillRect/>
          </a:stretch>
        </p:blipFill>
        <p:spPr bwMode="auto">
          <a:xfrm>
            <a:off x="381000" y="1524000"/>
            <a:ext cx="5334000" cy="4987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around the Workshop Script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04800" y="1524000"/>
            <a:ext cx="5638800" cy="6096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04800" y="2133600"/>
            <a:ext cx="5638800" cy="3810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04800" y="2514600"/>
            <a:ext cx="5638800" cy="25146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04800" y="5029200"/>
            <a:ext cx="5638800" cy="3810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04800" y="5410200"/>
            <a:ext cx="5638800" cy="10668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096000" y="1524000"/>
            <a:ext cx="2743200" cy="553998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1200" dirty="0" smtClean="0">
                <a:solidFill>
                  <a:srgbClr val="000000"/>
                </a:solidFill>
              </a:rPr>
              <a:t>Section title and brief description of what will be covered.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096000" y="2148989"/>
            <a:ext cx="2743200" cy="73866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smtClean="0"/>
              <a:t>If you didn’t complete the previous step, you can open a model that’s ready to go for this step.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6096000" y="3276600"/>
            <a:ext cx="2743200" cy="73866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smtClean="0"/>
              <a:t>These are the tasks we’ll be completing in this section.  Hyperlinks take you to the help documentation.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6096000" y="4823936"/>
            <a:ext cx="2743200" cy="73866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smtClean="0"/>
              <a:t>If you couldn’t complete the tasks, or just need a hint, you can open the completed model.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6096000" y="5562600"/>
            <a:ext cx="2743200" cy="73866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smtClean="0"/>
              <a:t>If you are an experienced Simulink user, or finish the standard tasks early, try some of the advanced tasks.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1166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3220" name="Picture 4" descr="MCPE00093_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81000" y="3048000"/>
            <a:ext cx="3321050" cy="3468688"/>
          </a:xfrm>
          <a:prstGeom prst="rect">
            <a:avLst/>
          </a:prstGeom>
          <a:noFill/>
        </p:spPr>
      </p:pic>
      <p:sp>
        <p:nvSpPr>
          <p:cNvPr id="1673221" name="AutoShape 5"/>
          <p:cNvSpPr>
            <a:spLocks noChangeArrowheads="1"/>
          </p:cNvSpPr>
          <p:nvPr/>
        </p:nvSpPr>
        <p:spPr bwMode="auto">
          <a:xfrm>
            <a:off x="3048000" y="1371600"/>
            <a:ext cx="5410200" cy="1752600"/>
          </a:xfrm>
          <a:prstGeom prst="wedgeRoundRectCallout">
            <a:avLst>
              <a:gd name="adj1" fmla="val -45245"/>
              <a:gd name="adj2" fmla="val 87407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91440" bIns="91440" anchor="ctr"/>
          <a:lstStyle/>
          <a:p>
            <a:pPr algn="ctr"/>
            <a:r>
              <a:rPr lang="en-US" sz="2400" dirty="0">
                <a:latin typeface="Comic Sans MS" pitchFamily="66" charset="0"/>
              </a:rPr>
              <a:t>Enough with the slides already, let’s see some </a:t>
            </a:r>
            <a:r>
              <a:rPr lang="en-US" sz="2400" dirty="0" smtClean="0">
                <a:latin typeface="Comic Sans MS" pitchFamily="66" charset="0"/>
              </a:rPr>
              <a:t>Simulink!</a:t>
            </a:r>
            <a:endParaRPr 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6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</TotalTime>
  <Words>510</Words>
  <Application>Microsoft Office PowerPoint</Application>
  <PresentationFormat>On-screen Show (4:3)</PresentationFormat>
  <Paragraphs>75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Blank</vt:lpstr>
      <vt:lpstr>Hands-On Workshop: Introduction to Simulink</vt:lpstr>
      <vt:lpstr>From MathWorks</vt:lpstr>
      <vt:lpstr>What is a Workshop?</vt:lpstr>
      <vt:lpstr>MATLAB: The Leader in Technical Computing</vt:lpstr>
      <vt:lpstr>What is Simulink?</vt:lpstr>
      <vt:lpstr>What are we Building Today?</vt:lpstr>
      <vt:lpstr>Working with the Demo &amp; Script</vt:lpstr>
      <vt:lpstr>Getting around the Workshop Script</vt:lpstr>
      <vt:lpstr>PowerPoint Presentation</vt:lpstr>
      <vt:lpstr>Summary</vt:lpstr>
    </vt:vector>
  </TitlesOfParts>
  <Company>MathWorks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Workshop: Introduction to Simulink</dc:title>
  <dc:creator>Will Campbell</dc:creator>
  <cp:keywords>Version 11.1</cp:keywords>
  <cp:lastModifiedBy>Will Campbell</cp:lastModifiedBy>
  <cp:revision>1</cp:revision>
  <dcterms:created xsi:type="dcterms:W3CDTF">2011-12-05T16:25:11Z</dcterms:created>
  <dcterms:modified xsi:type="dcterms:W3CDTF">2011-12-05T16:27:12Z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</Properties>
</file>