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8" r:id="rId1"/>
  </p:sldMasterIdLst>
  <p:notesMasterIdLst>
    <p:notesMasterId r:id="rId13"/>
  </p:notesMasterIdLst>
  <p:handoutMasterIdLst>
    <p:handoutMasterId r:id="rId14"/>
  </p:handoutMasterIdLst>
  <p:sldIdLst>
    <p:sldId id="997" r:id="rId2"/>
    <p:sldId id="1032" r:id="rId3"/>
    <p:sldId id="1035" r:id="rId4"/>
    <p:sldId id="1026" r:id="rId5"/>
    <p:sldId id="999" r:id="rId6"/>
    <p:sldId id="1017" r:id="rId7"/>
    <p:sldId id="970" r:id="rId8"/>
    <p:sldId id="1036" r:id="rId9"/>
    <p:sldId id="1037" r:id="rId10"/>
    <p:sldId id="1039" r:id="rId11"/>
    <p:sldId id="990" r:id="rId12"/>
  </p:sldIdLst>
  <p:sldSz cx="9144000" cy="6858000" type="screen4x3"/>
  <p:notesSz cx="6991350" cy="9282113"/>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0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0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0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0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000" kern="1200">
        <a:solidFill>
          <a:schemeClr val="tx1"/>
        </a:solidFill>
        <a:latin typeface="Times New Roman" pitchFamily="18" charset="0"/>
        <a:ea typeface="+mn-ea"/>
        <a:cs typeface="+mn-cs"/>
      </a:defRPr>
    </a:lvl5pPr>
    <a:lvl6pPr marL="2286000" algn="l" defTabSz="914400" rtl="0" eaLnBrk="1" latinLnBrk="0" hangingPunct="1">
      <a:defRPr sz="1000" kern="1200">
        <a:solidFill>
          <a:schemeClr val="tx1"/>
        </a:solidFill>
        <a:latin typeface="Times New Roman" pitchFamily="18" charset="0"/>
        <a:ea typeface="+mn-ea"/>
        <a:cs typeface="+mn-cs"/>
      </a:defRPr>
    </a:lvl6pPr>
    <a:lvl7pPr marL="2743200" algn="l" defTabSz="914400" rtl="0" eaLnBrk="1" latinLnBrk="0" hangingPunct="1">
      <a:defRPr sz="1000" kern="1200">
        <a:solidFill>
          <a:schemeClr val="tx1"/>
        </a:solidFill>
        <a:latin typeface="Times New Roman" pitchFamily="18" charset="0"/>
        <a:ea typeface="+mn-ea"/>
        <a:cs typeface="+mn-cs"/>
      </a:defRPr>
    </a:lvl7pPr>
    <a:lvl8pPr marL="3200400" algn="l" defTabSz="914400" rtl="0" eaLnBrk="1" latinLnBrk="0" hangingPunct="1">
      <a:defRPr sz="1000" kern="1200">
        <a:solidFill>
          <a:schemeClr val="tx1"/>
        </a:solidFill>
        <a:latin typeface="Times New Roman" pitchFamily="18" charset="0"/>
        <a:ea typeface="+mn-ea"/>
        <a:cs typeface="+mn-cs"/>
      </a:defRPr>
    </a:lvl8pPr>
    <a:lvl9pPr marL="3657600" algn="l" defTabSz="914400" rtl="0" eaLnBrk="1" latinLnBrk="0" hangingPunct="1">
      <a:defRPr sz="1000" kern="1200">
        <a:solidFill>
          <a:schemeClr val="tx1"/>
        </a:solidFill>
        <a:latin typeface="Times New Roman" pitchFamily="18"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ole Stephens" initials="C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webPr allowPng="1" relyOnVml="1" imgSz="1024x768" encoding="windows-1252"/>
  <p:showPr useTimings="0">
    <p:present/>
    <p:sldAll/>
    <p:penClr>
      <a:schemeClr val="tx1"/>
    </p:penClr>
  </p:showPr>
  <p:clrMru>
    <a:srgbClr val="990000"/>
    <a:srgbClr val="FF0000"/>
    <a:srgbClr val="CBD329"/>
    <a:srgbClr val="99FF33"/>
    <a:srgbClr val="666699"/>
    <a:srgbClr val="58A89E"/>
    <a:srgbClr val="C6BB6C"/>
    <a:srgbClr val="1E508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4518" autoAdjust="0"/>
    <p:restoredTop sz="79092" autoAdjust="0"/>
  </p:normalViewPr>
  <p:slideViewPr>
    <p:cSldViewPr>
      <p:cViewPr varScale="1">
        <p:scale>
          <a:sx n="103" d="100"/>
          <a:sy n="103" d="100"/>
        </p:scale>
        <p:origin x="-1848" y="-84"/>
      </p:cViewPr>
      <p:guideLst>
        <p:guide orient="horz" pos="144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0" d="100"/>
          <a:sy n="70" d="100"/>
        </p:scale>
        <p:origin x="-1224" y="-96"/>
      </p:cViewPr>
      <p:guideLst>
        <p:guide orient="horz" pos="2922"/>
        <p:guide pos="2203"/>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07-08-24T20:37:42.718" idx="3">
    <p:pos x="10" y="10"/>
    <p:text>Extend...maybe "compliment"??  We want to hilight the fact that SL and SF are integrated.
Flow Graph...not chart, right?
Should we mention truth-tables here, they are a big deal in Aero.</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07-08-24T16:48:29.765" idx="2">
    <p:pos x="10" y="10"/>
    <p:text>I generally like to have a 1 (2 max) slide "elevator pitch" slide that summarized the key points.
I see the examples of states...but what about control logic:
conditional execution, decisions, etc.</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49263" y="8964613"/>
            <a:ext cx="6327775" cy="268287"/>
          </a:xfrm>
          <a:prstGeom prst="rect">
            <a:avLst/>
          </a:prstGeom>
          <a:noFill/>
          <a:ln w="50800">
            <a:noFill/>
            <a:miter lim="800000"/>
            <a:headEnd/>
            <a:tailEnd/>
          </a:ln>
          <a:effectLst/>
        </p:spPr>
        <p:txBody>
          <a:bodyPr lIns="91977" tIns="45182" rIns="91977" bIns="45182">
            <a:spAutoFit/>
          </a:bodyPr>
          <a:lstStyle/>
          <a:p>
            <a:pPr algn="ctr" defTabSz="928688">
              <a:defRPr/>
            </a:pPr>
            <a:r>
              <a:rPr lang="en-US" sz="1200">
                <a:latin typeface="Helvetica" pitchFamily="34" charset="0"/>
              </a:rPr>
              <a:t>Page </a:t>
            </a:r>
            <a:fld id="{F5E74156-2FA8-4BE5-B3A8-79BE09AC4855}" type="slidenum">
              <a:rPr lang="en-US" sz="1200">
                <a:latin typeface="Helvetica" pitchFamily="34" charset="0"/>
              </a:rPr>
              <a:pPr algn="ctr" defTabSz="928688">
                <a:defRPr/>
              </a:pPr>
              <a:t>‹#›</a:t>
            </a:fld>
            <a:endParaRPr lang="en-US" sz="1200">
              <a:latin typeface="Helvetica"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ChangeArrowheads="1" noTextEdit="1"/>
          </p:cNvSpPr>
          <p:nvPr>
            <p:ph type="sldImg" idx="2"/>
          </p:nvPr>
        </p:nvSpPr>
        <p:spPr bwMode="auto">
          <a:xfrm>
            <a:off x="1182688" y="701675"/>
            <a:ext cx="4624387" cy="3468688"/>
          </a:xfrm>
          <a:prstGeom prst="rect">
            <a:avLst/>
          </a:prstGeom>
          <a:noFill/>
          <a:ln w="12700">
            <a:solidFill>
              <a:schemeClr val="tx1"/>
            </a:solidFill>
            <a:miter lim="800000"/>
            <a:headEnd/>
            <a:tailEnd/>
          </a:ln>
        </p:spPr>
      </p:sp>
      <p:sp>
        <p:nvSpPr>
          <p:cNvPr id="2051" name="Rectangle 3"/>
          <p:cNvSpPr>
            <a:spLocks noGrp="1" noChangeArrowheads="1"/>
          </p:cNvSpPr>
          <p:nvPr>
            <p:ph type="body" sz="quarter" idx="3"/>
          </p:nvPr>
        </p:nvSpPr>
        <p:spPr bwMode="auto">
          <a:xfrm>
            <a:off x="933450" y="4406900"/>
            <a:ext cx="5124450" cy="4178300"/>
          </a:xfrm>
          <a:prstGeom prst="rect">
            <a:avLst/>
          </a:prstGeom>
          <a:noFill/>
          <a:ln w="12700">
            <a:noFill/>
            <a:miter lim="800000"/>
            <a:headEnd/>
            <a:tailEnd/>
          </a:ln>
          <a:effectLst/>
        </p:spPr>
        <p:txBody>
          <a:bodyPr vert="horz" wrap="square" lIns="91977" tIns="45182" rIns="91977" bIns="4518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noTextEdit="1"/>
          </p:cNvSpPr>
          <p:nvPr>
            <p:ph type="sldImg"/>
          </p:nvPr>
        </p:nvSpPr>
        <p:spPr>
          <a:ln/>
        </p:spPr>
      </p:sp>
      <p:sp>
        <p:nvSpPr>
          <p:cNvPr id="15363"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noTextEdit="1"/>
          </p:cNvSpPr>
          <p:nvPr>
            <p:ph type="sldImg"/>
          </p:nvPr>
        </p:nvSpPr>
        <p:spPr>
          <a:ln/>
        </p:spPr>
      </p:sp>
      <p:sp>
        <p:nvSpPr>
          <p:cNvPr id="16387"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noTextEdit="1"/>
          </p:cNvSpPr>
          <p:nvPr>
            <p:ph type="sldImg"/>
          </p:nvPr>
        </p:nvSpPr>
        <p:spPr>
          <a:ln/>
        </p:spPr>
      </p:sp>
      <p:sp>
        <p:nvSpPr>
          <p:cNvPr id="17411" name="Rectangle 3"/>
          <p:cNvSpPr>
            <a:spLocks noGrp="1" noChangeArrowheads="1"/>
          </p:cNvSpPr>
          <p:nvPr>
            <p:ph type="body" idx="1"/>
          </p:nvPr>
        </p:nvSpPr>
        <p:spPr>
          <a:noFill/>
          <a:ln w="9525"/>
        </p:spPr>
        <p:txBody>
          <a:bodyPr/>
          <a:lstStyle/>
          <a:p>
            <a:r>
              <a:rPr lang="en-US" smtClean="0"/>
              <a:t>This is the elevator pitch for Stateflow.</a:t>
            </a:r>
          </a:p>
          <a:p>
            <a:endParaRPr lang="en-US" smtClean="0"/>
          </a:p>
          <a:p>
            <a:r>
              <a:rPr lang="en-US" smtClean="0"/>
              <a:t>Simulink is used to respond to continuous changes in dynamic systems.  </a:t>
            </a:r>
          </a:p>
          <a:p>
            <a:r>
              <a:rPr lang="en-US" smtClean="0"/>
              <a:t>Stateflow is used to respond to instantaneous changes in dynamic systems.</a:t>
            </a:r>
          </a:p>
          <a:p>
            <a:r>
              <a:rPr lang="en-US" smtClean="0"/>
              <a:t>Real-world systems have to respond to both continuous and instantaneous changes.</a:t>
            </a:r>
          </a:p>
          <a:p>
            <a:endParaRPr lang="en-US" smtClean="0"/>
          </a:p>
          <a:p>
            <a:r>
              <a:rPr lang="en-US" smtClean="0"/>
              <a:t>For example, a car has continuous suspension dynamics and instantaneous gear changes.</a:t>
            </a:r>
          </a:p>
          <a:p>
            <a:r>
              <a:rPr lang="en-US" smtClean="0"/>
              <a:t>A rocket has a propulsion system that changes continuously with time and distinct liftoff stages that change instantaneously.</a:t>
            </a:r>
          </a:p>
          <a:p>
            <a:r>
              <a:rPr lang="en-US" smtClean="0"/>
              <a:t>Robots move in a continuous fashion, but have distinct modes of operation.</a:t>
            </a:r>
          </a:p>
          <a:p>
            <a:endParaRPr lang="en-US" smtClean="0"/>
          </a:p>
          <a:p>
            <a:r>
              <a:rPr lang="en-US" smtClean="0"/>
              <a:t>The point is that in order to model real-world systems, you should have both Simulink and Stateflow.</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noTextEdit="1"/>
          </p:cNvSpPr>
          <p:nvPr>
            <p:ph type="sldImg"/>
          </p:nvPr>
        </p:nvSpPr>
        <p:spPr>
          <a:ln/>
        </p:spPr>
      </p:sp>
      <p:sp>
        <p:nvSpPr>
          <p:cNvPr id="18435" name="Rectangle 3"/>
          <p:cNvSpPr>
            <a:spLocks noGrp="1" noChangeArrowheads="1"/>
          </p:cNvSpPr>
          <p:nvPr>
            <p:ph type="body" idx="1"/>
          </p:nvPr>
        </p:nvSpPr>
        <p:spPr>
          <a:noFill/>
          <a:ln w="9525"/>
        </p:spPr>
        <p:txBody>
          <a:bodyPr/>
          <a:lstStyle/>
          <a:p>
            <a:r>
              <a:rPr lang="en-US" smtClean="0"/>
              <a:t>Stateflow is an interactive design and simulation tool for event-driven systems. Stateflow provides the language elements required to describe complex logic in a natural, readable, and understandable form. It is tightly integrated with MATLAB® and Simulink®, providing an efficient environment for designing embedded systems that contain control, supervisory, and mode logic.</a:t>
            </a:r>
          </a:p>
          <a:p>
            <a:endParaRPr lang="en-US" smtClean="0"/>
          </a:p>
          <a:p>
            <a:r>
              <a:rPr lang="en-US" smtClean="0"/>
              <a:t>Stateflow charts enable the graphical representation of hierarchical and parallel states and the event-driven transitions between them. Stateflow augments traditional state charts with the innovative capabilities of control flow, MATLAB and graphical functions, truth tables, temporal operators, directed-event broadcasting, and support for integrating hand-written C code. </a:t>
            </a:r>
          </a:p>
          <a:p>
            <a:endParaRPr lang="en-US" smtClean="0"/>
          </a:p>
          <a:p>
            <a:r>
              <a:rPr lang="en-US" smtClean="0"/>
              <a:t>Stateflow is tightly integrated with MATLAB and Simulink.  Using Stateflow, you can design the control, supervisory, and mode logic and send the output to a Simulink model, which then solves the dynamics of the problem at hand.  For example, in an automatic transmission, Stateflow models the 4 gears of the transmission.  The dynamics of the Simulink model changes based on the gear of the transmission.  Once you run your simulation, you can use MATLAB for data processing and data visualization.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noTextEdit="1"/>
          </p:cNvSpPr>
          <p:nvPr>
            <p:ph type="sldImg"/>
          </p:nvPr>
        </p:nvSpPr>
        <p:spPr>
          <a:ln/>
        </p:spPr>
      </p:sp>
      <p:sp>
        <p:nvSpPr>
          <p:cNvPr id="19459" name="Rectangle 3"/>
          <p:cNvSpPr>
            <a:spLocks noGrp="1" noChangeArrowheads="1"/>
          </p:cNvSpPr>
          <p:nvPr>
            <p:ph type="body" idx="1"/>
          </p:nvPr>
        </p:nvSpPr>
        <p:spPr>
          <a:noFill/>
          <a:ln w="9525"/>
        </p:spPr>
        <p:txBody>
          <a:bodyPr/>
          <a:lstStyle/>
          <a:p>
            <a:r>
              <a:rPr lang="en-US" smtClean="0"/>
              <a:t>A finite state machine is a representation of a reactive system. In an event-driven system, the system makes a transition from one state (mode) to another prescribed state, provided that the condition defining the change is true.</a:t>
            </a:r>
          </a:p>
          <a:p>
            <a:endParaRPr lang="en-US" smtClean="0"/>
          </a:p>
          <a:p>
            <a:r>
              <a:rPr lang="en-US" smtClean="0"/>
              <a:t>For example, you can use a state machine to represent a car's automatic transmission. The transmission has a number of gear states; for example, from first to fourth gear.  As the driver shifts from one gear to another the system makes a transition from one state to another, effecting the dynamics of the entire vehicle.</a:t>
            </a:r>
          </a:p>
          <a:p>
            <a:endParaRPr lang="en-US" smtClean="0"/>
          </a:p>
          <a:p>
            <a:r>
              <a:rPr lang="en-US" smtClean="0"/>
              <a:t>Traditionally, designers used truth tables to represent relationships among the inputs, outputs, and states of a finite state machine. The resulting table describes the logic necessary to control the behavior of the system under study. Another approach to designing event-driven systems is to model the behavior of the system by describing it in terms of transitions among states. The state that is active is determined based on the occurrence of events under certain conditions. State-transition diagrams and bubble diagrams are graphical representations based on this approach.</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noTextEdit="1"/>
          </p:cNvSpPr>
          <p:nvPr>
            <p:ph type="sldImg"/>
          </p:nvPr>
        </p:nvSpPr>
        <p:spPr>
          <a:ln/>
        </p:spPr>
      </p:sp>
      <p:sp>
        <p:nvSpPr>
          <p:cNvPr id="20483" name="Rectangle 3"/>
          <p:cNvSpPr>
            <a:spLocks noGrp="1" noChangeArrowheads="1"/>
          </p:cNvSpPr>
          <p:nvPr>
            <p:ph type="body" idx="1"/>
          </p:nvPr>
        </p:nvSpPr>
        <p:spPr>
          <a:noFill/>
          <a:ln w="9525"/>
        </p:spPr>
        <p:txBody>
          <a:bodyPr/>
          <a:lstStyle/>
          <a:p>
            <a:r>
              <a:rPr lang="en-US" smtClean="0"/>
              <a:t>A Stateflow chart is a graphical representation of a finite state machine where states and transitions form the building blocks of the system. </a:t>
            </a:r>
          </a:p>
          <a:p>
            <a:endParaRPr lang="en-US" smtClean="0"/>
          </a:p>
          <a:p>
            <a:r>
              <a:rPr lang="en-US" smtClean="0"/>
              <a:t>Stateflow lets you include functions within your chart.  Functions in Stateflow are useful for the same reasons that they are useful in any other programming language: you define a program once in a function, but call it as many times as you need in the Stateflow action language. This provides convenience and power to the Stateflow action language.  You can define and use three types of functions:</a:t>
            </a:r>
            <a:endParaRPr lang="en-US" b="1" smtClean="0"/>
          </a:p>
          <a:p>
            <a:r>
              <a:rPr lang="en-US" b="1" smtClean="0"/>
              <a:t>Graphical functions</a:t>
            </a:r>
            <a:r>
              <a:rPr lang="en-US" smtClean="0"/>
              <a:t> let you graphically program an algorithm and track its behavior during simulation. </a:t>
            </a:r>
            <a:endParaRPr lang="en-US" b="1" smtClean="0"/>
          </a:p>
          <a:p>
            <a:r>
              <a:rPr lang="en-US" b="1" smtClean="0"/>
              <a:t>Embedded MATLAB</a:t>
            </a:r>
            <a:r>
              <a:rPr lang="en-US" smtClean="0"/>
              <a:t> </a:t>
            </a:r>
            <a:r>
              <a:rPr lang="en-US" b="1" smtClean="0"/>
              <a:t>functions</a:t>
            </a:r>
            <a:r>
              <a:rPr lang="en-US" smtClean="0"/>
              <a:t> let you call MATLAB functions for data analysis and visualization. You can also use an embedded subset of the MATLAB language to define embedded, matrix-oriented algorithms. </a:t>
            </a:r>
            <a:endParaRPr lang="en-US" b="1" smtClean="0"/>
          </a:p>
          <a:p>
            <a:r>
              <a:rPr lang="en-US" b="1" smtClean="0"/>
              <a:t>Truth tables</a:t>
            </a:r>
            <a:r>
              <a:rPr lang="en-US" smtClean="0"/>
              <a:t> let you specify functions with combinational logic in a concise, tabular form without drawing flow diagrams.</a:t>
            </a:r>
          </a:p>
          <a:p>
            <a:endParaRPr lang="en-US" smtClean="0"/>
          </a:p>
          <a:p>
            <a:r>
              <a:rPr lang="en-US" smtClean="0"/>
              <a:t>Hierarchy enables you to organize complex systems by defining a parent/offspring object structure; i.e., you can organize states within other higher-level states.  For example, at the highest level of hierarchy, a system can be either on or off.  But within the On state, there can be many other substates defined (e.g., charging, low_battery, running, idle, etc.)</a:t>
            </a:r>
          </a:p>
          <a:p>
            <a:endParaRPr lang="en-US" smtClean="0"/>
          </a:p>
          <a:p>
            <a:r>
              <a:rPr lang="en-US" smtClean="0"/>
              <a:t>A system with parallelism can have two or more orthogonal states active at the same time.  For example, a system can contain four components that are active at the same time.  Each of these four components can be represented in a Stateflow diagram by its own parallel state.</a:t>
            </a:r>
          </a:p>
          <a:p>
            <a:endParaRPr lang="en-US" smtClean="0"/>
          </a:p>
          <a:p>
            <a:r>
              <a:rPr lang="en-US" smtClean="0"/>
              <a:t>One of the most powerful features of Stateflow is that as the simulation runs, the Stateflow chart animates to show you exactly which state the machine is in at each time step.  This animation can be used in conjunction with the Stateflow debugger to check if the Stateflow chart is following expected behavior (e.g., if transitions are taking place when you expect them to).</a:t>
            </a:r>
          </a:p>
          <a:p>
            <a:endParaRPr lang="en-US" smtClean="0"/>
          </a:p>
          <a:p>
            <a:r>
              <a:rPr lang="en-US" smtClean="0"/>
              <a:t>You can also incorporate existing hand-written C code functions into your Stateflow chart by calling the functions in your states or transitions.</a:t>
            </a:r>
          </a:p>
          <a:p>
            <a:endParaRPr lang="en-US" smtClean="0"/>
          </a:p>
          <a:p>
            <a:r>
              <a:rPr lang="en-US" smtClean="0"/>
              <a:t>Static checks are performed as you design your Stateflow chart.  For example, if you create an over- or under-specified truth table, Stateflow will give you a warning message before you try to run the simulation.  Run-time errors can also be detected with the debugger. These include state inconsistencies, transition conflicts, data range violations, potential infinite loops, and ill-specified truth tables. </a:t>
            </a:r>
          </a:p>
          <a:p>
            <a:endParaRPr lang="en-US" smtClean="0"/>
          </a:p>
          <a:p>
            <a:r>
              <a:rPr lang="en-US" smtClean="0"/>
              <a:t>You can specify your Stateflow chart into one of three machine classes: Mealy, Moore, or a Mealy-Moore hybrid with extended functionality.  Mealy and Moore machines are especially useful for C and HDL code generation for signal processing and communications applications.</a:t>
            </a:r>
          </a:p>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noTextEdit="1"/>
          </p:cNvSpPr>
          <p:nvPr>
            <p:ph type="sldImg"/>
          </p:nvPr>
        </p:nvSpPr>
        <p:spPr>
          <a:ln/>
        </p:spPr>
      </p:sp>
      <p:sp>
        <p:nvSpPr>
          <p:cNvPr id="21507"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587375"/>
          </a:xfrm>
          <a:prstGeom prst="rect">
            <a:avLst/>
          </a:prstGeom>
          <a:solidFill>
            <a:srgbClr val="265787"/>
          </a:solidFill>
          <a:ln w="9525">
            <a:noFill/>
            <a:miter lim="800000"/>
            <a:headEnd/>
            <a:tailEnd/>
          </a:ln>
          <a:effectLst/>
        </p:spPr>
        <p:txBody>
          <a:bodyPr wrap="none" anchor="ctr"/>
          <a:lstStyle/>
          <a:p>
            <a:pPr>
              <a:defRPr/>
            </a:pPr>
            <a:endParaRPr lang="en-US"/>
          </a:p>
        </p:txBody>
      </p:sp>
      <p:sp>
        <p:nvSpPr>
          <p:cNvPr id="5" name="Text Box 5"/>
          <p:cNvSpPr txBox="1">
            <a:spLocks noChangeArrowheads="1"/>
          </p:cNvSpPr>
          <p:nvPr/>
        </p:nvSpPr>
        <p:spPr bwMode="auto">
          <a:xfrm rot="16200000">
            <a:off x="7327901" y="2481262"/>
            <a:ext cx="3200400" cy="244475"/>
          </a:xfrm>
          <a:prstGeom prst="rect">
            <a:avLst/>
          </a:prstGeom>
          <a:noFill/>
          <a:ln w="9525">
            <a:noFill/>
            <a:miter lim="800000"/>
            <a:headEnd/>
            <a:tailEnd/>
          </a:ln>
          <a:effectLst/>
        </p:spPr>
        <p:txBody>
          <a:bodyPr>
            <a:spAutoFit/>
          </a:bodyPr>
          <a:lstStyle/>
          <a:p>
            <a:pPr>
              <a:spcBef>
                <a:spcPct val="50000"/>
              </a:spcBef>
              <a:defRPr/>
            </a:pPr>
            <a:r>
              <a:rPr lang="en-US" dirty="0">
                <a:latin typeface="Arial" charset="0"/>
              </a:rPr>
              <a:t>© </a:t>
            </a:r>
            <a:r>
              <a:rPr lang="en-US" dirty="0" smtClean="0">
                <a:latin typeface="Arial" charset="0"/>
              </a:rPr>
              <a:t>2009 </a:t>
            </a:r>
            <a:r>
              <a:rPr lang="en-US" dirty="0">
                <a:latin typeface="Arial" charset="0"/>
              </a:rPr>
              <a:t>The MathWorks, Inc.</a:t>
            </a:r>
          </a:p>
        </p:txBody>
      </p:sp>
      <p:sp>
        <p:nvSpPr>
          <p:cNvPr id="6" name="Rectangle 6"/>
          <p:cNvSpPr>
            <a:spLocks noChangeArrowheads="1"/>
          </p:cNvSpPr>
          <p:nvPr/>
        </p:nvSpPr>
        <p:spPr bwMode="auto">
          <a:xfrm>
            <a:off x="6689725" y="263525"/>
            <a:ext cx="3175" cy="3175"/>
          </a:xfrm>
          <a:prstGeom prst="rect">
            <a:avLst/>
          </a:prstGeom>
          <a:solidFill>
            <a:srgbClr val="FFFFFF"/>
          </a:solidFill>
          <a:ln w="9525">
            <a:noFill/>
            <a:miter lim="800000"/>
            <a:headEnd/>
            <a:tailEnd/>
          </a:ln>
        </p:spPr>
        <p:txBody>
          <a:bodyPr/>
          <a:lstStyle/>
          <a:p>
            <a:pPr>
              <a:defRPr/>
            </a:pPr>
            <a:endParaRPr lang="en-US"/>
          </a:p>
        </p:txBody>
      </p:sp>
      <p:sp>
        <p:nvSpPr>
          <p:cNvPr id="7" name="Rectangle 7"/>
          <p:cNvSpPr>
            <a:spLocks noChangeArrowheads="1"/>
          </p:cNvSpPr>
          <p:nvPr/>
        </p:nvSpPr>
        <p:spPr bwMode="auto">
          <a:xfrm>
            <a:off x="377825" y="263525"/>
            <a:ext cx="3175" cy="3175"/>
          </a:xfrm>
          <a:prstGeom prst="rect">
            <a:avLst/>
          </a:prstGeom>
          <a:solidFill>
            <a:srgbClr val="FFFFFF"/>
          </a:solidFill>
          <a:ln w="9525">
            <a:noFill/>
            <a:miter lim="800000"/>
            <a:headEnd/>
            <a:tailEnd/>
          </a:ln>
        </p:spPr>
        <p:txBody>
          <a:bodyPr/>
          <a:lstStyle/>
          <a:p>
            <a:pPr>
              <a:defRPr/>
            </a:pPr>
            <a:endParaRPr lang="en-US"/>
          </a:p>
        </p:txBody>
      </p:sp>
      <p:pic>
        <p:nvPicPr>
          <p:cNvPr id="8" name="Picture 8" descr="TMW_logo"/>
          <p:cNvPicPr>
            <a:picLocks noChangeAspect="1" noChangeArrowheads="1"/>
          </p:cNvPicPr>
          <p:nvPr/>
        </p:nvPicPr>
        <p:blipFill>
          <a:blip r:embed="rId2">
            <a:lum bright="12000" contrast="16000"/>
          </a:blip>
          <a:srcRect/>
          <a:stretch>
            <a:fillRect/>
          </a:stretch>
        </p:blipFill>
        <p:spPr bwMode="auto">
          <a:xfrm>
            <a:off x="179388" y="95250"/>
            <a:ext cx="2179637" cy="403225"/>
          </a:xfrm>
          <a:prstGeom prst="rect">
            <a:avLst/>
          </a:prstGeom>
          <a:noFill/>
          <a:ln w="9525">
            <a:noFill/>
            <a:miter lim="800000"/>
            <a:headEnd/>
            <a:tailEnd/>
          </a:ln>
        </p:spPr>
      </p:pic>
      <p:pic>
        <p:nvPicPr>
          <p:cNvPr id="9" name="Picture 9" descr="bottombar"/>
          <p:cNvPicPr>
            <a:picLocks noChangeAspect="1" noChangeArrowheads="1"/>
          </p:cNvPicPr>
          <p:nvPr/>
        </p:nvPicPr>
        <p:blipFill>
          <a:blip r:embed="rId3"/>
          <a:srcRect/>
          <a:stretch>
            <a:fillRect/>
          </a:stretch>
        </p:blipFill>
        <p:spPr bwMode="auto">
          <a:xfrm>
            <a:off x="0" y="4376738"/>
            <a:ext cx="9144000" cy="2492375"/>
          </a:xfrm>
          <a:prstGeom prst="rect">
            <a:avLst/>
          </a:prstGeom>
          <a:noFill/>
          <a:ln w="9525">
            <a:noFill/>
            <a:miter lim="800000"/>
            <a:headEnd/>
            <a:tailEnd/>
          </a:ln>
        </p:spPr>
      </p:pic>
      <p:grpSp>
        <p:nvGrpSpPr>
          <p:cNvPr id="10" name="Group 10"/>
          <p:cNvGrpSpPr>
            <a:grpSpLocks/>
          </p:cNvGrpSpPr>
          <p:nvPr/>
        </p:nvGrpSpPr>
        <p:grpSpPr bwMode="auto">
          <a:xfrm>
            <a:off x="5551488" y="147638"/>
            <a:ext cx="3429000" cy="347662"/>
            <a:chOff x="3497" y="93"/>
            <a:chExt cx="2160" cy="219"/>
          </a:xfrm>
        </p:grpSpPr>
        <p:pic>
          <p:nvPicPr>
            <p:cNvPr id="11" name="Picture 11" descr="mlsl_rev_straight"/>
            <p:cNvPicPr>
              <a:picLocks noChangeAspect="1" noChangeArrowheads="1"/>
            </p:cNvPicPr>
            <p:nvPr userDrawn="1"/>
          </p:nvPicPr>
          <p:blipFill>
            <a:blip r:embed="rId4"/>
            <a:srcRect/>
            <a:stretch>
              <a:fillRect/>
            </a:stretch>
          </p:blipFill>
          <p:spPr bwMode="auto">
            <a:xfrm>
              <a:off x="3497" y="93"/>
              <a:ext cx="2132" cy="219"/>
            </a:xfrm>
            <a:prstGeom prst="rect">
              <a:avLst/>
            </a:prstGeom>
            <a:noFill/>
            <a:ln w="9525">
              <a:noFill/>
              <a:miter lim="800000"/>
              <a:headEnd/>
              <a:tailEnd/>
            </a:ln>
          </p:spPr>
        </p:pic>
        <p:sp>
          <p:nvSpPr>
            <p:cNvPr id="12" name="Text Box 12"/>
            <p:cNvSpPr txBox="1">
              <a:spLocks noChangeArrowheads="1"/>
            </p:cNvSpPr>
            <p:nvPr userDrawn="1"/>
          </p:nvSpPr>
          <p:spPr bwMode="auto">
            <a:xfrm>
              <a:off x="4401" y="124"/>
              <a:ext cx="42" cy="67"/>
            </a:xfrm>
            <a:prstGeom prst="rect">
              <a:avLst/>
            </a:prstGeom>
            <a:noFill/>
            <a:ln w="9525">
              <a:noFill/>
              <a:miter lim="800000"/>
              <a:headEnd/>
              <a:tailEnd/>
            </a:ln>
            <a:effectLst/>
          </p:spPr>
          <p:txBody>
            <a:bodyPr lIns="0" tIns="0" rIns="0" bIns="0">
              <a:spAutoFit/>
            </a:bodyPr>
            <a:lstStyle/>
            <a:p>
              <a:pPr>
                <a:defRPr/>
              </a:pPr>
              <a:r>
                <a:rPr lang="en-US" sz="700">
                  <a:solidFill>
                    <a:schemeClr val="bg1"/>
                  </a:solidFill>
                  <a:latin typeface="Arial" charset="0"/>
                  <a:cs typeface="Times New Roman" pitchFamily="18" charset="0"/>
                </a:rPr>
                <a:t>®</a:t>
              </a:r>
            </a:p>
          </p:txBody>
        </p:sp>
        <p:sp>
          <p:nvSpPr>
            <p:cNvPr id="13" name="Text Box 13"/>
            <p:cNvSpPr txBox="1">
              <a:spLocks noChangeArrowheads="1"/>
            </p:cNvSpPr>
            <p:nvPr userDrawn="1"/>
          </p:nvSpPr>
          <p:spPr bwMode="auto">
            <a:xfrm>
              <a:off x="5615" y="126"/>
              <a:ext cx="42" cy="67"/>
            </a:xfrm>
            <a:prstGeom prst="rect">
              <a:avLst/>
            </a:prstGeom>
            <a:noFill/>
            <a:ln w="9525">
              <a:noFill/>
              <a:miter lim="800000"/>
              <a:headEnd/>
              <a:tailEnd/>
            </a:ln>
            <a:effectLst/>
          </p:spPr>
          <p:txBody>
            <a:bodyPr lIns="0" tIns="0" rIns="0" bIns="0">
              <a:spAutoFit/>
            </a:bodyPr>
            <a:lstStyle/>
            <a:p>
              <a:pPr>
                <a:defRPr/>
              </a:pPr>
              <a:r>
                <a:rPr lang="en-US" sz="700">
                  <a:solidFill>
                    <a:schemeClr val="bg1"/>
                  </a:solidFill>
                  <a:latin typeface="Arial" charset="0"/>
                  <a:cs typeface="Times New Roman" pitchFamily="18" charset="0"/>
                </a:rPr>
                <a:t>®</a:t>
              </a:r>
            </a:p>
          </p:txBody>
        </p:sp>
      </p:grpSp>
      <p:sp>
        <p:nvSpPr>
          <p:cNvPr id="14" name="Rectangle 15"/>
          <p:cNvSpPr>
            <a:spLocks noChangeArrowheads="1"/>
          </p:cNvSpPr>
          <p:nvPr/>
        </p:nvSpPr>
        <p:spPr bwMode="auto">
          <a:xfrm>
            <a:off x="0" y="0"/>
            <a:ext cx="9144000" cy="587375"/>
          </a:xfrm>
          <a:prstGeom prst="rect">
            <a:avLst/>
          </a:prstGeom>
          <a:solidFill>
            <a:srgbClr val="265787"/>
          </a:solidFill>
          <a:ln w="9525">
            <a:noFill/>
            <a:miter lim="800000"/>
            <a:headEnd/>
            <a:tailEnd/>
          </a:ln>
          <a:effectLst/>
        </p:spPr>
        <p:txBody>
          <a:bodyPr wrap="none" anchor="ctr"/>
          <a:lstStyle/>
          <a:p>
            <a:pPr>
              <a:defRPr/>
            </a:pPr>
            <a:endParaRPr lang="en-US"/>
          </a:p>
        </p:txBody>
      </p:sp>
      <p:sp>
        <p:nvSpPr>
          <p:cNvPr id="15" name="Rectangle 16"/>
          <p:cNvSpPr>
            <a:spLocks noChangeArrowheads="1"/>
          </p:cNvSpPr>
          <p:nvPr/>
        </p:nvSpPr>
        <p:spPr bwMode="auto">
          <a:xfrm>
            <a:off x="6689725" y="263525"/>
            <a:ext cx="3175" cy="3175"/>
          </a:xfrm>
          <a:prstGeom prst="rect">
            <a:avLst/>
          </a:prstGeom>
          <a:solidFill>
            <a:srgbClr val="FFFFFF"/>
          </a:solidFill>
          <a:ln w="9525">
            <a:noFill/>
            <a:miter lim="800000"/>
            <a:headEnd/>
            <a:tailEnd/>
          </a:ln>
        </p:spPr>
        <p:txBody>
          <a:bodyPr/>
          <a:lstStyle/>
          <a:p>
            <a:pPr>
              <a:defRPr/>
            </a:pPr>
            <a:endParaRPr lang="en-US"/>
          </a:p>
        </p:txBody>
      </p:sp>
      <p:sp>
        <p:nvSpPr>
          <p:cNvPr id="16" name="Rectangle 17"/>
          <p:cNvSpPr>
            <a:spLocks noChangeArrowheads="1"/>
          </p:cNvSpPr>
          <p:nvPr/>
        </p:nvSpPr>
        <p:spPr bwMode="auto">
          <a:xfrm>
            <a:off x="377825" y="263525"/>
            <a:ext cx="3175" cy="3175"/>
          </a:xfrm>
          <a:prstGeom prst="rect">
            <a:avLst/>
          </a:prstGeom>
          <a:solidFill>
            <a:srgbClr val="FFFFFF"/>
          </a:solidFill>
          <a:ln w="9525">
            <a:noFill/>
            <a:miter lim="800000"/>
            <a:headEnd/>
            <a:tailEnd/>
          </a:ln>
        </p:spPr>
        <p:txBody>
          <a:bodyPr/>
          <a:lstStyle/>
          <a:p>
            <a:pPr>
              <a:defRPr/>
            </a:pPr>
            <a:endParaRPr lang="en-US"/>
          </a:p>
        </p:txBody>
      </p:sp>
      <p:pic>
        <p:nvPicPr>
          <p:cNvPr id="17" name="Picture 18" descr="TMW_logo"/>
          <p:cNvPicPr>
            <a:picLocks noChangeAspect="1" noChangeArrowheads="1"/>
          </p:cNvPicPr>
          <p:nvPr/>
        </p:nvPicPr>
        <p:blipFill>
          <a:blip r:embed="rId2">
            <a:lum bright="12000" contrast="16000"/>
          </a:blip>
          <a:srcRect/>
          <a:stretch>
            <a:fillRect/>
          </a:stretch>
        </p:blipFill>
        <p:spPr bwMode="auto">
          <a:xfrm>
            <a:off x="179388" y="95250"/>
            <a:ext cx="2179637" cy="403225"/>
          </a:xfrm>
          <a:prstGeom prst="rect">
            <a:avLst/>
          </a:prstGeom>
          <a:noFill/>
          <a:ln w="9525">
            <a:noFill/>
            <a:miter lim="800000"/>
            <a:headEnd/>
            <a:tailEnd/>
          </a:ln>
        </p:spPr>
      </p:pic>
      <p:pic>
        <p:nvPicPr>
          <p:cNvPr id="18" name="Picture 19" descr="bottombar"/>
          <p:cNvPicPr>
            <a:picLocks noChangeAspect="1" noChangeArrowheads="1"/>
          </p:cNvPicPr>
          <p:nvPr/>
        </p:nvPicPr>
        <p:blipFill>
          <a:blip r:embed="rId3"/>
          <a:srcRect/>
          <a:stretch>
            <a:fillRect/>
          </a:stretch>
        </p:blipFill>
        <p:spPr bwMode="auto">
          <a:xfrm>
            <a:off x="0" y="4376738"/>
            <a:ext cx="9144000" cy="2492375"/>
          </a:xfrm>
          <a:prstGeom prst="rect">
            <a:avLst/>
          </a:prstGeom>
          <a:noFill/>
          <a:ln w="9525">
            <a:noFill/>
            <a:miter lim="800000"/>
            <a:headEnd/>
            <a:tailEnd/>
          </a:ln>
        </p:spPr>
      </p:pic>
      <p:grpSp>
        <p:nvGrpSpPr>
          <p:cNvPr id="19" name="Group 20"/>
          <p:cNvGrpSpPr>
            <a:grpSpLocks/>
          </p:cNvGrpSpPr>
          <p:nvPr/>
        </p:nvGrpSpPr>
        <p:grpSpPr bwMode="auto">
          <a:xfrm>
            <a:off x="5551488" y="147638"/>
            <a:ext cx="3429000" cy="347662"/>
            <a:chOff x="3497" y="93"/>
            <a:chExt cx="2160" cy="219"/>
          </a:xfrm>
        </p:grpSpPr>
        <p:pic>
          <p:nvPicPr>
            <p:cNvPr id="20" name="Picture 21" descr="mlsl_rev_straight"/>
            <p:cNvPicPr>
              <a:picLocks noChangeAspect="1" noChangeArrowheads="1"/>
            </p:cNvPicPr>
            <p:nvPr userDrawn="1"/>
          </p:nvPicPr>
          <p:blipFill>
            <a:blip r:embed="rId4"/>
            <a:srcRect/>
            <a:stretch>
              <a:fillRect/>
            </a:stretch>
          </p:blipFill>
          <p:spPr bwMode="auto">
            <a:xfrm>
              <a:off x="3497" y="93"/>
              <a:ext cx="2132" cy="219"/>
            </a:xfrm>
            <a:prstGeom prst="rect">
              <a:avLst/>
            </a:prstGeom>
            <a:noFill/>
            <a:ln w="9525">
              <a:noFill/>
              <a:miter lim="800000"/>
              <a:headEnd/>
              <a:tailEnd/>
            </a:ln>
          </p:spPr>
        </p:pic>
        <p:sp>
          <p:nvSpPr>
            <p:cNvPr id="21" name="Text Box 22"/>
            <p:cNvSpPr txBox="1">
              <a:spLocks noChangeArrowheads="1"/>
            </p:cNvSpPr>
            <p:nvPr userDrawn="1"/>
          </p:nvSpPr>
          <p:spPr bwMode="auto">
            <a:xfrm>
              <a:off x="4401" y="124"/>
              <a:ext cx="42" cy="67"/>
            </a:xfrm>
            <a:prstGeom prst="rect">
              <a:avLst/>
            </a:prstGeom>
            <a:noFill/>
            <a:ln w="9525">
              <a:noFill/>
              <a:miter lim="800000"/>
              <a:headEnd/>
              <a:tailEnd/>
            </a:ln>
            <a:effectLst/>
          </p:spPr>
          <p:txBody>
            <a:bodyPr lIns="0" tIns="0" rIns="0" bIns="0">
              <a:spAutoFit/>
            </a:bodyPr>
            <a:lstStyle/>
            <a:p>
              <a:pPr>
                <a:defRPr/>
              </a:pPr>
              <a:r>
                <a:rPr lang="en-US" sz="700">
                  <a:solidFill>
                    <a:srgbClr val="FFFFFF"/>
                  </a:solidFill>
                  <a:latin typeface="Arial" charset="0"/>
                  <a:cs typeface="Times New Roman" pitchFamily="18" charset="0"/>
                </a:rPr>
                <a:t>®</a:t>
              </a:r>
            </a:p>
          </p:txBody>
        </p:sp>
        <p:sp>
          <p:nvSpPr>
            <p:cNvPr id="22" name="Text Box 23"/>
            <p:cNvSpPr txBox="1">
              <a:spLocks noChangeArrowheads="1"/>
            </p:cNvSpPr>
            <p:nvPr userDrawn="1"/>
          </p:nvSpPr>
          <p:spPr bwMode="auto">
            <a:xfrm>
              <a:off x="5615" y="126"/>
              <a:ext cx="42" cy="67"/>
            </a:xfrm>
            <a:prstGeom prst="rect">
              <a:avLst/>
            </a:prstGeom>
            <a:noFill/>
            <a:ln w="9525">
              <a:noFill/>
              <a:miter lim="800000"/>
              <a:headEnd/>
              <a:tailEnd/>
            </a:ln>
            <a:effectLst/>
          </p:spPr>
          <p:txBody>
            <a:bodyPr lIns="0" tIns="0" rIns="0" bIns="0">
              <a:spAutoFit/>
            </a:bodyPr>
            <a:lstStyle/>
            <a:p>
              <a:pPr>
                <a:defRPr/>
              </a:pPr>
              <a:r>
                <a:rPr lang="en-US" sz="700">
                  <a:solidFill>
                    <a:srgbClr val="FFFFFF"/>
                  </a:solidFill>
                  <a:latin typeface="Arial" charset="0"/>
                  <a:cs typeface="Times New Roman" pitchFamily="18" charset="0"/>
                </a:rPr>
                <a:t>®</a:t>
              </a:r>
            </a:p>
          </p:txBody>
        </p:sp>
      </p:grpSp>
      <p:sp>
        <p:nvSpPr>
          <p:cNvPr id="1596419" name="Rectangle 3"/>
          <p:cNvSpPr>
            <a:spLocks noGrp="1" noChangeArrowheads="1"/>
          </p:cNvSpPr>
          <p:nvPr>
            <p:ph type="ctrTitle" sz="quarter"/>
          </p:nvPr>
        </p:nvSpPr>
        <p:spPr>
          <a:xfrm>
            <a:off x="571500" y="952500"/>
            <a:ext cx="7772400" cy="1143000"/>
          </a:xfrm>
        </p:spPr>
        <p:txBody>
          <a:bodyPr/>
          <a:lstStyle>
            <a:lvl1pPr>
              <a:defRPr/>
            </a:lvl1pPr>
          </a:lstStyle>
          <a:p>
            <a:r>
              <a:rPr lang="en-US"/>
              <a:t>Click to edit Master title style</a:t>
            </a:r>
          </a:p>
        </p:txBody>
      </p:sp>
      <p:sp>
        <p:nvSpPr>
          <p:cNvPr id="1596420" name="Rectangle 4"/>
          <p:cNvSpPr>
            <a:spLocks noGrp="1" noChangeArrowheads="1"/>
          </p:cNvSpPr>
          <p:nvPr>
            <p:ph type="subTitle" sz="quarter" idx="1"/>
          </p:nvPr>
        </p:nvSpPr>
        <p:spPr>
          <a:xfrm>
            <a:off x="571500" y="2239963"/>
            <a:ext cx="6400800" cy="1943100"/>
          </a:xfrm>
        </p:spPr>
        <p:txBody>
          <a:bodyPr/>
          <a:lstStyle>
            <a:lvl1pPr marL="0" indent="0">
              <a:spcBef>
                <a:spcPct val="100000"/>
              </a:spcBef>
              <a:buFontTx/>
              <a:buNone/>
              <a:defRPr sz="1600" b="1"/>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2113" y="719138"/>
            <a:ext cx="2095500" cy="5681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719138"/>
            <a:ext cx="6134100" cy="5681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5613" y="719138"/>
            <a:ext cx="83820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5613" y="1981200"/>
            <a:ext cx="4105275"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713288" y="1981200"/>
            <a:ext cx="4105275" cy="4419600"/>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981200"/>
            <a:ext cx="4105275"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13288" y="1981200"/>
            <a:ext cx="4105275"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5394" name="Rectangle 2"/>
          <p:cNvSpPr>
            <a:spLocks noChangeArrowheads="1"/>
          </p:cNvSpPr>
          <p:nvPr/>
        </p:nvSpPr>
        <p:spPr bwMode="auto">
          <a:xfrm>
            <a:off x="0" y="0"/>
            <a:ext cx="9144000" cy="587375"/>
          </a:xfrm>
          <a:prstGeom prst="rect">
            <a:avLst/>
          </a:prstGeom>
          <a:solidFill>
            <a:srgbClr val="265787"/>
          </a:solidFill>
          <a:ln w="9525">
            <a:noFill/>
            <a:miter lim="800000"/>
            <a:headEnd/>
            <a:tailEnd/>
          </a:ln>
          <a:effectLst/>
        </p:spPr>
        <p:txBody>
          <a:bodyPr wrap="none" anchor="ctr"/>
          <a:lstStyle/>
          <a:p>
            <a:pPr>
              <a:defRPr/>
            </a:pPr>
            <a:endParaRPr lang="en-US"/>
          </a:p>
        </p:txBody>
      </p:sp>
      <p:sp>
        <p:nvSpPr>
          <p:cNvPr id="1027" name="Rectangle 3"/>
          <p:cNvSpPr>
            <a:spLocks noGrp="1" noChangeArrowheads="1"/>
          </p:cNvSpPr>
          <p:nvPr>
            <p:ph type="title"/>
          </p:nvPr>
        </p:nvSpPr>
        <p:spPr bwMode="auto">
          <a:xfrm>
            <a:off x="455613" y="719138"/>
            <a:ext cx="83820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455613" y="1981200"/>
            <a:ext cx="8362950" cy="441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95397" name="Rectangle 5"/>
          <p:cNvSpPr>
            <a:spLocks noChangeArrowheads="1"/>
          </p:cNvSpPr>
          <p:nvPr/>
        </p:nvSpPr>
        <p:spPr bwMode="auto">
          <a:xfrm>
            <a:off x="6689725" y="263525"/>
            <a:ext cx="3175" cy="3175"/>
          </a:xfrm>
          <a:prstGeom prst="rect">
            <a:avLst/>
          </a:prstGeom>
          <a:solidFill>
            <a:srgbClr val="FFFFFF"/>
          </a:solidFill>
          <a:ln w="9525">
            <a:noFill/>
            <a:miter lim="800000"/>
            <a:headEnd/>
            <a:tailEnd/>
          </a:ln>
        </p:spPr>
        <p:txBody>
          <a:bodyPr/>
          <a:lstStyle/>
          <a:p>
            <a:pPr>
              <a:defRPr/>
            </a:pPr>
            <a:endParaRPr lang="en-US"/>
          </a:p>
        </p:txBody>
      </p:sp>
      <p:sp>
        <p:nvSpPr>
          <p:cNvPr id="1595398" name="Rectangle 6"/>
          <p:cNvSpPr>
            <a:spLocks noChangeArrowheads="1"/>
          </p:cNvSpPr>
          <p:nvPr/>
        </p:nvSpPr>
        <p:spPr bwMode="auto">
          <a:xfrm>
            <a:off x="377825" y="263525"/>
            <a:ext cx="3175" cy="3175"/>
          </a:xfrm>
          <a:prstGeom prst="rect">
            <a:avLst/>
          </a:prstGeom>
          <a:solidFill>
            <a:srgbClr val="FFFFFF"/>
          </a:solidFill>
          <a:ln w="9525">
            <a:noFill/>
            <a:miter lim="800000"/>
            <a:headEnd/>
            <a:tailEnd/>
          </a:ln>
        </p:spPr>
        <p:txBody>
          <a:bodyPr/>
          <a:lstStyle/>
          <a:p>
            <a:pPr>
              <a:defRPr/>
            </a:pPr>
            <a:endParaRPr lang="en-US"/>
          </a:p>
        </p:txBody>
      </p:sp>
      <p:sp>
        <p:nvSpPr>
          <p:cNvPr id="1595399" name="Text Box 7"/>
          <p:cNvSpPr txBox="1">
            <a:spLocks noChangeArrowheads="1"/>
          </p:cNvSpPr>
          <p:nvPr/>
        </p:nvSpPr>
        <p:spPr bwMode="auto">
          <a:xfrm>
            <a:off x="8712200" y="6499225"/>
            <a:ext cx="431800" cy="358775"/>
          </a:xfrm>
          <a:prstGeom prst="rect">
            <a:avLst/>
          </a:prstGeom>
          <a:solidFill>
            <a:srgbClr val="265787"/>
          </a:solidFill>
          <a:ln w="9525">
            <a:noFill/>
            <a:miter lim="800000"/>
            <a:headEnd/>
            <a:tailEnd/>
          </a:ln>
          <a:effectLst/>
        </p:spPr>
        <p:txBody>
          <a:bodyPr>
            <a:spAutoFit/>
          </a:bodyPr>
          <a:lstStyle/>
          <a:p>
            <a:pPr algn="ctr">
              <a:lnSpc>
                <a:spcPct val="125000"/>
              </a:lnSpc>
              <a:spcBef>
                <a:spcPct val="70000"/>
              </a:spcBef>
              <a:spcAft>
                <a:spcPct val="100000"/>
              </a:spcAft>
              <a:defRPr/>
            </a:pPr>
            <a:fld id="{E89C0DAE-1AC6-4D56-BAC0-DB5159774D46}" type="slidenum">
              <a:rPr lang="en-US" sz="1400" b="1">
                <a:solidFill>
                  <a:schemeClr val="bg1"/>
                </a:solidFill>
                <a:latin typeface="Arial" charset="0"/>
              </a:rPr>
              <a:pPr algn="ctr">
                <a:lnSpc>
                  <a:spcPct val="125000"/>
                </a:lnSpc>
                <a:spcBef>
                  <a:spcPct val="70000"/>
                </a:spcBef>
                <a:spcAft>
                  <a:spcPct val="100000"/>
                </a:spcAft>
                <a:defRPr/>
              </a:pPr>
              <a:t>‹#›</a:t>
            </a:fld>
            <a:endParaRPr lang="en-US" sz="1400" b="1">
              <a:solidFill>
                <a:schemeClr val="bg1"/>
              </a:solidFill>
              <a:latin typeface="Arial" charset="0"/>
            </a:endParaRPr>
          </a:p>
        </p:txBody>
      </p:sp>
      <p:pic>
        <p:nvPicPr>
          <p:cNvPr id="1032" name="Picture 8" descr="TMW_logo"/>
          <p:cNvPicPr>
            <a:picLocks noChangeAspect="1" noChangeArrowheads="1"/>
          </p:cNvPicPr>
          <p:nvPr/>
        </p:nvPicPr>
        <p:blipFill>
          <a:blip r:embed="rId14">
            <a:lum bright="12000" contrast="16000"/>
          </a:blip>
          <a:srcRect/>
          <a:stretch>
            <a:fillRect/>
          </a:stretch>
        </p:blipFill>
        <p:spPr bwMode="auto">
          <a:xfrm>
            <a:off x="179388" y="95250"/>
            <a:ext cx="2179637" cy="403225"/>
          </a:xfrm>
          <a:prstGeom prst="rect">
            <a:avLst/>
          </a:prstGeom>
          <a:noFill/>
          <a:ln w="9525">
            <a:noFill/>
            <a:miter lim="800000"/>
            <a:headEnd/>
            <a:tailEnd/>
          </a:ln>
        </p:spPr>
      </p:pic>
      <p:grpSp>
        <p:nvGrpSpPr>
          <p:cNvPr id="1033" name="Group 9"/>
          <p:cNvGrpSpPr>
            <a:grpSpLocks/>
          </p:cNvGrpSpPr>
          <p:nvPr/>
        </p:nvGrpSpPr>
        <p:grpSpPr bwMode="auto">
          <a:xfrm>
            <a:off x="5551488" y="147638"/>
            <a:ext cx="3429000" cy="347662"/>
            <a:chOff x="3497" y="93"/>
            <a:chExt cx="2160" cy="219"/>
          </a:xfrm>
        </p:grpSpPr>
        <p:pic>
          <p:nvPicPr>
            <p:cNvPr id="1044" name="Picture 10" descr="mlsl_rev_straight"/>
            <p:cNvPicPr>
              <a:picLocks noChangeAspect="1" noChangeArrowheads="1"/>
            </p:cNvPicPr>
            <p:nvPr userDrawn="1"/>
          </p:nvPicPr>
          <p:blipFill>
            <a:blip r:embed="rId15"/>
            <a:srcRect/>
            <a:stretch>
              <a:fillRect/>
            </a:stretch>
          </p:blipFill>
          <p:spPr bwMode="auto">
            <a:xfrm>
              <a:off x="3497" y="93"/>
              <a:ext cx="2132" cy="219"/>
            </a:xfrm>
            <a:prstGeom prst="rect">
              <a:avLst/>
            </a:prstGeom>
            <a:noFill/>
            <a:ln w="9525">
              <a:noFill/>
              <a:miter lim="800000"/>
              <a:headEnd/>
              <a:tailEnd/>
            </a:ln>
          </p:spPr>
        </p:pic>
        <p:sp>
          <p:nvSpPr>
            <p:cNvPr id="1595403" name="Text Box 11"/>
            <p:cNvSpPr txBox="1">
              <a:spLocks noChangeArrowheads="1"/>
            </p:cNvSpPr>
            <p:nvPr userDrawn="1"/>
          </p:nvSpPr>
          <p:spPr bwMode="auto">
            <a:xfrm>
              <a:off x="4401" y="124"/>
              <a:ext cx="42" cy="67"/>
            </a:xfrm>
            <a:prstGeom prst="rect">
              <a:avLst/>
            </a:prstGeom>
            <a:noFill/>
            <a:ln w="9525">
              <a:noFill/>
              <a:miter lim="800000"/>
              <a:headEnd/>
              <a:tailEnd/>
            </a:ln>
            <a:effectLst/>
          </p:spPr>
          <p:txBody>
            <a:bodyPr lIns="0" tIns="0" rIns="0" bIns="0">
              <a:spAutoFit/>
            </a:bodyPr>
            <a:lstStyle/>
            <a:p>
              <a:pPr>
                <a:defRPr/>
              </a:pPr>
              <a:r>
                <a:rPr lang="en-US" sz="700">
                  <a:solidFill>
                    <a:schemeClr val="bg1"/>
                  </a:solidFill>
                  <a:latin typeface="Arial" charset="0"/>
                  <a:cs typeface="Times New Roman" pitchFamily="18" charset="0"/>
                </a:rPr>
                <a:t>®</a:t>
              </a:r>
            </a:p>
          </p:txBody>
        </p:sp>
        <p:sp>
          <p:nvSpPr>
            <p:cNvPr id="1595404" name="Text Box 12"/>
            <p:cNvSpPr txBox="1">
              <a:spLocks noChangeArrowheads="1"/>
            </p:cNvSpPr>
            <p:nvPr userDrawn="1"/>
          </p:nvSpPr>
          <p:spPr bwMode="auto">
            <a:xfrm>
              <a:off x="5615" y="126"/>
              <a:ext cx="42" cy="67"/>
            </a:xfrm>
            <a:prstGeom prst="rect">
              <a:avLst/>
            </a:prstGeom>
            <a:noFill/>
            <a:ln w="9525">
              <a:noFill/>
              <a:miter lim="800000"/>
              <a:headEnd/>
              <a:tailEnd/>
            </a:ln>
            <a:effectLst/>
          </p:spPr>
          <p:txBody>
            <a:bodyPr lIns="0" tIns="0" rIns="0" bIns="0">
              <a:spAutoFit/>
            </a:bodyPr>
            <a:lstStyle/>
            <a:p>
              <a:pPr>
                <a:defRPr/>
              </a:pPr>
              <a:r>
                <a:rPr lang="en-US" sz="700">
                  <a:solidFill>
                    <a:schemeClr val="bg1"/>
                  </a:solidFill>
                  <a:latin typeface="Arial" charset="0"/>
                  <a:cs typeface="Times New Roman" pitchFamily="18" charset="0"/>
                </a:rPr>
                <a:t>®</a:t>
              </a:r>
            </a:p>
          </p:txBody>
        </p:sp>
      </p:grpSp>
      <p:pic>
        <p:nvPicPr>
          <p:cNvPr id="1034" name="Picture 13"/>
          <p:cNvPicPr>
            <a:picLocks noChangeAspect="1" noChangeArrowheads="1"/>
          </p:cNvPicPr>
          <p:nvPr/>
        </p:nvPicPr>
        <p:blipFill>
          <a:blip r:embed="rId16"/>
          <a:srcRect/>
          <a:stretch>
            <a:fillRect/>
          </a:stretch>
        </p:blipFill>
        <p:spPr bwMode="auto">
          <a:xfrm>
            <a:off x="0" y="0"/>
            <a:ext cx="9144000" cy="6858000"/>
          </a:xfrm>
          <a:prstGeom prst="rect">
            <a:avLst/>
          </a:prstGeom>
          <a:noFill/>
          <a:ln w="9525">
            <a:noFill/>
            <a:miter lim="800000"/>
            <a:headEnd/>
            <a:tailEnd/>
          </a:ln>
        </p:spPr>
      </p:pic>
      <p:sp>
        <p:nvSpPr>
          <p:cNvPr id="1595406" name="Rectangle 14"/>
          <p:cNvSpPr>
            <a:spLocks noChangeArrowheads="1"/>
          </p:cNvSpPr>
          <p:nvPr/>
        </p:nvSpPr>
        <p:spPr bwMode="auto">
          <a:xfrm>
            <a:off x="0" y="0"/>
            <a:ext cx="9144000" cy="587375"/>
          </a:xfrm>
          <a:prstGeom prst="rect">
            <a:avLst/>
          </a:prstGeom>
          <a:solidFill>
            <a:srgbClr val="265787"/>
          </a:solidFill>
          <a:ln w="9525">
            <a:noFill/>
            <a:miter lim="800000"/>
            <a:headEnd/>
            <a:tailEnd/>
          </a:ln>
          <a:effectLst/>
        </p:spPr>
        <p:txBody>
          <a:bodyPr wrap="none" anchor="ctr"/>
          <a:lstStyle/>
          <a:p>
            <a:pPr>
              <a:defRPr/>
            </a:pPr>
            <a:endParaRPr lang="en-US"/>
          </a:p>
        </p:txBody>
      </p:sp>
      <p:sp>
        <p:nvSpPr>
          <p:cNvPr id="1595407" name="Rectangle 15"/>
          <p:cNvSpPr>
            <a:spLocks noChangeArrowheads="1"/>
          </p:cNvSpPr>
          <p:nvPr/>
        </p:nvSpPr>
        <p:spPr bwMode="auto">
          <a:xfrm>
            <a:off x="6689725" y="263525"/>
            <a:ext cx="3175" cy="3175"/>
          </a:xfrm>
          <a:prstGeom prst="rect">
            <a:avLst/>
          </a:prstGeom>
          <a:solidFill>
            <a:srgbClr val="FFFFFF"/>
          </a:solidFill>
          <a:ln w="9525">
            <a:noFill/>
            <a:miter lim="800000"/>
            <a:headEnd/>
            <a:tailEnd/>
          </a:ln>
        </p:spPr>
        <p:txBody>
          <a:bodyPr/>
          <a:lstStyle/>
          <a:p>
            <a:pPr>
              <a:defRPr/>
            </a:pPr>
            <a:endParaRPr lang="en-US"/>
          </a:p>
        </p:txBody>
      </p:sp>
      <p:sp>
        <p:nvSpPr>
          <p:cNvPr id="1595408" name="Rectangle 16"/>
          <p:cNvSpPr>
            <a:spLocks noChangeArrowheads="1"/>
          </p:cNvSpPr>
          <p:nvPr/>
        </p:nvSpPr>
        <p:spPr bwMode="auto">
          <a:xfrm>
            <a:off x="377825" y="263525"/>
            <a:ext cx="3175" cy="3175"/>
          </a:xfrm>
          <a:prstGeom prst="rect">
            <a:avLst/>
          </a:prstGeom>
          <a:solidFill>
            <a:srgbClr val="FFFFFF"/>
          </a:solidFill>
          <a:ln w="9525">
            <a:noFill/>
            <a:miter lim="800000"/>
            <a:headEnd/>
            <a:tailEnd/>
          </a:ln>
        </p:spPr>
        <p:txBody>
          <a:bodyPr/>
          <a:lstStyle/>
          <a:p>
            <a:pPr>
              <a:defRPr/>
            </a:pPr>
            <a:endParaRPr lang="en-US"/>
          </a:p>
        </p:txBody>
      </p:sp>
      <p:pic>
        <p:nvPicPr>
          <p:cNvPr id="1038" name="Picture 17" descr="TMW_logo"/>
          <p:cNvPicPr>
            <a:picLocks noChangeAspect="1" noChangeArrowheads="1"/>
          </p:cNvPicPr>
          <p:nvPr/>
        </p:nvPicPr>
        <p:blipFill>
          <a:blip r:embed="rId14">
            <a:lum bright="12000" contrast="16000"/>
          </a:blip>
          <a:srcRect/>
          <a:stretch>
            <a:fillRect/>
          </a:stretch>
        </p:blipFill>
        <p:spPr bwMode="auto">
          <a:xfrm>
            <a:off x="179388" y="95250"/>
            <a:ext cx="2179637" cy="403225"/>
          </a:xfrm>
          <a:prstGeom prst="rect">
            <a:avLst/>
          </a:prstGeom>
          <a:noFill/>
          <a:ln w="9525">
            <a:noFill/>
            <a:miter lim="800000"/>
            <a:headEnd/>
            <a:tailEnd/>
          </a:ln>
        </p:spPr>
      </p:pic>
      <p:grpSp>
        <p:nvGrpSpPr>
          <p:cNvPr id="1039" name="Group 18"/>
          <p:cNvGrpSpPr>
            <a:grpSpLocks/>
          </p:cNvGrpSpPr>
          <p:nvPr/>
        </p:nvGrpSpPr>
        <p:grpSpPr bwMode="auto">
          <a:xfrm>
            <a:off x="5551488" y="147638"/>
            <a:ext cx="3429000" cy="347662"/>
            <a:chOff x="3497" y="93"/>
            <a:chExt cx="2160" cy="219"/>
          </a:xfrm>
        </p:grpSpPr>
        <p:pic>
          <p:nvPicPr>
            <p:cNvPr id="1041" name="Picture 19" descr="mlsl_rev_straight"/>
            <p:cNvPicPr>
              <a:picLocks noChangeAspect="1" noChangeArrowheads="1"/>
            </p:cNvPicPr>
            <p:nvPr userDrawn="1"/>
          </p:nvPicPr>
          <p:blipFill>
            <a:blip r:embed="rId15"/>
            <a:srcRect/>
            <a:stretch>
              <a:fillRect/>
            </a:stretch>
          </p:blipFill>
          <p:spPr bwMode="auto">
            <a:xfrm>
              <a:off x="3497" y="93"/>
              <a:ext cx="2132" cy="219"/>
            </a:xfrm>
            <a:prstGeom prst="rect">
              <a:avLst/>
            </a:prstGeom>
            <a:noFill/>
            <a:ln w="9525">
              <a:noFill/>
              <a:miter lim="800000"/>
              <a:headEnd/>
              <a:tailEnd/>
            </a:ln>
          </p:spPr>
        </p:pic>
        <p:sp>
          <p:nvSpPr>
            <p:cNvPr id="1595412" name="Text Box 20"/>
            <p:cNvSpPr txBox="1">
              <a:spLocks noChangeArrowheads="1"/>
            </p:cNvSpPr>
            <p:nvPr userDrawn="1"/>
          </p:nvSpPr>
          <p:spPr bwMode="auto">
            <a:xfrm>
              <a:off x="4401" y="124"/>
              <a:ext cx="42" cy="67"/>
            </a:xfrm>
            <a:prstGeom prst="rect">
              <a:avLst/>
            </a:prstGeom>
            <a:noFill/>
            <a:ln w="9525">
              <a:noFill/>
              <a:miter lim="800000"/>
              <a:headEnd/>
              <a:tailEnd/>
            </a:ln>
            <a:effectLst/>
          </p:spPr>
          <p:txBody>
            <a:bodyPr lIns="0" tIns="0" rIns="0" bIns="0">
              <a:spAutoFit/>
            </a:bodyPr>
            <a:lstStyle/>
            <a:p>
              <a:pPr>
                <a:defRPr/>
              </a:pPr>
              <a:r>
                <a:rPr lang="en-US" sz="700">
                  <a:solidFill>
                    <a:schemeClr val="bg1"/>
                  </a:solidFill>
                  <a:latin typeface="Arial" charset="0"/>
                  <a:cs typeface="Times New Roman" pitchFamily="18" charset="0"/>
                </a:rPr>
                <a:t>®</a:t>
              </a:r>
            </a:p>
          </p:txBody>
        </p:sp>
        <p:sp>
          <p:nvSpPr>
            <p:cNvPr id="1595413" name="Text Box 21"/>
            <p:cNvSpPr txBox="1">
              <a:spLocks noChangeArrowheads="1"/>
            </p:cNvSpPr>
            <p:nvPr userDrawn="1"/>
          </p:nvSpPr>
          <p:spPr bwMode="auto">
            <a:xfrm>
              <a:off x="5615" y="126"/>
              <a:ext cx="42" cy="67"/>
            </a:xfrm>
            <a:prstGeom prst="rect">
              <a:avLst/>
            </a:prstGeom>
            <a:noFill/>
            <a:ln w="9525">
              <a:noFill/>
              <a:miter lim="800000"/>
              <a:headEnd/>
              <a:tailEnd/>
            </a:ln>
            <a:effectLst/>
          </p:spPr>
          <p:txBody>
            <a:bodyPr lIns="0" tIns="0" rIns="0" bIns="0">
              <a:spAutoFit/>
            </a:bodyPr>
            <a:lstStyle/>
            <a:p>
              <a:pPr>
                <a:defRPr/>
              </a:pPr>
              <a:r>
                <a:rPr lang="en-US" sz="700">
                  <a:solidFill>
                    <a:schemeClr val="bg1"/>
                  </a:solidFill>
                  <a:latin typeface="Arial" charset="0"/>
                  <a:cs typeface="Times New Roman" pitchFamily="18" charset="0"/>
                </a:rPr>
                <a:t>®</a:t>
              </a:r>
            </a:p>
          </p:txBody>
        </p:sp>
      </p:grpSp>
      <p:sp>
        <p:nvSpPr>
          <p:cNvPr id="1595414" name="Text Box 22"/>
          <p:cNvSpPr txBox="1">
            <a:spLocks noChangeArrowheads="1"/>
          </p:cNvSpPr>
          <p:nvPr/>
        </p:nvSpPr>
        <p:spPr bwMode="auto">
          <a:xfrm>
            <a:off x="8712200" y="6499225"/>
            <a:ext cx="431800" cy="358775"/>
          </a:xfrm>
          <a:prstGeom prst="rect">
            <a:avLst/>
          </a:prstGeom>
          <a:solidFill>
            <a:srgbClr val="265787"/>
          </a:solidFill>
          <a:ln w="9525">
            <a:noFill/>
            <a:miter lim="800000"/>
            <a:headEnd/>
            <a:tailEnd/>
          </a:ln>
          <a:effectLst/>
        </p:spPr>
        <p:txBody>
          <a:bodyPr>
            <a:spAutoFit/>
          </a:bodyPr>
          <a:lstStyle/>
          <a:p>
            <a:pPr algn="ctr">
              <a:lnSpc>
                <a:spcPct val="125000"/>
              </a:lnSpc>
              <a:spcBef>
                <a:spcPct val="70000"/>
              </a:spcBef>
              <a:spcAft>
                <a:spcPct val="100000"/>
              </a:spcAft>
              <a:defRPr/>
            </a:pPr>
            <a:fld id="{EE786521-BA71-4798-92BC-ACE0A3757FB0}" type="slidenum">
              <a:rPr lang="en-US" sz="1400" b="1">
                <a:solidFill>
                  <a:srgbClr val="FFFFFF"/>
                </a:solidFill>
                <a:latin typeface="Arial" charset="0"/>
              </a:rPr>
              <a:pPr algn="ctr">
                <a:lnSpc>
                  <a:spcPct val="125000"/>
                </a:lnSpc>
                <a:spcBef>
                  <a:spcPct val="70000"/>
                </a:spcBef>
                <a:spcAft>
                  <a:spcPct val="100000"/>
                </a:spcAft>
                <a:defRPr/>
              </a:pPr>
              <a:t>‹#›</a:t>
            </a:fld>
            <a:endParaRPr lang="en-US" sz="1400" b="1">
              <a:solidFill>
                <a:srgbClr val="FFFFFF"/>
              </a:solidFill>
              <a:latin typeface="Arial" charset="0"/>
            </a:endParaRPr>
          </a:p>
        </p:txBody>
      </p:sp>
    </p:spTree>
  </p:cSld>
  <p:clrMap bg1="lt1" tx1="dk1" bg2="lt2" tx2="dk2" accent1="accent1" accent2="accent2" accent3="accent3" accent4="accent4" accent5="accent5" accent6="accent6" hlink="hlink" folHlink="folHlink"/>
  <p:sldLayoutIdLst>
    <p:sldLayoutId id="2147483722"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Lst>
  <p:timing>
    <p:tnLst>
      <p:par>
        <p:cTn id="1" dur="indefinite" restart="never" nodeType="tmRoot"/>
      </p:par>
    </p:tnLst>
  </p:timing>
  <p:txStyles>
    <p:titleStyle>
      <a:lvl1pPr algn="l" rtl="0" eaLnBrk="0" fontAlgn="base" hangingPunct="0">
        <a:spcBef>
          <a:spcPct val="0"/>
        </a:spcBef>
        <a:spcAft>
          <a:spcPct val="0"/>
        </a:spcAft>
        <a:defRPr sz="3200" b="1">
          <a:solidFill>
            <a:srgbClr val="265787"/>
          </a:solidFill>
          <a:latin typeface="+mj-lt"/>
          <a:ea typeface="+mj-ea"/>
          <a:cs typeface="+mj-cs"/>
        </a:defRPr>
      </a:lvl1pPr>
      <a:lvl2pPr algn="l" rtl="0" eaLnBrk="0" fontAlgn="base" hangingPunct="0">
        <a:spcBef>
          <a:spcPct val="0"/>
        </a:spcBef>
        <a:spcAft>
          <a:spcPct val="0"/>
        </a:spcAft>
        <a:defRPr sz="3200" b="1">
          <a:solidFill>
            <a:srgbClr val="265787"/>
          </a:solidFill>
          <a:latin typeface="Arial" charset="0"/>
        </a:defRPr>
      </a:lvl2pPr>
      <a:lvl3pPr algn="l" rtl="0" eaLnBrk="0" fontAlgn="base" hangingPunct="0">
        <a:spcBef>
          <a:spcPct val="0"/>
        </a:spcBef>
        <a:spcAft>
          <a:spcPct val="0"/>
        </a:spcAft>
        <a:defRPr sz="3200" b="1">
          <a:solidFill>
            <a:srgbClr val="265787"/>
          </a:solidFill>
          <a:latin typeface="Arial" charset="0"/>
        </a:defRPr>
      </a:lvl3pPr>
      <a:lvl4pPr algn="l" rtl="0" eaLnBrk="0" fontAlgn="base" hangingPunct="0">
        <a:spcBef>
          <a:spcPct val="0"/>
        </a:spcBef>
        <a:spcAft>
          <a:spcPct val="0"/>
        </a:spcAft>
        <a:defRPr sz="3200" b="1">
          <a:solidFill>
            <a:srgbClr val="265787"/>
          </a:solidFill>
          <a:latin typeface="Arial" charset="0"/>
        </a:defRPr>
      </a:lvl4pPr>
      <a:lvl5pPr algn="l" rtl="0" eaLnBrk="0" fontAlgn="base" hangingPunct="0">
        <a:spcBef>
          <a:spcPct val="0"/>
        </a:spcBef>
        <a:spcAft>
          <a:spcPct val="0"/>
        </a:spcAft>
        <a:defRPr sz="3200" b="1">
          <a:solidFill>
            <a:srgbClr val="265787"/>
          </a:solidFill>
          <a:latin typeface="Arial" charset="0"/>
        </a:defRPr>
      </a:lvl5pPr>
      <a:lvl6pPr marL="457200" algn="l" rtl="0" eaLnBrk="0" fontAlgn="base" hangingPunct="0">
        <a:spcBef>
          <a:spcPct val="0"/>
        </a:spcBef>
        <a:spcAft>
          <a:spcPct val="0"/>
        </a:spcAft>
        <a:defRPr sz="3200" b="1">
          <a:solidFill>
            <a:srgbClr val="265787"/>
          </a:solidFill>
          <a:latin typeface="Arial" charset="0"/>
        </a:defRPr>
      </a:lvl6pPr>
      <a:lvl7pPr marL="914400" algn="l" rtl="0" eaLnBrk="0" fontAlgn="base" hangingPunct="0">
        <a:spcBef>
          <a:spcPct val="0"/>
        </a:spcBef>
        <a:spcAft>
          <a:spcPct val="0"/>
        </a:spcAft>
        <a:defRPr sz="3200" b="1">
          <a:solidFill>
            <a:srgbClr val="265787"/>
          </a:solidFill>
          <a:latin typeface="Arial" charset="0"/>
        </a:defRPr>
      </a:lvl7pPr>
      <a:lvl8pPr marL="1371600" algn="l" rtl="0" eaLnBrk="0" fontAlgn="base" hangingPunct="0">
        <a:spcBef>
          <a:spcPct val="0"/>
        </a:spcBef>
        <a:spcAft>
          <a:spcPct val="0"/>
        </a:spcAft>
        <a:defRPr sz="3200" b="1">
          <a:solidFill>
            <a:srgbClr val="265787"/>
          </a:solidFill>
          <a:latin typeface="Arial" charset="0"/>
        </a:defRPr>
      </a:lvl8pPr>
      <a:lvl9pPr marL="1828800" algn="l" rtl="0" eaLnBrk="0" fontAlgn="base" hangingPunct="0">
        <a:spcBef>
          <a:spcPct val="0"/>
        </a:spcBef>
        <a:spcAft>
          <a:spcPct val="0"/>
        </a:spcAft>
        <a:defRPr sz="3200" b="1">
          <a:solidFill>
            <a:srgbClr val="265787"/>
          </a:solidFill>
          <a:latin typeface="Arial" charset="0"/>
        </a:defRPr>
      </a:lvl9pPr>
    </p:titleStyle>
    <p:bodyStyle>
      <a:lvl1pPr marL="284163" indent="-284163" algn="l" rtl="0" eaLnBrk="0" fontAlgn="base" hangingPunct="0">
        <a:spcBef>
          <a:spcPct val="20000"/>
        </a:spcBef>
        <a:spcAft>
          <a:spcPct val="0"/>
        </a:spcAft>
        <a:buClr>
          <a:srgbClr val="215383"/>
        </a:buClr>
        <a:buSzPct val="75000"/>
        <a:buFont typeface="Wingdings" pitchFamily="2" charset="2"/>
        <a:buChar char="§"/>
        <a:defRPr sz="2200">
          <a:solidFill>
            <a:schemeClr val="tx1"/>
          </a:solidFill>
          <a:latin typeface="+mn-lt"/>
          <a:ea typeface="+mn-ea"/>
          <a:cs typeface="+mn-cs"/>
        </a:defRPr>
      </a:lvl1pPr>
      <a:lvl2pPr marL="682625" indent="-284163" algn="l" rtl="0" eaLnBrk="0" fontAlgn="base" hangingPunct="0">
        <a:spcBef>
          <a:spcPct val="20000"/>
        </a:spcBef>
        <a:spcAft>
          <a:spcPct val="0"/>
        </a:spcAft>
        <a:buClr>
          <a:srgbClr val="215383"/>
        </a:buClr>
        <a:buSzPct val="75000"/>
        <a:buFont typeface="Times" pitchFamily="1" charset="0"/>
        <a:buChar char="–"/>
        <a:defRPr sz="2000">
          <a:solidFill>
            <a:schemeClr val="tx1"/>
          </a:solidFill>
          <a:latin typeface="+mn-lt"/>
        </a:defRPr>
      </a:lvl2pPr>
      <a:lvl3pPr marL="1081088" indent="-284163" algn="l" rtl="0" eaLnBrk="0" fontAlgn="base" hangingPunct="0">
        <a:spcBef>
          <a:spcPct val="20000"/>
        </a:spcBef>
        <a:spcAft>
          <a:spcPct val="0"/>
        </a:spcAft>
        <a:buClr>
          <a:srgbClr val="215383"/>
        </a:buClr>
        <a:buSzPct val="75000"/>
        <a:buFont typeface="Wingdings" pitchFamily="2" charset="2"/>
        <a:buChar char="§"/>
        <a:defRPr>
          <a:solidFill>
            <a:schemeClr val="tx1"/>
          </a:solidFill>
          <a:latin typeface="+mn-lt"/>
        </a:defRPr>
      </a:lvl3pPr>
      <a:lvl4pPr marL="1487488" indent="-292100" algn="l" rtl="0" eaLnBrk="0" fontAlgn="base" hangingPunct="0">
        <a:spcBef>
          <a:spcPct val="20000"/>
        </a:spcBef>
        <a:spcAft>
          <a:spcPct val="0"/>
        </a:spcAft>
        <a:buClr>
          <a:srgbClr val="215383"/>
        </a:buClr>
        <a:buSzPct val="75000"/>
        <a:buFont typeface="Times" pitchFamily="1" charset="0"/>
        <a:buChar char="–"/>
        <a:defRPr sz="1600">
          <a:solidFill>
            <a:schemeClr val="tx1"/>
          </a:solidFill>
          <a:latin typeface="+mn-lt"/>
        </a:defRPr>
      </a:lvl4pPr>
      <a:lvl5pPr marL="1885950" indent="-284163" algn="l" rtl="0" eaLnBrk="0" fontAlgn="base" hangingPunct="0">
        <a:spcBef>
          <a:spcPct val="20000"/>
        </a:spcBef>
        <a:spcAft>
          <a:spcPct val="0"/>
        </a:spcAft>
        <a:buClr>
          <a:srgbClr val="215383"/>
        </a:buClr>
        <a:buSzPct val="75000"/>
        <a:buFont typeface="Wingdings" pitchFamily="2" charset="2"/>
        <a:buChar char="§"/>
        <a:defRPr sz="1400">
          <a:solidFill>
            <a:schemeClr val="tx1"/>
          </a:solidFill>
          <a:latin typeface="+mn-lt"/>
        </a:defRPr>
      </a:lvl5pPr>
      <a:lvl6pPr marL="2343150" indent="-284163" algn="l" rtl="0" eaLnBrk="0" fontAlgn="base" hangingPunct="0">
        <a:spcBef>
          <a:spcPct val="20000"/>
        </a:spcBef>
        <a:spcAft>
          <a:spcPct val="0"/>
        </a:spcAft>
        <a:buClr>
          <a:srgbClr val="215383"/>
        </a:buClr>
        <a:buSzPct val="75000"/>
        <a:buFont typeface="Wingdings" pitchFamily="2" charset="2"/>
        <a:buChar char="§"/>
        <a:defRPr sz="1400">
          <a:solidFill>
            <a:schemeClr val="tx1"/>
          </a:solidFill>
          <a:latin typeface="+mn-lt"/>
        </a:defRPr>
      </a:lvl6pPr>
      <a:lvl7pPr marL="2800350" indent="-284163" algn="l" rtl="0" eaLnBrk="0" fontAlgn="base" hangingPunct="0">
        <a:spcBef>
          <a:spcPct val="20000"/>
        </a:spcBef>
        <a:spcAft>
          <a:spcPct val="0"/>
        </a:spcAft>
        <a:buClr>
          <a:srgbClr val="215383"/>
        </a:buClr>
        <a:buSzPct val="75000"/>
        <a:buFont typeface="Wingdings" pitchFamily="2" charset="2"/>
        <a:buChar char="§"/>
        <a:defRPr sz="1400">
          <a:solidFill>
            <a:schemeClr val="tx1"/>
          </a:solidFill>
          <a:latin typeface="+mn-lt"/>
        </a:defRPr>
      </a:lvl7pPr>
      <a:lvl8pPr marL="3257550" indent="-284163" algn="l" rtl="0" eaLnBrk="0" fontAlgn="base" hangingPunct="0">
        <a:spcBef>
          <a:spcPct val="20000"/>
        </a:spcBef>
        <a:spcAft>
          <a:spcPct val="0"/>
        </a:spcAft>
        <a:buClr>
          <a:srgbClr val="215383"/>
        </a:buClr>
        <a:buSzPct val="75000"/>
        <a:buFont typeface="Wingdings" pitchFamily="2" charset="2"/>
        <a:buChar char="§"/>
        <a:defRPr sz="1400">
          <a:solidFill>
            <a:schemeClr val="tx1"/>
          </a:solidFill>
          <a:latin typeface="+mn-lt"/>
        </a:defRPr>
      </a:lvl8pPr>
      <a:lvl9pPr marL="3714750" indent="-284163" algn="l" rtl="0" eaLnBrk="0" fontAlgn="base" hangingPunct="0">
        <a:spcBef>
          <a:spcPct val="20000"/>
        </a:spcBef>
        <a:spcAft>
          <a:spcPct val="0"/>
        </a:spcAft>
        <a:buClr>
          <a:srgbClr val="215383"/>
        </a:buClr>
        <a:buSzPct val="75000"/>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wmf"/><Relationship Id="rId4" Type="http://schemas.openxmlformats.org/officeDocument/2006/relationships/image" Target="../media/image15.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r>
              <a:rPr lang="en-US" smtClean="0"/>
              <a:t>Hands-On Stateflow</a:t>
            </a:r>
            <a:r>
              <a:rPr lang="en-US" smtClean="0">
                <a:cs typeface="Arial" charset="0"/>
              </a:rPr>
              <a:t> Workshop</a:t>
            </a:r>
          </a:p>
        </p:txBody>
      </p:sp>
      <p:sp>
        <p:nvSpPr>
          <p:cNvPr id="3076" name="Rectangle 8"/>
          <p:cNvSpPr>
            <a:spLocks noGrp="1" noChangeArrowheads="1"/>
          </p:cNvSpPr>
          <p:nvPr>
            <p:ph type="subTitle" idx="1"/>
          </p:nvPr>
        </p:nvSpPr>
        <p:spPr>
          <a:xfrm>
            <a:off x="777875" y="4618038"/>
            <a:ext cx="6400800" cy="1752600"/>
          </a:xfrm>
          <a:noFill/>
        </p:spPr>
        <p:txBody>
          <a:bodyPr/>
          <a:lstStyle/>
          <a:p>
            <a:r>
              <a:rPr lang="en-US" dirty="0" smtClean="0">
                <a:solidFill>
                  <a:schemeClr val="bg1"/>
                </a:solidFill>
              </a:rPr>
              <a:t>&lt;Rep’s Name&gt;, </a:t>
            </a:r>
            <a:r>
              <a:rPr lang="en-US" dirty="0" smtClean="0">
                <a:solidFill>
                  <a:schemeClr val="bg1"/>
                </a:solidFill>
              </a:rPr>
              <a:t>Account Manager</a:t>
            </a:r>
          </a:p>
          <a:p>
            <a:r>
              <a:rPr lang="en-US" dirty="0" smtClean="0">
                <a:solidFill>
                  <a:schemeClr val="bg1"/>
                </a:solidFill>
              </a:rPr>
              <a:t>&lt;Presenter’s Name&gt;, </a:t>
            </a:r>
            <a:r>
              <a:rPr lang="en-US" dirty="0" smtClean="0">
                <a:solidFill>
                  <a:schemeClr val="bg1"/>
                </a:solidFill>
              </a:rPr>
              <a:t>Application Engineer</a:t>
            </a:r>
          </a:p>
          <a:p>
            <a:r>
              <a:rPr lang="en-US" dirty="0" smtClean="0">
                <a:solidFill>
                  <a:schemeClr val="bg1"/>
                </a:solidFill>
              </a:rPr>
              <a:t>&lt;TA’s Name&gt;, </a:t>
            </a:r>
            <a:r>
              <a:rPr lang="en-US" dirty="0" smtClean="0">
                <a:solidFill>
                  <a:schemeClr val="bg1"/>
                </a:solidFill>
              </a:rPr>
              <a:t>Application Engineer</a:t>
            </a:r>
          </a:p>
        </p:txBody>
      </p:sp>
      <p:sp>
        <p:nvSpPr>
          <p:cNvPr id="5" name="TextBox 4"/>
          <p:cNvSpPr txBox="1"/>
          <p:nvPr/>
        </p:nvSpPr>
        <p:spPr>
          <a:xfrm>
            <a:off x="685801" y="2057400"/>
            <a:ext cx="5410199" cy="1569660"/>
          </a:xfrm>
          <a:prstGeom prst="rect">
            <a:avLst/>
          </a:prstGeom>
          <a:noFill/>
        </p:spPr>
        <p:txBody>
          <a:bodyPr wrap="square" rtlCol="0">
            <a:spAutoFit/>
          </a:bodyPr>
          <a:lstStyle/>
          <a:p>
            <a:pPr marL="228600" indent="-228600">
              <a:buFont typeface="Wingdings" pitchFamily="2" charset="2"/>
              <a:buChar char="Ø"/>
            </a:pPr>
            <a:r>
              <a:rPr lang="en-US" sz="2400" dirty="0" smtClean="0"/>
              <a:t>Please grab a thumb drive &amp; copy its contents to your desktop or some other directory where you have write permission.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4" descr="MCPE00093_0000[1]"/>
          <p:cNvPicPr>
            <a:picLocks noChangeAspect="1" noChangeArrowheads="1"/>
          </p:cNvPicPr>
          <p:nvPr/>
        </p:nvPicPr>
        <p:blipFill>
          <a:blip r:embed="rId2"/>
          <a:srcRect/>
          <a:stretch>
            <a:fillRect/>
          </a:stretch>
        </p:blipFill>
        <p:spPr bwMode="auto">
          <a:xfrm flipH="1">
            <a:off x="381000" y="3048000"/>
            <a:ext cx="3321050" cy="3468688"/>
          </a:xfrm>
          <a:prstGeom prst="rect">
            <a:avLst/>
          </a:prstGeom>
          <a:noFill/>
          <a:ln w="9525">
            <a:noFill/>
            <a:miter lim="800000"/>
            <a:headEnd/>
            <a:tailEnd/>
          </a:ln>
        </p:spPr>
      </p:pic>
      <p:sp>
        <p:nvSpPr>
          <p:cNvPr id="12291" name="AutoShape 5"/>
          <p:cNvSpPr>
            <a:spLocks noChangeArrowheads="1"/>
          </p:cNvSpPr>
          <p:nvPr/>
        </p:nvSpPr>
        <p:spPr bwMode="auto">
          <a:xfrm>
            <a:off x="3048000" y="1371600"/>
            <a:ext cx="5410200" cy="1752600"/>
          </a:xfrm>
          <a:prstGeom prst="wedgeRoundRectCallout">
            <a:avLst>
              <a:gd name="adj1" fmla="val -45245"/>
              <a:gd name="adj2" fmla="val 87407"/>
              <a:gd name="adj3" fmla="val 16667"/>
            </a:avLst>
          </a:prstGeom>
          <a:noFill/>
          <a:ln w="9525" algn="ctr">
            <a:solidFill>
              <a:schemeClr val="tx1"/>
            </a:solidFill>
            <a:miter lim="800000"/>
            <a:headEnd/>
            <a:tailEnd/>
          </a:ln>
        </p:spPr>
        <p:txBody>
          <a:bodyPr tIns="91440" bIns="91440" anchor="ctr"/>
          <a:lstStyle/>
          <a:p>
            <a:pPr algn="ctr"/>
            <a:r>
              <a:rPr lang="en-US" sz="2400">
                <a:latin typeface="Comic Sans MS" pitchFamily="66" charset="0"/>
              </a:rPr>
              <a:t>Enough with the slides already, let’s see some Stateflow!</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20713" y="685800"/>
            <a:ext cx="7837487" cy="1066800"/>
          </a:xfrm>
        </p:spPr>
        <p:txBody>
          <a:bodyPr/>
          <a:lstStyle/>
          <a:p>
            <a:r>
              <a:rPr lang="en-US" smtClean="0"/>
              <a:t>Summary</a:t>
            </a:r>
          </a:p>
        </p:txBody>
      </p:sp>
      <p:sp>
        <p:nvSpPr>
          <p:cNvPr id="13315" name="Rectangle 3"/>
          <p:cNvSpPr>
            <a:spLocks noGrp="1" noChangeArrowheads="1"/>
          </p:cNvSpPr>
          <p:nvPr>
            <p:ph type="body" idx="1"/>
          </p:nvPr>
        </p:nvSpPr>
        <p:spPr>
          <a:xfrm>
            <a:off x="633413" y="1981200"/>
            <a:ext cx="7824787" cy="4419600"/>
          </a:xfrm>
        </p:spPr>
        <p:txBody>
          <a:bodyPr/>
          <a:lstStyle/>
          <a:p>
            <a:pPr>
              <a:lnSpc>
                <a:spcPct val="90000"/>
              </a:lnSpc>
            </a:pPr>
            <a:r>
              <a:rPr lang="en-US" dirty="0" smtClean="0"/>
              <a:t>For more information</a:t>
            </a:r>
          </a:p>
          <a:p>
            <a:pPr lvl="1">
              <a:lnSpc>
                <a:spcPct val="90000"/>
              </a:lnSpc>
            </a:pPr>
            <a:r>
              <a:rPr lang="en-US" dirty="0" smtClean="0"/>
              <a:t>&lt;Rep’s Name&gt;</a:t>
            </a:r>
            <a:endParaRPr lang="en-US" dirty="0" smtClean="0"/>
          </a:p>
          <a:p>
            <a:pPr lvl="2">
              <a:lnSpc>
                <a:spcPct val="90000"/>
              </a:lnSpc>
            </a:pPr>
            <a:r>
              <a:rPr lang="en-US" dirty="0" smtClean="0"/>
              <a:t>&lt;Rep’s Email&gt;@</a:t>
            </a:r>
            <a:r>
              <a:rPr lang="en-US" dirty="0" err="1" smtClean="0"/>
              <a:t>mathworks.com</a:t>
            </a:r>
            <a:endParaRPr lang="en-US" dirty="0" smtClean="0"/>
          </a:p>
          <a:p>
            <a:pPr lvl="2">
              <a:lnSpc>
                <a:spcPct val="90000"/>
              </a:lnSpc>
            </a:pPr>
            <a:r>
              <a:rPr lang="en-US" dirty="0" smtClean="0"/>
              <a:t>&lt;Rep’s Number&gt;</a:t>
            </a:r>
            <a:endParaRPr lang="en-US" dirty="0" smtClean="0"/>
          </a:p>
          <a:p>
            <a:pPr lvl="1">
              <a:lnSpc>
                <a:spcPct val="90000"/>
              </a:lnSpc>
            </a:pPr>
            <a:r>
              <a:rPr lang="en-US" dirty="0" smtClean="0">
                <a:solidFill>
                  <a:schemeClr val="tx2"/>
                </a:solidFill>
              </a:rPr>
              <a:t>http://www.mathworks.com/products/stateflow/</a:t>
            </a:r>
          </a:p>
          <a:p>
            <a:pPr>
              <a:lnSpc>
                <a:spcPct val="90000"/>
              </a:lnSpc>
            </a:pPr>
            <a:r>
              <a:rPr lang="en-US" dirty="0" smtClean="0"/>
              <a:t>Support</a:t>
            </a:r>
          </a:p>
          <a:p>
            <a:pPr lvl="2">
              <a:lnSpc>
                <a:spcPct val="90000"/>
              </a:lnSpc>
            </a:pPr>
            <a:r>
              <a:rPr lang="en-US" dirty="0" smtClean="0"/>
              <a:t>508-647-7000</a:t>
            </a:r>
          </a:p>
          <a:p>
            <a:pPr lvl="2">
              <a:lnSpc>
                <a:spcPct val="90000"/>
              </a:lnSpc>
            </a:pPr>
            <a:r>
              <a:rPr lang="en-US" dirty="0" smtClean="0"/>
              <a:t>support@mathworks.com</a:t>
            </a:r>
          </a:p>
          <a:p>
            <a:pPr>
              <a:lnSpc>
                <a:spcPct val="90000"/>
              </a:lnSpc>
            </a:pPr>
            <a:r>
              <a:rPr lang="en-US" dirty="0" smtClean="0"/>
              <a:t>MathWorks training courses</a:t>
            </a:r>
          </a:p>
          <a:p>
            <a:pPr lvl="1">
              <a:lnSpc>
                <a:spcPct val="90000"/>
              </a:lnSpc>
            </a:pPr>
            <a:r>
              <a:rPr lang="en-US" dirty="0" smtClean="0"/>
              <a:t>Stateflow training is 1 full day</a:t>
            </a:r>
          </a:p>
          <a:p>
            <a:pPr lvl="1">
              <a:lnSpc>
                <a:spcPct val="90000"/>
              </a:lnSpc>
            </a:pPr>
            <a:r>
              <a:rPr lang="en-US" dirty="0" smtClean="0">
                <a:solidFill>
                  <a:schemeClr val="tx2"/>
                </a:solidFill>
              </a:rPr>
              <a:t>http://www.mathworks.com/services/training/index.html</a:t>
            </a:r>
          </a:p>
          <a:p>
            <a:pPr>
              <a:lnSpc>
                <a:spcPct val="90000"/>
              </a:lnSpc>
            </a:pPr>
            <a:r>
              <a:rPr lang="en-US" dirty="0" smtClean="0"/>
              <a:t>Demos &amp; Webinars</a:t>
            </a:r>
          </a:p>
          <a:p>
            <a:pPr lvl="1">
              <a:lnSpc>
                <a:spcPct val="90000"/>
              </a:lnSpc>
            </a:pPr>
            <a:r>
              <a:rPr lang="en-US" dirty="0" smtClean="0">
                <a:solidFill>
                  <a:schemeClr val="tx2"/>
                </a:solidFill>
              </a:rPr>
              <a:t>http://www.mathworks.com/products/stateflow/demos.html</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smtClean="0"/>
              <a:t>Agenda</a:t>
            </a:r>
          </a:p>
        </p:txBody>
      </p:sp>
      <p:sp>
        <p:nvSpPr>
          <p:cNvPr id="4099" name="Rectangle 3"/>
          <p:cNvSpPr>
            <a:spLocks noGrp="1" noChangeArrowheads="1"/>
          </p:cNvSpPr>
          <p:nvPr>
            <p:ph type="body" idx="1"/>
          </p:nvPr>
        </p:nvSpPr>
        <p:spPr/>
        <p:txBody>
          <a:bodyPr/>
          <a:lstStyle/>
          <a:p>
            <a:pPr>
              <a:lnSpc>
                <a:spcPct val="90000"/>
              </a:lnSpc>
            </a:pPr>
            <a:r>
              <a:rPr lang="en-US" dirty="0" smtClean="0"/>
              <a:t>What is a workshop?</a:t>
            </a:r>
          </a:p>
          <a:p>
            <a:pPr lvl="1">
              <a:lnSpc>
                <a:spcPct val="90000"/>
              </a:lnSpc>
            </a:pPr>
            <a:r>
              <a:rPr lang="en-US" dirty="0" smtClean="0"/>
              <a:t>3-4 hours of hands-on experience with Stateflow</a:t>
            </a:r>
          </a:p>
          <a:p>
            <a:pPr lvl="1">
              <a:lnSpc>
                <a:spcPct val="90000"/>
              </a:lnSpc>
            </a:pPr>
            <a:r>
              <a:rPr lang="en-US" dirty="0" smtClean="0"/>
              <a:t>Material that you can re-use at your desk</a:t>
            </a:r>
          </a:p>
          <a:p>
            <a:pPr lvl="1">
              <a:lnSpc>
                <a:spcPct val="90000"/>
              </a:lnSpc>
            </a:pPr>
            <a:r>
              <a:rPr lang="en-US" dirty="0" smtClean="0"/>
              <a:t>Sufficient information </a:t>
            </a:r>
            <a:r>
              <a:rPr lang="en-US" i="1" dirty="0" smtClean="0"/>
              <a:t>to get you started</a:t>
            </a:r>
          </a:p>
          <a:p>
            <a:pPr lvl="2">
              <a:lnSpc>
                <a:spcPct val="90000"/>
              </a:lnSpc>
            </a:pPr>
            <a:r>
              <a:rPr lang="en-US" dirty="0" smtClean="0"/>
              <a:t>The MathWorks offers a full day course in Stateflow for a more thorough introduction to the semantics of Stateflow </a:t>
            </a:r>
          </a:p>
          <a:p>
            <a:pPr>
              <a:lnSpc>
                <a:spcPct val="90000"/>
              </a:lnSpc>
            </a:pPr>
            <a:r>
              <a:rPr lang="en-US" dirty="0" smtClean="0"/>
              <a:t>Background Information</a:t>
            </a:r>
          </a:p>
          <a:p>
            <a:pPr lvl="1">
              <a:lnSpc>
                <a:spcPct val="90000"/>
              </a:lnSpc>
            </a:pPr>
            <a:r>
              <a:rPr lang="en-US" dirty="0" smtClean="0"/>
              <a:t>MATLAB</a:t>
            </a:r>
          </a:p>
          <a:p>
            <a:pPr lvl="1">
              <a:lnSpc>
                <a:spcPct val="90000"/>
              </a:lnSpc>
            </a:pPr>
            <a:r>
              <a:rPr lang="en-US" dirty="0" smtClean="0"/>
              <a:t>Simulink</a:t>
            </a:r>
          </a:p>
          <a:p>
            <a:pPr>
              <a:lnSpc>
                <a:spcPct val="90000"/>
              </a:lnSpc>
            </a:pPr>
            <a:r>
              <a:rPr lang="en-US" dirty="0" smtClean="0"/>
              <a:t>Case Study</a:t>
            </a:r>
          </a:p>
          <a:p>
            <a:pPr>
              <a:lnSpc>
                <a:spcPct val="90000"/>
              </a:lnSpc>
            </a:pPr>
            <a:r>
              <a:rPr lang="en-US" dirty="0" smtClean="0"/>
              <a:t>Follow-On Information</a:t>
            </a:r>
          </a:p>
          <a:p>
            <a:pPr lvl="1">
              <a:lnSpc>
                <a:spcPct val="90000"/>
              </a:lnSpc>
            </a:pPr>
            <a:r>
              <a:rPr lang="en-US" dirty="0" smtClean="0"/>
              <a:t>Getting more information</a:t>
            </a:r>
          </a:p>
          <a:p>
            <a:pPr lvl="1">
              <a:lnSpc>
                <a:spcPct val="90000"/>
              </a:lnSpc>
            </a:pPr>
            <a:r>
              <a:rPr lang="en-US" dirty="0" smtClean="0"/>
              <a:t>Training</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mtClean="0"/>
              <a:t>Why Stateflow?</a:t>
            </a:r>
          </a:p>
        </p:txBody>
      </p:sp>
      <p:sp>
        <p:nvSpPr>
          <p:cNvPr id="5123" name="Rectangle 3"/>
          <p:cNvSpPr>
            <a:spLocks noGrp="1" noChangeArrowheads="1"/>
          </p:cNvSpPr>
          <p:nvPr>
            <p:ph type="body" idx="1"/>
          </p:nvPr>
        </p:nvSpPr>
        <p:spPr/>
        <p:txBody>
          <a:bodyPr/>
          <a:lstStyle/>
          <a:p>
            <a:r>
              <a:rPr lang="en-US" smtClean="0"/>
              <a:t>Some key words/phrases to listen for</a:t>
            </a:r>
          </a:p>
          <a:p>
            <a:pPr lvl="1"/>
            <a:r>
              <a:rPr lang="en-US" b="1" i="1" smtClean="0"/>
              <a:t>Reactive</a:t>
            </a:r>
            <a:r>
              <a:rPr lang="en-US" smtClean="0"/>
              <a:t> control systems</a:t>
            </a:r>
          </a:p>
          <a:p>
            <a:pPr lvl="1"/>
            <a:r>
              <a:rPr lang="en-US" smtClean="0"/>
              <a:t>Control system </a:t>
            </a:r>
            <a:r>
              <a:rPr lang="en-US" b="1" i="1" smtClean="0"/>
              <a:t>logic</a:t>
            </a:r>
          </a:p>
          <a:p>
            <a:pPr lvl="1"/>
            <a:r>
              <a:rPr lang="en-US" b="1" i="1" smtClean="0"/>
              <a:t>Finite state machines</a:t>
            </a:r>
          </a:p>
          <a:p>
            <a:pPr lvl="1"/>
            <a:r>
              <a:rPr lang="en-US" b="1" i="1" smtClean="0"/>
              <a:t>Scheduling</a:t>
            </a:r>
          </a:p>
          <a:p>
            <a:pPr lvl="1"/>
            <a:r>
              <a:rPr lang="en-US" b="1" i="1" smtClean="0"/>
              <a:t>Fault detection</a:t>
            </a:r>
          </a:p>
          <a:p>
            <a:pPr lvl="1"/>
            <a:r>
              <a:rPr lang="en-US" b="1" i="1" smtClean="0"/>
              <a:t>Event driven</a:t>
            </a:r>
            <a:r>
              <a:rPr lang="en-US" smtClean="0"/>
              <a:t> systems</a:t>
            </a:r>
            <a:endParaRPr lang="en-US" b="1" i="1" smtClean="0"/>
          </a:p>
          <a:p>
            <a:r>
              <a:rPr lang="en-US" smtClean="0"/>
              <a:t>Some examples?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How does Stateflow work with Simulink?</a:t>
            </a:r>
          </a:p>
        </p:txBody>
      </p:sp>
      <p:sp>
        <p:nvSpPr>
          <p:cNvPr id="6147" name="Rectangle 3"/>
          <p:cNvSpPr>
            <a:spLocks noGrp="1" noChangeArrowheads="1"/>
          </p:cNvSpPr>
          <p:nvPr>
            <p:ph type="body" sz="half" idx="1"/>
          </p:nvPr>
        </p:nvSpPr>
        <p:spPr>
          <a:xfrm>
            <a:off x="361950" y="1465263"/>
            <a:ext cx="4125913" cy="1295400"/>
          </a:xfrm>
        </p:spPr>
        <p:txBody>
          <a:bodyPr/>
          <a:lstStyle/>
          <a:p>
            <a:pPr>
              <a:buFont typeface="Wingdings" pitchFamily="2" charset="2"/>
              <a:buNone/>
            </a:pPr>
            <a:r>
              <a:rPr lang="en-US" sz="2100" smtClean="0"/>
              <a:t>	Simulink is used to respond to </a:t>
            </a:r>
            <a:r>
              <a:rPr lang="en-US" sz="2100" b="1" smtClean="0"/>
              <a:t>continuous</a:t>
            </a:r>
            <a:r>
              <a:rPr lang="en-US" sz="2100" smtClean="0"/>
              <a:t> changes in dynamic systems. </a:t>
            </a:r>
          </a:p>
          <a:p>
            <a:endParaRPr lang="en-US" sz="2100" smtClean="0"/>
          </a:p>
          <a:p>
            <a:pPr>
              <a:buFont typeface="Wingdings" pitchFamily="2" charset="2"/>
              <a:buNone/>
            </a:pPr>
            <a:endParaRPr lang="en-US" sz="2100" smtClean="0"/>
          </a:p>
        </p:txBody>
      </p:sp>
      <p:sp>
        <p:nvSpPr>
          <p:cNvPr id="6148" name="Rectangle 4"/>
          <p:cNvSpPr>
            <a:spLocks noGrp="1" noChangeArrowheads="1"/>
          </p:cNvSpPr>
          <p:nvPr>
            <p:ph type="body" sz="half" idx="2"/>
          </p:nvPr>
        </p:nvSpPr>
        <p:spPr>
          <a:xfrm>
            <a:off x="4640263" y="1465263"/>
            <a:ext cx="4064000" cy="1095375"/>
          </a:xfrm>
        </p:spPr>
        <p:txBody>
          <a:bodyPr/>
          <a:lstStyle/>
          <a:p>
            <a:pPr>
              <a:buFont typeface="Wingdings" pitchFamily="2" charset="2"/>
              <a:buNone/>
            </a:pPr>
            <a:r>
              <a:rPr lang="en-US" sz="2100" smtClean="0"/>
              <a:t>	Stateflow is used to respond to </a:t>
            </a:r>
            <a:r>
              <a:rPr lang="en-US" sz="2100" b="1" smtClean="0"/>
              <a:t>instantaneous</a:t>
            </a:r>
            <a:r>
              <a:rPr lang="en-US" sz="2100" smtClean="0"/>
              <a:t> changes in dynamic systems.</a:t>
            </a:r>
          </a:p>
        </p:txBody>
      </p:sp>
      <p:sp>
        <p:nvSpPr>
          <p:cNvPr id="6149" name="Rectangle 5"/>
          <p:cNvSpPr>
            <a:spLocks noChangeArrowheads="1"/>
          </p:cNvSpPr>
          <p:nvPr/>
        </p:nvSpPr>
        <p:spPr bwMode="auto">
          <a:xfrm>
            <a:off x="355600" y="2722563"/>
            <a:ext cx="8245475" cy="769937"/>
          </a:xfrm>
          <a:prstGeom prst="rect">
            <a:avLst/>
          </a:prstGeom>
          <a:noFill/>
          <a:ln w="9525">
            <a:noFill/>
            <a:miter lim="800000"/>
            <a:headEnd/>
            <a:tailEnd/>
          </a:ln>
        </p:spPr>
        <p:txBody>
          <a:bodyPr/>
          <a:lstStyle/>
          <a:p>
            <a:pPr marL="284163" indent="-284163">
              <a:spcBef>
                <a:spcPct val="20000"/>
              </a:spcBef>
              <a:buClr>
                <a:srgbClr val="215383"/>
              </a:buClr>
              <a:buSzPct val="75000"/>
              <a:buFont typeface="Wingdings" pitchFamily="2" charset="2"/>
              <a:buNone/>
            </a:pPr>
            <a:r>
              <a:rPr lang="en-US" sz="2100">
                <a:latin typeface="Arial" charset="0"/>
              </a:rPr>
              <a:t>	Real-world systems have to respond to both continuous and instantaneous changes.</a:t>
            </a:r>
          </a:p>
        </p:txBody>
      </p:sp>
      <p:pic>
        <p:nvPicPr>
          <p:cNvPr id="6150" name="Picture 6" descr="MCj03985230000[1]"/>
          <p:cNvPicPr>
            <a:picLocks noChangeAspect="1" noChangeArrowheads="1"/>
          </p:cNvPicPr>
          <p:nvPr/>
        </p:nvPicPr>
        <p:blipFill>
          <a:blip r:embed="rId3"/>
          <a:srcRect/>
          <a:stretch>
            <a:fillRect/>
          </a:stretch>
        </p:blipFill>
        <p:spPr bwMode="auto">
          <a:xfrm>
            <a:off x="468313" y="3903663"/>
            <a:ext cx="1831975" cy="904875"/>
          </a:xfrm>
          <a:prstGeom prst="rect">
            <a:avLst/>
          </a:prstGeom>
          <a:noFill/>
          <a:ln w="9525">
            <a:noFill/>
            <a:miter lim="800000"/>
            <a:headEnd/>
            <a:tailEnd/>
          </a:ln>
        </p:spPr>
      </p:pic>
      <p:pic>
        <p:nvPicPr>
          <p:cNvPr id="6151" name="Picture 7" descr="MPj02892080000[1]"/>
          <p:cNvPicPr>
            <a:picLocks noChangeAspect="1" noChangeArrowheads="1"/>
          </p:cNvPicPr>
          <p:nvPr/>
        </p:nvPicPr>
        <p:blipFill>
          <a:blip r:embed="rId4"/>
          <a:srcRect/>
          <a:stretch>
            <a:fillRect/>
          </a:stretch>
        </p:blipFill>
        <p:spPr bwMode="auto">
          <a:xfrm>
            <a:off x="3844925" y="3248025"/>
            <a:ext cx="1360488" cy="1704975"/>
          </a:xfrm>
          <a:prstGeom prst="rect">
            <a:avLst/>
          </a:prstGeom>
          <a:noFill/>
          <a:ln w="9525">
            <a:noFill/>
            <a:miter lim="800000"/>
            <a:headEnd/>
            <a:tailEnd/>
          </a:ln>
        </p:spPr>
      </p:pic>
      <p:pic>
        <p:nvPicPr>
          <p:cNvPr id="6152" name="Picture 8" descr="MPj04019160000[1]"/>
          <p:cNvPicPr>
            <a:picLocks noChangeAspect="1" noChangeArrowheads="1"/>
          </p:cNvPicPr>
          <p:nvPr/>
        </p:nvPicPr>
        <p:blipFill>
          <a:blip r:embed="rId5" cstate="print"/>
          <a:srcRect/>
          <a:stretch>
            <a:fillRect/>
          </a:stretch>
        </p:blipFill>
        <p:spPr bwMode="auto">
          <a:xfrm>
            <a:off x="6870700" y="3211513"/>
            <a:ext cx="1163638" cy="1744662"/>
          </a:xfrm>
          <a:prstGeom prst="rect">
            <a:avLst/>
          </a:prstGeom>
          <a:noFill/>
          <a:ln w="9525">
            <a:noFill/>
            <a:miter lim="800000"/>
            <a:headEnd/>
            <a:tailEnd/>
          </a:ln>
        </p:spPr>
      </p:pic>
      <p:sp>
        <p:nvSpPr>
          <p:cNvPr id="6153" name="Text Box 9"/>
          <p:cNvSpPr txBox="1">
            <a:spLocks noChangeArrowheads="1"/>
          </p:cNvSpPr>
          <p:nvPr/>
        </p:nvSpPr>
        <p:spPr bwMode="auto">
          <a:xfrm>
            <a:off x="307975" y="4970463"/>
            <a:ext cx="2503488" cy="701675"/>
          </a:xfrm>
          <a:prstGeom prst="rect">
            <a:avLst/>
          </a:prstGeom>
          <a:noFill/>
          <a:ln w="9525">
            <a:noFill/>
            <a:miter lim="800000"/>
            <a:headEnd/>
            <a:tailEnd/>
          </a:ln>
        </p:spPr>
        <p:txBody>
          <a:bodyPr>
            <a:spAutoFit/>
          </a:bodyPr>
          <a:lstStyle/>
          <a:p>
            <a:pPr>
              <a:spcBef>
                <a:spcPct val="50000"/>
              </a:spcBef>
            </a:pPr>
            <a:r>
              <a:rPr lang="en-US" sz="2000"/>
              <a:t>suspension dynamics gear changes</a:t>
            </a:r>
          </a:p>
        </p:txBody>
      </p:sp>
      <p:sp>
        <p:nvSpPr>
          <p:cNvPr id="6154" name="Text Box 10"/>
          <p:cNvSpPr txBox="1">
            <a:spLocks noChangeArrowheads="1"/>
          </p:cNvSpPr>
          <p:nvPr/>
        </p:nvSpPr>
        <p:spPr bwMode="auto">
          <a:xfrm>
            <a:off x="3529013" y="5018088"/>
            <a:ext cx="2400300" cy="701675"/>
          </a:xfrm>
          <a:prstGeom prst="rect">
            <a:avLst/>
          </a:prstGeom>
          <a:noFill/>
          <a:ln w="9525">
            <a:noFill/>
            <a:miter lim="800000"/>
            <a:headEnd/>
            <a:tailEnd/>
          </a:ln>
        </p:spPr>
        <p:txBody>
          <a:bodyPr>
            <a:spAutoFit/>
          </a:bodyPr>
          <a:lstStyle/>
          <a:p>
            <a:pPr>
              <a:spcBef>
                <a:spcPct val="50000"/>
              </a:spcBef>
            </a:pPr>
            <a:r>
              <a:rPr lang="en-US" sz="2000"/>
              <a:t>propulsion system liftoff stages</a:t>
            </a:r>
          </a:p>
        </p:txBody>
      </p:sp>
      <p:sp>
        <p:nvSpPr>
          <p:cNvPr id="6155" name="Text Box 11"/>
          <p:cNvSpPr txBox="1">
            <a:spLocks noChangeArrowheads="1"/>
          </p:cNvSpPr>
          <p:nvPr/>
        </p:nvSpPr>
        <p:spPr bwMode="auto">
          <a:xfrm>
            <a:off x="6545263" y="5043488"/>
            <a:ext cx="1966912" cy="701675"/>
          </a:xfrm>
          <a:prstGeom prst="rect">
            <a:avLst/>
          </a:prstGeom>
          <a:noFill/>
          <a:ln w="9525">
            <a:noFill/>
            <a:miter lim="800000"/>
            <a:headEnd/>
            <a:tailEnd/>
          </a:ln>
        </p:spPr>
        <p:txBody>
          <a:bodyPr>
            <a:spAutoFit/>
          </a:bodyPr>
          <a:lstStyle/>
          <a:p>
            <a:pPr>
              <a:spcBef>
                <a:spcPct val="50000"/>
              </a:spcBef>
            </a:pPr>
            <a:r>
              <a:rPr lang="en-US" sz="2000"/>
              <a:t>robot kinematics operation modes</a:t>
            </a:r>
          </a:p>
        </p:txBody>
      </p:sp>
      <p:sp>
        <p:nvSpPr>
          <p:cNvPr id="6156" name="Rectangle 12"/>
          <p:cNvSpPr>
            <a:spLocks noChangeArrowheads="1"/>
          </p:cNvSpPr>
          <p:nvPr/>
        </p:nvSpPr>
        <p:spPr bwMode="auto">
          <a:xfrm>
            <a:off x="1549400" y="6088063"/>
            <a:ext cx="5915025" cy="769937"/>
          </a:xfrm>
          <a:prstGeom prst="rect">
            <a:avLst/>
          </a:prstGeom>
          <a:noFill/>
          <a:ln w="9525">
            <a:noFill/>
            <a:miter lim="800000"/>
            <a:headEnd/>
            <a:tailEnd/>
          </a:ln>
        </p:spPr>
        <p:txBody>
          <a:bodyPr/>
          <a:lstStyle/>
          <a:p>
            <a:pPr marL="284163" indent="-284163" algn="ctr">
              <a:spcBef>
                <a:spcPct val="20000"/>
              </a:spcBef>
              <a:buClr>
                <a:srgbClr val="215383"/>
              </a:buClr>
              <a:buSzPct val="75000"/>
              <a:buFont typeface="Wingdings" pitchFamily="2" charset="2"/>
              <a:buNone/>
            </a:pPr>
            <a:r>
              <a:rPr lang="en-US" sz="2100" i="1">
                <a:latin typeface="Arial" charset="0"/>
              </a:rPr>
              <a:t>	Use both Simulink and Stateflow so that you can use the right tool for the right job.</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title"/>
          </p:nvPr>
        </p:nvSpPr>
        <p:spPr>
          <a:xfrm>
            <a:off x="544513" y="685800"/>
            <a:ext cx="7837487" cy="1066800"/>
          </a:xfrm>
        </p:spPr>
        <p:txBody>
          <a:bodyPr/>
          <a:lstStyle/>
          <a:p>
            <a:r>
              <a:rPr lang="en-US" smtClean="0"/>
              <a:t>Stateflow Overview</a:t>
            </a:r>
            <a:endParaRPr lang="en-US" baseline="30000" smtClean="0">
              <a:cs typeface="Arial" charset="0"/>
            </a:endParaRPr>
          </a:p>
        </p:txBody>
      </p:sp>
      <p:sp>
        <p:nvSpPr>
          <p:cNvPr id="7171" name="Rectangle 4"/>
          <p:cNvSpPr>
            <a:spLocks noGrp="1" noChangeArrowheads="1"/>
          </p:cNvSpPr>
          <p:nvPr>
            <p:ph type="body" idx="1"/>
          </p:nvPr>
        </p:nvSpPr>
        <p:spPr>
          <a:xfrm>
            <a:off x="531813" y="1524000"/>
            <a:ext cx="8383587" cy="2514600"/>
          </a:xfrm>
        </p:spPr>
        <p:txBody>
          <a:bodyPr/>
          <a:lstStyle/>
          <a:p>
            <a:r>
              <a:rPr lang="en-US" smtClean="0"/>
              <a:t>Extend Simulink with a design environment for developing state machines and flow charts </a:t>
            </a:r>
          </a:p>
          <a:p>
            <a:r>
              <a:rPr lang="en-US" smtClean="0"/>
              <a:t>Design systems containing control, supervisory, and mode logic</a:t>
            </a:r>
          </a:p>
          <a:p>
            <a:r>
              <a:rPr lang="en-US" smtClean="0">
                <a:cs typeface="Arial" charset="0"/>
              </a:rPr>
              <a:t>Describe logic in a natural and understandable form with deterministic execution semantics</a:t>
            </a:r>
            <a:endParaRPr lang="en-US" baseline="30000" smtClean="0">
              <a:cs typeface="Arial" charset="0"/>
            </a:endParaRPr>
          </a:p>
          <a:p>
            <a:endParaRPr lang="en-US" baseline="30000" smtClean="0">
              <a:cs typeface="Arial" charset="0"/>
            </a:endParaRPr>
          </a:p>
        </p:txBody>
      </p:sp>
      <p:pic>
        <p:nvPicPr>
          <p:cNvPr id="7172" name="Picture 13"/>
          <p:cNvPicPr>
            <a:picLocks noChangeAspect="1" noChangeArrowheads="1"/>
          </p:cNvPicPr>
          <p:nvPr/>
        </p:nvPicPr>
        <p:blipFill>
          <a:blip r:embed="rId3"/>
          <a:srcRect/>
          <a:stretch>
            <a:fillRect/>
          </a:stretch>
        </p:blipFill>
        <p:spPr bwMode="auto">
          <a:xfrm>
            <a:off x="3886200" y="3886200"/>
            <a:ext cx="4800600" cy="2786063"/>
          </a:xfrm>
          <a:prstGeom prst="rect">
            <a:avLst/>
          </a:prstGeom>
          <a:noFill/>
          <a:ln w="9525">
            <a:noFill/>
            <a:miter lim="800000"/>
            <a:headEnd/>
            <a:tailEnd/>
          </a:ln>
        </p:spPr>
      </p:pic>
      <p:pic>
        <p:nvPicPr>
          <p:cNvPr id="7173" name="Picture 14"/>
          <p:cNvPicPr>
            <a:picLocks noChangeAspect="1" noChangeArrowheads="1"/>
          </p:cNvPicPr>
          <p:nvPr/>
        </p:nvPicPr>
        <p:blipFill>
          <a:blip r:embed="rId4"/>
          <a:srcRect/>
          <a:stretch>
            <a:fillRect/>
          </a:stretch>
        </p:blipFill>
        <p:spPr bwMode="auto">
          <a:xfrm>
            <a:off x="381000" y="4191000"/>
            <a:ext cx="3276600" cy="1898650"/>
          </a:xfrm>
          <a:prstGeom prst="rect">
            <a:avLst/>
          </a:prstGeom>
          <a:noFill/>
          <a:ln w="9525">
            <a:noFill/>
            <a:miter lim="800000"/>
            <a:headEnd/>
            <a:tailEnd/>
          </a:ln>
        </p:spPr>
      </p:pic>
      <p:sp>
        <p:nvSpPr>
          <p:cNvPr id="7174" name="AutoShape 15"/>
          <p:cNvSpPr>
            <a:spLocks noChangeArrowheads="1"/>
          </p:cNvSpPr>
          <p:nvPr/>
        </p:nvSpPr>
        <p:spPr bwMode="auto">
          <a:xfrm rot="-5400000">
            <a:off x="1524000" y="4267200"/>
            <a:ext cx="2743200" cy="1981200"/>
          </a:xfrm>
          <a:prstGeom prst="triangle">
            <a:avLst>
              <a:gd name="adj" fmla="val 53181"/>
            </a:avLst>
          </a:prstGeom>
          <a:solidFill>
            <a:srgbClr val="C0C0C0">
              <a:alpha val="25098"/>
            </a:srgbClr>
          </a:solidFill>
          <a:ln w="9525">
            <a:solidFill>
              <a:schemeClr val="tx1"/>
            </a:solidFill>
            <a:miter lim="800000"/>
            <a:headEnd/>
            <a:tailEnd/>
          </a:ln>
        </p:spPr>
        <p:txBody>
          <a:bodyPr tIns="91440" bIns="91440" anchor="ctr">
            <a:spAutoFit/>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719138"/>
            <a:ext cx="8382000" cy="1139825"/>
          </a:xfrm>
        </p:spPr>
        <p:txBody>
          <a:bodyPr/>
          <a:lstStyle/>
          <a:p>
            <a:r>
              <a:rPr lang="en-US" smtClean="0"/>
              <a:t>What is a finite state machine?</a:t>
            </a:r>
          </a:p>
        </p:txBody>
      </p:sp>
      <p:sp>
        <p:nvSpPr>
          <p:cNvPr id="8195" name="Rectangle 3"/>
          <p:cNvSpPr>
            <a:spLocks noGrp="1" noChangeArrowheads="1"/>
          </p:cNvSpPr>
          <p:nvPr>
            <p:ph type="body" idx="1"/>
          </p:nvPr>
        </p:nvSpPr>
        <p:spPr>
          <a:xfrm>
            <a:off x="628650" y="1752600"/>
            <a:ext cx="8362950" cy="4419600"/>
          </a:xfrm>
        </p:spPr>
        <p:txBody>
          <a:bodyPr/>
          <a:lstStyle/>
          <a:p>
            <a:r>
              <a:rPr lang="en-US" smtClean="0"/>
              <a:t>A representation of a reactive system that contains a finite number of states</a:t>
            </a:r>
          </a:p>
          <a:p>
            <a:r>
              <a:rPr lang="en-US" smtClean="0"/>
              <a:t>System changes states based on defined conditions</a:t>
            </a:r>
          </a:p>
          <a:p>
            <a:r>
              <a:rPr lang="en-US" smtClean="0"/>
              <a:t>Examples:</a:t>
            </a:r>
          </a:p>
          <a:p>
            <a:pPr lvl="1"/>
            <a:r>
              <a:rPr lang="en-US" smtClean="0"/>
              <a:t>Automatic transmission:</a:t>
            </a:r>
          </a:p>
          <a:p>
            <a:pPr lvl="2"/>
            <a:r>
              <a:rPr lang="en-US" smtClean="0"/>
              <a:t>First, second, third, and fourth gears</a:t>
            </a:r>
          </a:p>
          <a:p>
            <a:pPr lvl="1"/>
            <a:r>
              <a:rPr lang="en-US" smtClean="0"/>
              <a:t>Actuator in a fault detection, isolation, and recovery system:</a:t>
            </a:r>
          </a:p>
          <a:p>
            <a:pPr lvl="2"/>
            <a:r>
              <a:rPr lang="en-US" smtClean="0"/>
              <a:t>Active, standby, off, isolated</a:t>
            </a:r>
          </a:p>
          <a:p>
            <a:pPr lvl="1"/>
            <a:r>
              <a:rPr lang="en-US" smtClean="0"/>
              <a:t>Robot arm</a:t>
            </a:r>
          </a:p>
          <a:p>
            <a:pPr lvl="2"/>
            <a:r>
              <a:rPr lang="en-US" smtClean="0"/>
              <a:t>Initialization, normal mode, or shutdown</a:t>
            </a:r>
          </a:p>
          <a:p>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44513" y="685800"/>
            <a:ext cx="7837487" cy="1066800"/>
          </a:xfrm>
        </p:spPr>
        <p:txBody>
          <a:bodyPr/>
          <a:lstStyle/>
          <a:p>
            <a:r>
              <a:rPr lang="en-US" smtClean="0"/>
              <a:t>Key Features</a:t>
            </a:r>
          </a:p>
        </p:txBody>
      </p:sp>
      <p:sp>
        <p:nvSpPr>
          <p:cNvPr id="9219" name="Rectangle 3"/>
          <p:cNvSpPr>
            <a:spLocks noGrp="1" noChangeArrowheads="1"/>
          </p:cNvSpPr>
          <p:nvPr>
            <p:ph type="body" idx="1"/>
          </p:nvPr>
        </p:nvSpPr>
        <p:spPr>
          <a:xfrm>
            <a:off x="533400" y="1524000"/>
            <a:ext cx="5257800" cy="5334000"/>
          </a:xfrm>
        </p:spPr>
        <p:txBody>
          <a:bodyPr/>
          <a:lstStyle/>
          <a:p>
            <a:r>
              <a:rPr lang="en-US" smtClean="0"/>
              <a:t>Defines functions </a:t>
            </a:r>
          </a:p>
          <a:p>
            <a:pPr lvl="1"/>
            <a:r>
              <a:rPr lang="en-US" smtClean="0"/>
              <a:t>Procedurally, using the MATLAB language</a:t>
            </a:r>
          </a:p>
          <a:p>
            <a:pPr lvl="1"/>
            <a:r>
              <a:rPr lang="en-US" smtClean="0"/>
              <a:t>In tabular form, with truth tables</a:t>
            </a:r>
          </a:p>
          <a:p>
            <a:pPr lvl="1"/>
            <a:r>
              <a:rPr lang="en-US" smtClean="0"/>
              <a:t>Graphically, using flow diagrams</a:t>
            </a:r>
          </a:p>
          <a:p>
            <a:r>
              <a:rPr lang="en-US" smtClean="0"/>
              <a:t>Provides language elements, hierarchy, and parallelism</a:t>
            </a:r>
          </a:p>
          <a:p>
            <a:r>
              <a:rPr lang="en-US" smtClean="0"/>
              <a:t>Animates Stateflow</a:t>
            </a:r>
            <a:r>
              <a:rPr lang="en-US" baseline="30000" smtClean="0">
                <a:cs typeface="Arial" charset="0"/>
              </a:rPr>
              <a:t>®</a:t>
            </a:r>
            <a:r>
              <a:rPr lang="en-US" smtClean="0"/>
              <a:t> charts to enhance understanding of the system</a:t>
            </a:r>
          </a:p>
          <a:p>
            <a:r>
              <a:rPr lang="en-US" smtClean="0"/>
              <a:t>Incorporates custom and legacy C code with input and output arguments </a:t>
            </a:r>
          </a:p>
          <a:p>
            <a:r>
              <a:rPr lang="en-US" smtClean="0"/>
              <a:t>Performs static and run-time checks</a:t>
            </a:r>
          </a:p>
          <a:p>
            <a:r>
              <a:rPr lang="en-US" smtClean="0"/>
              <a:t>Supports Mealy and Moore finite state machines</a:t>
            </a:r>
          </a:p>
        </p:txBody>
      </p:sp>
      <p:pic>
        <p:nvPicPr>
          <p:cNvPr id="9220" name="Picture 10" descr="sf_boiler2"/>
          <p:cNvPicPr>
            <a:picLocks noChangeAspect="1" noChangeArrowheads="1"/>
          </p:cNvPicPr>
          <p:nvPr/>
        </p:nvPicPr>
        <p:blipFill>
          <a:blip r:embed="rId3"/>
          <a:srcRect/>
          <a:stretch>
            <a:fillRect/>
          </a:stretch>
        </p:blipFill>
        <p:spPr bwMode="auto">
          <a:xfrm>
            <a:off x="5181600" y="1219200"/>
            <a:ext cx="3505200" cy="1603375"/>
          </a:xfrm>
          <a:prstGeom prst="rect">
            <a:avLst/>
          </a:prstGeom>
          <a:noFill/>
          <a:ln w="9525">
            <a:noFill/>
            <a:miter lim="800000"/>
            <a:headEnd/>
            <a:tailEnd/>
          </a:ln>
        </p:spPr>
      </p:pic>
      <p:pic>
        <p:nvPicPr>
          <p:cNvPr id="9221" name="Picture 11" descr="sf_boiler1"/>
          <p:cNvPicPr>
            <a:picLocks noChangeAspect="1" noChangeArrowheads="1"/>
          </p:cNvPicPr>
          <p:nvPr/>
        </p:nvPicPr>
        <p:blipFill>
          <a:blip r:embed="rId4"/>
          <a:srcRect l="55721" t="30606" r="3278" b="25757"/>
          <a:stretch>
            <a:fillRect/>
          </a:stretch>
        </p:blipFill>
        <p:spPr bwMode="auto">
          <a:xfrm>
            <a:off x="5943600" y="4724400"/>
            <a:ext cx="2667000" cy="1674813"/>
          </a:xfrm>
          <a:prstGeom prst="rect">
            <a:avLst/>
          </a:prstGeom>
          <a:noFill/>
          <a:ln w="9525">
            <a:noFill/>
            <a:miter lim="800000"/>
            <a:headEnd/>
            <a:tailEnd/>
          </a:ln>
        </p:spPr>
      </p:pic>
      <p:pic>
        <p:nvPicPr>
          <p:cNvPr id="9222" name="Picture 9" descr="sf_truth1"/>
          <p:cNvPicPr>
            <a:picLocks noChangeAspect="1" noChangeArrowheads="1"/>
          </p:cNvPicPr>
          <p:nvPr/>
        </p:nvPicPr>
        <p:blipFill>
          <a:blip r:embed="rId5"/>
          <a:srcRect/>
          <a:stretch>
            <a:fillRect/>
          </a:stretch>
        </p:blipFill>
        <p:spPr bwMode="auto">
          <a:xfrm>
            <a:off x="6400800" y="1981200"/>
            <a:ext cx="2566988" cy="2781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Case Study Introduction</a:t>
            </a:r>
          </a:p>
        </p:txBody>
      </p:sp>
      <p:sp>
        <p:nvSpPr>
          <p:cNvPr id="10243" name="Rectangle 3"/>
          <p:cNvSpPr>
            <a:spLocks noGrp="1" noChangeArrowheads="1"/>
          </p:cNvSpPr>
          <p:nvPr>
            <p:ph type="body" idx="1"/>
          </p:nvPr>
        </p:nvSpPr>
        <p:spPr/>
        <p:txBody>
          <a:bodyPr/>
          <a:lstStyle/>
          <a:p>
            <a:r>
              <a:rPr lang="en-US" smtClean="0"/>
              <a:t>Our “device” generates heat when</a:t>
            </a:r>
            <a:br>
              <a:rPr lang="en-US" smtClean="0"/>
            </a:br>
            <a:r>
              <a:rPr lang="en-US" smtClean="0"/>
              <a:t>it is switched on.</a:t>
            </a:r>
          </a:p>
          <a:p>
            <a:r>
              <a:rPr lang="en-US" smtClean="0"/>
              <a:t>We need to develop some control</a:t>
            </a:r>
            <a:br>
              <a:rPr lang="en-US" smtClean="0"/>
            </a:br>
            <a:r>
              <a:rPr lang="en-US" smtClean="0"/>
              <a:t>logic to:</a:t>
            </a:r>
          </a:p>
          <a:p>
            <a:pPr lvl="1"/>
            <a:r>
              <a:rPr lang="en-US" smtClean="0"/>
              <a:t>Turn an internal fan on &amp; off</a:t>
            </a:r>
          </a:p>
          <a:p>
            <a:pPr lvl="1"/>
            <a:r>
              <a:rPr lang="en-US" smtClean="0"/>
              <a:t>Determine fan speed</a:t>
            </a:r>
          </a:p>
          <a:p>
            <a:pPr lvl="1"/>
            <a:r>
              <a:rPr lang="en-US" smtClean="0"/>
              <a:t>Detect a fault with the primary fan</a:t>
            </a:r>
            <a:br>
              <a:rPr lang="en-US" smtClean="0"/>
            </a:br>
            <a:r>
              <a:rPr lang="en-US" smtClean="0"/>
              <a:t>and activate a backup</a:t>
            </a:r>
          </a:p>
          <a:p>
            <a:pPr lvl="1"/>
            <a:r>
              <a:rPr lang="en-US" smtClean="0"/>
              <a:t>Automatically turn the device</a:t>
            </a:r>
            <a:br>
              <a:rPr lang="en-US" smtClean="0"/>
            </a:br>
            <a:r>
              <a:rPr lang="en-US" smtClean="0"/>
              <a:t>off if the temperature is too high</a:t>
            </a:r>
          </a:p>
        </p:txBody>
      </p:sp>
      <p:pic>
        <p:nvPicPr>
          <p:cNvPr id="10244" name="Picture 6"/>
          <p:cNvPicPr>
            <a:picLocks noChangeAspect="1" noChangeArrowheads="1"/>
          </p:cNvPicPr>
          <p:nvPr/>
        </p:nvPicPr>
        <p:blipFill>
          <a:blip r:embed="rId2"/>
          <a:srcRect l="23404" r="23404"/>
          <a:stretch>
            <a:fillRect/>
          </a:stretch>
        </p:blipFill>
        <p:spPr bwMode="auto">
          <a:xfrm>
            <a:off x="6457950" y="2590800"/>
            <a:ext cx="2228850" cy="4191000"/>
          </a:xfrm>
          <a:prstGeom prst="rect">
            <a:avLst/>
          </a:prstGeom>
          <a:noFill/>
          <a:ln w="9525">
            <a:noFill/>
            <a:miter lim="800000"/>
            <a:headEnd/>
            <a:tailEnd/>
          </a:ln>
        </p:spPr>
      </p:pic>
      <p:pic>
        <p:nvPicPr>
          <p:cNvPr id="1668109" name="Picture 13" descr="MMj02363570000[1]"/>
          <p:cNvPicPr>
            <a:picLocks noChangeAspect="1" noChangeArrowheads="1" noCrop="1"/>
          </p:cNvPicPr>
          <p:nvPr/>
        </p:nvPicPr>
        <p:blipFill>
          <a:blip r:embed="rId3"/>
          <a:srcRect/>
          <a:stretch>
            <a:fillRect/>
          </a:stretch>
        </p:blipFill>
        <p:spPr bwMode="auto">
          <a:xfrm>
            <a:off x="6610350" y="2209800"/>
            <a:ext cx="1905000" cy="609600"/>
          </a:xfrm>
          <a:prstGeom prst="rect">
            <a:avLst/>
          </a:prstGeom>
          <a:noFill/>
          <a:ln w="9525">
            <a:noFill/>
            <a:miter lim="800000"/>
            <a:headEnd/>
            <a:tailEnd/>
          </a:ln>
        </p:spPr>
      </p:pic>
      <p:pic>
        <p:nvPicPr>
          <p:cNvPr id="1668114" name="Picture 18" descr="MMj02836900000[1]"/>
          <p:cNvPicPr>
            <a:picLocks noChangeAspect="1" noChangeArrowheads="1" noCrop="1"/>
          </p:cNvPicPr>
          <p:nvPr/>
        </p:nvPicPr>
        <p:blipFill>
          <a:blip r:embed="rId4"/>
          <a:srcRect/>
          <a:stretch>
            <a:fillRect/>
          </a:stretch>
        </p:blipFill>
        <p:spPr bwMode="auto">
          <a:xfrm rot="2180033">
            <a:off x="5791200" y="1219200"/>
            <a:ext cx="1295400" cy="1295400"/>
          </a:xfrm>
          <a:prstGeom prst="rect">
            <a:avLst/>
          </a:prstGeom>
          <a:noFill/>
          <a:ln w="9525">
            <a:noFill/>
            <a:miter lim="800000"/>
            <a:headEnd/>
            <a:tailEnd/>
          </a:ln>
        </p:spPr>
      </p:pic>
      <p:sp>
        <p:nvSpPr>
          <p:cNvPr id="1668120" name="Oval 24"/>
          <p:cNvSpPr>
            <a:spLocks noChangeArrowheads="1"/>
          </p:cNvSpPr>
          <p:nvPr/>
        </p:nvSpPr>
        <p:spPr bwMode="auto">
          <a:xfrm>
            <a:off x="1219200" y="2362200"/>
            <a:ext cx="1828800" cy="381000"/>
          </a:xfrm>
          <a:prstGeom prst="ellipse">
            <a:avLst/>
          </a:prstGeom>
          <a:noFill/>
          <a:ln w="28575">
            <a:solidFill>
              <a:srgbClr val="0000FF"/>
            </a:solidFill>
            <a:round/>
            <a:headEnd/>
            <a:tailEnd/>
          </a:ln>
        </p:spPr>
        <p:txBody>
          <a:bodyPr tIns="91440" bIns="91440" anchor="ctr">
            <a:spAutoFit/>
          </a:bodyPr>
          <a:lstStyle/>
          <a:p>
            <a:endParaRPr lang="en-US"/>
          </a:p>
        </p:txBody>
      </p:sp>
      <p:sp>
        <p:nvSpPr>
          <p:cNvPr id="1668121" name="Oval 25"/>
          <p:cNvSpPr>
            <a:spLocks noChangeArrowheads="1"/>
          </p:cNvSpPr>
          <p:nvPr/>
        </p:nvSpPr>
        <p:spPr bwMode="auto">
          <a:xfrm>
            <a:off x="685800" y="3124200"/>
            <a:ext cx="838200" cy="381000"/>
          </a:xfrm>
          <a:prstGeom prst="ellipse">
            <a:avLst/>
          </a:prstGeom>
          <a:noFill/>
          <a:ln w="28575">
            <a:solidFill>
              <a:srgbClr val="0000FF"/>
            </a:solidFill>
            <a:round/>
            <a:headEnd/>
            <a:tailEnd/>
          </a:ln>
        </p:spPr>
        <p:txBody>
          <a:bodyPr tIns="91440" bIns="91440" anchor="ctr">
            <a:spAutoFit/>
          </a:bodyPr>
          <a:lstStyle/>
          <a:p>
            <a:endParaRPr lang="en-US"/>
          </a:p>
        </p:txBody>
      </p:sp>
      <p:sp>
        <p:nvSpPr>
          <p:cNvPr id="1668122" name="Oval 26"/>
          <p:cNvSpPr>
            <a:spLocks noChangeArrowheads="1"/>
          </p:cNvSpPr>
          <p:nvPr/>
        </p:nvSpPr>
        <p:spPr bwMode="auto">
          <a:xfrm>
            <a:off x="3429000" y="3429000"/>
            <a:ext cx="1143000" cy="381000"/>
          </a:xfrm>
          <a:prstGeom prst="ellipse">
            <a:avLst/>
          </a:prstGeom>
          <a:noFill/>
          <a:ln w="28575">
            <a:solidFill>
              <a:srgbClr val="0000FF"/>
            </a:solidFill>
            <a:round/>
            <a:headEnd/>
            <a:tailEnd/>
          </a:ln>
        </p:spPr>
        <p:txBody>
          <a:bodyPr tIns="91440" bIns="91440" anchor="ctr">
            <a:spAutoFit/>
          </a:bodyPr>
          <a:lstStyle/>
          <a:p>
            <a:endParaRPr lang="en-US"/>
          </a:p>
        </p:txBody>
      </p:sp>
      <p:sp>
        <p:nvSpPr>
          <p:cNvPr id="1668123" name="Oval 27"/>
          <p:cNvSpPr>
            <a:spLocks noChangeArrowheads="1"/>
          </p:cNvSpPr>
          <p:nvPr/>
        </p:nvSpPr>
        <p:spPr bwMode="auto">
          <a:xfrm>
            <a:off x="2057400" y="4191000"/>
            <a:ext cx="838200" cy="381000"/>
          </a:xfrm>
          <a:prstGeom prst="ellipse">
            <a:avLst/>
          </a:prstGeom>
          <a:noFill/>
          <a:ln w="28575">
            <a:solidFill>
              <a:srgbClr val="0000FF"/>
            </a:solidFill>
            <a:round/>
            <a:headEnd/>
            <a:tailEnd/>
          </a:ln>
        </p:spPr>
        <p:txBody>
          <a:bodyPr tIns="91440" bIns="91440" anchor="ctr">
            <a:spAutoFit/>
          </a:bodyPr>
          <a:lstStyle/>
          <a:p>
            <a:endParaRPr lang="en-US"/>
          </a:p>
        </p:txBody>
      </p:sp>
      <p:sp>
        <p:nvSpPr>
          <p:cNvPr id="1668124" name="Oval 28"/>
          <p:cNvSpPr>
            <a:spLocks noChangeArrowheads="1"/>
          </p:cNvSpPr>
          <p:nvPr/>
        </p:nvSpPr>
        <p:spPr bwMode="auto">
          <a:xfrm>
            <a:off x="1066800" y="4876800"/>
            <a:ext cx="1905000" cy="381000"/>
          </a:xfrm>
          <a:prstGeom prst="ellipse">
            <a:avLst/>
          </a:prstGeom>
          <a:noFill/>
          <a:ln w="28575">
            <a:solidFill>
              <a:srgbClr val="0000FF"/>
            </a:solidFill>
            <a:round/>
            <a:headEnd/>
            <a:tailEnd/>
          </a:ln>
        </p:spPr>
        <p:txBody>
          <a:bodyPr tIns="91440" bIns="91440" anchor="ctr">
            <a:spAutoFit/>
          </a:bodyPr>
          <a:lstStyle/>
          <a:p>
            <a:endParaRPr lang="en-US"/>
          </a:p>
        </p:txBody>
      </p:sp>
      <p:pic>
        <p:nvPicPr>
          <p:cNvPr id="1668127" name="Picture 31" descr="MCj02331540000[1]"/>
          <p:cNvPicPr>
            <a:picLocks noChangeAspect="1" noChangeArrowheads="1"/>
          </p:cNvPicPr>
          <p:nvPr/>
        </p:nvPicPr>
        <p:blipFill>
          <a:blip r:embed="rId5"/>
          <a:srcRect/>
          <a:stretch>
            <a:fillRect/>
          </a:stretch>
        </p:blipFill>
        <p:spPr bwMode="auto">
          <a:xfrm>
            <a:off x="5181600" y="4648200"/>
            <a:ext cx="1181100" cy="11858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68127"/>
                                        </p:tgtEl>
                                        <p:attrNameLst>
                                          <p:attrName>style.visibility</p:attrName>
                                        </p:attrNameLst>
                                      </p:cBhvr>
                                      <p:to>
                                        <p:strVal val="visible"/>
                                      </p:to>
                                    </p:set>
                                  </p:childTnLst>
                                </p:cTn>
                              </p:par>
                              <p:par>
                                <p:cTn id="7" presetID="56" presetClass="path" presetSubtype="0" accel="50000" decel="50000" autoRev="1" fill="hold" nodeType="withEffect">
                                  <p:stCondLst>
                                    <p:cond delay="0"/>
                                  </p:stCondLst>
                                  <p:childTnLst>
                                    <p:animMotion origin="layout" path="M 1.11022E-16 3.00578E-6 L 0.13542 -0.10844 " pathEditMode="relative" rAng="0" ptsTypes="AA">
                                      <p:cBhvr>
                                        <p:cTn id="8" dur="2000" fill="hold"/>
                                        <p:tgtEl>
                                          <p:spTgt spid="1668127"/>
                                        </p:tgtEl>
                                        <p:attrNameLst>
                                          <p:attrName>ppt_x</p:attrName>
                                          <p:attrName>ppt_y</p:attrName>
                                        </p:attrNameLst>
                                      </p:cBhvr>
                                      <p:rCtr x="68" y="-54"/>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6810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68114"/>
                                        </p:tgtEl>
                                        <p:attrNameLst>
                                          <p:attrName>style.visibility</p:attrName>
                                        </p:attrNameLst>
                                      </p:cBhvr>
                                      <p:to>
                                        <p:strVal val="visible"/>
                                      </p:to>
                                    </p:set>
                                  </p:childTnLst>
                                </p:cTn>
                              </p:par>
                              <p:par>
                                <p:cTn id="17" presetID="9" presetClass="exit" presetSubtype="0" fill="hold" nodeType="withEffect">
                                  <p:stCondLst>
                                    <p:cond delay="0"/>
                                  </p:stCondLst>
                                  <p:childTnLst>
                                    <p:animEffect transition="out" filter="dissolve">
                                      <p:cBhvr>
                                        <p:cTn id="18" dur="5000"/>
                                        <p:tgtEl>
                                          <p:spTgt spid="1668109"/>
                                        </p:tgtEl>
                                      </p:cBhvr>
                                    </p:animEffect>
                                    <p:set>
                                      <p:cBhvr>
                                        <p:cTn id="19" dur="1" fill="hold">
                                          <p:stCondLst>
                                            <p:cond delay="4999"/>
                                          </p:stCondLst>
                                        </p:cTn>
                                        <p:tgtEl>
                                          <p:spTgt spid="1668109"/>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66812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66812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66812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66812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668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8120" grpId="0" animBg="1"/>
      <p:bldP spid="1668121" grpId="0" animBg="1"/>
      <p:bldP spid="1668122" grpId="0" animBg="1"/>
      <p:bldP spid="1668123" grpId="0" animBg="1"/>
      <p:bldP spid="16681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Working with the demo &amp; script</a:t>
            </a:r>
          </a:p>
        </p:txBody>
      </p:sp>
      <p:sp>
        <p:nvSpPr>
          <p:cNvPr id="11267" name="Rectangle 3"/>
          <p:cNvSpPr>
            <a:spLocks noGrp="1" noChangeArrowheads="1"/>
          </p:cNvSpPr>
          <p:nvPr>
            <p:ph type="body" idx="1"/>
          </p:nvPr>
        </p:nvSpPr>
        <p:spPr/>
        <p:txBody>
          <a:bodyPr/>
          <a:lstStyle/>
          <a:p>
            <a:pPr marL="419100" indent="-419100">
              <a:buFont typeface="Wingdings" pitchFamily="2" charset="2"/>
              <a:buAutoNum type="arabicPeriod"/>
            </a:pPr>
            <a:r>
              <a:rPr lang="en-US" smtClean="0"/>
              <a:t>Copy the “Class” folder onto your desktop</a:t>
            </a:r>
          </a:p>
          <a:p>
            <a:pPr marL="419100" indent="-419100">
              <a:buFont typeface="Wingdings" pitchFamily="2" charset="2"/>
              <a:buAutoNum type="arabicPeriod"/>
            </a:pPr>
            <a:r>
              <a:rPr lang="en-US" smtClean="0"/>
              <a:t>Open MATLAB and navigate to the “Class” directory</a:t>
            </a:r>
          </a:p>
          <a:p>
            <a:pPr marL="419100" indent="-419100">
              <a:buFont typeface="Wingdings" pitchFamily="2" charset="2"/>
              <a:buAutoNum type="arabicPeriod"/>
            </a:pPr>
            <a:r>
              <a:rPr lang="en-US" smtClean="0"/>
              <a:t>Run the “start_sfWorkshop.m” file</a:t>
            </a:r>
          </a:p>
          <a:p>
            <a:pPr marL="779463" lvl="1" indent="-381000">
              <a:buFont typeface="Wingdings" pitchFamily="2" charset="2"/>
              <a:buChar char="§"/>
            </a:pPr>
            <a:r>
              <a:rPr lang="en-US" smtClean="0"/>
              <a:t>Files are copied from the “source” to “work” directory</a:t>
            </a:r>
          </a:p>
          <a:p>
            <a:pPr marL="1139825" lvl="2" indent="-342900"/>
            <a:r>
              <a:rPr lang="en-US" smtClean="0"/>
              <a:t>If you modify the files in the “work” directory, you always have the “source” files as a backup.</a:t>
            </a:r>
          </a:p>
          <a:p>
            <a:pPr marL="779463" lvl="1" indent="-381000">
              <a:buFont typeface="Wingdings" pitchFamily="2" charset="2"/>
              <a:buChar char="§"/>
            </a:pPr>
            <a:r>
              <a:rPr lang="en-US" smtClean="0"/>
              <a:t>MATLAB changes into the “work” directory &amp; opens an HTML script.</a:t>
            </a:r>
          </a:p>
          <a:p>
            <a:pPr marL="779463" lvl="1" indent="-381000">
              <a:buFont typeface="Wingdings" pitchFamily="2" charset="2"/>
              <a:buChar char="§"/>
            </a:pPr>
            <a:r>
              <a:rPr lang="en-US" smtClean="0"/>
              <a:t>The HTML script provides instructions on how to go from one step to another &amp; provides a fail-safe in case you don’t complete a step.</a:t>
            </a:r>
          </a:p>
          <a:p>
            <a:pPr marL="779463" lvl="1" indent="-381000">
              <a:buFont typeface="Wingdings" pitchFamily="2" charset="2"/>
              <a:buChar char="§"/>
            </a:pPr>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MW">
  <a:themeElements>
    <a:clrScheme name="TMW 10">
      <a:dk1>
        <a:srgbClr val="000000"/>
      </a:dk1>
      <a:lt1>
        <a:srgbClr val="FFFFFF"/>
      </a:lt1>
      <a:dk2>
        <a:srgbClr val="265787"/>
      </a:dk2>
      <a:lt2>
        <a:srgbClr val="808080"/>
      </a:lt2>
      <a:accent1>
        <a:srgbClr val="D88100"/>
      </a:accent1>
      <a:accent2>
        <a:srgbClr val="BD3826"/>
      </a:accent2>
      <a:accent3>
        <a:srgbClr val="FFFFFF"/>
      </a:accent3>
      <a:accent4>
        <a:srgbClr val="000000"/>
      </a:accent4>
      <a:accent5>
        <a:srgbClr val="E9C1AA"/>
      </a:accent5>
      <a:accent6>
        <a:srgbClr val="AB3221"/>
      </a:accent6>
      <a:hlink>
        <a:srgbClr val="3842A6"/>
      </a:hlink>
      <a:folHlink>
        <a:srgbClr val="F7C903"/>
      </a:folHlink>
    </a:clrScheme>
    <a:fontScheme name="TM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91440" rIns="91440" bIns="9144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0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91440" rIns="91440" bIns="9144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0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M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M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M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TMW 8">
        <a:dk1>
          <a:srgbClr val="000000"/>
        </a:dk1>
        <a:lt1>
          <a:srgbClr val="FFFFFF"/>
        </a:lt1>
        <a:dk2>
          <a:srgbClr val="000000"/>
        </a:dk2>
        <a:lt2>
          <a:srgbClr val="808080"/>
        </a:lt2>
        <a:accent1>
          <a:srgbClr val="E07712"/>
        </a:accent1>
        <a:accent2>
          <a:srgbClr val="154F8F"/>
        </a:accent2>
        <a:accent3>
          <a:srgbClr val="FFFFFF"/>
        </a:accent3>
        <a:accent4>
          <a:srgbClr val="000000"/>
        </a:accent4>
        <a:accent5>
          <a:srgbClr val="EDBDAA"/>
        </a:accent5>
        <a:accent6>
          <a:srgbClr val="124781"/>
        </a:accent6>
        <a:hlink>
          <a:srgbClr val="66A8D0"/>
        </a:hlink>
        <a:folHlink>
          <a:srgbClr val="FFCC00"/>
        </a:folHlink>
      </a:clrScheme>
      <a:clrMap bg1="lt1" tx1="dk1" bg2="lt2" tx2="dk2" accent1="accent1" accent2="accent2" accent3="accent3" accent4="accent4" accent5="accent5" accent6="accent6" hlink="hlink" folHlink="folHlink"/>
    </a:extraClrScheme>
    <a:extraClrScheme>
      <a:clrScheme name="TMW 9">
        <a:dk1>
          <a:srgbClr val="000000"/>
        </a:dk1>
        <a:lt1>
          <a:srgbClr val="FFFFFF"/>
        </a:lt1>
        <a:dk2>
          <a:srgbClr val="265787"/>
        </a:dk2>
        <a:lt2>
          <a:srgbClr val="808080"/>
        </a:lt2>
        <a:accent1>
          <a:srgbClr val="D88100"/>
        </a:accent1>
        <a:accent2>
          <a:srgbClr val="BD3826"/>
        </a:accent2>
        <a:accent3>
          <a:srgbClr val="FFFFFF"/>
        </a:accent3>
        <a:accent4>
          <a:srgbClr val="000000"/>
        </a:accent4>
        <a:accent5>
          <a:srgbClr val="E9C1AA"/>
        </a:accent5>
        <a:accent6>
          <a:srgbClr val="AB3221"/>
        </a:accent6>
        <a:hlink>
          <a:srgbClr val="66A8D0"/>
        </a:hlink>
        <a:folHlink>
          <a:srgbClr val="F7C903"/>
        </a:folHlink>
      </a:clrScheme>
      <a:clrMap bg1="lt1" tx1="dk1" bg2="lt2" tx2="dk2" accent1="accent1" accent2="accent2" accent3="accent3" accent4="accent4" accent5="accent5" accent6="accent6" hlink="hlink" folHlink="folHlink"/>
    </a:extraClrScheme>
    <a:extraClrScheme>
      <a:clrScheme name="TMW 10">
        <a:dk1>
          <a:srgbClr val="000000"/>
        </a:dk1>
        <a:lt1>
          <a:srgbClr val="FFFFFF"/>
        </a:lt1>
        <a:dk2>
          <a:srgbClr val="265787"/>
        </a:dk2>
        <a:lt2>
          <a:srgbClr val="808080"/>
        </a:lt2>
        <a:accent1>
          <a:srgbClr val="D88100"/>
        </a:accent1>
        <a:accent2>
          <a:srgbClr val="BD3826"/>
        </a:accent2>
        <a:accent3>
          <a:srgbClr val="FFFFFF"/>
        </a:accent3>
        <a:accent4>
          <a:srgbClr val="000000"/>
        </a:accent4>
        <a:accent5>
          <a:srgbClr val="E9C1AA"/>
        </a:accent5>
        <a:accent6>
          <a:srgbClr val="AB3221"/>
        </a:accent6>
        <a:hlink>
          <a:srgbClr val="3842A6"/>
        </a:hlink>
        <a:folHlink>
          <a:srgbClr val="F7C90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TMW</Template>
  <TotalTime>37304</TotalTime>
  <Pages>4</Pages>
  <Words>1494</Words>
  <Application>Microsoft PowerPoint 4.0</Application>
  <PresentationFormat>On-screen Show (4:3)</PresentationFormat>
  <Paragraphs>128</Paragraphs>
  <Slides>11</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Times New Roman</vt:lpstr>
      <vt:lpstr>Arial</vt:lpstr>
      <vt:lpstr>Wingdings</vt:lpstr>
      <vt:lpstr>Times</vt:lpstr>
      <vt:lpstr>Helvetica</vt:lpstr>
      <vt:lpstr>Comic Sans MS</vt:lpstr>
      <vt:lpstr>TMW</vt:lpstr>
      <vt:lpstr>Hands-On Stateflow Workshop</vt:lpstr>
      <vt:lpstr>Agenda</vt:lpstr>
      <vt:lpstr>Why Stateflow?</vt:lpstr>
      <vt:lpstr>How does Stateflow work with Simulink?</vt:lpstr>
      <vt:lpstr>Stateflow Overview</vt:lpstr>
      <vt:lpstr>What is a finite state machine?</vt:lpstr>
      <vt:lpstr>Key Features</vt:lpstr>
      <vt:lpstr>Case Study Introduction</vt:lpstr>
      <vt:lpstr>Working with the demo &amp; script</vt:lpstr>
      <vt:lpstr>Slide 10</vt:lpstr>
      <vt:lpstr>Summary</vt:lpstr>
    </vt:vector>
  </TitlesOfParts>
  <Company>The MathWorks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Industry Marketing templates for Sales Training</dc:title>
  <dc:subject>Industry Marketing</dc:subject>
  <dc:creator>Ron Locklin</dc:creator>
  <cp:keywords/>
  <dc:description/>
  <cp:lastModifiedBy>Will Campbell</cp:lastModifiedBy>
  <cp:revision>807</cp:revision>
  <cp:lastPrinted>2000-08-27T21:53:38Z</cp:lastPrinted>
  <dcterms:created xsi:type="dcterms:W3CDTF">1999-04-07T18:05:17Z</dcterms:created>
  <dcterms:modified xsi:type="dcterms:W3CDTF">2009-01-07T18:38:19Z</dcterms:modified>
</cp:coreProperties>
</file>