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14" r:id="rId2"/>
    <p:sldId id="331" r:id="rId3"/>
    <p:sldId id="326" r:id="rId4"/>
    <p:sldId id="259" r:id="rId5"/>
    <p:sldId id="260" r:id="rId6"/>
    <p:sldId id="261" r:id="rId7"/>
    <p:sldId id="262" r:id="rId8"/>
    <p:sldId id="320" r:id="rId9"/>
    <p:sldId id="321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329" r:id="rId26"/>
    <p:sldId id="330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6" r:id="rId57"/>
    <p:sldId id="317" r:id="rId58"/>
    <p:sldId id="315" r:id="rId59"/>
    <p:sldId id="318" r:id="rId60"/>
    <p:sldId id="324" r:id="rId61"/>
    <p:sldId id="322" r:id="rId62"/>
    <p:sldId id="323" r:id="rId63"/>
    <p:sldId id="327" r:id="rId64"/>
    <p:sldId id="328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7" autoAdjust="0"/>
    <p:restoredTop sz="94622" autoAdjust="0"/>
  </p:normalViewPr>
  <p:slideViewPr>
    <p:cSldViewPr>
      <p:cViewPr varScale="1">
        <p:scale>
          <a:sx n="72" d="100"/>
          <a:sy n="72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10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89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82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0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3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6F7E1-93B0-465E-878E-521AB27C501F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sz="10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65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38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2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B9FF7-D0F8-4AA6-997E-E7F65256E1C4}" type="slidenum">
              <a:rPr lang="en-US"/>
              <a:pPr/>
              <a:t>2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9938" y="0"/>
            <a:ext cx="2289175" cy="1717675"/>
          </a:xfrm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So, why is it important to</a:t>
            </a:r>
            <a:r>
              <a:rPr lang="en-US" sz="1800" baseline="0" dirty="0" smtClean="0"/>
              <a:t> get the specification correct and complete early in the process?  </a:t>
            </a:r>
            <a:r>
              <a:rPr lang="en-US" sz="1800" dirty="0" smtClean="0"/>
              <a:t>Here is a study</a:t>
            </a:r>
            <a:r>
              <a:rPr lang="en-US" sz="1800" baseline="0" dirty="0" smtClean="0"/>
              <a:t> from the EDA industry that shows the challenge in more detail. It shows that most errors are introduced early in the development process, in fact 60% are introduced in the specification, while most are not found until late in the development process. </a:t>
            </a:r>
            <a:r>
              <a:rPr lang="en-US" sz="1800" dirty="0" smtClean="0"/>
              <a:t>The economic impact of this</a:t>
            </a:r>
            <a:r>
              <a:rPr lang="en-US" sz="1800" baseline="0" dirty="0" smtClean="0"/>
              <a:t> </a:t>
            </a:r>
            <a:r>
              <a:rPr lang="en-US" sz="1800" dirty="0" smtClean="0"/>
              <a:t>late detection has been well documented</a:t>
            </a:r>
            <a:r>
              <a:rPr lang="en-US" sz="1800" baseline="0" dirty="0" smtClean="0"/>
              <a:t> in multiple studies. It costs a lot of time and effort (and $$!) to go back to the design to fix an error introduced in the specification stage.</a:t>
            </a:r>
          </a:p>
          <a:p>
            <a:endParaRPr lang="en-US" sz="1800" baseline="0" dirty="0" smtClean="0"/>
          </a:p>
          <a:p>
            <a:r>
              <a:rPr lang="en-US" sz="1800" dirty="0" smtClean="0"/>
              <a:t>Across</a:t>
            </a:r>
            <a:r>
              <a:rPr lang="en-US" sz="1800" baseline="0" dirty="0" smtClean="0"/>
              <a:t> the industries we deal with, w</a:t>
            </a:r>
            <a:r>
              <a:rPr lang="en-US" sz="1800" dirty="0" smtClean="0"/>
              <a:t>hat we hear repeatedly is</a:t>
            </a:r>
            <a:r>
              <a:rPr lang="en-US" sz="1800" baseline="0" dirty="0" smtClean="0"/>
              <a:t> the need to </a:t>
            </a:r>
            <a:r>
              <a:rPr lang="en-US" sz="1800" dirty="0" smtClean="0"/>
              <a:t>verify design work early, so that designs can iterate and converge on the spec (get the spec</a:t>
            </a:r>
            <a:r>
              <a:rPr lang="en-US" sz="1800" baseline="0" dirty="0" smtClean="0"/>
              <a:t> right) </a:t>
            </a:r>
            <a:r>
              <a:rPr lang="en-US" sz="1800" dirty="0" smtClean="0"/>
              <a:t>instead of being corrected late in the process.</a:t>
            </a:r>
          </a:p>
          <a:p>
            <a:endParaRPr lang="en-US" sz="1800" dirty="0" smtClean="0"/>
          </a:p>
          <a:p>
            <a:r>
              <a:rPr lang="en-US" sz="1800" dirty="0" smtClean="0"/>
              <a:t>(Describe the chart above)</a:t>
            </a:r>
            <a:endParaRPr lang="en-US" sz="18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35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07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22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9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82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9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0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B9FF7-D0F8-4AA6-997E-E7F65256E1C4}" type="slidenum">
              <a:rPr lang="en-US"/>
              <a:pPr/>
              <a:t>3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9938" y="0"/>
            <a:ext cx="2289175" cy="1717675"/>
          </a:xfrm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This is what the report SHOULD look like. What development groups want is to find the errors as soon as they are introduced </a:t>
            </a:r>
            <a:br>
              <a:rPr lang="en-US" sz="1800" smtClean="0"/>
            </a:br>
            <a:r>
              <a:rPr lang="en-US" sz="1800" smtClean="0"/>
              <a:t>.They want to verify their specifications and designs early in the developmentprocess. </a:t>
            </a:r>
            <a:br>
              <a:rPr lang="en-US" sz="1800" smtClean="0"/>
            </a:br>
            <a:r>
              <a:rPr lang="en-US" sz="1800" smtClean="0"/>
              <a:t>And this is one of the benefits of Model-Based Design, the ability to do early verification.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57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03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58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342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3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77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33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7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221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187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28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20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69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813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14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78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5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97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96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93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7E8B74-FB78-459F-8079-B26CD35275EB}" type="slidenum">
              <a:rPr lang="en-US" altLang="ja-JP" smtClean="0">
                <a:ea typeface="ＭＳ Ｐゴシック" charset="-128"/>
              </a:rPr>
              <a:pPr/>
              <a:t>52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390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D1BE0-920D-4EFA-91B8-EED29A8F90E9}" type="slidenum">
              <a:rPr lang="en-US" altLang="ja-JP" smtClean="0">
                <a:ea typeface="ＭＳ Ｐゴシック" charset="-128"/>
              </a:rPr>
              <a:pPr/>
              <a:t>54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56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65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504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50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1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16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68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A9B90-45E8-4462-82A0-624763951546}" type="slidenum">
              <a:rPr lang="en-US" altLang="ja-JP"/>
              <a:pPr/>
              <a:t>61</a:t>
            </a:fld>
            <a:endParaRPr lang="en-US" altLang="ja-JP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17900" y="457200"/>
            <a:ext cx="3252788" cy="2438400"/>
          </a:xfrm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130"/>
            <a:ext cx="4877546" cy="7923047"/>
          </a:xfrm>
        </p:spPr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E514E-106D-4D59-B256-27A2F52F6A97}" type="slidenum">
              <a:rPr lang="en-US" altLang="ja-JP"/>
              <a:pPr/>
              <a:t>62</a:t>
            </a:fld>
            <a:endParaRPr lang="en-US" altLang="ja-JP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17900" y="457200"/>
            <a:ext cx="3252788" cy="2438400"/>
          </a:xfrm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130"/>
            <a:ext cx="4877546" cy="7923047"/>
          </a:xfrm>
        </p:spPr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07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8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0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>
              <a:ea typeface="ＭＳ Ｐ明朝" charset="-128"/>
            </a:endParaRPr>
          </a:p>
        </p:txBody>
      </p:sp>
      <p:sp>
        <p:nvSpPr>
          <p:cNvPr id="103428" name="スライド番号プレースホルダー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53930AE2-530D-4BBD-8429-B6CA3319C203}" type="slidenum">
              <a:rPr lang="en-US" altLang="ja-JP" sz="1200"/>
              <a:pPr algn="r" eaLnBrk="1" hangingPunct="1"/>
              <a:t>8</a:t>
            </a:fld>
            <a:endParaRPr lang="en-US" altLang="ja-JP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>
              <a:ea typeface="ＭＳ Ｐ明朝" charset="-128"/>
            </a:endParaRPr>
          </a:p>
        </p:txBody>
      </p:sp>
      <p:sp>
        <p:nvSpPr>
          <p:cNvPr id="105476" name="スライド番号プレースホルダー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B3B5E298-16D5-45AD-A279-7FA627335493}" type="slidenum">
              <a:rPr lang="en-US" altLang="ja-JP" sz="1200"/>
              <a:pPr algn="r" eaLnBrk="1" hangingPunct="1"/>
              <a:t>9</a:t>
            </a:fld>
            <a:endParaRPr lang="en-US" altLang="ja-JP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9710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176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105275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product_demo_name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2" r:id="rId4"/>
    <p:sldLayoutId id="2147483659" r:id="rId5"/>
    <p:sldLayoutId id="2147483663" r:id="rId6"/>
    <p:sldLayoutId id="2147483651" r:id="rId7"/>
    <p:sldLayoutId id="2147483652" r:id="rId8"/>
    <p:sldLayoutId id="2147483664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kumimoji="1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kumimoji="1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kumimoji="1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kumimoji="1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kumimoji="1"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work\EXPO\EXPO2010\movie\v02_signalbuilder.swf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file:///C:\work\EXPO\EXPO2010\movie\v03_coverage.swf" TargetMode="Externa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___1.xls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hyperlink" Target="file:///C:\work\EXPO\EXPO2010\movie\v04_testgen.sw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work\EXPO\EXPO2010\movie\v05_autoreport.swf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Excel_97-2003____2.xls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ork\EXPO\EXPO2010\movie\v06_propprove.sw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8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5.png"/><Relationship Id="rId4" Type="http://schemas.openxmlformats.org/officeDocument/2006/relationships/oleObject" Target="../embeddings/oleObject3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6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Model-based Verification introduction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mtClean="0"/>
              <a:t>MathWorks Japan </a:t>
            </a:r>
            <a:br>
              <a:rPr lang="en-US" altLang="ja-JP" smtClean="0"/>
            </a:br>
            <a:r>
              <a:rPr lang="en-US" altLang="ja-JP" smtClean="0"/>
              <a:t>2012/12/21 </a:t>
            </a:r>
            <a:br>
              <a:rPr lang="en-US" altLang="ja-JP" smtClean="0"/>
            </a:br>
            <a:r>
              <a:rPr lang="en-US" altLang="ja-JP" smtClean="0"/>
              <a:t>Yasumitsu Ito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646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506602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J-MAAB </a:t>
            </a:r>
            <a:r>
              <a:rPr lang="en-US" altLang="ja-JP" dirty="0" smtClean="0"/>
              <a:t>guideline for verifying controller specification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1520" y="1484784"/>
            <a:ext cx="8280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Arial" pitchFamily="34" charset="0"/>
                <a:cs typeface="Arial" pitchFamily="34" charset="0"/>
              </a:rPr>
              <a:t>Through 2 years activity at the J-MAAB V&amp;V workgroup (WG), the WG published the guideline for verifying controller specification.</a:t>
            </a:r>
            <a:br>
              <a:rPr kumimoji="1" lang="en-US" altLang="ja-JP" sz="2000" dirty="0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sz="2000" dirty="0" smtClean="0">
                <a:latin typeface="Arial" pitchFamily="34" charset="0"/>
                <a:cs typeface="Arial" pitchFamily="34" charset="0"/>
              </a:rPr>
              <a:t>(August, 2009)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28184" y="3356992"/>
            <a:ext cx="258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Arial" pitchFamily="34" charset="0"/>
                <a:cs typeface="Arial" pitchFamily="34" charset="0"/>
              </a:rPr>
              <a:t>http://jmaab.mathworks.jp/</a:t>
            </a:r>
            <a:endParaRPr kumimoji="1" lang="en-US" altLang="ja-JP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90913" y="6021288"/>
            <a:ext cx="631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Reference:   Requirement development guideline </a:t>
            </a:r>
            <a:br>
              <a:rPr kumimoji="1" lang="en-US" altLang="ja-JP" dirty="0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http://jmaab.mathworks.jp/yokyu_dev_guideline/redirect.php</a:t>
            </a:r>
            <a:endParaRPr kumimoji="1" lang="ja-JP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32504" y="5157192"/>
            <a:ext cx="225552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6416" y="332656"/>
            <a:ext cx="8164016" cy="1143000"/>
          </a:xfrm>
        </p:spPr>
        <p:txBody>
          <a:bodyPr/>
          <a:lstStyle/>
          <a:p>
            <a:r>
              <a:rPr kumimoji="1" lang="en-US" altLang="ja-JP" dirty="0" smtClean="0">
                <a:latin typeface="Arial" pitchFamily="34" charset="0"/>
              </a:rPr>
              <a:t>Verifying equivalency between requirement and model</a:t>
            </a:r>
            <a:endParaRPr kumimoji="1" lang="ja-JP" altLang="en-US" dirty="0">
              <a:latin typeface="Arial" pitchFamily="34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67944" y="1752600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Verifying equivalency between requirement and model</a:t>
            </a:r>
            <a:endParaRPr kumimoji="1" lang="ja-JP" altLang="en-US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グループ化 15"/>
          <p:cNvGrpSpPr/>
          <p:nvPr/>
        </p:nvGrpSpPr>
        <p:grpSpPr>
          <a:xfrm>
            <a:off x="314936" y="3927743"/>
            <a:ext cx="1718500" cy="559593"/>
            <a:chOff x="381000" y="3429000"/>
            <a:chExt cx="2362200" cy="685800"/>
          </a:xfrm>
        </p:grpSpPr>
        <p:sp>
          <p:nvSpPr>
            <p:cNvPr id="17" name="右矢印 16"/>
            <p:cNvSpPr/>
            <p:nvPr/>
          </p:nvSpPr>
          <p:spPr>
            <a:xfrm>
              <a:off x="1219200" y="34290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右矢印 17"/>
            <p:cNvSpPr/>
            <p:nvPr/>
          </p:nvSpPr>
          <p:spPr>
            <a:xfrm>
              <a:off x="381000" y="3733800"/>
              <a:ext cx="23622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グループ化 18"/>
          <p:cNvGrpSpPr/>
          <p:nvPr/>
        </p:nvGrpSpPr>
        <p:grpSpPr>
          <a:xfrm>
            <a:off x="86336" y="3124200"/>
            <a:ext cx="1600200" cy="1524000"/>
            <a:chOff x="228600" y="2438400"/>
            <a:chExt cx="2133600" cy="1752600"/>
          </a:xfrm>
        </p:grpSpPr>
        <p:sp>
          <p:nvSpPr>
            <p:cNvPr id="20" name="角丸四角形 19"/>
            <p:cNvSpPr/>
            <p:nvPr/>
          </p:nvSpPr>
          <p:spPr>
            <a:xfrm>
              <a:off x="228600" y="2438400"/>
              <a:ext cx="1600200" cy="17526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400" b="1" smtClean="0">
                  <a:latin typeface="Arial" pitchFamily="34" charset="0"/>
                  <a:cs typeface="Arial" pitchFamily="34" charset="0"/>
                </a:rPr>
                <a:t>Modeling</a:t>
              </a:r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右矢印 20"/>
            <p:cNvSpPr/>
            <p:nvPr/>
          </p:nvSpPr>
          <p:spPr>
            <a:xfrm>
              <a:off x="1295400" y="2438400"/>
              <a:ext cx="10668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平行四辺形 21"/>
          <p:cNvSpPr/>
          <p:nvPr/>
        </p:nvSpPr>
        <p:spPr>
          <a:xfrm>
            <a:off x="3807371" y="4787365"/>
            <a:ext cx="1450429" cy="1378750"/>
          </a:xfrm>
          <a:prstGeom prst="parallelogram">
            <a:avLst>
              <a:gd name="adj" fmla="val 8301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500000" scaled="0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平行四辺形 22"/>
          <p:cNvSpPr/>
          <p:nvPr/>
        </p:nvSpPr>
        <p:spPr>
          <a:xfrm flipH="1">
            <a:off x="1429503" y="2761916"/>
            <a:ext cx="2806441" cy="3380898"/>
          </a:xfrm>
          <a:prstGeom prst="parallelogram">
            <a:avLst>
              <a:gd name="adj" fmla="val 847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589952" y="3368150"/>
            <a:ext cx="1552193" cy="5595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Executable specification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754097" y="5295637"/>
            <a:ext cx="1455191" cy="3497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C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013734" y="2587042"/>
            <a:ext cx="1407750" cy="47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144307" y="4300805"/>
            <a:ext cx="1552193" cy="4974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Implementation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53016" y="6041761"/>
            <a:ext cx="1928584" cy="435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Object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グループ化 43"/>
          <p:cNvGrpSpPr/>
          <p:nvPr/>
        </p:nvGrpSpPr>
        <p:grpSpPr>
          <a:xfrm>
            <a:off x="1926705" y="2422616"/>
            <a:ext cx="2065397" cy="1757729"/>
            <a:chOff x="2596491" y="1584416"/>
            <a:chExt cx="2839035" cy="2154156"/>
          </a:xfrm>
        </p:grpSpPr>
        <p:sp>
          <p:nvSpPr>
            <p:cNvPr id="45" name="環状矢印 44"/>
            <p:cNvSpPr/>
            <p:nvPr/>
          </p:nvSpPr>
          <p:spPr>
            <a:xfrm rot="13624722" flipV="1">
              <a:off x="2814813" y="1366094"/>
              <a:ext cx="2154156" cy="2590800"/>
            </a:xfrm>
            <a:prstGeom prst="circularArrow">
              <a:avLst>
                <a:gd name="adj1" fmla="val 5027"/>
                <a:gd name="adj2" fmla="val 623734"/>
                <a:gd name="adj3" fmla="val 20201438"/>
                <a:gd name="adj4" fmla="val 10800000"/>
                <a:gd name="adj5" fmla="val 68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5181600" y="1752600"/>
              <a:ext cx="253926" cy="3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コンテンツ プレースホルダ 4"/>
          <p:cNvSpPr txBox="1">
            <a:spLocks/>
          </p:cNvSpPr>
          <p:nvPr/>
        </p:nvSpPr>
        <p:spPr>
          <a:xfrm>
            <a:off x="4176474" y="2879993"/>
            <a:ext cx="4953000" cy="20955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ja-JP" dirty="0" smtClean="0">
                <a:cs typeface="Arial" pitchFamily="34" charset="0"/>
              </a:rPr>
              <a:t>Details of (1) Simulation Testing</a:t>
            </a:r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 Importing test vectors into Simulink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 Model coverage measurement</a:t>
            </a:r>
            <a:endParaRPr lang="ja-JP" alt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 Automatic test case generation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 Equivalency checking between model and expected output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Automatic report generation</a:t>
            </a:r>
            <a:endParaRPr kumimoji="1" lang="en-US" altLang="ja-JP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6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1143000"/>
          </a:xfrm>
        </p:spPr>
        <p:txBody>
          <a:bodyPr/>
          <a:lstStyle/>
          <a:p>
            <a:r>
              <a:rPr kumimoji="1" lang="en-US" altLang="ja-JP" sz="2000" dirty="0" smtClean="0">
                <a:latin typeface="Arial" pitchFamily="34" charset="0"/>
              </a:rPr>
              <a:t>Verifying equivalency between requirement and model </a:t>
            </a:r>
            <a:br>
              <a:rPr kumimoji="1" lang="en-US" altLang="ja-JP" sz="2000" dirty="0" smtClean="0">
                <a:latin typeface="Arial" pitchFamily="34" charset="0"/>
              </a:rPr>
            </a:br>
            <a:r>
              <a:rPr kumimoji="1" lang="en-US" altLang="ja-JP" sz="2000" dirty="0" smtClean="0">
                <a:latin typeface="Arial" pitchFamily="34" charset="0"/>
              </a:rPr>
              <a:t>1.1  Importing test vectors into Simulink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84784"/>
            <a:ext cx="8077200" cy="4687417"/>
          </a:xfrm>
        </p:spPr>
        <p:txBody>
          <a:bodyPr/>
          <a:lstStyle/>
          <a:p>
            <a:pPr>
              <a:buNone/>
            </a:pPr>
            <a:r>
              <a:rPr kumimoji="1" lang="en-US" altLang="ja-JP" sz="2000" dirty="0" smtClean="0"/>
              <a:t>To verify the correctness of your controller model against test vectors and expected outputs defined in the outside of Simulink, you need to import them into Simulink environment. </a:t>
            </a:r>
          </a:p>
          <a:p>
            <a:pPr>
              <a:buNone/>
            </a:pPr>
            <a:endParaRPr kumimoji="1" lang="en-US" altLang="ja-JP" sz="2000" dirty="0" smtClean="0"/>
          </a:p>
          <a:p>
            <a:pPr>
              <a:buNone/>
            </a:pPr>
            <a:r>
              <a:rPr kumimoji="1" lang="en-US" altLang="ja-JP" sz="2000" dirty="0" smtClean="0">
                <a:solidFill>
                  <a:srgbClr val="FF0000"/>
                </a:solidFill>
              </a:rPr>
              <a:t>Type of external data</a:t>
            </a:r>
          </a:p>
          <a:p>
            <a:r>
              <a:rPr kumimoji="1" lang="en-US" altLang="ja-JP" sz="2000" dirty="0" smtClean="0"/>
              <a:t>Excel, CSV</a:t>
            </a:r>
          </a:p>
          <a:p>
            <a:r>
              <a:rPr kumimoji="1" lang="en-US" altLang="ja-JP" sz="2000" dirty="0" smtClean="0"/>
              <a:t>Original binary file</a:t>
            </a:r>
          </a:p>
          <a:p>
            <a:pPr>
              <a:buNone/>
            </a:pPr>
            <a:endParaRPr kumimoji="1" lang="en-US" altLang="ja-JP" sz="1050" dirty="0" smtClean="0"/>
          </a:p>
          <a:p>
            <a:pPr>
              <a:buNone/>
            </a:pPr>
            <a:r>
              <a:rPr lang="en-US" altLang="ja-JP" sz="2000" dirty="0" smtClean="0">
                <a:solidFill>
                  <a:srgbClr val="FF0000"/>
                </a:solidFill>
              </a:rPr>
              <a:t>Type of holding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 test vectors in Simulink</a:t>
            </a:r>
          </a:p>
          <a:p>
            <a:r>
              <a:rPr kumimoji="1" lang="en-US" altLang="ja-JP" sz="2000" dirty="0" smtClean="0"/>
              <a:t>Workspace data</a:t>
            </a:r>
          </a:p>
          <a:p>
            <a:pPr>
              <a:buNone/>
            </a:pPr>
            <a:r>
              <a:rPr kumimoji="1" lang="en-US" altLang="ja-JP" sz="2000" dirty="0" smtClean="0"/>
              <a:t>(A vector, a structure with time, </a:t>
            </a:r>
            <a:r>
              <a:rPr kumimoji="1" lang="en-US" altLang="ja-JP" sz="2000" dirty="0" err="1" smtClean="0"/>
              <a:t>Simulink.TimeSeries</a:t>
            </a:r>
            <a:r>
              <a:rPr kumimoji="1" lang="en-US" altLang="ja-JP" sz="2000" dirty="0" smtClean="0"/>
              <a:t>)</a:t>
            </a:r>
          </a:p>
          <a:p>
            <a:r>
              <a:rPr kumimoji="1" lang="en-US" altLang="ja-JP" sz="2000" dirty="0" smtClean="0"/>
              <a:t>SignalBuilder block</a:t>
            </a:r>
          </a:p>
          <a:p>
            <a:r>
              <a:rPr kumimoji="1" lang="en-US" altLang="ja-JP" sz="2000" dirty="0" smtClean="0"/>
              <a:t>From </a:t>
            </a:r>
            <a:r>
              <a:rPr kumimoji="1" lang="en-US" altLang="ja-JP" sz="2000" dirty="0" err="1" smtClean="0"/>
              <a:t>WorkSpace</a:t>
            </a:r>
            <a:r>
              <a:rPr kumimoji="1" lang="en-US" altLang="ja-JP" sz="2000" dirty="0" smtClean="0"/>
              <a:t> block</a:t>
            </a:r>
          </a:p>
          <a:p>
            <a:pPr>
              <a:buNone/>
            </a:pP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6519446"/>
            <a:ext cx="1040670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525309"/>
            <a:ext cx="3490913" cy="306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82000" cy="1143000"/>
          </a:xfrm>
        </p:spPr>
        <p:txBody>
          <a:bodyPr/>
          <a:lstStyle/>
          <a:p>
            <a:r>
              <a:rPr kumimoji="1" lang="en-US" altLang="ja-JP" sz="2000" dirty="0" smtClean="0">
                <a:latin typeface="Arial" pitchFamily="34" charset="0"/>
              </a:rPr>
              <a:t>Verifying equivalency between requirement and model </a:t>
            </a:r>
            <a:br>
              <a:rPr kumimoji="1" lang="en-US" altLang="ja-JP" sz="2000" dirty="0" smtClean="0">
                <a:latin typeface="Arial" pitchFamily="34" charset="0"/>
              </a:rPr>
            </a:br>
            <a:r>
              <a:rPr kumimoji="1" lang="en-US" altLang="ja-JP" sz="2000" dirty="0" smtClean="0">
                <a:latin typeface="Arial" pitchFamily="34" charset="0"/>
              </a:rPr>
              <a:t>1.1 </a:t>
            </a:r>
            <a:r>
              <a:rPr lang="en-US" altLang="ja-JP" sz="2000" dirty="0" smtClean="0"/>
              <a:t>Importing </a:t>
            </a:r>
            <a:r>
              <a:rPr lang="en-US" altLang="ja-JP" sz="2000" dirty="0"/>
              <a:t>test vectors into </a:t>
            </a:r>
            <a:r>
              <a:rPr lang="en-US" altLang="ja-JP" sz="2000" dirty="0" smtClean="0"/>
              <a:t>Simulink #2</a:t>
            </a:r>
            <a:endParaRPr kumimoji="1" lang="ja-JP" altLang="en-US" sz="2000" dirty="0">
              <a:latin typeface="Arial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534400" cy="504745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Test vectors in Excel spread sheet can be imported into Signal Builder block easily.</a:t>
            </a:r>
          </a:p>
          <a:p>
            <a:pPr lvl="2"/>
            <a:r>
              <a:rPr kumimoji="1" lang="en-US" altLang="ja-JP" sz="2000" dirty="0" smtClean="0"/>
              <a:t>New feature introduced in R2010b</a:t>
            </a:r>
            <a:endParaRPr kumimoji="1" lang="ja-JP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t="21590" r="4734" b="11244"/>
          <a:stretch>
            <a:fillRect/>
          </a:stretch>
        </p:blipFill>
        <p:spPr bwMode="auto">
          <a:xfrm>
            <a:off x="304800" y="4953000"/>
            <a:ext cx="480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4038600"/>
            <a:ext cx="33848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下カーブ矢印 5"/>
          <p:cNvSpPr/>
          <p:nvPr/>
        </p:nvSpPr>
        <p:spPr>
          <a:xfrm rot="19356328">
            <a:off x="3632308" y="3777778"/>
            <a:ext cx="2590800" cy="129540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228600" y="4343400"/>
            <a:ext cx="1066800" cy="381000"/>
          </a:xfrm>
          <a:prstGeom prst="wedgeRectCallout">
            <a:avLst>
              <a:gd name="adj1" fmla="val 42073"/>
              <a:gd name="adj2" fmla="val 1192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Excel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6519446"/>
            <a:ext cx="1040670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10" name="動作設定ボタン : ビデオ 9">
            <a:hlinkClick r:id="rId6" action="ppaction://program" highlightClick="1"/>
          </p:cNvPr>
          <p:cNvSpPr/>
          <p:nvPr/>
        </p:nvSpPr>
        <p:spPr>
          <a:xfrm>
            <a:off x="8532440" y="2852936"/>
            <a:ext cx="454968" cy="372549"/>
          </a:xfrm>
          <a:prstGeom prst="actionButtonMov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1" lang="en-US" altLang="ja-JP" sz="2000" dirty="0" smtClean="0">
                <a:latin typeface="Arial" pitchFamily="34" charset="0"/>
              </a:rPr>
              <a:t>Verifying equivalency between requirement and model </a:t>
            </a:r>
            <a:br>
              <a:rPr kumimoji="1" lang="en-US" altLang="ja-JP" sz="2000" dirty="0" smtClean="0">
                <a:latin typeface="Arial" pitchFamily="34" charset="0"/>
              </a:rPr>
            </a:br>
            <a:r>
              <a:rPr kumimoji="1" lang="en-US" altLang="ja-JP" sz="2000" dirty="0" smtClean="0">
                <a:latin typeface="Arial" pitchFamily="34" charset="0"/>
              </a:rPr>
              <a:t>1.2  Model coverage measurement #1</a:t>
            </a:r>
            <a:endParaRPr lang="en-US" altLang="ja-JP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6226" y="3124200"/>
            <a:ext cx="2232025" cy="2824162"/>
            <a:chOff x="113" y="1253"/>
            <a:chExt cx="1406" cy="1779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95" y="2799"/>
              <a:ext cx="9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lang="en-US" altLang="ja-JP" sz="1800" b="1" dirty="0" smtClean="0">
                  <a:latin typeface="Arial" charset="0"/>
                </a:rPr>
                <a:t>Test </a:t>
              </a:r>
              <a:r>
                <a:rPr lang="en-US" altLang="ja-JP" b="1" dirty="0" smtClean="0">
                  <a:latin typeface="Arial" charset="0"/>
                </a:rPr>
                <a:t>vectors</a:t>
              </a:r>
              <a:endParaRPr lang="ja-JP" altLang="en-US" sz="1800" b="1" dirty="0">
                <a:latin typeface="Arial" charset="0"/>
              </a:endParaRPr>
            </a:p>
          </p:txBody>
        </p:sp>
        <p:sp>
          <p:nvSpPr>
            <p:cNvPr id="16390" name="AutoShape 6"/>
            <p:cNvSpPr>
              <a:spLocks noChangeArrowheads="1"/>
            </p:cNvSpPr>
            <p:nvPr/>
          </p:nvSpPr>
          <p:spPr bwMode="auto">
            <a:xfrm>
              <a:off x="295" y="138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pPr eaLnBrk="1" hangingPunct="1"/>
              <a:endParaRPr lang="ja-JP" altLang="ja-JP" sz="2400" b="1">
                <a:latin typeface="Arial" charset="0"/>
              </a:endParaRPr>
            </a:p>
          </p:txBody>
        </p:sp>
        <p:sp>
          <p:nvSpPr>
            <p:cNvPr id="16391" name="AutoShape 7"/>
            <p:cNvSpPr>
              <a:spLocks noChangeArrowheads="1"/>
            </p:cNvSpPr>
            <p:nvPr/>
          </p:nvSpPr>
          <p:spPr bwMode="auto">
            <a:xfrm>
              <a:off x="476" y="1661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endParaRPr lang="ja-JP" altLang="en-US"/>
            </a:p>
          </p:txBody>
        </p:sp>
        <p:sp>
          <p:nvSpPr>
            <p:cNvPr id="16392" name="AutoShape 8"/>
            <p:cNvSpPr>
              <a:spLocks noChangeArrowheads="1"/>
            </p:cNvSpPr>
            <p:nvPr/>
          </p:nvSpPr>
          <p:spPr bwMode="auto">
            <a:xfrm>
              <a:off x="657" y="1888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endParaRPr lang="ja-JP" altLang="en-US"/>
            </a:p>
          </p:txBody>
        </p:sp>
        <p:sp>
          <p:nvSpPr>
            <p:cNvPr id="16393" name="AutoShape 9"/>
            <p:cNvSpPr>
              <a:spLocks noChangeArrowheads="1"/>
            </p:cNvSpPr>
            <p:nvPr/>
          </p:nvSpPr>
          <p:spPr bwMode="auto">
            <a:xfrm>
              <a:off x="839" y="2115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endParaRPr lang="ja-JP" altLang="en-US"/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385" y="1480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lang="en-US" altLang="ja-JP" sz="1400" smtClean="0">
                  <a:latin typeface="Arial" charset="0"/>
                </a:rPr>
                <a:t>test1</a:t>
              </a:r>
              <a:endParaRPr lang="en-US" altLang="ja-JP" sz="1400">
                <a:latin typeface="Arial" charset="0"/>
              </a:endParaRPr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612" y="1706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lang="en-US" altLang="ja-JP" sz="1400" smtClean="0">
                  <a:latin typeface="Arial" charset="0"/>
                </a:rPr>
                <a:t>test2</a:t>
              </a:r>
              <a:endParaRPr lang="en-US" altLang="ja-JP" sz="1400">
                <a:latin typeface="Arial" charset="0"/>
              </a:endParaRPr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793" y="1933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lang="en-US" altLang="ja-JP" sz="1400" smtClean="0">
                  <a:latin typeface="Arial" charset="0"/>
                </a:rPr>
                <a:t>test3</a:t>
              </a:r>
              <a:endParaRPr lang="en-US" altLang="ja-JP" sz="1400">
                <a:latin typeface="Arial" charset="0"/>
              </a:endParaRPr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975" y="2160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lang="en-US" altLang="ja-JP" sz="1400" smtClean="0">
                  <a:latin typeface="Arial" charset="0"/>
                </a:rPr>
                <a:t>test4</a:t>
              </a:r>
              <a:endParaRPr lang="en-US" altLang="ja-JP" sz="1400">
                <a:latin typeface="Arial" charset="0"/>
              </a:endParaRPr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113" y="1253"/>
              <a:ext cx="1406" cy="149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/>
            <a:lstStyle/>
            <a:p>
              <a:endParaRPr lang="ja-JP" altLang="en-US"/>
            </a:p>
          </p:txBody>
        </p:sp>
      </p:grp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509832" y="1628800"/>
            <a:ext cx="8329368" cy="143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/>
          <a:lstStyle/>
          <a:p>
            <a:pPr algn="l" eaLnBrk="1" hangingPunct="1"/>
            <a:r>
              <a:rPr lang="en-US" altLang="ja-JP" sz="2800" dirty="0" smtClean="0"/>
              <a:t>Coverage can be measured in model-level.</a:t>
            </a:r>
            <a:endParaRPr lang="ja-JP" altLang="en-US" sz="2800" dirty="0"/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3515589" y="3124200"/>
          <a:ext cx="3025775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ビットマップ イメージ" r:id="rId4" imgW="3742857" imgH="2924583" progId="PBrush">
                  <p:embed/>
                </p:oleObj>
              </mc:Choice>
              <mc:Fallback>
                <p:oleObj name="ビットマップ イメージ" r:id="rId4" imgW="3742857" imgH="2924583" progId="PBrush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589" y="3124200"/>
                        <a:ext cx="3025775" cy="236378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882301" y="3440040"/>
            <a:ext cx="2281238" cy="677862"/>
            <a:chOff x="2022" y="2787"/>
            <a:chExt cx="1437" cy="427"/>
          </a:xfrm>
        </p:grpSpPr>
        <p:sp>
          <p:nvSpPr>
            <p:cNvPr id="16406" name="Freeform 22"/>
            <p:cNvSpPr>
              <a:spLocks/>
            </p:cNvSpPr>
            <p:nvPr/>
          </p:nvSpPr>
          <p:spPr bwMode="auto">
            <a:xfrm>
              <a:off x="2676" y="2795"/>
              <a:ext cx="783" cy="2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435" y="228"/>
                </a:cxn>
                <a:cxn ang="0">
                  <a:pos x="783" y="228"/>
                </a:cxn>
              </a:cxnLst>
              <a:rect l="0" t="0" r="r" b="b"/>
              <a:pathLst>
                <a:path w="783" h="228">
                  <a:moveTo>
                    <a:pt x="0" y="0"/>
                  </a:moveTo>
                  <a:lnTo>
                    <a:pt x="432" y="0"/>
                  </a:lnTo>
                  <a:lnTo>
                    <a:pt x="435" y="228"/>
                  </a:lnTo>
                  <a:lnTo>
                    <a:pt x="783" y="22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407" name="Text Box 23"/>
            <p:cNvSpPr txBox="1">
              <a:spLocks noChangeArrowheads="1"/>
            </p:cNvSpPr>
            <p:nvPr/>
          </p:nvSpPr>
          <p:spPr bwMode="auto">
            <a:xfrm>
              <a:off x="2699" y="292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en-US" altLang="ja-JP" sz="1400" smtClean="0">
                  <a:latin typeface="Arial" charset="0"/>
                </a:rPr>
                <a:t>1</a:t>
              </a:r>
              <a:endParaRPr kumimoji="1" lang="en-US" altLang="ja-JP" sz="1400">
                <a:latin typeface="Arial" charset="0"/>
              </a:endParaRP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2022" y="278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en-US" altLang="ja-JP" sz="1400" smtClean="0">
                  <a:latin typeface="Arial" charset="0"/>
                </a:rPr>
                <a:t>1</a:t>
              </a:r>
              <a:endParaRPr kumimoji="1" lang="en-US" altLang="ja-JP" sz="1400">
                <a:latin typeface="Arial" charset="0"/>
              </a:endParaRP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2022" y="302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en-US" altLang="ja-JP" sz="1400" smtClean="0">
                  <a:latin typeface="Arial" charset="0"/>
                </a:rPr>
                <a:t>1</a:t>
              </a:r>
              <a:endParaRPr kumimoji="1" lang="en-US" altLang="ja-JP" sz="1400">
                <a:latin typeface="Arial" charset="0"/>
              </a:endParaRPr>
            </a:p>
          </p:txBody>
        </p:sp>
      </p:grpSp>
      <p:sp>
        <p:nvSpPr>
          <p:cNvPr id="16412" name="AutoShape 28"/>
          <p:cNvSpPr>
            <a:spLocks noChangeArrowheads="1"/>
          </p:cNvSpPr>
          <p:nvPr/>
        </p:nvSpPr>
        <p:spPr bwMode="auto">
          <a:xfrm>
            <a:off x="3644176" y="5342590"/>
            <a:ext cx="3664128" cy="777061"/>
          </a:xfrm>
          <a:prstGeom prst="horizontalScrol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ja-JP" sz="1600" b="1" dirty="0" smtClean="0">
                <a:latin typeface="Arial" charset="0"/>
              </a:rPr>
              <a:t>Branch in a model   The degree of </a:t>
            </a:r>
            <a:r>
              <a:rPr lang="en-US" altLang="ja-JP" sz="1600" b="1" dirty="0" err="1" smtClean="0">
                <a:latin typeface="Arial" charset="0"/>
              </a:rPr>
              <a:t>completness</a:t>
            </a:r>
            <a:r>
              <a:rPr lang="en-US" altLang="ja-JP" sz="1600" b="1" dirty="0" smtClean="0">
                <a:latin typeface="Arial" charset="0"/>
              </a:rPr>
              <a:t> is measured.</a:t>
            </a:r>
            <a:endParaRPr lang="ja-JP" altLang="en-US" sz="1600" b="1" dirty="0">
              <a:latin typeface="Arial" charset="0"/>
            </a:endParaRPr>
          </a:p>
        </p:txBody>
      </p:sp>
      <p:sp>
        <p:nvSpPr>
          <p:cNvPr id="16413" name="Freeform 29"/>
          <p:cNvSpPr>
            <a:spLocks/>
          </p:cNvSpPr>
          <p:nvPr/>
        </p:nvSpPr>
        <p:spPr bwMode="auto">
          <a:xfrm>
            <a:off x="3804514" y="4086152"/>
            <a:ext cx="2376487" cy="938213"/>
          </a:xfrm>
          <a:custGeom>
            <a:avLst/>
            <a:gdLst/>
            <a:ahLst/>
            <a:cxnLst>
              <a:cxn ang="0">
                <a:pos x="0" y="591"/>
              </a:cxn>
              <a:cxn ang="0">
                <a:pos x="787" y="588"/>
              </a:cxn>
              <a:cxn ang="0">
                <a:pos x="787" y="186"/>
              </a:cxn>
              <a:cxn ang="0">
                <a:pos x="1108" y="186"/>
              </a:cxn>
              <a:cxn ang="0">
                <a:pos x="1111" y="0"/>
              </a:cxn>
              <a:cxn ang="0">
                <a:pos x="1497" y="1"/>
              </a:cxn>
            </a:cxnLst>
            <a:rect l="0" t="0" r="r" b="b"/>
            <a:pathLst>
              <a:path w="1497" h="591">
                <a:moveTo>
                  <a:pt x="0" y="591"/>
                </a:moveTo>
                <a:lnTo>
                  <a:pt x="787" y="588"/>
                </a:lnTo>
                <a:lnTo>
                  <a:pt x="787" y="186"/>
                </a:lnTo>
                <a:lnTo>
                  <a:pt x="1108" y="186"/>
                </a:lnTo>
                <a:lnTo>
                  <a:pt x="1111" y="0"/>
                </a:lnTo>
                <a:lnTo>
                  <a:pt x="1497" y="1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4957039" y="3987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kumimoji="1" lang="en-US" altLang="ja-JP" sz="1400" smtClean="0">
                <a:latin typeface="Arial" charset="0"/>
              </a:rPr>
              <a:t>0</a:t>
            </a:r>
            <a:endParaRPr kumimoji="1" lang="en-US" altLang="ja-JP" sz="1400">
              <a:latin typeface="Arial" charset="0"/>
            </a:endParaRP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3882301" y="37719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kumimoji="1" lang="en-US" altLang="ja-JP" sz="1400" smtClean="0">
                <a:latin typeface="Arial" charset="0"/>
              </a:rPr>
              <a:t>1</a:t>
            </a:r>
            <a:endParaRPr kumimoji="1" lang="en-US" altLang="ja-JP" sz="1400">
              <a:latin typeface="Arial" charset="0"/>
            </a:endParaRP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3882301" y="4144962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kumimoji="1" lang="en-US" altLang="ja-JP" sz="1400" smtClean="0">
                <a:latin typeface="Arial" charset="0"/>
              </a:rPr>
              <a:t>0</a:t>
            </a:r>
            <a:endParaRPr kumimoji="1" lang="en-US" altLang="ja-JP" sz="1400">
              <a:latin typeface="Arial" charset="0"/>
            </a:endParaRP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4957039" y="3987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kumimoji="1" lang="en-US" altLang="ja-JP" sz="1400" smtClean="0">
                <a:latin typeface="Arial" charset="0"/>
              </a:rPr>
              <a:t>0</a:t>
            </a:r>
            <a:endParaRPr kumimoji="1" lang="en-US" altLang="ja-JP" sz="1400">
              <a:latin typeface="Arial" charset="0"/>
            </a:endParaRP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3882301" y="37719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kumimoji="1" lang="en-US" altLang="ja-JP" sz="1400" smtClean="0">
                <a:latin typeface="Arial" charset="0"/>
              </a:rPr>
              <a:t>0</a:t>
            </a:r>
            <a:endParaRPr kumimoji="1" lang="en-US" altLang="ja-JP" sz="1400">
              <a:latin typeface="Arial" charset="0"/>
            </a:endParaRP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3882301" y="4144962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kumimoji="1" lang="en-US" altLang="ja-JP" sz="1400" smtClean="0">
                <a:latin typeface="Arial" charset="0"/>
              </a:rPr>
              <a:t>1</a:t>
            </a:r>
            <a:endParaRPr kumimoji="1" lang="en-US" altLang="ja-JP" sz="1400">
              <a:latin typeface="Arial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0" y="6519446"/>
            <a:ext cx="3654911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Verification and Validation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3" grpId="0" animBg="1"/>
      <p:bldP spid="16413" grpId="1" animBg="1"/>
      <p:bldP spid="16413" grpId="2" animBg="1"/>
      <p:bldP spid="16413" grpId="3" animBg="1"/>
      <p:bldP spid="16414" grpId="0"/>
      <p:bldP spid="16414" grpId="1"/>
      <p:bldP spid="16415" grpId="0"/>
      <p:bldP spid="16415" grpId="1"/>
      <p:bldP spid="16416" grpId="0"/>
      <p:bldP spid="16416" grpId="1"/>
      <p:bldP spid="16417" grpId="0"/>
      <p:bldP spid="16417" grpId="1"/>
      <p:bldP spid="16418" grpId="0"/>
      <p:bldP spid="16418" grpId="1"/>
      <p:bldP spid="16419" grpId="0"/>
      <p:bldP spid="164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000" dirty="0" smtClean="0">
                <a:latin typeface="Arial" pitchFamily="34" charset="0"/>
              </a:rPr>
              <a:t>Verifying equivalency between requirement and model </a:t>
            </a:r>
            <a:br>
              <a:rPr kumimoji="1" lang="en-US" altLang="ja-JP" sz="2000" dirty="0" smtClean="0">
                <a:latin typeface="Arial" pitchFamily="34" charset="0"/>
              </a:rPr>
            </a:br>
            <a:r>
              <a:rPr kumimoji="1" lang="en-US" altLang="ja-JP" sz="2000" dirty="0" smtClean="0">
                <a:latin typeface="Arial" pitchFamily="34" charset="0"/>
              </a:rPr>
              <a:t>1.2  Model coverage measurement #2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3400" y="1412776"/>
            <a:ext cx="7620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ja-JP" sz="2800" b="1" kern="0" spc="40" dirty="0"/>
              <a:t>M</a:t>
            </a:r>
            <a:r>
              <a:rPr kumimoji="1" lang="en-US" altLang="ja-JP" sz="2800" b="1" kern="0" spc="40" dirty="0" smtClean="0"/>
              <a:t>easurable coverage criteria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n"/>
            </a:pPr>
            <a:r>
              <a:rPr kumimoji="1" lang="en-US" altLang="ja-JP" sz="2400" b="1" kern="0" spc="40" dirty="0" smtClean="0">
                <a:solidFill>
                  <a:srgbClr val="FF0000"/>
                </a:solidFill>
              </a:rPr>
              <a:t>Decision coverage</a:t>
            </a:r>
          </a:p>
          <a:p>
            <a:pPr lvl="2">
              <a:lnSpc>
                <a:spcPts val="3000"/>
              </a:lnSpc>
            </a:pPr>
            <a:r>
              <a:rPr kumimoji="1" lang="en-US" altLang="ja-JP" sz="2400" kern="0" spc="40" dirty="0" smtClean="0"/>
              <a:t>Was each output pattern performed?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n"/>
            </a:pPr>
            <a:r>
              <a:rPr kumimoji="1" lang="en-US" altLang="ja-JP" sz="2400" b="1" kern="0" spc="40" dirty="0" smtClean="0">
                <a:solidFill>
                  <a:srgbClr val="FF0000"/>
                </a:solidFill>
              </a:rPr>
              <a:t>Condition coverage</a:t>
            </a:r>
          </a:p>
          <a:p>
            <a:pPr lvl="2">
              <a:lnSpc>
                <a:spcPts val="3000"/>
              </a:lnSpc>
            </a:pPr>
            <a:r>
              <a:rPr kumimoji="1" lang="en-US" altLang="ja-JP" sz="2400" kern="0" spc="40" dirty="0" smtClean="0"/>
              <a:t>Was each input pattern performed?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n"/>
            </a:pPr>
            <a:r>
              <a:rPr kumimoji="1" lang="en-US" altLang="ja-JP" sz="2400" b="1" kern="0" spc="40" dirty="0" smtClean="0">
                <a:solidFill>
                  <a:srgbClr val="FF0000"/>
                </a:solidFill>
              </a:rPr>
              <a:t>MC/DC coverage</a:t>
            </a:r>
          </a:p>
          <a:p>
            <a:pPr lvl="2">
              <a:lnSpc>
                <a:spcPts val="3000"/>
              </a:lnSpc>
            </a:pPr>
            <a:r>
              <a:rPr kumimoji="1" lang="en-US" altLang="ja-JP" sz="2400" kern="0" spc="40" dirty="0" smtClean="0"/>
              <a:t>Does each input affect an output independently?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n"/>
            </a:pPr>
            <a:r>
              <a:rPr kumimoji="1" lang="en-US" altLang="ja-JP" sz="2400" b="1" kern="0" spc="40" dirty="0" smtClean="0">
                <a:solidFill>
                  <a:srgbClr val="FF0000"/>
                </a:solidFill>
              </a:rPr>
              <a:t>Signal range coverage</a:t>
            </a:r>
          </a:p>
          <a:p>
            <a:pPr lvl="2">
              <a:lnSpc>
                <a:spcPts val="3000"/>
              </a:lnSpc>
            </a:pPr>
            <a:r>
              <a:rPr kumimoji="1" lang="en-US" altLang="ja-JP" sz="2400" kern="0" spc="40" dirty="0" smtClean="0"/>
              <a:t>The maximum and the minimum of a block output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n"/>
            </a:pPr>
            <a:r>
              <a:rPr kumimoji="1" lang="en-US" altLang="ja-JP" sz="2400" b="1" kern="0" spc="40" dirty="0" smtClean="0">
                <a:solidFill>
                  <a:srgbClr val="FF0000"/>
                </a:solidFill>
              </a:rPr>
              <a:t>Look-up table coverage</a:t>
            </a:r>
          </a:p>
          <a:p>
            <a:pPr lvl="2">
              <a:lnSpc>
                <a:spcPts val="3000"/>
              </a:lnSpc>
            </a:pPr>
            <a:r>
              <a:rPr kumimoji="1" lang="en-US" altLang="ja-JP" sz="2400" kern="0" spc="40" dirty="0" smtClean="0"/>
              <a:t>Was the table value used?</a:t>
            </a:r>
            <a:endParaRPr kumimoji="1" lang="ja-JP" altLang="en-US" sz="2400" kern="0" spc="4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0" y="6519446"/>
            <a:ext cx="3654911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Verification and Validation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000" dirty="0" smtClean="0">
                <a:latin typeface="Arial" pitchFamily="34" charset="0"/>
              </a:rPr>
              <a:t>Verifying equivalency between requirement and model </a:t>
            </a:r>
            <a:br>
              <a:rPr kumimoji="1" lang="en-US" altLang="ja-JP" sz="2000" dirty="0" smtClean="0">
                <a:latin typeface="Arial" pitchFamily="34" charset="0"/>
              </a:rPr>
            </a:br>
            <a:r>
              <a:rPr kumimoji="1" lang="en-US" altLang="ja-JP" sz="2000" dirty="0" smtClean="0">
                <a:latin typeface="Arial" pitchFamily="34" charset="0"/>
              </a:rPr>
              <a:t>1.2  Model coverage measurement #3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886200"/>
            <a:ext cx="4419600" cy="257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09800"/>
            <a:ext cx="3048000" cy="2674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228600" y="1676400"/>
            <a:ext cx="646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smtClean="0">
                <a:latin typeface="Arial" pitchFamily="34" charset="0"/>
                <a:cs typeface="Arial" pitchFamily="34" charset="0"/>
              </a:rPr>
              <a:t>(1)  Perform a simulation to each test pattern.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68982" y="2133600"/>
            <a:ext cx="382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Arial" pitchFamily="34" charset="0"/>
                <a:cs typeface="Arial" pitchFamily="34" charset="0"/>
              </a:rPr>
              <a:t>(2) Generate a coverage report.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981200" y="2286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06374" y="2743200"/>
            <a:ext cx="3237626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4038600"/>
            <a:ext cx="3048000" cy="13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5421755"/>
            <a:ext cx="2895600" cy="143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四角形吹き出し 9"/>
          <p:cNvSpPr/>
          <p:nvPr/>
        </p:nvSpPr>
        <p:spPr>
          <a:xfrm>
            <a:off x="3810000" y="5257800"/>
            <a:ext cx="1981200" cy="1219200"/>
          </a:xfrm>
          <a:prstGeom prst="wedgeRectCallout">
            <a:avLst>
              <a:gd name="adj1" fmla="val 80303"/>
              <a:gd name="adj2" fmla="val -191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coverage result for every block and Stateflow object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3810000" y="3124200"/>
            <a:ext cx="1828800" cy="1066800"/>
          </a:xfrm>
          <a:prstGeom prst="wedgeRectCallout">
            <a:avLst>
              <a:gd name="adj1" fmla="val 89394"/>
              <a:gd name="adj2" fmla="val 642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coverage result of the whole model / subsystem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6519446"/>
            <a:ext cx="3654911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Verification and Validation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505200"/>
            <a:ext cx="2686050" cy="254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000" dirty="0" smtClean="0">
                <a:latin typeface="Arial" pitchFamily="34" charset="0"/>
              </a:rPr>
              <a:t>Verifying equivalency between requirement and model </a:t>
            </a:r>
            <a:br>
              <a:rPr kumimoji="1" lang="en-US" altLang="ja-JP" sz="2000" dirty="0" smtClean="0">
                <a:latin typeface="Arial" pitchFamily="34" charset="0"/>
              </a:rPr>
            </a:br>
            <a:r>
              <a:rPr kumimoji="1" lang="en-US" altLang="ja-JP" sz="2000" dirty="0" smtClean="0">
                <a:latin typeface="Arial" pitchFamily="34" charset="0"/>
              </a:rPr>
              <a:t>1.2  Model coverage measurement #4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752600" y="2286000"/>
            <a:ext cx="3850159" cy="2693185"/>
            <a:chOff x="1752600" y="2286000"/>
            <a:chExt cx="3850159" cy="2693185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2759" y="2743200"/>
              <a:ext cx="3810000" cy="22359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1752600" y="2286000"/>
              <a:ext cx="37739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smtClean="0">
                  <a:latin typeface="Arial" pitchFamily="34" charset="0"/>
                  <a:cs typeface="Arial" pitchFamily="34" charset="0"/>
                </a:rPr>
                <a:t>Coverage report example</a:t>
              </a:r>
              <a:endParaRPr kumimoji="1" lang="ja-JP" alt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円/楕円 5"/>
          <p:cNvSpPr/>
          <p:nvPr/>
        </p:nvSpPr>
        <p:spPr>
          <a:xfrm>
            <a:off x="4764559" y="41910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下矢印 8"/>
          <p:cNvSpPr/>
          <p:nvPr/>
        </p:nvSpPr>
        <p:spPr>
          <a:xfrm rot="2212909">
            <a:off x="5425710" y="2863012"/>
            <a:ext cx="533400" cy="1398987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7239000" y="4419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下矢印 9"/>
          <p:cNvSpPr/>
          <p:nvPr/>
        </p:nvSpPr>
        <p:spPr>
          <a:xfrm rot="21220082">
            <a:off x="7264129" y="3027729"/>
            <a:ext cx="533400" cy="119120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横巻き 10"/>
          <p:cNvSpPr/>
          <p:nvPr/>
        </p:nvSpPr>
        <p:spPr>
          <a:xfrm>
            <a:off x="539552" y="5715000"/>
            <a:ext cx="7992888" cy="685800"/>
          </a:xfrm>
          <a:prstGeom prst="horizontalScroll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Completeness of test coverage can be measured in model-level</a:t>
            </a:r>
            <a:endParaRPr kumimoji="1" lang="ja-JP" alt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192559" y="3048000"/>
            <a:ext cx="1676400" cy="1219200"/>
          </a:xfrm>
          <a:prstGeom prst="wedgeRectCallout">
            <a:avLst>
              <a:gd name="adj1" fmla="val 81439"/>
              <a:gd name="adj2" fmla="val -543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click will highlight an applicable model.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0" y="6519446"/>
            <a:ext cx="3654911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Verification and Validation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867400" y="1941211"/>
            <a:ext cx="2971800" cy="1070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kumimoji="1"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indicates that a test pattern for Driver's switch is missing.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動作設定ボタン : ビデオ 15">
            <a:hlinkClick r:id="rId5" action="ppaction://program" highlightClick="1"/>
          </p:cNvPr>
          <p:cNvSpPr/>
          <p:nvPr/>
        </p:nvSpPr>
        <p:spPr>
          <a:xfrm>
            <a:off x="8316416" y="6381328"/>
            <a:ext cx="333400" cy="385192"/>
          </a:xfrm>
          <a:prstGeom prst="actionButtonMov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5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8" grpId="0" animBg="1"/>
      <p:bldP spid="10" grpId="0" animBg="1"/>
      <p:bldP spid="11" grpId="0" animBg="1"/>
      <p:bldP spid="13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077200" cy="715962"/>
          </a:xfrm>
        </p:spPr>
        <p:txBody>
          <a:bodyPr/>
          <a:lstStyle/>
          <a:p>
            <a:r>
              <a:rPr kumimoji="1" lang="en-US" altLang="ja-JP" sz="2000" dirty="0" smtClean="0">
                <a:latin typeface="Arial" pitchFamily="34" charset="0"/>
              </a:rPr>
              <a:t>Verifying equivalency between requirement and model </a:t>
            </a:r>
            <a:br>
              <a:rPr kumimoji="1" lang="en-US" altLang="ja-JP" sz="2000" dirty="0" smtClean="0">
                <a:latin typeface="Arial" pitchFamily="34" charset="0"/>
              </a:rPr>
            </a:br>
            <a:r>
              <a:rPr kumimoji="1" lang="en-US" altLang="ja-JP" sz="2000" dirty="0" smtClean="0">
                <a:latin typeface="Arial" pitchFamily="34" charset="0"/>
              </a:rPr>
              <a:t>1.3  Automatic Test Vector generation #1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2776"/>
            <a:ext cx="7848600" cy="475942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/>
              <a:t>Test vectors are generated automatically to meet the following coverage criteria:</a:t>
            </a:r>
          </a:p>
          <a:p>
            <a:pPr lvl="1"/>
            <a:r>
              <a:rPr kumimoji="1" lang="en-US" altLang="ja-JP" dirty="0" smtClean="0"/>
              <a:t>Decision coverage</a:t>
            </a:r>
          </a:p>
          <a:p>
            <a:pPr lvl="1"/>
            <a:r>
              <a:rPr kumimoji="1" lang="en-US" altLang="ja-JP" dirty="0" smtClean="0"/>
              <a:t>Condition coverage</a:t>
            </a:r>
          </a:p>
          <a:p>
            <a:pPr lvl="1"/>
            <a:r>
              <a:rPr kumimoji="1" lang="en-US" altLang="ja-JP" dirty="0" smtClean="0"/>
              <a:t>MC/DC coverage</a:t>
            </a:r>
          </a:p>
          <a:p>
            <a:pPr lvl="1"/>
            <a:r>
              <a:rPr kumimoji="1" lang="en-US" altLang="ja-JP" dirty="0" smtClean="0"/>
              <a:t>User definition </a:t>
            </a:r>
            <a:r>
              <a:rPr kumimoji="1" lang="en-US" altLang="ja-JP" sz="1800" dirty="0" smtClean="0"/>
              <a:t>(a value or conditions are specified to a specific signal)</a:t>
            </a:r>
            <a:endParaRPr kumimoji="1" lang="en-US" altLang="ja-JP" dirty="0" smtClean="0"/>
          </a:p>
          <a:p>
            <a:r>
              <a:rPr kumimoji="1" lang="en-US" altLang="ja-JP" dirty="0" smtClean="0"/>
              <a:t>Detection of a dead path</a:t>
            </a:r>
          </a:p>
          <a:p>
            <a:pPr lvl="1"/>
            <a:r>
              <a:rPr kumimoji="1" lang="en-US" altLang="ja-JP" dirty="0" smtClean="0"/>
              <a:t>The element which cannot be performed on the structure of a model</a:t>
            </a:r>
          </a:p>
          <a:p>
            <a:r>
              <a:rPr kumimoji="1" lang="en-US" altLang="ja-JP" dirty="0" smtClean="0"/>
              <a:t>Generating test cases for missing coverage objectives 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6519446"/>
            <a:ext cx="2536144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Design Verifier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7166" y="1981200"/>
            <a:ext cx="342863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000" dirty="0" smtClean="0">
                <a:latin typeface="Arial" pitchFamily="34" charset="0"/>
              </a:rPr>
              <a:t>Verifying equivalency between requirement and model </a:t>
            </a:r>
            <a:br>
              <a:rPr kumimoji="1" lang="en-US" altLang="ja-JP" sz="2000" dirty="0" smtClean="0">
                <a:latin typeface="Arial" pitchFamily="34" charset="0"/>
              </a:rPr>
            </a:br>
            <a:r>
              <a:rPr kumimoji="1" lang="en-US" altLang="ja-JP" sz="2000" dirty="0" smtClean="0">
                <a:latin typeface="Arial" pitchFamily="34" charset="0"/>
              </a:rPr>
              <a:t>1.3 </a:t>
            </a:r>
            <a:r>
              <a:rPr lang="en-US" altLang="ja-JP" sz="2000" dirty="0"/>
              <a:t>Automatic Test Vector generation </a:t>
            </a:r>
            <a:r>
              <a:rPr lang="en-US" altLang="ja-JP" sz="2000" dirty="0" smtClean="0"/>
              <a:t>#2</a:t>
            </a:r>
            <a:endParaRPr kumimoji="1" lang="ja-JP" altLang="en-US" dirty="0"/>
          </a:p>
        </p:txBody>
      </p:sp>
      <p:sp>
        <p:nvSpPr>
          <p:cNvPr id="6" name="フローチャート : 磁気ディスク 5"/>
          <p:cNvSpPr/>
          <p:nvPr/>
        </p:nvSpPr>
        <p:spPr>
          <a:xfrm>
            <a:off x="3962400" y="5181600"/>
            <a:ext cx="1600200" cy="1447800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600" b="1" smtClean="0">
                <a:latin typeface="Arial" pitchFamily="34" charset="0"/>
                <a:cs typeface="Arial" pitchFamily="34" charset="0"/>
              </a:rPr>
              <a:t>The MAT file containing a test vector</a:t>
            </a:r>
            <a:endParaRPr kumimoji="1" lang="ja-JP" altLang="en-US" sz="16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b="40227"/>
          <a:stretch>
            <a:fillRect/>
          </a:stretch>
        </p:blipFill>
        <p:spPr bwMode="auto">
          <a:xfrm>
            <a:off x="6400800" y="4572000"/>
            <a:ext cx="2286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6553200" y="4191000"/>
            <a:ext cx="2195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 smtClean="0">
                <a:latin typeface="Arial" pitchFamily="34" charset="0"/>
                <a:cs typeface="Arial" pitchFamily="34" charset="0"/>
              </a:rPr>
              <a:t>Analysis report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t="15923" r="2941" b="17516"/>
          <a:stretch>
            <a:fillRect/>
          </a:stretch>
        </p:blipFill>
        <p:spPr bwMode="auto">
          <a:xfrm>
            <a:off x="228600" y="4648200"/>
            <a:ext cx="3200399" cy="184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十字形 9"/>
          <p:cNvSpPr/>
          <p:nvPr/>
        </p:nvSpPr>
        <p:spPr>
          <a:xfrm>
            <a:off x="3352800" y="5715000"/>
            <a:ext cx="457200" cy="457200"/>
          </a:xfrm>
          <a:prstGeom prst="plus">
            <a:avLst>
              <a:gd name="adj" fmla="val 375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29200" y="1600200"/>
            <a:ext cx="2159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smtClean="0">
                <a:latin typeface="Arial" pitchFamily="34" charset="0"/>
                <a:cs typeface="Arial" pitchFamily="34" charset="0"/>
              </a:rPr>
              <a:t>Harness model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8600" y="4267200"/>
            <a:ext cx="297549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200" smtClean="0">
                <a:latin typeface="Arial" pitchFamily="34" charset="0"/>
                <a:cs typeface="Arial" pitchFamily="34" charset="0"/>
              </a:rPr>
              <a:t>SignalBuilder block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3352800" y="4343400"/>
            <a:ext cx="1723256" cy="914400"/>
          </a:xfrm>
          <a:prstGeom prst="wedgeRectCallout">
            <a:avLst>
              <a:gd name="adj1" fmla="val -65846"/>
              <a:gd name="adj2" fmla="val 524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test vector which fills coverage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2096858"/>
            <a:ext cx="3124200" cy="209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 t="79697" r="50580" b="4866"/>
          <a:stretch>
            <a:fillRect/>
          </a:stretch>
        </p:blipFill>
        <p:spPr bwMode="auto">
          <a:xfrm>
            <a:off x="5791200" y="5410200"/>
            <a:ext cx="2788679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右矢印 18"/>
          <p:cNvSpPr/>
          <p:nvPr/>
        </p:nvSpPr>
        <p:spPr>
          <a:xfrm>
            <a:off x="3505200" y="2895600"/>
            <a:ext cx="1066800" cy="609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2400" y="1715858"/>
            <a:ext cx="261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 smtClean="0">
                <a:latin typeface="Arial" pitchFamily="34" charset="0"/>
                <a:cs typeface="Arial" pitchFamily="34" charset="0"/>
              </a:rPr>
              <a:t>Control model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76600" y="2438400"/>
            <a:ext cx="1595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smtClean="0">
                <a:latin typeface="Arial" pitchFamily="34" charset="0"/>
                <a:cs typeface="Arial" pitchFamily="34" charset="0"/>
              </a:rPr>
              <a:t>Test generation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0" y="6519446"/>
            <a:ext cx="2536144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Design Verifier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rot="10800000" flipV="1">
            <a:off x="2667000" y="3505200"/>
            <a:ext cx="2514600" cy="121920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0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1600" y="692696"/>
            <a:ext cx="8671569" cy="5184104"/>
            <a:chOff x="2252" y="817"/>
            <a:chExt cx="4309" cy="2917"/>
          </a:xfrm>
        </p:grpSpPr>
        <p:graphicFrame>
          <p:nvGraphicFramePr>
            <p:cNvPr id="98406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1514744"/>
                </p:ext>
              </p:extLst>
            </p:nvPr>
          </p:nvGraphicFramePr>
          <p:xfrm>
            <a:off x="2252" y="817"/>
            <a:ext cx="4101" cy="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ワークシート" r:id="rId4" imgW="6943689" imgH="4905503" progId="Excel.Sheet.8">
                    <p:embed/>
                  </p:oleObj>
                </mc:Choice>
                <mc:Fallback>
                  <p:oleObj name="ワークシート" r:id="rId4" imgW="6943689" imgH="4905503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" y="817"/>
                          <a:ext cx="4101" cy="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4068" name="Text Box 4"/>
            <p:cNvSpPr txBox="1">
              <a:spLocks noChangeArrowheads="1"/>
            </p:cNvSpPr>
            <p:nvPr/>
          </p:nvSpPr>
          <p:spPr bwMode="auto">
            <a:xfrm>
              <a:off x="2434" y="3474"/>
              <a:ext cx="4127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1200" b="0" dirty="0">
                  <a:latin typeface="Arial" pitchFamily="34" charset="0"/>
                </a:rPr>
                <a:t>Source: “Migration from Simulation to Verification with </a:t>
              </a:r>
              <a:r>
                <a:rPr lang="en-US" sz="1200" b="0" dirty="0" err="1">
                  <a:latin typeface="Arial" pitchFamily="34" charset="0"/>
                </a:rPr>
                <a:t>ModelSim</a:t>
              </a:r>
              <a:r>
                <a:rPr lang="en-US" sz="1200" b="0" baseline="30000" dirty="0">
                  <a:latin typeface="Arial" pitchFamily="34" charset="0"/>
                  <a:sym typeface="Symbol" pitchFamily="18" charset="2"/>
                </a:rPr>
                <a:t></a:t>
              </a:r>
              <a:r>
                <a:rPr lang="en-US" sz="1200" b="0" dirty="0">
                  <a:latin typeface="Arial" pitchFamily="34" charset="0"/>
                  <a:sym typeface="Symbol" pitchFamily="18" charset="2"/>
                </a:rPr>
                <a:t>” by Paul </a:t>
              </a:r>
              <a:r>
                <a:rPr lang="en-US" sz="1200" b="0" dirty="0" err="1">
                  <a:latin typeface="Arial" pitchFamily="34" charset="0"/>
                  <a:sym typeface="Symbol" pitchFamily="18" charset="2"/>
                </a:rPr>
                <a:t>Yanik</a:t>
              </a:r>
              <a:r>
                <a:rPr lang="en-US" sz="1200" b="0" dirty="0">
                  <a:latin typeface="Arial" pitchFamily="34" charset="0"/>
                  <a:sym typeface="Symbol" pitchFamily="18" charset="2"/>
                </a:rPr>
                <a:t>. </a:t>
              </a:r>
              <a:r>
                <a:rPr lang="en-US" sz="1200" b="0" i="1" dirty="0">
                  <a:latin typeface="Arial" pitchFamily="34" charset="0"/>
                  <a:sym typeface="Symbol" pitchFamily="18" charset="2"/>
                </a:rPr>
                <a:t>EDA Tech Forum</a:t>
              </a:r>
              <a:r>
                <a:rPr lang="en-US" sz="1200" b="0" dirty="0">
                  <a:latin typeface="Arial" pitchFamily="34" charset="0"/>
                  <a:sym typeface="Symbol" pitchFamily="18" charset="2"/>
                </a:rPr>
                <a:t>, 2004 Mar 11, Newton MA</a:t>
              </a:r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359" y="404664"/>
            <a:ext cx="8632825" cy="754062"/>
          </a:xfrm>
        </p:spPr>
        <p:txBody>
          <a:bodyPr/>
          <a:lstStyle/>
          <a:p>
            <a:r>
              <a:rPr lang="en-US" altLang="ja-JP" dirty="0" smtClean="0"/>
              <a:t>Error inclusion and detection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6" y="6021288"/>
            <a:ext cx="842493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Errors included in the early development process are detected in the later development process.</a:t>
            </a:r>
            <a:endParaRPr kumimoji="1" lang="ja-JP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17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077200" cy="990600"/>
          </a:xfrm>
        </p:spPr>
        <p:txBody>
          <a:bodyPr/>
          <a:lstStyle/>
          <a:p>
            <a:r>
              <a:rPr kumimoji="1" lang="en-US" altLang="ja-JP" sz="2000" dirty="0" smtClean="0">
                <a:latin typeface="Arial" pitchFamily="34" charset="0"/>
              </a:rPr>
              <a:t>Verifying equivalency between requirement and model </a:t>
            </a:r>
            <a:br>
              <a:rPr kumimoji="1" lang="en-US" altLang="ja-JP" sz="2000" dirty="0" smtClean="0">
                <a:latin typeface="Arial" pitchFamily="34" charset="0"/>
              </a:rPr>
            </a:br>
            <a:r>
              <a:rPr kumimoji="1" lang="en-US" altLang="ja-JP" sz="2000" dirty="0" smtClean="0">
                <a:latin typeface="Arial" pitchFamily="34" charset="0"/>
              </a:rPr>
              <a:t>1.3 </a:t>
            </a:r>
            <a:r>
              <a:rPr lang="en-US" altLang="ja-JP" sz="2000" dirty="0"/>
              <a:t>Automatic Test Vector generation </a:t>
            </a:r>
            <a:r>
              <a:rPr lang="en-US" altLang="ja-JP" sz="2000" dirty="0" smtClean="0"/>
              <a:t>#3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kumimoji="1" lang="en-US" altLang="ja-JP" smtClean="0">
                <a:latin typeface="Arial" pitchFamily="34" charset="0"/>
              </a:rPr>
              <a:t>A harness model is performed and model coverage is measured with a simulation.</a:t>
            </a:r>
            <a:endParaRPr kumimoji="1" lang="ja-JP" altLang="en-US" dirty="0" smtClean="0">
              <a:latin typeface="Arial" pitchFamily="34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743200"/>
            <a:ext cx="39015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343400"/>
            <a:ext cx="2590799" cy="217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2667000"/>
            <a:ext cx="250303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3962400"/>
            <a:ext cx="3248025" cy="230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1600200" y="5943600"/>
            <a:ext cx="6391493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200" smtClean="0">
                <a:latin typeface="Arial" pitchFamily="34" charset="0"/>
                <a:cs typeface="Arial" pitchFamily="34" charset="0"/>
              </a:rPr>
              <a:t>It is a simulation about the generated test and operation confirming.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6519446"/>
            <a:ext cx="2536144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Design Verifier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10" name="動作設定ボタン : ビデオ 9">
            <a:hlinkClick r:id="rId7" action="ppaction://program" highlightClick="1"/>
          </p:cNvPr>
          <p:cNvSpPr/>
          <p:nvPr/>
        </p:nvSpPr>
        <p:spPr>
          <a:xfrm>
            <a:off x="8316416" y="6453336"/>
            <a:ext cx="282352" cy="332656"/>
          </a:xfrm>
          <a:prstGeom prst="actionButtonMov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円/楕円 44"/>
          <p:cNvSpPr/>
          <p:nvPr/>
        </p:nvSpPr>
        <p:spPr>
          <a:xfrm>
            <a:off x="1357290" y="3585568"/>
            <a:ext cx="1571636" cy="500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00034" y="3657006"/>
            <a:ext cx="1500198" cy="200026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tint val="44500"/>
                  <a:satMod val="16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000" dirty="0" smtClean="0">
                <a:latin typeface="Arial" pitchFamily="34" charset="0"/>
              </a:rPr>
              <a:t>Verifying equivalency between requirement and model </a:t>
            </a:r>
            <a:br>
              <a:rPr kumimoji="1" lang="en-US" altLang="ja-JP" sz="2000" dirty="0" smtClean="0">
                <a:latin typeface="Arial" pitchFamily="34" charset="0"/>
              </a:rPr>
            </a:br>
            <a:r>
              <a:rPr kumimoji="1" lang="en-US" altLang="ja-JP" sz="2000" dirty="0" smtClean="0">
                <a:latin typeface="Arial" pitchFamily="34" charset="0"/>
              </a:rPr>
              <a:t>1.3 </a:t>
            </a:r>
            <a:r>
              <a:rPr lang="en-US" altLang="ja-JP" sz="2000" dirty="0"/>
              <a:t>Automatic Test Vector generation </a:t>
            </a:r>
            <a:r>
              <a:rPr lang="en-US" altLang="ja-JP" sz="2000" dirty="0" smtClean="0"/>
              <a:t>#4</a:t>
            </a:r>
            <a:endParaRPr kumimoji="1" lang="ja-JP" altLang="en-US" sz="2000" dirty="0"/>
          </a:p>
        </p:txBody>
      </p:sp>
      <p:sp>
        <p:nvSpPr>
          <p:cNvPr id="14" name="コンテンツ プレースホルダ 13"/>
          <p:cNvSpPr>
            <a:spLocks noGrp="1"/>
          </p:cNvSpPr>
          <p:nvPr>
            <p:ph idx="1"/>
          </p:nvPr>
        </p:nvSpPr>
        <p:spPr>
          <a:xfrm>
            <a:off x="457200" y="1412776"/>
            <a:ext cx="8077200" cy="4835624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kumimoji="1" lang="en-US" altLang="ja-JP" sz="2000" dirty="0" smtClean="0"/>
              <a:t>If there is missing coverage objectives that are not covered by existing tests, SLDV can generate supplemental test vectors.</a:t>
            </a:r>
            <a:endParaRPr kumimoji="1" lang="ja-JP" altLang="en-US" sz="20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00034" y="5657270"/>
            <a:ext cx="235745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5400000" flipH="1" flipV="1">
            <a:off x="-608049" y="4549983"/>
            <a:ext cx="2215373" cy="7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フリーフォーム 32"/>
          <p:cNvSpPr/>
          <p:nvPr/>
        </p:nvSpPr>
        <p:spPr>
          <a:xfrm>
            <a:off x="501206" y="3799882"/>
            <a:ext cx="2340864" cy="1853944"/>
          </a:xfrm>
          <a:custGeom>
            <a:avLst/>
            <a:gdLst>
              <a:gd name="connsiteX0" fmla="*/ 0 w 2340864"/>
              <a:gd name="connsiteY0" fmla="*/ 1743456 h 1743456"/>
              <a:gd name="connsiteX1" fmla="*/ 777240 w 2340864"/>
              <a:gd name="connsiteY1" fmla="*/ 289560 h 1743456"/>
              <a:gd name="connsiteX2" fmla="*/ 2340864 w 2340864"/>
              <a:gd name="connsiteY2" fmla="*/ 6096 h 174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864" h="1743456">
                <a:moveTo>
                  <a:pt x="0" y="1743456"/>
                </a:moveTo>
                <a:cubicBezTo>
                  <a:pt x="193548" y="1161288"/>
                  <a:pt x="387096" y="579120"/>
                  <a:pt x="777240" y="289560"/>
                </a:cubicBezTo>
                <a:cubicBezTo>
                  <a:pt x="1167384" y="0"/>
                  <a:pt x="1754124" y="3048"/>
                  <a:pt x="2340864" y="60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/>
          <p:nvPr/>
        </p:nvCxnSpPr>
        <p:spPr>
          <a:xfrm>
            <a:off x="571472" y="3657006"/>
            <a:ext cx="2286016" cy="158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1371600" y="5759523"/>
            <a:ext cx="12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 smtClean="0">
                <a:latin typeface="Arial" pitchFamily="34" charset="0"/>
                <a:cs typeface="Arial" pitchFamily="34" charset="0"/>
              </a:rPr>
              <a:t>Effort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 rot="16200000">
            <a:off x="-689369" y="4360319"/>
            <a:ext cx="191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Arial" pitchFamily="34" charset="0"/>
                <a:cs typeface="Arial" pitchFamily="34" charset="0"/>
              </a:rPr>
              <a:t>Coverage rate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四角形吹き出し 45"/>
          <p:cNvSpPr/>
          <p:nvPr/>
        </p:nvSpPr>
        <p:spPr>
          <a:xfrm>
            <a:off x="1460994" y="4471645"/>
            <a:ext cx="2143140" cy="867348"/>
          </a:xfrm>
          <a:prstGeom prst="wedgeRectCallout">
            <a:avLst>
              <a:gd name="adj1" fmla="val -29338"/>
              <a:gd name="adj2" fmla="val -90400"/>
            </a:avLst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Automatic testing tool can help this effort.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19190" y="2895600"/>
            <a:ext cx="2484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Arial" pitchFamily="34" charset="0"/>
                <a:cs typeface="Arial" pitchFamily="34" charset="0"/>
              </a:rPr>
              <a:t>Effort of test vector creation</a:t>
            </a:r>
            <a:endParaRPr kumimoji="1"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0" y="6519446"/>
            <a:ext cx="2536144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Design Verifier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9207" y="3352800"/>
            <a:ext cx="514859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四角形吹き出し 25"/>
          <p:cNvSpPr/>
          <p:nvPr/>
        </p:nvSpPr>
        <p:spPr>
          <a:xfrm>
            <a:off x="4495800" y="4281101"/>
            <a:ext cx="4648200" cy="590349"/>
          </a:xfrm>
          <a:prstGeom prst="wedgeRectCallout">
            <a:avLst>
              <a:gd name="adj1" fmla="val -40290"/>
              <a:gd name="adj2" fmla="val 131989"/>
            </a:avLst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kumimoji="1" lang="en-US" altLang="ja-JP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MAT file containing the existing test vector is specified.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62400" y="2895600"/>
            <a:ext cx="46987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smtClean="0">
                <a:latin typeface="Arial" pitchFamily="34" charset="0"/>
                <a:cs typeface="Arial" pitchFamily="34" charset="0"/>
              </a:rPr>
              <a:t>Configuration parameter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フローチャート: 処理 29"/>
          <p:cNvSpPr/>
          <p:nvPr/>
        </p:nvSpPr>
        <p:spPr>
          <a:xfrm>
            <a:off x="3886200" y="5715000"/>
            <a:ext cx="5257800" cy="685800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フローチャート: 処理 30"/>
          <p:cNvSpPr/>
          <p:nvPr/>
        </p:nvSpPr>
        <p:spPr>
          <a:xfrm>
            <a:off x="3886200" y="4876800"/>
            <a:ext cx="5257800" cy="762000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四角形吹き出し 26"/>
          <p:cNvSpPr/>
          <p:nvPr/>
        </p:nvSpPr>
        <p:spPr>
          <a:xfrm>
            <a:off x="6324600" y="5500301"/>
            <a:ext cx="2590800" cy="590349"/>
          </a:xfrm>
          <a:prstGeom prst="wedgeRectCallout">
            <a:avLst>
              <a:gd name="adj1" fmla="val -40232"/>
              <a:gd name="adj2" fmla="val 92471"/>
            </a:avLst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kumimoji="1" lang="en-US" altLang="ja-JP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Coverage data is specified.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0"/>
            <a:ext cx="7853363" cy="370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458200" cy="1143000"/>
          </a:xfrm>
        </p:spPr>
        <p:txBody>
          <a:bodyPr/>
          <a:lstStyle/>
          <a:p>
            <a:r>
              <a:rPr kumimoji="1" lang="en-US" altLang="ja-JP" sz="2000" dirty="0" smtClean="0">
                <a:latin typeface="Arial" pitchFamily="34" charset="0"/>
              </a:rPr>
              <a:t>Verifying equivalency between requirement and model </a:t>
            </a:r>
            <a:br>
              <a:rPr kumimoji="1" lang="en-US" altLang="ja-JP" sz="2000" dirty="0" smtClean="0">
                <a:latin typeface="Arial" pitchFamily="34" charset="0"/>
              </a:rPr>
            </a:br>
            <a:r>
              <a:rPr kumimoji="1" lang="en-US" altLang="ja-JP" sz="2000" dirty="0" smtClean="0">
                <a:latin typeface="Arial" pitchFamily="34" charset="0"/>
              </a:rPr>
              <a:t>1.4  Comparison of Expected Value and Simulation Result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990600" y="5791200"/>
            <a:ext cx="1752600" cy="762000"/>
          </a:xfrm>
          <a:prstGeom prst="wedgeRectCallout">
            <a:avLst>
              <a:gd name="adj1" fmla="val -35416"/>
              <a:gd name="adj2" fmla="val -951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kumimoji="1" lang="en-US" altLang="ja-JP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xpected outputs are also given</a:t>
            </a:r>
            <a:endParaRPr kumimoji="1" lang="ja-JP" alt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3581400" y="5715000"/>
            <a:ext cx="1752600" cy="990600"/>
          </a:xfrm>
          <a:prstGeom prst="wedgeRectCallout">
            <a:avLst>
              <a:gd name="adj1" fmla="val 53714"/>
              <a:gd name="adj2" fmla="val -682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Comparing model's outputs and expected outputs</a:t>
            </a:r>
            <a:endParaRPr kumimoji="1" lang="ja-JP" alt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7391400" y="3886200"/>
            <a:ext cx="1752600" cy="990600"/>
          </a:xfrm>
          <a:prstGeom prst="wedgeRectCallout">
            <a:avLst>
              <a:gd name="adj1" fmla="val -30525"/>
              <a:gd name="adj2" fmla="val 1115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Assertions are thrown if failed.</a:t>
            </a:r>
            <a:endParaRPr kumimoji="1" lang="ja-JP" alt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5800" y="1752600"/>
            <a:ext cx="8062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The example of an expected-value comparison model</a:t>
            </a:r>
            <a:endParaRPr kumimoji="1" lang="ja-JP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6600" y="2590800"/>
            <a:ext cx="1555234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200" dirty="0" smtClean="0">
                <a:latin typeface="Arial" pitchFamily="34" charset="0"/>
                <a:cs typeface="Arial" pitchFamily="34" charset="0"/>
              </a:rPr>
              <a:t>Control model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05400" y="2590800"/>
            <a:ext cx="2119491" cy="430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200" dirty="0" smtClean="0">
                <a:latin typeface="Arial" pitchFamily="34" charset="0"/>
                <a:cs typeface="Arial" pitchFamily="34" charset="0"/>
              </a:rPr>
              <a:t>Plant model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7020" y="2514600"/>
            <a:ext cx="1313180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 smtClean="0">
                <a:latin typeface="Arial" pitchFamily="34" charset="0"/>
                <a:cs typeface="Arial" pitchFamily="34" charset="0"/>
              </a:rPr>
              <a:t>Test </a:t>
            </a:r>
            <a:br>
              <a:rPr kumimoji="1" lang="en-US" altLang="ja-JP" sz="2200" dirty="0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sz="2200" dirty="0" smtClean="0">
                <a:latin typeface="Arial" pitchFamily="34" charset="0"/>
                <a:cs typeface="Arial" pitchFamily="34" charset="0"/>
              </a:rPr>
              <a:t>vectors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914400" y="4648200"/>
            <a:ext cx="1143000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8789"/>
          <a:stretch>
            <a:fillRect/>
          </a:stretch>
        </p:blipFill>
        <p:spPr bwMode="auto">
          <a:xfrm>
            <a:off x="381001" y="3097888"/>
            <a:ext cx="2895600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332656"/>
            <a:ext cx="8408761" cy="990600"/>
          </a:xfrm>
        </p:spPr>
        <p:txBody>
          <a:bodyPr/>
          <a:lstStyle/>
          <a:p>
            <a:r>
              <a:rPr kumimoji="1" lang="en-US" altLang="ja-JP" sz="2000" dirty="0" smtClean="0">
                <a:latin typeface="Arial" pitchFamily="34" charset="0"/>
              </a:rPr>
              <a:t>1.  Conformity Verification and Validation of Model and Specification </a:t>
            </a:r>
            <a:br>
              <a:rPr kumimoji="1" lang="en-US" altLang="ja-JP" sz="2000" dirty="0" smtClean="0">
                <a:latin typeface="Arial" pitchFamily="34" charset="0"/>
              </a:rPr>
            </a:br>
            <a:r>
              <a:rPr kumimoji="1" lang="en-US" altLang="ja-JP" sz="2000" dirty="0" smtClean="0">
                <a:latin typeface="Arial" pitchFamily="34" charset="0"/>
              </a:rPr>
              <a:t>1.5  Automatic Generation of Test Report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579296" cy="820688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ja-JP" dirty="0" smtClean="0"/>
              <a:t>Report Generator can be used for automatic report generation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3352800" y="4393287"/>
            <a:ext cx="1066800" cy="609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4800" y="2667000"/>
            <a:ext cx="2383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smtClean="0">
                <a:latin typeface="Arial" pitchFamily="34" charset="0"/>
                <a:cs typeface="Arial" pitchFamily="34" charset="0"/>
              </a:rPr>
              <a:t>Report Generator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8600" y="5764887"/>
            <a:ext cx="13716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latin typeface="Arial" pitchFamily="34" charset="0"/>
                <a:cs typeface="Arial" pitchFamily="34" charset="0"/>
              </a:rPr>
              <a:t>Model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57400" y="5764887"/>
            <a:ext cx="1524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latin typeface="Arial" pitchFamily="34" charset="0"/>
                <a:cs typeface="Arial" pitchFamily="34" charset="0"/>
              </a:rPr>
              <a:t>Input output signal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十字形 9"/>
          <p:cNvSpPr/>
          <p:nvPr/>
        </p:nvSpPr>
        <p:spPr>
          <a:xfrm>
            <a:off x="1600200" y="5383887"/>
            <a:ext cx="457200" cy="457200"/>
          </a:xfrm>
          <a:prstGeom prst="plus">
            <a:avLst>
              <a:gd name="adj" fmla="val 375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86200" y="2895600"/>
            <a:ext cx="4979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Arial" pitchFamily="34" charset="0"/>
                <a:cs typeface="Arial" pitchFamily="34" charset="0"/>
              </a:rPr>
              <a:t>The report by HTML, PDF, Word, and </a:t>
            </a:r>
            <a:r>
              <a:rPr kumimoji="1" lang="en-US" altLang="ja-JP" sz="2000" dirty="0" err="1" smtClean="0">
                <a:latin typeface="Arial" pitchFamily="34" charset="0"/>
                <a:cs typeface="Arial" pitchFamily="34" charset="0"/>
              </a:rPr>
              <a:t>etc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345707"/>
            <a:ext cx="2526306" cy="351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3733800"/>
            <a:ext cx="24259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正方形/長方形 13"/>
          <p:cNvSpPr/>
          <p:nvPr/>
        </p:nvSpPr>
        <p:spPr>
          <a:xfrm>
            <a:off x="0" y="6519446"/>
            <a:ext cx="2797561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Report Generator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15" name="動作設定ボタン : ビデオ 14">
            <a:hlinkClick r:id="rId6" action="ppaction://program" highlightClick="1"/>
          </p:cNvPr>
          <p:cNvSpPr/>
          <p:nvPr/>
        </p:nvSpPr>
        <p:spPr>
          <a:xfrm>
            <a:off x="8604448" y="2420888"/>
            <a:ext cx="303312" cy="307504"/>
          </a:xfrm>
          <a:prstGeom prst="actionButtonMov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 Effect of Simulation Testing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84784"/>
            <a:ext cx="8305800" cy="468741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ja-JP" dirty="0" smtClean="0"/>
              <a:t>By performing coverage testing in Simulink model, you can achieve high quality in upstream process.</a:t>
            </a:r>
            <a:endParaRPr kumimoji="1" lang="en-US" altLang="ja-JP" dirty="0" smtClean="0"/>
          </a:p>
          <a:p>
            <a:pPr>
              <a:spcBef>
                <a:spcPts val="0"/>
              </a:spcBef>
            </a:pPr>
            <a:endParaRPr kumimoji="1" lang="en-US" altLang="ja-JP" sz="900" dirty="0" smtClean="0"/>
          </a:p>
          <a:p>
            <a:pPr>
              <a:spcBef>
                <a:spcPts val="0"/>
              </a:spcBef>
            </a:pPr>
            <a:r>
              <a:rPr kumimoji="1" lang="en-US" altLang="ja-JP" dirty="0" smtClean="0"/>
              <a:t>Requirement-based-testing can be achieved in model level to meet with certification requirements.</a:t>
            </a:r>
          </a:p>
          <a:p>
            <a:pPr>
              <a:spcBef>
                <a:spcPts val="0"/>
              </a:spcBef>
              <a:buNone/>
            </a:pPr>
            <a:endParaRPr kumimoji="1" lang="en-US" altLang="ja-JP" sz="900" dirty="0" smtClean="0"/>
          </a:p>
          <a:p>
            <a:pPr>
              <a:spcBef>
                <a:spcPts val="0"/>
              </a:spcBef>
            </a:pPr>
            <a:r>
              <a:rPr kumimoji="1" lang="en-US" altLang="ja-JP" dirty="0" smtClean="0"/>
              <a:t>By automatic test generation, test vector creation effort can be reduced.</a:t>
            </a:r>
          </a:p>
          <a:p>
            <a:pPr>
              <a:spcBef>
                <a:spcPts val="0"/>
              </a:spcBef>
            </a:pPr>
            <a:endParaRPr kumimoji="1" lang="en-US" altLang="ja-JP" sz="900" dirty="0" smtClean="0"/>
          </a:p>
          <a:p>
            <a:pPr>
              <a:spcBef>
                <a:spcPts val="0"/>
              </a:spcBef>
            </a:pPr>
            <a:r>
              <a:rPr kumimoji="1" lang="en-US" altLang="ja-JP" dirty="0" smtClean="0"/>
              <a:t>A reduction of unnecessary manual operation is possible by an automatic report.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51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6416" y="332656"/>
            <a:ext cx="8164016" cy="1143000"/>
          </a:xfrm>
        </p:spPr>
        <p:txBody>
          <a:bodyPr/>
          <a:lstStyle/>
          <a:p>
            <a:r>
              <a:rPr kumimoji="1" lang="en-US" altLang="ja-JP" dirty="0" smtClean="0">
                <a:latin typeface="Arial" pitchFamily="34" charset="0"/>
              </a:rPr>
              <a:t>Verifying equivalency between requirement and model</a:t>
            </a:r>
            <a:endParaRPr kumimoji="1" lang="ja-JP" altLang="en-US" dirty="0">
              <a:latin typeface="Arial" pitchFamily="34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67944" y="1752600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Verifying equivalency between requirement and model</a:t>
            </a:r>
            <a:endParaRPr kumimoji="1" lang="ja-JP" altLang="en-US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グループ化 15"/>
          <p:cNvGrpSpPr/>
          <p:nvPr/>
        </p:nvGrpSpPr>
        <p:grpSpPr>
          <a:xfrm>
            <a:off x="314936" y="3927743"/>
            <a:ext cx="1718500" cy="559593"/>
            <a:chOff x="381000" y="3429000"/>
            <a:chExt cx="2362200" cy="685800"/>
          </a:xfrm>
        </p:grpSpPr>
        <p:sp>
          <p:nvSpPr>
            <p:cNvPr id="17" name="右矢印 16"/>
            <p:cNvSpPr/>
            <p:nvPr/>
          </p:nvSpPr>
          <p:spPr>
            <a:xfrm>
              <a:off x="1219200" y="34290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右矢印 17"/>
            <p:cNvSpPr/>
            <p:nvPr/>
          </p:nvSpPr>
          <p:spPr>
            <a:xfrm>
              <a:off x="381000" y="3733800"/>
              <a:ext cx="23622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グループ化 18"/>
          <p:cNvGrpSpPr/>
          <p:nvPr/>
        </p:nvGrpSpPr>
        <p:grpSpPr>
          <a:xfrm>
            <a:off x="86336" y="3124200"/>
            <a:ext cx="1600200" cy="1524000"/>
            <a:chOff x="228600" y="2438400"/>
            <a:chExt cx="2133600" cy="1752600"/>
          </a:xfrm>
        </p:grpSpPr>
        <p:sp>
          <p:nvSpPr>
            <p:cNvPr id="20" name="角丸四角形 19"/>
            <p:cNvSpPr/>
            <p:nvPr/>
          </p:nvSpPr>
          <p:spPr>
            <a:xfrm>
              <a:off x="228600" y="2438400"/>
              <a:ext cx="1600200" cy="17526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400" b="1" smtClean="0">
                  <a:latin typeface="Arial" pitchFamily="34" charset="0"/>
                  <a:cs typeface="Arial" pitchFamily="34" charset="0"/>
                </a:rPr>
                <a:t>Modeling</a:t>
              </a:r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右矢印 20"/>
            <p:cNvSpPr/>
            <p:nvPr/>
          </p:nvSpPr>
          <p:spPr>
            <a:xfrm>
              <a:off x="1295400" y="2438400"/>
              <a:ext cx="10668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平行四辺形 21"/>
          <p:cNvSpPr/>
          <p:nvPr/>
        </p:nvSpPr>
        <p:spPr>
          <a:xfrm>
            <a:off x="3807371" y="4787365"/>
            <a:ext cx="1450429" cy="1378750"/>
          </a:xfrm>
          <a:prstGeom prst="parallelogram">
            <a:avLst>
              <a:gd name="adj" fmla="val 8301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500000" scaled="0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平行四辺形 22"/>
          <p:cNvSpPr/>
          <p:nvPr/>
        </p:nvSpPr>
        <p:spPr>
          <a:xfrm flipH="1">
            <a:off x="1429503" y="2761916"/>
            <a:ext cx="2806441" cy="3380898"/>
          </a:xfrm>
          <a:prstGeom prst="parallelogram">
            <a:avLst>
              <a:gd name="adj" fmla="val 847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589952" y="3368150"/>
            <a:ext cx="1552193" cy="5595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Executable specification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754097" y="5295637"/>
            <a:ext cx="1455191" cy="3497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C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013734" y="2587042"/>
            <a:ext cx="1407750" cy="47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144307" y="4300805"/>
            <a:ext cx="1552193" cy="4974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Implementation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53016" y="6041761"/>
            <a:ext cx="1928584" cy="435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Object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グループ化 43"/>
          <p:cNvGrpSpPr/>
          <p:nvPr/>
        </p:nvGrpSpPr>
        <p:grpSpPr>
          <a:xfrm>
            <a:off x="1926705" y="2422616"/>
            <a:ext cx="2065397" cy="1757729"/>
            <a:chOff x="2596491" y="1584416"/>
            <a:chExt cx="2839035" cy="2154156"/>
          </a:xfrm>
        </p:grpSpPr>
        <p:sp>
          <p:nvSpPr>
            <p:cNvPr id="45" name="環状矢印 44"/>
            <p:cNvSpPr/>
            <p:nvPr/>
          </p:nvSpPr>
          <p:spPr>
            <a:xfrm rot="13624722" flipV="1">
              <a:off x="2814813" y="1366094"/>
              <a:ext cx="2154156" cy="2590800"/>
            </a:xfrm>
            <a:prstGeom prst="circularArrow">
              <a:avLst>
                <a:gd name="adj1" fmla="val 5027"/>
                <a:gd name="adj2" fmla="val 623734"/>
                <a:gd name="adj3" fmla="val 20201438"/>
                <a:gd name="adj4" fmla="val 10800000"/>
                <a:gd name="adj5" fmla="val 68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5181600" y="1752600"/>
              <a:ext cx="253926" cy="3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コンテンツ プレースホルダ 4"/>
          <p:cNvSpPr txBox="1">
            <a:spLocks/>
          </p:cNvSpPr>
          <p:nvPr/>
        </p:nvSpPr>
        <p:spPr>
          <a:xfrm>
            <a:off x="4176474" y="2879993"/>
            <a:ext cx="4953000" cy="20955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ja-JP" dirty="0" smtClean="0">
                <a:cs typeface="Arial" pitchFamily="34" charset="0"/>
              </a:rPr>
              <a:t>Details of (1) Simulation Testing</a:t>
            </a:r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 Importing test vectors into Simulink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 Model coverage measurement</a:t>
            </a:r>
            <a:endParaRPr lang="ja-JP" alt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 Automatic test case generation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 Equivalency checking between model and expected output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Automatic report generation</a:t>
            </a:r>
            <a:endParaRPr kumimoji="1" lang="en-US" altLang="ja-JP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辺形 7"/>
          <p:cNvSpPr/>
          <p:nvPr/>
        </p:nvSpPr>
        <p:spPr>
          <a:xfrm flipH="1">
            <a:off x="1913052" y="2000240"/>
            <a:ext cx="3857652" cy="4143404"/>
          </a:xfrm>
          <a:prstGeom prst="parallelogram">
            <a:avLst>
              <a:gd name="adj" fmla="val 847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40960" cy="1143000"/>
          </a:xfrm>
        </p:spPr>
        <p:txBody>
          <a:bodyPr/>
          <a:lstStyle/>
          <a:p>
            <a:r>
              <a:rPr lang="en-US" altLang="ja-JP" dirty="0"/>
              <a:t>Verifying equivalency </a:t>
            </a:r>
            <a:r>
              <a:rPr kumimoji="1" lang="en-US" altLang="ja-JP" dirty="0" smtClean="0">
                <a:latin typeface="Arial" pitchFamily="34" charset="0"/>
              </a:rPr>
              <a:t>between requirement and model</a:t>
            </a:r>
            <a:endParaRPr kumimoji="1" lang="ja-JP" altLang="en-US" dirty="0">
              <a:latin typeface="Arial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33600" y="2708910"/>
            <a:ext cx="2133600" cy="7543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latin typeface="Arial" pitchFamily="34" charset="0"/>
                <a:cs typeface="Arial" pitchFamily="34" charset="0"/>
              </a:rPr>
              <a:t>Executable specification model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41548" y="1785926"/>
            <a:ext cx="1935052" cy="5762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895600" y="3886200"/>
            <a:ext cx="21336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latin typeface="Arial" pitchFamily="34" charset="0"/>
                <a:cs typeface="Arial" pitchFamily="34" charset="0"/>
              </a:rPr>
              <a:t>Implementation model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環状矢印 29"/>
          <p:cNvSpPr/>
          <p:nvPr/>
        </p:nvSpPr>
        <p:spPr>
          <a:xfrm rot="13624722" flipV="1">
            <a:off x="2762657" y="1485818"/>
            <a:ext cx="2481141" cy="2590800"/>
          </a:xfrm>
          <a:prstGeom prst="circularArrow">
            <a:avLst>
              <a:gd name="adj1" fmla="val 5027"/>
              <a:gd name="adj2" fmla="val 623734"/>
              <a:gd name="adj3" fmla="val 20201438"/>
              <a:gd name="adj4" fmla="val 10800000"/>
              <a:gd name="adj5" fmla="val 68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228600" y="2438400"/>
            <a:ext cx="1600200" cy="17526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latin typeface="Arial" pitchFamily="34" charset="0"/>
                <a:cs typeface="Arial" pitchFamily="34" charset="0"/>
              </a:rPr>
              <a:t>Modeling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右矢印 35"/>
          <p:cNvSpPr/>
          <p:nvPr/>
        </p:nvSpPr>
        <p:spPr>
          <a:xfrm>
            <a:off x="1295400" y="2438400"/>
            <a:ext cx="1066800" cy="3048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右矢印 36"/>
          <p:cNvSpPr/>
          <p:nvPr/>
        </p:nvSpPr>
        <p:spPr>
          <a:xfrm>
            <a:off x="1219200" y="3429000"/>
            <a:ext cx="1524000" cy="381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右矢印 37"/>
          <p:cNvSpPr/>
          <p:nvPr/>
        </p:nvSpPr>
        <p:spPr>
          <a:xfrm>
            <a:off x="381000" y="3733800"/>
            <a:ext cx="2362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181600" y="1752600"/>
            <a:ext cx="38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Arial" pitchFamily="34" charset="0"/>
                <a:cs typeface="Arial" pitchFamily="34" charset="0"/>
              </a:rPr>
              <a:t>Verifying 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equivalency between requirement and model</a:t>
            </a:r>
            <a:endParaRPr kumimoji="1" lang="ja-JP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平行四辺形 25"/>
          <p:cNvSpPr/>
          <p:nvPr/>
        </p:nvSpPr>
        <p:spPr>
          <a:xfrm>
            <a:off x="5181600" y="4482496"/>
            <a:ext cx="1993718" cy="1689704"/>
          </a:xfrm>
          <a:prstGeom prst="parallelogram">
            <a:avLst>
              <a:gd name="adj" fmla="val 8301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500000" scaled="0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コンテンツ プレースホルダ 4"/>
          <p:cNvSpPr>
            <a:spLocks noGrp="1"/>
          </p:cNvSpPr>
          <p:nvPr>
            <p:ph sz="half" idx="1"/>
          </p:nvPr>
        </p:nvSpPr>
        <p:spPr>
          <a:xfrm>
            <a:off x="5105400" y="2609850"/>
            <a:ext cx="4038600" cy="1257300"/>
          </a:xfrm>
          <a:solidFill>
            <a:schemeClr val="accent1"/>
          </a:solidFill>
        </p:spPr>
        <p:txBody>
          <a:bodyPr/>
          <a:lstStyle/>
          <a:p>
            <a:pPr>
              <a:buNone/>
            </a:pPr>
            <a:r>
              <a:rPr kumimoji="1" lang="en-US" altLang="ja-JP" sz="1800" dirty="0" smtClean="0"/>
              <a:t>(2)  Property proving</a:t>
            </a:r>
            <a:endParaRPr lang="en-US" altLang="ja-JP" sz="1800" dirty="0"/>
          </a:p>
          <a:p>
            <a:pPr>
              <a:buNone/>
            </a:pPr>
            <a:r>
              <a:rPr kumimoji="1" lang="en-US" altLang="ja-JP" sz="1800" dirty="0" smtClean="0"/>
              <a:t>(3)  Setting traceability between model and code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9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92760"/>
            <a:ext cx="56483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 preferRelativeResize="0">
            <a:picLocks noChangeAspect="1" noChangeArrowheads="1"/>
          </p:cNvPicPr>
          <p:nvPr/>
        </p:nvPicPr>
        <p:blipFill>
          <a:blip r:embed="rId4" cstate="print"/>
          <a:srcRect l="3560" t="25522" r="19716" b="15695"/>
          <a:stretch>
            <a:fillRect/>
          </a:stretch>
        </p:blipFill>
        <p:spPr bwMode="auto">
          <a:xfrm>
            <a:off x="457200" y="2992760"/>
            <a:ext cx="562907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右矢印 7"/>
          <p:cNvSpPr/>
          <p:nvPr/>
        </p:nvSpPr>
        <p:spPr>
          <a:xfrm rot="9705129">
            <a:off x="5626720" y="4445099"/>
            <a:ext cx="1733294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075240" cy="824954"/>
          </a:xfrm>
        </p:spPr>
        <p:txBody>
          <a:bodyPr/>
          <a:lstStyle/>
          <a:p>
            <a:r>
              <a:rPr lang="en-US" altLang="ja-JP" sz="3000" dirty="0" smtClean="0"/>
              <a:t>2.1  Property proving</a:t>
            </a:r>
            <a:endParaRPr kumimoji="1" lang="ja-JP" altLang="en-US" sz="3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28600" y="1124744"/>
            <a:ext cx="8305800" cy="5047457"/>
          </a:xfrm>
        </p:spPr>
        <p:txBody>
          <a:bodyPr/>
          <a:lstStyle/>
          <a:p>
            <a:pPr>
              <a:buNone/>
            </a:pPr>
            <a:r>
              <a:rPr kumimoji="1" lang="en-US" altLang="ja-JP" dirty="0" smtClean="0"/>
              <a:t>The functionality to prove that logical expression(s) in the verification model is always meet with the controller model </a:t>
            </a:r>
            <a:endParaRPr kumimoji="1" lang="ja-JP" altLang="en-US" dirty="0"/>
          </a:p>
        </p:txBody>
      </p:sp>
      <p:sp>
        <p:nvSpPr>
          <p:cNvPr id="6" name="メモ 5"/>
          <p:cNvSpPr/>
          <p:nvPr/>
        </p:nvSpPr>
        <p:spPr>
          <a:xfrm>
            <a:off x="7403231" y="3962400"/>
            <a:ext cx="1599437" cy="859160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verification specification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メモ 4"/>
          <p:cNvSpPr/>
          <p:nvPr/>
        </p:nvSpPr>
        <p:spPr>
          <a:xfrm>
            <a:off x="5724127" y="2780928"/>
            <a:ext cx="1682495" cy="79208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右矢印 6"/>
          <p:cNvSpPr/>
          <p:nvPr/>
        </p:nvSpPr>
        <p:spPr>
          <a:xfrm rot="9956958">
            <a:off x="3458562" y="3241825"/>
            <a:ext cx="2088232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67744" y="2564904"/>
            <a:ext cx="2399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Arial" pitchFamily="34" charset="0"/>
                <a:cs typeface="Arial" pitchFamily="34" charset="0"/>
              </a:rPr>
              <a:t>Controller model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64044" y="4939797"/>
            <a:ext cx="293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Verification model </a:t>
            </a:r>
            <a:br>
              <a:rPr kumimoji="1" lang="en-US" altLang="ja-JP" dirty="0" smtClean="0">
                <a:latin typeface="Arial" pitchFamily="34" charset="0"/>
                <a:cs typeface="Arial" pitchFamily="34" charset="0"/>
              </a:rPr>
            </a:br>
            <a:endParaRPr kumimoji="1" lang="ja-JP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107504" y="3792861"/>
            <a:ext cx="5443210" cy="1666017"/>
            <a:chOff x="107504" y="4584949"/>
            <a:chExt cx="5443210" cy="1666017"/>
          </a:xfrm>
        </p:grpSpPr>
        <p:sp>
          <p:nvSpPr>
            <p:cNvPr id="11" name="右カーブ矢印 10"/>
            <p:cNvSpPr/>
            <p:nvPr/>
          </p:nvSpPr>
          <p:spPr>
            <a:xfrm rot="17996049">
              <a:off x="3395392" y="5098838"/>
              <a:ext cx="864096" cy="1440160"/>
            </a:xfrm>
            <a:prstGeom prst="curved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右カーブ矢印 11"/>
            <p:cNvSpPr/>
            <p:nvPr/>
          </p:nvSpPr>
          <p:spPr>
            <a:xfrm rot="7114977">
              <a:off x="3970865" y="4296917"/>
              <a:ext cx="864096" cy="1440160"/>
            </a:xfrm>
            <a:prstGeom prst="curved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07504" y="5229200"/>
              <a:ext cx="5443210" cy="858857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Arial" pitchFamily="34" charset="0"/>
                  <a:cs typeface="Arial" pitchFamily="34" charset="0"/>
                </a:rPr>
                <a:t>Is the controller model always meet with logical expression(s) in the verification model?</a:t>
              </a:r>
              <a:endParaRPr kumimoji="1" lang="ja-JP" alt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横巻き 18"/>
          <p:cNvSpPr/>
          <p:nvPr/>
        </p:nvSpPr>
        <p:spPr>
          <a:xfrm>
            <a:off x="1268072" y="5583560"/>
            <a:ext cx="4756541" cy="620688"/>
          </a:xfrm>
          <a:prstGeom prst="horizontalScrol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Automatic equivalency checking between requirement and model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0" y="6519446"/>
            <a:ext cx="2536144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Design Verifier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 rot="2852397">
            <a:off x="7210289" y="3329407"/>
            <a:ext cx="546626" cy="57606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8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5" grpId="0" animBg="1"/>
      <p:bldP spid="7" grpId="0" animBg="1"/>
      <p:bldP spid="9" grpId="0"/>
      <p:bldP spid="10" grpId="0"/>
      <p:bldP spid="19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2.2  Analysis result by Property proving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1000" y="4114800"/>
            <a:ext cx="5127104" cy="1600200"/>
          </a:xfrm>
        </p:spPr>
        <p:txBody>
          <a:bodyPr/>
          <a:lstStyle/>
          <a:p>
            <a:pPr marL="0" indent="0">
              <a:buSzPct val="40000"/>
              <a:buNone/>
            </a:pPr>
            <a:r>
              <a:rPr lang="en-US" altLang="ja-JP" sz="3600" dirty="0" smtClean="0"/>
              <a:t>False</a:t>
            </a:r>
          </a:p>
          <a:p>
            <a:pPr lvl="1">
              <a:buNone/>
            </a:pPr>
            <a:r>
              <a:rPr lang="en-US" altLang="ja-JP" dirty="0" smtClean="0"/>
              <a:t>Counter example(s) will be generated as evidence(s).</a:t>
            </a:r>
            <a:endParaRPr kumimoji="1" lang="ja-JP" altLang="en-US" dirty="0" smtClean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4495800" y="4387751"/>
            <a:ext cx="4495800" cy="2470249"/>
            <a:chOff x="4495800" y="4387751"/>
            <a:chExt cx="4495800" cy="2470249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5800" y="5517987"/>
              <a:ext cx="2399928" cy="1340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39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4953000"/>
              <a:ext cx="2672295" cy="1731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5715000" y="4387751"/>
              <a:ext cx="3276600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2200" dirty="0" smtClean="0">
                  <a:latin typeface="Arial" pitchFamily="34" charset="0"/>
                  <a:cs typeface="Arial" pitchFamily="34" charset="0"/>
                </a:rPr>
                <a:t>A model containing counter example</a:t>
              </a:r>
              <a:endParaRPr kumimoji="1" lang="ja-JP" altLang="en-US" sz="2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0" y="6519446"/>
            <a:ext cx="2536144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Design Verifier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4800" y="1340768"/>
            <a:ext cx="52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The analysis result:</a:t>
            </a:r>
            <a:endParaRPr kumimoji="1" lang="ja-JP" altLang="en-US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5715000" y="1676400"/>
            <a:ext cx="2952328" cy="2380084"/>
            <a:chOff x="5715000" y="1676400"/>
            <a:chExt cx="2952328" cy="2380084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5715000" y="1676400"/>
              <a:ext cx="2952328" cy="2380084"/>
              <a:chOff x="5796136" y="1700808"/>
              <a:chExt cx="2952328" cy="2380084"/>
            </a:xfrm>
          </p:grpSpPr>
          <p:pic>
            <p:nvPicPr>
              <p:cNvPr id="59394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r="-4295" b="66713"/>
              <a:stretch>
                <a:fillRect/>
              </a:stretch>
            </p:blipFill>
            <p:spPr bwMode="auto">
              <a:xfrm>
                <a:off x="5940152" y="2204864"/>
                <a:ext cx="2808312" cy="1368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395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804248" y="3356992"/>
                <a:ext cx="19050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テキスト ボックス 10"/>
              <p:cNvSpPr txBox="1"/>
              <p:nvPr/>
            </p:nvSpPr>
            <p:spPr>
              <a:xfrm>
                <a:off x="5796136" y="1700808"/>
                <a:ext cx="1976264" cy="43088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smtClean="0">
                    <a:latin typeface="Arial" pitchFamily="34" charset="0"/>
                    <a:cs typeface="Arial" pitchFamily="34" charset="0"/>
                  </a:rPr>
                  <a:t>Proof report</a:t>
                </a:r>
                <a:endParaRPr kumimoji="1" lang="ja-JP" alt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6553200" y="3581400"/>
              <a:ext cx="19812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コンテンツ プレースホルダ 2"/>
          <p:cNvSpPr txBox="1">
            <a:spLocks/>
          </p:cNvSpPr>
          <p:nvPr/>
        </p:nvSpPr>
        <p:spPr>
          <a:xfrm>
            <a:off x="403920" y="2132856"/>
            <a:ext cx="5472608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Truth: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It is proved for</a:t>
            </a:r>
            <a:r>
              <a:rPr kumimoji="0" lang="en-US" altLang="ja-JP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infinite time period or specified time period.</a:t>
            </a:r>
            <a:endParaRPr kumimoji="0" lang="en-US" altLang="ja-JP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-&gt; a proof report is generated.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8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71600"/>
            <a:ext cx="8453417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2.3  Property proving Model example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2360" y="4653136"/>
            <a:ext cx="1224136" cy="584775"/>
          </a:xfrm>
          <a:prstGeom prst="wedgeRectCallout">
            <a:avLst>
              <a:gd name="adj1" fmla="val -48921"/>
              <a:gd name="adj2" fmla="val 81032"/>
            </a:avLst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Arial" pitchFamily="34" charset="0"/>
                <a:cs typeface="Arial" pitchFamily="34" charset="0"/>
              </a:rPr>
              <a:t>Verification</a:t>
            </a:r>
            <a:br>
              <a:rPr kumimoji="1" lang="en-US" altLang="ja-JP" sz="1600" dirty="0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sz="1600" dirty="0" smtClean="0">
                <a:latin typeface="Arial" pitchFamily="34" charset="0"/>
                <a:cs typeface="Arial" pitchFamily="34" charset="0"/>
              </a:rPr>
              <a:t>Subsystem</a:t>
            </a:r>
            <a:endParaRPr kumimoji="1"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3419872" y="5638800"/>
            <a:ext cx="1821904" cy="742528"/>
          </a:xfrm>
          <a:prstGeom prst="wedgeRectCallout">
            <a:avLst>
              <a:gd name="adj1" fmla="val 85492"/>
              <a:gd name="adj2" fmla="val -359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signal relevant to the properties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029234"/>
              </p:ext>
            </p:extLst>
          </p:nvPr>
        </p:nvGraphicFramePr>
        <p:xfrm>
          <a:off x="34925" y="646113"/>
          <a:ext cx="8680450" cy="480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ワークシート" r:id="rId4" imgW="7505644" imgH="4771980" progId="Excel.Sheet.8">
                  <p:embed/>
                </p:oleObj>
              </mc:Choice>
              <mc:Fallback>
                <p:oleObj name="ワークシート" r:id="rId4" imgW="7505644" imgH="477198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646113"/>
                        <a:ext cx="8680450" cy="480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4" y="404664"/>
            <a:ext cx="8632825" cy="754062"/>
          </a:xfrm>
        </p:spPr>
        <p:txBody>
          <a:bodyPr/>
          <a:lstStyle/>
          <a:p>
            <a:r>
              <a:rPr lang="en-US" altLang="ja-JP" dirty="0" smtClean="0"/>
              <a:t>The image of the early verification introduction effect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606" y="5479340"/>
            <a:ext cx="45255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0" smtClean="0">
                <a:latin typeface="Arial" pitchFamily="34" charset="0"/>
              </a:rPr>
              <a:t>Source: The MathWorks, Early Verification presentation</a:t>
            </a:r>
            <a:endParaRPr lang="en-US" sz="1200" b="0" dirty="0">
              <a:latin typeface="Arial" pitchFamily="34" charset="0"/>
              <a:sym typeface="Symbol" pitchFamily="18" charset="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6769" y="5763760"/>
            <a:ext cx="763284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" pitchFamily="34" charset="0"/>
                <a:cs typeface="Arial" pitchFamily="34" charset="0"/>
              </a:rPr>
              <a:t>An early verification and validation is carried out by an upstream specification Preferences phase, and fault is corrected  </a:t>
            </a:r>
            <a:br>
              <a:rPr kumimoji="1" lang="en-US" altLang="ja-JP" sz="1400" dirty="0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sz="1400" dirty="0" smtClean="0">
                <a:latin typeface="Arial" pitchFamily="34" charset="0"/>
                <a:cs typeface="Arial" pitchFamily="34" charset="0"/>
              </a:rPr>
              <a:t>in  advance. </a:t>
            </a:r>
            <a:br>
              <a:rPr kumimoji="1" lang="en-US" altLang="ja-JP" sz="1400" dirty="0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sz="1400" dirty="0" smtClean="0">
                <a:latin typeface="Arial" pitchFamily="34" charset="0"/>
                <a:cs typeface="Arial" pitchFamily="34" charset="0"/>
              </a:rPr>
              <a:t>Development efficiency improves and it leads also to a development cost reduction.</a:t>
            </a:r>
            <a:endParaRPr kumimoji="1" lang="ja-JP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97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22176"/>
            <a:ext cx="8534400" cy="990600"/>
          </a:xfrm>
        </p:spPr>
        <p:txBody>
          <a:bodyPr/>
          <a:lstStyle/>
          <a:p>
            <a:r>
              <a:rPr lang="en-US" altLang="ja-JP" sz="2400" dirty="0" smtClean="0"/>
              <a:t>2.4  Property proving - Example of property Description</a:t>
            </a:r>
            <a:endParaRPr kumimoji="1" lang="ja-JP" altLang="en-US" sz="2400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 l="2722" t="13459" r="5312" b="14401"/>
          <a:stretch>
            <a:fillRect/>
          </a:stretch>
        </p:blipFill>
        <p:spPr bwMode="auto">
          <a:xfrm>
            <a:off x="395536" y="1412776"/>
            <a:ext cx="7848872" cy="485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四角形吹き出し 5"/>
          <p:cNvSpPr/>
          <p:nvPr/>
        </p:nvSpPr>
        <p:spPr>
          <a:xfrm>
            <a:off x="1268072" y="5669028"/>
            <a:ext cx="2160240" cy="576064"/>
          </a:xfrm>
          <a:prstGeom prst="wedgeRectCallout">
            <a:avLst>
              <a:gd name="adj1" fmla="val -30127"/>
              <a:gd name="adj2" fmla="val -748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Assumption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6444208" y="4149080"/>
            <a:ext cx="2547392" cy="864096"/>
          </a:xfrm>
          <a:prstGeom prst="wedgeRectCallout">
            <a:avLst>
              <a:gd name="adj1" fmla="val -38275"/>
              <a:gd name="adj2" fmla="val -692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Prove that input of P block is always true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6519446"/>
            <a:ext cx="2536144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Design Verifier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28312" y="1429907"/>
            <a:ext cx="4511352" cy="327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Down signal shall be continued at least 1 sec if an obstacle is detected.</a:t>
            </a:r>
            <a:endParaRPr kumimoji="1" lang="ja-JP" alt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57081" y="3230107"/>
            <a:ext cx="4511352" cy="327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Down signal shall be continued at least 1 sec if an obstacle is detected. (Stateflow representation)</a:t>
            </a:r>
            <a:endParaRPr kumimoji="1" lang="ja-JP" alt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 l="2863" t="12876" r="-221" b="5577"/>
          <a:stretch>
            <a:fillRect/>
          </a:stretch>
        </p:blipFill>
        <p:spPr bwMode="auto">
          <a:xfrm>
            <a:off x="6156176" y="4149080"/>
            <a:ext cx="244827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817912"/>
            <a:ext cx="4064556" cy="131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8160"/>
            <a:ext cx="8077200" cy="990600"/>
          </a:xfrm>
        </p:spPr>
        <p:txBody>
          <a:bodyPr/>
          <a:lstStyle/>
          <a:p>
            <a:r>
              <a:rPr lang="en-US" altLang="ja-JP" sz="2400" dirty="0" smtClean="0"/>
              <a:t>2.6  Property proving - Debugging counter example</a:t>
            </a:r>
            <a:endParaRPr kumimoji="1" lang="ja-JP" altLang="en-US" sz="2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404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kumimoji="1" lang="en-US" altLang="ja-JP" sz="2000" dirty="0" smtClean="0"/>
              <a:t>If a property is falsified, you can </a:t>
            </a:r>
            <a:r>
              <a:rPr lang="en-US" altLang="ja-JP" sz="2000" dirty="0" smtClean="0"/>
              <a:t>debug it by simulating the harness model. </a:t>
            </a:r>
            <a:r>
              <a:rPr kumimoji="1" lang="en-US" altLang="ja-JP" sz="2000" dirty="0" smtClean="0"/>
              <a:t> The cause is included among requirement specification, controller model, verification specification, or verification model.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2000" dirty="0" smtClean="0"/>
              <a:t>Only human being can justify the correctness.</a:t>
            </a:r>
            <a:endParaRPr kumimoji="1" lang="ja-JP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160168"/>
            <a:ext cx="3923928" cy="219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四角形吹き出し 8"/>
          <p:cNvSpPr/>
          <p:nvPr/>
        </p:nvSpPr>
        <p:spPr>
          <a:xfrm>
            <a:off x="2339752" y="4114056"/>
            <a:ext cx="1907704" cy="360040"/>
          </a:xfrm>
          <a:prstGeom prst="wedgeRectCallout">
            <a:avLst>
              <a:gd name="adj1" fmla="val -36159"/>
              <a:gd name="adj2" fmla="val 1032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Harness model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4572000" y="4402088"/>
            <a:ext cx="2160240" cy="1008112"/>
          </a:xfrm>
          <a:prstGeom prst="wedgeRectCallout">
            <a:avLst>
              <a:gd name="adj1" fmla="val 115763"/>
              <a:gd name="adj2" fmla="val 86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Down signal is finished in 0.8 sec.</a:t>
            </a:r>
            <a:endParaRPr kumimoji="1" lang="ja-JP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2889920"/>
            <a:ext cx="2114376" cy="185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四角形吹き出し 12"/>
          <p:cNvSpPr/>
          <p:nvPr/>
        </p:nvSpPr>
        <p:spPr>
          <a:xfrm>
            <a:off x="6460976" y="2420888"/>
            <a:ext cx="2683024" cy="393576"/>
          </a:xfrm>
          <a:prstGeom prst="wedgeRectCallout">
            <a:avLst>
              <a:gd name="adj1" fmla="val -33246"/>
              <a:gd name="adj2" fmla="val 738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property is falsified.</a:t>
            </a:r>
            <a:endParaRPr kumimoji="1" lang="ja-JP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 rot="10800000">
            <a:off x="179512" y="4762128"/>
            <a:ext cx="2088232" cy="504056"/>
          </a:xfrm>
          <a:prstGeom prst="triangle">
            <a:avLst>
              <a:gd name="adj" fmla="val 54365"/>
            </a:avLst>
          </a:prstGeom>
          <a:solidFill>
            <a:srgbClr val="C0C0C0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endParaRPr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2195736" y="3105944"/>
            <a:ext cx="1584176" cy="467072"/>
          </a:xfrm>
          <a:prstGeom prst="wedgeRectCallout">
            <a:avLst>
              <a:gd name="adj1" fmla="val -36159"/>
              <a:gd name="adj2" fmla="val 1032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Counter example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V 字形矢印 15"/>
          <p:cNvSpPr/>
          <p:nvPr/>
        </p:nvSpPr>
        <p:spPr>
          <a:xfrm>
            <a:off x="3635896" y="5626224"/>
            <a:ext cx="2460104" cy="72008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Simulation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0" y="6519446"/>
            <a:ext cx="2536144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Design Verifier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381128" y="2885377"/>
            <a:ext cx="4511352" cy="327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Down signal shall be continued at least 1 sec if an obstacle is detected.</a:t>
            </a:r>
            <a:endParaRPr kumimoji="1" lang="ja-JP" alt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  Effect of Property proving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760"/>
            <a:ext cx="8077200" cy="4903441"/>
          </a:xfrm>
        </p:spPr>
        <p:txBody>
          <a:bodyPr/>
          <a:lstStyle/>
          <a:p>
            <a:r>
              <a:rPr lang="en-US" altLang="ja-JP" dirty="0" smtClean="0">
                <a:ea typeface="ＭＳ Ｐゴシック" charset="-128"/>
              </a:rPr>
              <a:t>It is possible to check the equivalency of requirement specification and a verification specification, and a model.</a:t>
            </a:r>
            <a:endParaRPr lang="ja-JP" altLang="en-US" dirty="0" smtClean="0">
              <a:ea typeface="ＭＳ Ｐゴシック" charset="-128"/>
            </a:endParaRPr>
          </a:p>
          <a:p>
            <a:endParaRPr lang="ja-JP" altLang="en-US" dirty="0" smtClean="0">
              <a:ea typeface="ＭＳ Ｐゴシック" charset="-128"/>
            </a:endParaRPr>
          </a:p>
          <a:p>
            <a:r>
              <a:rPr lang="en-US" altLang="ja-JP" dirty="0" smtClean="0">
                <a:ea typeface="ＭＳ Ｐゴシック" charset="-128"/>
              </a:rPr>
              <a:t>Applying formal verification in model level without learning formal verification language.</a:t>
            </a:r>
            <a:endParaRPr lang="ja-JP" altLang="en-US" dirty="0" smtClean="0">
              <a:ea typeface="ＭＳ Ｐゴシック" charset="-128"/>
            </a:endParaRPr>
          </a:p>
          <a:p>
            <a:endParaRPr lang="ja-JP" altLang="en-US" dirty="0" smtClean="0">
              <a:ea typeface="ＭＳ Ｐゴシック" charset="-128"/>
            </a:endParaRPr>
          </a:p>
          <a:p>
            <a:r>
              <a:rPr lang="en-US" altLang="ja-JP" dirty="0" smtClean="0">
                <a:ea typeface="ＭＳ Ｐゴシック" charset="-128"/>
              </a:rPr>
              <a:t>Quality of requirement specification, a verification specification, and a model can </a:t>
            </a:r>
            <a:r>
              <a:rPr lang="en-US" altLang="ja-JP" smtClean="0">
                <a:ea typeface="ＭＳ Ｐゴシック" charset="-128"/>
              </a:rPr>
              <a:t>be improved.</a:t>
            </a:r>
            <a:endParaRPr lang="ja-JP" altLang="en-US" dirty="0" smtClean="0">
              <a:ea typeface="ＭＳ Ｐゴシック" charset="-128"/>
            </a:endParaRPr>
          </a:p>
          <a:p>
            <a:pPr lvl="1"/>
            <a:r>
              <a:rPr lang="en-US" altLang="ja-JP" dirty="0" smtClean="0">
                <a:ea typeface="ＭＳ Ｐゴシック" charset="-128"/>
              </a:rPr>
              <a:t>You cannot specify properties with ambiguous specification.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Debugging against counter example increase the quality.</a:t>
            </a:r>
            <a:endParaRPr lang="ja-JP" altLang="en-US" dirty="0" smtClean="0">
              <a:ea typeface="ＭＳ Ｐゴシック" charset="-128"/>
            </a:endParaRPr>
          </a:p>
        </p:txBody>
      </p:sp>
      <p:sp>
        <p:nvSpPr>
          <p:cNvPr id="4" name="動作設定ボタン : ビデオ 3">
            <a:hlinkClick r:id="rId3" action="ppaction://program" highlightClick="1"/>
          </p:cNvPr>
          <p:cNvSpPr/>
          <p:nvPr/>
        </p:nvSpPr>
        <p:spPr>
          <a:xfrm>
            <a:off x="8244408" y="6381327"/>
            <a:ext cx="473968" cy="453765"/>
          </a:xfrm>
          <a:prstGeom prst="actionButtonMov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3.1  Traceability #1 of Specification and Model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419601"/>
          </a:xfrm>
        </p:spPr>
        <p:txBody>
          <a:bodyPr/>
          <a:lstStyle/>
          <a:p>
            <a:pPr>
              <a:spcBef>
                <a:spcPts val="500"/>
              </a:spcBef>
              <a:buClr>
                <a:srgbClr val="366193"/>
              </a:buClr>
              <a:buFont typeface="Wingdings" pitchFamily="2" charset="2"/>
              <a:buChar char="l"/>
            </a:pPr>
            <a:r>
              <a:rPr lang="ja-JP" altLang="ja-JP" dirty="0">
                <a:solidFill>
                  <a:srgbClr val="000000"/>
                </a:solidFill>
              </a:rPr>
              <a:t>The functionality enables to trace from/to requirement specification document to/from Simulink model.</a:t>
            </a:r>
          </a:p>
          <a:p>
            <a:pPr>
              <a:spcBef>
                <a:spcPts val="500"/>
              </a:spcBef>
              <a:buClr>
                <a:srgbClr val="366193"/>
              </a:buClr>
              <a:buFont typeface="Wingdings" pitchFamily="2" charset="2"/>
              <a:buChar char="l"/>
            </a:pPr>
            <a:endParaRPr lang="ja-JP" altLang="ja-JP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>
                <a:srgbClr val="366193"/>
              </a:buClr>
              <a:buFont typeface="Wingdings" pitchFamily="2" charset="2"/>
              <a:buChar char="l"/>
            </a:pPr>
            <a:r>
              <a:rPr lang="ja-JP" altLang="ja-JP" dirty="0">
                <a:solidFill>
                  <a:srgbClr val="000000"/>
                </a:solidFill>
              </a:rPr>
              <a:t>Supported document type:</a:t>
            </a:r>
          </a:p>
          <a:p>
            <a:pPr lvl="1">
              <a:lnSpc>
                <a:spcPct val="104000"/>
              </a:lnSpc>
              <a:spcBef>
                <a:spcPts val="400"/>
              </a:spcBef>
              <a:buClr>
                <a:srgbClr val="366193"/>
              </a:buClr>
              <a:buFont typeface="Wingdings" pitchFamily="2" charset="2"/>
              <a:buChar char="l"/>
            </a:pPr>
            <a:r>
              <a:rPr lang="ja-JP" altLang="ja-JP" dirty="0">
                <a:solidFill>
                  <a:srgbClr val="000000"/>
                </a:solidFill>
              </a:rPr>
              <a:t>Word / Excel / DOORSR/MKS Integrity (bidirectional link)</a:t>
            </a:r>
          </a:p>
          <a:p>
            <a:pPr lvl="1">
              <a:lnSpc>
                <a:spcPct val="104000"/>
              </a:lnSpc>
              <a:spcBef>
                <a:spcPts val="400"/>
              </a:spcBef>
              <a:buClr>
                <a:srgbClr val="366193"/>
              </a:buClr>
              <a:buFont typeface="Wingdings" pitchFamily="2" charset="2"/>
              <a:buChar char="l"/>
            </a:pPr>
            <a:r>
              <a:rPr lang="ja-JP" altLang="ja-JP" dirty="0">
                <a:solidFill>
                  <a:srgbClr val="000000"/>
                </a:solidFill>
              </a:rPr>
              <a:t>A text, PDF, arbitrary file  :   (one-way link)</a:t>
            </a:r>
            <a:endParaRPr lang="ja-JP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6519446"/>
            <a:ext cx="3654911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Verification and Validation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077200" cy="1189038"/>
          </a:xfrm>
        </p:spPr>
        <p:txBody>
          <a:bodyPr/>
          <a:lstStyle/>
          <a:p>
            <a:r>
              <a:rPr kumimoji="1" lang="en-US" altLang="ja-JP" smtClean="0"/>
              <a:t>3.1  Traceability #2 of Specification and Model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700439"/>
            <a:ext cx="31242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5029200"/>
            <a:ext cx="18097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1828800" y="5357664"/>
            <a:ext cx="3886200" cy="300038"/>
          </a:xfrm>
          <a:prstGeom prst="straightConnector1">
            <a:avLst/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 2"/>
          <p:cNvSpPr>
            <a:spLocks noGrp="1"/>
          </p:cNvSpPr>
          <p:nvPr>
            <p:ph idx="1"/>
          </p:nvPr>
        </p:nvSpPr>
        <p:spPr>
          <a:xfrm>
            <a:off x="35496" y="4138464"/>
            <a:ext cx="9145016" cy="457200"/>
          </a:xfrm>
        </p:spPr>
        <p:txBody>
          <a:bodyPr/>
          <a:lstStyle/>
          <a:p>
            <a:pPr>
              <a:buNone/>
            </a:pPr>
            <a:r>
              <a:rPr kumimoji="1" lang="en-US" altLang="ja-JP" sz="2800" dirty="0" smtClean="0"/>
              <a:t>From document to model (Word/Excel/DOORS/Integrity)</a:t>
            </a:r>
            <a:endParaRPr kumimoji="1" lang="ja-JP" altLang="en-US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784531"/>
            <a:ext cx="2875563" cy="227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コンテンツ プレースホルダ 2"/>
          <p:cNvSpPr txBox="1">
            <a:spLocks/>
          </p:cNvSpPr>
          <p:nvPr/>
        </p:nvSpPr>
        <p:spPr>
          <a:xfrm>
            <a:off x="457200" y="1166664"/>
            <a:ext cx="76200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From a model to a document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3452664"/>
            <a:ext cx="22574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線矢印コネクタ 24"/>
          <p:cNvCxnSpPr/>
          <p:nvPr/>
        </p:nvCxnSpPr>
        <p:spPr>
          <a:xfrm flipV="1">
            <a:off x="3429000" y="2824347"/>
            <a:ext cx="2209800" cy="856917"/>
          </a:xfrm>
          <a:prstGeom prst="straightConnector1">
            <a:avLst/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429000" y="3833664"/>
            <a:ext cx="2209800" cy="76200"/>
          </a:xfrm>
          <a:prstGeom prst="straightConnector1">
            <a:avLst/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8800" y="1547664"/>
            <a:ext cx="2333625" cy="262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四角形吹き出し 32"/>
          <p:cNvSpPr/>
          <p:nvPr/>
        </p:nvSpPr>
        <p:spPr>
          <a:xfrm>
            <a:off x="2209800" y="5738664"/>
            <a:ext cx="1858144" cy="457200"/>
          </a:xfrm>
          <a:prstGeom prst="wedgeRectCallout">
            <a:avLst>
              <a:gd name="adj1" fmla="val -81133"/>
              <a:gd name="adj2" fmla="val -680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ActiveX button</a:t>
            </a:r>
            <a:endParaRPr kumimoji="1" lang="ja-JP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四角形吹き出し 33"/>
          <p:cNvSpPr/>
          <p:nvPr/>
        </p:nvSpPr>
        <p:spPr>
          <a:xfrm>
            <a:off x="7239000" y="4900464"/>
            <a:ext cx="1752600" cy="757238"/>
          </a:xfrm>
          <a:prstGeom prst="wedgeRectCallout">
            <a:avLst>
              <a:gd name="adj1" fmla="val -72436"/>
              <a:gd name="adj2" fmla="val 1288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model part linked is highlights.</a:t>
            </a:r>
            <a:endParaRPr kumimoji="1" lang="ja-JP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四角形吹き出し 34"/>
          <p:cNvSpPr/>
          <p:nvPr/>
        </p:nvSpPr>
        <p:spPr>
          <a:xfrm>
            <a:off x="7020272" y="1852463"/>
            <a:ext cx="1971328" cy="1070933"/>
          </a:xfrm>
          <a:prstGeom prst="wedgeRectCallout">
            <a:avLst>
              <a:gd name="adj1" fmla="val -72191"/>
              <a:gd name="adj2" fmla="val 496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corresponding section is highlighted.</a:t>
            </a:r>
            <a:endParaRPr kumimoji="1" lang="ja-JP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429000" y="1928664"/>
            <a:ext cx="2209800" cy="1524000"/>
          </a:xfrm>
          <a:prstGeom prst="straightConnector1">
            <a:avLst/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657600" y="2843064"/>
            <a:ext cx="12192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Click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6519446"/>
            <a:ext cx="3654911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Verification and Validation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3.2  </a:t>
            </a:r>
            <a:r>
              <a:rPr lang="ja-JP" altLang="ja-JP" dirty="0">
                <a:solidFill>
                  <a:srgbClr val="366193"/>
                </a:solidFill>
                <a:sym typeface="Arial" pitchFamily="34" charset="0"/>
              </a:rPr>
              <a:t>Automatic Traceability Report Generation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28600" y="1752600"/>
            <a:ext cx="4876800" cy="4876800"/>
          </a:xfrm>
        </p:spPr>
        <p:txBody>
          <a:bodyPr/>
          <a:lstStyle/>
          <a:p>
            <a:pPr>
              <a:spcBef>
                <a:spcPts val="500"/>
              </a:spcBef>
              <a:buClr>
                <a:srgbClr val="366193"/>
              </a:buClr>
              <a:buNone/>
            </a:pPr>
            <a:r>
              <a:rPr lang="ja-JP" altLang="ja-JP" dirty="0">
                <a:solidFill>
                  <a:srgbClr val="000000"/>
                </a:solidFill>
              </a:rPr>
              <a:t>Traceability information between the document and model is reported.</a:t>
            </a:r>
          </a:p>
          <a:p>
            <a:pPr>
              <a:spcBef>
                <a:spcPts val="500"/>
              </a:spcBef>
              <a:buClr>
                <a:srgbClr val="366193"/>
              </a:buClr>
              <a:buNone/>
            </a:pPr>
            <a:endParaRPr lang="ja-JP" altLang="ja-JP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>
                <a:srgbClr val="366193"/>
              </a:buClr>
              <a:buNone/>
            </a:pPr>
            <a:r>
              <a:rPr lang="ja-JP" altLang="ja-JP" dirty="0">
                <a:solidFill>
                  <a:srgbClr val="FF0000"/>
                </a:solidFill>
              </a:rPr>
              <a:t>The contents of a report</a:t>
            </a:r>
          </a:p>
          <a:p>
            <a:pPr>
              <a:spcBef>
                <a:spcPts val="500"/>
              </a:spcBef>
              <a:buClr>
                <a:srgbClr val="366193"/>
              </a:buClr>
              <a:buNone/>
            </a:pPr>
            <a:r>
              <a:rPr lang="ja-JP" altLang="ja-JP" dirty="0">
                <a:solidFill>
                  <a:srgbClr val="FF0000"/>
                </a:solidFill>
              </a:rPr>
              <a:t> A list of blocks or objects that have traceability link.</a:t>
            </a:r>
          </a:p>
          <a:p>
            <a:pPr>
              <a:spcBef>
                <a:spcPts val="500"/>
              </a:spcBef>
              <a:buClr>
                <a:srgbClr val="366193"/>
              </a:buClr>
              <a:buNone/>
            </a:pPr>
            <a:r>
              <a:rPr lang="ja-JP" altLang="ja-JP" dirty="0">
                <a:solidFill>
                  <a:srgbClr val="FF0000"/>
                </a:solidFill>
              </a:rPr>
              <a:t> A list of documents that are referred by the model.</a:t>
            </a:r>
            <a:endParaRPr lang="ja-JP" altLang="ja-JP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33110" b="20290"/>
          <a:stretch>
            <a:fillRect/>
          </a:stretch>
        </p:blipFill>
        <p:spPr bwMode="auto">
          <a:xfrm>
            <a:off x="5105400" y="1754257"/>
            <a:ext cx="3886200" cy="464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正方形/長方形 5"/>
          <p:cNvSpPr/>
          <p:nvPr/>
        </p:nvSpPr>
        <p:spPr>
          <a:xfrm>
            <a:off x="0" y="6519446"/>
            <a:ext cx="3654911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Verification and Validation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686800" cy="1143000"/>
          </a:xfrm>
        </p:spPr>
        <p:txBody>
          <a:bodyPr/>
          <a:lstStyle/>
          <a:p>
            <a:r>
              <a:rPr lang="en-US" altLang="ja-JP" dirty="0"/>
              <a:t>3.3  Effect of Setting Traceability between requirement specification and model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7200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Ensure that objects in the model is described in the requirement specification.</a:t>
            </a:r>
          </a:p>
          <a:p>
            <a:pPr>
              <a:spcBef>
                <a:spcPts val="600"/>
              </a:spcBef>
            </a:pP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Ensure that items in the requirement specification is described in the model.</a:t>
            </a:r>
          </a:p>
          <a:p>
            <a:pPr>
              <a:spcBef>
                <a:spcPts val="600"/>
              </a:spcBef>
            </a:pP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The above check can be done by a simple operation.</a:t>
            </a:r>
          </a:p>
        </p:txBody>
      </p:sp>
    </p:spTree>
    <p:extLst>
      <p:ext uri="{BB962C8B-B14F-4D97-AF65-F5344CB8AC3E}">
        <p14:creationId xmlns:p14="http://schemas.microsoft.com/office/powerpoint/2010/main" val="2164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9629" y="332656"/>
            <a:ext cx="8174182" cy="1143000"/>
          </a:xfrm>
        </p:spPr>
        <p:txBody>
          <a:bodyPr/>
          <a:lstStyle/>
          <a:p>
            <a:r>
              <a:rPr kumimoji="1" lang="en-US" altLang="ja-JP" dirty="0" smtClean="0">
                <a:latin typeface="Arial" pitchFamily="34" charset="0"/>
              </a:rPr>
              <a:t>Verifying equivalency between requirement specification and model</a:t>
            </a:r>
            <a:endParaRPr kumimoji="1" lang="ja-JP" altLang="en-US" dirty="0">
              <a:latin typeface="Arial" pitchFamily="34" charset="0"/>
            </a:endParaRPr>
          </a:p>
        </p:txBody>
      </p:sp>
      <p:sp>
        <p:nvSpPr>
          <p:cNvPr id="27" name="コンテンツ プレースホルダ 4"/>
          <p:cNvSpPr>
            <a:spLocks noGrp="1"/>
          </p:cNvSpPr>
          <p:nvPr>
            <p:ph sz="half" idx="1"/>
          </p:nvPr>
        </p:nvSpPr>
        <p:spPr>
          <a:xfrm>
            <a:off x="3886200" y="1676781"/>
            <a:ext cx="5257800" cy="1751838"/>
          </a:xfrm>
          <a:solidFill>
            <a:schemeClr val="accent1"/>
          </a:solidFill>
        </p:spPr>
        <p:txBody>
          <a:bodyPr/>
          <a:lstStyle/>
          <a:p>
            <a:pPr>
              <a:buNone/>
            </a:pPr>
            <a:r>
              <a:rPr kumimoji="1" lang="en-US" altLang="ja-JP" sz="2400" dirty="0" smtClean="0"/>
              <a:t>(1)  Simulation testing</a:t>
            </a:r>
          </a:p>
          <a:p>
            <a:pPr>
              <a:buNone/>
            </a:pPr>
            <a:r>
              <a:rPr kumimoji="1" lang="en-US" altLang="ja-JP" sz="2400" dirty="0" smtClean="0"/>
              <a:t>(2)  Property proving </a:t>
            </a:r>
          </a:p>
          <a:p>
            <a:pPr>
              <a:buNone/>
            </a:pPr>
            <a:r>
              <a:rPr kumimoji="1" lang="en-US" altLang="ja-JP" sz="2400" dirty="0" smtClean="0"/>
              <a:t>(3)  The traceability of a model and a specification</a:t>
            </a:r>
            <a:endParaRPr kumimoji="1" lang="ja-JP" altLang="en-US" sz="2400" dirty="0"/>
          </a:p>
        </p:txBody>
      </p:sp>
      <p:grpSp>
        <p:nvGrpSpPr>
          <p:cNvPr id="16" name="グループ化 13"/>
          <p:cNvGrpSpPr/>
          <p:nvPr/>
        </p:nvGrpSpPr>
        <p:grpSpPr>
          <a:xfrm>
            <a:off x="381000" y="3851543"/>
            <a:ext cx="1718500" cy="559593"/>
            <a:chOff x="381000" y="3429000"/>
            <a:chExt cx="2362200" cy="685800"/>
          </a:xfrm>
        </p:grpSpPr>
        <p:sp>
          <p:nvSpPr>
            <p:cNvPr id="17" name="右矢印 16"/>
            <p:cNvSpPr/>
            <p:nvPr/>
          </p:nvSpPr>
          <p:spPr>
            <a:xfrm>
              <a:off x="1219200" y="34290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右矢印 17"/>
            <p:cNvSpPr/>
            <p:nvPr/>
          </p:nvSpPr>
          <p:spPr>
            <a:xfrm>
              <a:off x="381000" y="3733800"/>
              <a:ext cx="23622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グループ化 10"/>
          <p:cNvGrpSpPr/>
          <p:nvPr/>
        </p:nvGrpSpPr>
        <p:grpSpPr>
          <a:xfrm>
            <a:off x="152400" y="3048000"/>
            <a:ext cx="1600200" cy="1524000"/>
            <a:chOff x="228600" y="2438400"/>
            <a:chExt cx="2133600" cy="1752600"/>
          </a:xfrm>
        </p:grpSpPr>
        <p:sp>
          <p:nvSpPr>
            <p:cNvPr id="20" name="角丸四角形 19"/>
            <p:cNvSpPr/>
            <p:nvPr/>
          </p:nvSpPr>
          <p:spPr>
            <a:xfrm>
              <a:off x="228600" y="2438400"/>
              <a:ext cx="1600200" cy="17526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400" b="1" smtClean="0">
                  <a:latin typeface="Arial" pitchFamily="34" charset="0"/>
                  <a:cs typeface="Arial" pitchFamily="34" charset="0"/>
                </a:rPr>
                <a:t>Modeling</a:t>
              </a:r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右矢印 20"/>
            <p:cNvSpPr/>
            <p:nvPr/>
          </p:nvSpPr>
          <p:spPr>
            <a:xfrm>
              <a:off x="1295400" y="2438400"/>
              <a:ext cx="10668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平行四辺形 21"/>
          <p:cNvSpPr/>
          <p:nvPr/>
        </p:nvSpPr>
        <p:spPr>
          <a:xfrm>
            <a:off x="3873435" y="4711165"/>
            <a:ext cx="1450429" cy="1378750"/>
          </a:xfrm>
          <a:prstGeom prst="parallelogram">
            <a:avLst>
              <a:gd name="adj" fmla="val 8301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500000" scaled="0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平行四辺形 22"/>
          <p:cNvSpPr/>
          <p:nvPr/>
        </p:nvSpPr>
        <p:spPr>
          <a:xfrm flipH="1">
            <a:off x="1495567" y="2685716"/>
            <a:ext cx="2806441" cy="3380898"/>
          </a:xfrm>
          <a:prstGeom prst="parallelogram">
            <a:avLst>
              <a:gd name="adj" fmla="val 847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656016" y="3263970"/>
            <a:ext cx="1552193" cy="615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Executable specification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820161" y="5219437"/>
            <a:ext cx="1455191" cy="3497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C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079798" y="2510842"/>
            <a:ext cx="1407750" cy="47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210371" y="4224605"/>
            <a:ext cx="1552193" cy="4974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Implementation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319080" y="5965561"/>
            <a:ext cx="1786320" cy="435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Object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グループ化 16"/>
          <p:cNvGrpSpPr/>
          <p:nvPr/>
        </p:nvGrpSpPr>
        <p:grpSpPr>
          <a:xfrm>
            <a:off x="547306" y="4659844"/>
            <a:ext cx="2328290" cy="621770"/>
            <a:chOff x="609600" y="4419600"/>
            <a:chExt cx="3200400" cy="762000"/>
          </a:xfrm>
        </p:grpSpPr>
        <p:sp>
          <p:nvSpPr>
            <p:cNvPr id="39" name="右矢印 38"/>
            <p:cNvSpPr/>
            <p:nvPr/>
          </p:nvSpPr>
          <p:spPr>
            <a:xfrm>
              <a:off x="2286000" y="46482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09600" y="4419600"/>
              <a:ext cx="175260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400" b="1" smtClean="0">
                  <a:latin typeface="Arial" pitchFamily="34" charset="0"/>
                  <a:cs typeface="Arial" pitchFamily="34" charset="0"/>
                </a:rPr>
                <a:t>Code Generation</a:t>
              </a:r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グループ化 19"/>
          <p:cNvGrpSpPr/>
          <p:nvPr/>
        </p:nvGrpSpPr>
        <p:grpSpPr>
          <a:xfrm>
            <a:off x="713613" y="5530322"/>
            <a:ext cx="2328290" cy="621770"/>
            <a:chOff x="838200" y="5486400"/>
            <a:chExt cx="3200400" cy="762000"/>
          </a:xfrm>
        </p:grpSpPr>
        <p:sp>
          <p:nvSpPr>
            <p:cNvPr id="42" name="右矢印 41"/>
            <p:cNvSpPr/>
            <p:nvPr/>
          </p:nvSpPr>
          <p:spPr>
            <a:xfrm>
              <a:off x="2514600" y="57150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38200" y="5486400"/>
              <a:ext cx="175260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400" b="1" smtClean="0">
                  <a:latin typeface="Arial" pitchFamily="34" charset="0"/>
                  <a:cs typeface="Arial" pitchFamily="34" charset="0"/>
                </a:rPr>
                <a:t>Compile &amp; link</a:t>
              </a:r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2049403" y="2585671"/>
            <a:ext cx="2065397" cy="1757729"/>
            <a:chOff x="2596491" y="1584416"/>
            <a:chExt cx="2839035" cy="2154156"/>
          </a:xfrm>
        </p:grpSpPr>
        <p:sp>
          <p:nvSpPr>
            <p:cNvPr id="28" name="環状矢印 27"/>
            <p:cNvSpPr/>
            <p:nvPr/>
          </p:nvSpPr>
          <p:spPr>
            <a:xfrm rot="13624722" flipV="1">
              <a:off x="2814813" y="1366094"/>
              <a:ext cx="2154156" cy="2590800"/>
            </a:xfrm>
            <a:prstGeom prst="circularArrow">
              <a:avLst>
                <a:gd name="adj1" fmla="val 5027"/>
                <a:gd name="adj2" fmla="val 623734"/>
                <a:gd name="adj3" fmla="val 20201438"/>
                <a:gd name="adj4" fmla="val 10800000"/>
                <a:gd name="adj5" fmla="val 68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181600" y="1752600"/>
              <a:ext cx="253926" cy="3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6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itchFamily="34" charset="0"/>
              </a:rPr>
              <a:t>Model Reviewing</a:t>
            </a:r>
            <a:endParaRPr kumimoji="1" lang="ja-JP" altLang="en-US" dirty="0"/>
          </a:p>
        </p:txBody>
      </p:sp>
      <p:grpSp>
        <p:nvGrpSpPr>
          <p:cNvPr id="5" name="グループ化 13"/>
          <p:cNvGrpSpPr/>
          <p:nvPr/>
        </p:nvGrpSpPr>
        <p:grpSpPr>
          <a:xfrm>
            <a:off x="381000" y="3851543"/>
            <a:ext cx="1718500" cy="559593"/>
            <a:chOff x="381000" y="3429000"/>
            <a:chExt cx="2362200" cy="685800"/>
          </a:xfrm>
        </p:grpSpPr>
        <p:sp>
          <p:nvSpPr>
            <p:cNvPr id="6" name="右矢印 5"/>
            <p:cNvSpPr/>
            <p:nvPr/>
          </p:nvSpPr>
          <p:spPr>
            <a:xfrm>
              <a:off x="1219200" y="34290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右矢印 6"/>
            <p:cNvSpPr/>
            <p:nvPr/>
          </p:nvSpPr>
          <p:spPr>
            <a:xfrm>
              <a:off x="381000" y="3733800"/>
              <a:ext cx="23622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グループ化 10"/>
          <p:cNvGrpSpPr/>
          <p:nvPr/>
        </p:nvGrpSpPr>
        <p:grpSpPr>
          <a:xfrm>
            <a:off x="152400" y="3048000"/>
            <a:ext cx="1600200" cy="1524000"/>
            <a:chOff x="228600" y="2438400"/>
            <a:chExt cx="2133600" cy="1752600"/>
          </a:xfrm>
        </p:grpSpPr>
        <p:sp>
          <p:nvSpPr>
            <p:cNvPr id="9" name="角丸四角形 8"/>
            <p:cNvSpPr/>
            <p:nvPr/>
          </p:nvSpPr>
          <p:spPr>
            <a:xfrm>
              <a:off x="228600" y="2438400"/>
              <a:ext cx="1600200" cy="17526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400" b="1" smtClean="0">
                  <a:latin typeface="Arial" pitchFamily="34" charset="0"/>
                  <a:cs typeface="Arial" pitchFamily="34" charset="0"/>
                </a:rPr>
                <a:t>Modeling</a:t>
              </a:r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右矢印 9"/>
            <p:cNvSpPr/>
            <p:nvPr/>
          </p:nvSpPr>
          <p:spPr>
            <a:xfrm>
              <a:off x="1295400" y="2438400"/>
              <a:ext cx="10668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平行四辺形 10"/>
          <p:cNvSpPr/>
          <p:nvPr/>
        </p:nvSpPr>
        <p:spPr>
          <a:xfrm>
            <a:off x="3873435" y="4711165"/>
            <a:ext cx="1450429" cy="1378750"/>
          </a:xfrm>
          <a:prstGeom prst="parallelogram">
            <a:avLst>
              <a:gd name="adj" fmla="val 8301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500000" scaled="0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平行四辺形 11"/>
          <p:cNvSpPr/>
          <p:nvPr/>
        </p:nvSpPr>
        <p:spPr>
          <a:xfrm flipH="1">
            <a:off x="1495567" y="2685716"/>
            <a:ext cx="2806441" cy="3380898"/>
          </a:xfrm>
          <a:prstGeom prst="parallelogram">
            <a:avLst>
              <a:gd name="adj" fmla="val 847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56016" y="3291950"/>
            <a:ext cx="1552193" cy="5595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Executable specification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820161" y="5219437"/>
            <a:ext cx="1455191" cy="3497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C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079798" y="2510842"/>
            <a:ext cx="1407750" cy="47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210371" y="4224605"/>
            <a:ext cx="1552193" cy="4974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Implementation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319080" y="5965561"/>
            <a:ext cx="1786320" cy="435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Object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グループ化 16"/>
          <p:cNvGrpSpPr/>
          <p:nvPr/>
        </p:nvGrpSpPr>
        <p:grpSpPr>
          <a:xfrm>
            <a:off x="547306" y="4659844"/>
            <a:ext cx="2328290" cy="621770"/>
            <a:chOff x="609600" y="4419600"/>
            <a:chExt cx="3200400" cy="762000"/>
          </a:xfrm>
        </p:grpSpPr>
        <p:sp>
          <p:nvSpPr>
            <p:cNvPr id="19" name="右矢印 18"/>
            <p:cNvSpPr/>
            <p:nvPr/>
          </p:nvSpPr>
          <p:spPr>
            <a:xfrm>
              <a:off x="2286000" y="46482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609600" y="4419600"/>
              <a:ext cx="175260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400" b="1" smtClean="0">
                  <a:latin typeface="Arial" pitchFamily="34" charset="0"/>
                  <a:cs typeface="Arial" pitchFamily="34" charset="0"/>
                </a:rPr>
                <a:t>Code Generation</a:t>
              </a:r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グループ化 19"/>
          <p:cNvGrpSpPr/>
          <p:nvPr/>
        </p:nvGrpSpPr>
        <p:grpSpPr>
          <a:xfrm>
            <a:off x="713613" y="5530322"/>
            <a:ext cx="2328290" cy="621770"/>
            <a:chOff x="838200" y="5486400"/>
            <a:chExt cx="3200400" cy="762000"/>
          </a:xfrm>
        </p:grpSpPr>
        <p:sp>
          <p:nvSpPr>
            <p:cNvPr id="22" name="右矢印 21"/>
            <p:cNvSpPr/>
            <p:nvPr/>
          </p:nvSpPr>
          <p:spPr>
            <a:xfrm>
              <a:off x="2514600" y="57150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838200" y="5486400"/>
              <a:ext cx="175260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400" b="1" smtClean="0">
                  <a:latin typeface="Arial" pitchFamily="34" charset="0"/>
                  <a:cs typeface="Arial" pitchFamily="34" charset="0"/>
                </a:rPr>
                <a:t>Compile &amp; link</a:t>
              </a:r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グループ化 25"/>
          <p:cNvGrpSpPr/>
          <p:nvPr/>
        </p:nvGrpSpPr>
        <p:grpSpPr>
          <a:xfrm>
            <a:off x="3581401" y="3429000"/>
            <a:ext cx="728592" cy="865180"/>
            <a:chOff x="4704543" y="2819400"/>
            <a:chExt cx="1047427" cy="1152066"/>
          </a:xfrm>
        </p:grpSpPr>
        <p:sp>
          <p:nvSpPr>
            <p:cNvPr id="28" name="環状矢印 27"/>
            <p:cNvSpPr/>
            <p:nvPr/>
          </p:nvSpPr>
          <p:spPr>
            <a:xfrm rot="9651144" flipV="1">
              <a:off x="4704543" y="2946435"/>
              <a:ext cx="993763" cy="1025031"/>
            </a:xfrm>
            <a:prstGeom prst="circularArrow">
              <a:avLst>
                <a:gd name="adj1" fmla="val 10602"/>
                <a:gd name="adj2" fmla="val 1190907"/>
                <a:gd name="adj3" fmla="val 19852802"/>
                <a:gd name="adj4" fmla="val 4174752"/>
                <a:gd name="adj5" fmla="val 143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86400" y="2819400"/>
              <a:ext cx="265570" cy="4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4495800" y="3276600"/>
            <a:ext cx="4396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Arial" pitchFamily="34" charset="0"/>
                <a:cs typeface="Arial" pitchFamily="34" charset="0"/>
              </a:rPr>
              <a:t>Model reviewing</a:t>
            </a:r>
            <a:endParaRPr kumimoji="1" lang="ja-JP" alt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コンテンツ プレースホルダ 4"/>
          <p:cNvSpPr>
            <a:spLocks noGrp="1"/>
          </p:cNvSpPr>
          <p:nvPr>
            <p:ph sz="half" idx="1"/>
          </p:nvPr>
        </p:nvSpPr>
        <p:spPr>
          <a:xfrm>
            <a:off x="4495800" y="3886200"/>
            <a:ext cx="4419600" cy="1066800"/>
          </a:xfrm>
          <a:solidFill>
            <a:schemeClr val="accent1"/>
          </a:solidFill>
        </p:spPr>
        <p:txBody>
          <a:bodyPr/>
          <a:lstStyle/>
          <a:p>
            <a:pPr>
              <a:buNone/>
            </a:pPr>
            <a:r>
              <a:rPr kumimoji="1" lang="en-US" altLang="ja-JP" smtClean="0"/>
              <a:t>4.  Model Static Check </a:t>
            </a:r>
            <a:br>
              <a:rPr kumimoji="1" lang="en-US" altLang="ja-JP" smtClean="0"/>
            </a:br>
            <a:r>
              <a:rPr kumimoji="1" lang="en-US" altLang="ja-JP" smtClean="0"/>
              <a:t>Execution and a report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12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4.1  Model Static Check and Report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86680" y="1268760"/>
            <a:ext cx="5105400" cy="1524000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Model Adviser   : </a:t>
            </a:r>
          </a:p>
          <a:p>
            <a:pPr>
              <a:buNone/>
            </a:pPr>
            <a:r>
              <a:rPr lang="en-US" altLang="ja-JP" dirty="0"/>
              <a:t>A guideline checker 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r="47559" b="7143"/>
          <a:stretch>
            <a:fillRect/>
          </a:stretch>
        </p:blipFill>
        <p:spPr bwMode="auto">
          <a:xfrm>
            <a:off x="5257801" y="1589751"/>
            <a:ext cx="3886200" cy="499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228600" y="2690859"/>
            <a:ext cx="4809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1" lang="en-US" altLang="ja-JP" sz="2400" b="1" dirty="0">
                <a:solidFill>
                  <a:srgbClr val="FF0000"/>
                </a:solidFill>
              </a:rPr>
              <a:t>The modeling standards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kumimoji="1" lang="en-US" altLang="ja-JP" sz="2400" dirty="0"/>
              <a:t>MAAB style guideline checks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kumimoji="1" lang="en-US" altLang="ja-JP" sz="2400" dirty="0"/>
              <a:t>IEC61508 / ISO26262 / DO-178B</a:t>
            </a:r>
          </a:p>
          <a:p>
            <a:pPr>
              <a:lnSpc>
                <a:spcPct val="150000"/>
              </a:lnSpc>
              <a:buNone/>
            </a:pPr>
            <a:r>
              <a:rPr kumimoji="1" lang="en-US" altLang="ja-JP" sz="2400" b="1" dirty="0">
                <a:solidFill>
                  <a:srgbClr val="FF0000"/>
                </a:solidFill>
              </a:rPr>
              <a:t>plus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kumimoji="1" lang="en-US" altLang="ja-JP" sz="2400" dirty="0"/>
              <a:t>Traceability checking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0" y="6519446"/>
            <a:ext cx="3654911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Verification and Validation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平行四辺形 47"/>
          <p:cNvSpPr/>
          <p:nvPr/>
        </p:nvSpPr>
        <p:spPr>
          <a:xfrm>
            <a:off x="5181600" y="4482496"/>
            <a:ext cx="1993718" cy="1689704"/>
          </a:xfrm>
          <a:prstGeom prst="parallelogram">
            <a:avLst>
              <a:gd name="adj" fmla="val 8301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500000" scaled="0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平行四辺形 7"/>
          <p:cNvSpPr/>
          <p:nvPr/>
        </p:nvSpPr>
        <p:spPr>
          <a:xfrm flipH="1">
            <a:off x="1913052" y="2000240"/>
            <a:ext cx="3857652" cy="4143404"/>
          </a:xfrm>
          <a:prstGeom prst="parallelogram">
            <a:avLst>
              <a:gd name="adj" fmla="val 847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6416" y="260648"/>
            <a:ext cx="7659960" cy="1143000"/>
          </a:xfrm>
        </p:spPr>
        <p:txBody>
          <a:bodyPr/>
          <a:lstStyle/>
          <a:p>
            <a:r>
              <a:rPr kumimoji="1" lang="en-US" altLang="ja-JP" dirty="0" smtClean="0"/>
              <a:t>Model-based verification workflow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33600" y="2743200"/>
            <a:ext cx="2133600" cy="685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Executable specification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33800" y="5105400"/>
            <a:ext cx="2000264" cy="4286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C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41548" y="1785926"/>
            <a:ext cx="1935052" cy="5762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895600" y="3886200"/>
            <a:ext cx="21336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Implementation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419600" y="6019800"/>
            <a:ext cx="2286000" cy="533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Object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28600" y="2438400"/>
            <a:ext cx="2133600" cy="1752600"/>
            <a:chOff x="228600" y="2438400"/>
            <a:chExt cx="2133600" cy="1752600"/>
          </a:xfrm>
        </p:grpSpPr>
        <p:sp>
          <p:nvSpPr>
            <p:cNvPr id="35" name="角丸四角形 34"/>
            <p:cNvSpPr/>
            <p:nvPr/>
          </p:nvSpPr>
          <p:spPr>
            <a:xfrm>
              <a:off x="228600" y="2438400"/>
              <a:ext cx="1600200" cy="17526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b="1" smtClean="0">
                  <a:latin typeface="Arial" pitchFamily="34" charset="0"/>
                  <a:cs typeface="Arial" pitchFamily="34" charset="0"/>
                </a:rPr>
                <a:t>Modeling</a:t>
              </a:r>
              <a:endParaRPr kumimoji="1" lang="ja-JP" alt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右矢印 35"/>
            <p:cNvSpPr/>
            <p:nvPr/>
          </p:nvSpPr>
          <p:spPr>
            <a:xfrm>
              <a:off x="1295400" y="2438400"/>
              <a:ext cx="10668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381000" y="3429000"/>
            <a:ext cx="2362200" cy="685800"/>
            <a:chOff x="381000" y="3429000"/>
            <a:chExt cx="2362200" cy="685800"/>
          </a:xfrm>
        </p:grpSpPr>
        <p:sp>
          <p:nvSpPr>
            <p:cNvPr id="37" name="右矢印 36"/>
            <p:cNvSpPr/>
            <p:nvPr/>
          </p:nvSpPr>
          <p:spPr>
            <a:xfrm>
              <a:off x="1219200" y="34290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右矢印 37"/>
            <p:cNvSpPr/>
            <p:nvPr/>
          </p:nvSpPr>
          <p:spPr>
            <a:xfrm>
              <a:off x="381000" y="3733800"/>
              <a:ext cx="23622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609600" y="4419600"/>
            <a:ext cx="3200400" cy="762000"/>
            <a:chOff x="609600" y="4419600"/>
            <a:chExt cx="3200400" cy="762000"/>
          </a:xfrm>
        </p:grpSpPr>
        <p:sp>
          <p:nvSpPr>
            <p:cNvPr id="42" name="右矢印 41"/>
            <p:cNvSpPr/>
            <p:nvPr/>
          </p:nvSpPr>
          <p:spPr>
            <a:xfrm>
              <a:off x="2286000" y="46482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09600" y="4419600"/>
              <a:ext cx="175260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b="1" smtClean="0">
                  <a:latin typeface="Arial" pitchFamily="34" charset="0"/>
                  <a:cs typeface="Arial" pitchFamily="34" charset="0"/>
                </a:rPr>
                <a:t>Code Generation</a:t>
              </a:r>
              <a:endParaRPr kumimoji="1" lang="ja-JP" alt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838200" y="5486400"/>
            <a:ext cx="3200400" cy="762000"/>
            <a:chOff x="838200" y="5486400"/>
            <a:chExt cx="3200400" cy="762000"/>
          </a:xfrm>
        </p:grpSpPr>
        <p:sp>
          <p:nvSpPr>
            <p:cNvPr id="43" name="右矢印 42"/>
            <p:cNvSpPr/>
            <p:nvPr/>
          </p:nvSpPr>
          <p:spPr>
            <a:xfrm>
              <a:off x="2514600" y="57150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838200" y="5486400"/>
              <a:ext cx="175260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b="1" smtClean="0">
                  <a:latin typeface="Arial" pitchFamily="34" charset="0"/>
                  <a:cs typeface="Arial" pitchFamily="34" charset="0"/>
                </a:rPr>
                <a:t>Compile &amp; link</a:t>
              </a:r>
              <a:endParaRPr kumimoji="1" lang="ja-JP" alt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2596491" y="1542871"/>
            <a:ext cx="6285542" cy="2195701"/>
            <a:chOff x="2596491" y="1542871"/>
            <a:chExt cx="6285542" cy="2195701"/>
          </a:xfrm>
        </p:grpSpPr>
        <p:sp>
          <p:nvSpPr>
            <p:cNvPr id="30" name="環状矢印 29"/>
            <p:cNvSpPr/>
            <p:nvPr/>
          </p:nvSpPr>
          <p:spPr>
            <a:xfrm rot="13624722" flipV="1">
              <a:off x="2814813" y="1366094"/>
              <a:ext cx="2154156" cy="2590800"/>
            </a:xfrm>
            <a:prstGeom prst="circularArrow">
              <a:avLst>
                <a:gd name="adj1" fmla="val 5027"/>
                <a:gd name="adj2" fmla="val 623734"/>
                <a:gd name="adj3" fmla="val 20201438"/>
                <a:gd name="adj4" fmla="val 10800000"/>
                <a:gd name="adj5" fmla="val 68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004048" y="1542871"/>
              <a:ext cx="38779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Arial" pitchFamily="34" charset="0"/>
                  <a:cs typeface="Arial" pitchFamily="34" charset="0"/>
                </a:rPr>
                <a:t>Verifying </a:t>
              </a:r>
              <a:r>
                <a:rPr kumimoji="1" lang="en-US" altLang="ja-JP" sz="2000" dirty="0" smtClean="0">
                  <a:latin typeface="Arial" pitchFamily="34" charset="0"/>
                  <a:cs typeface="Arial" pitchFamily="34" charset="0"/>
                </a:rPr>
                <a:t>equivalency between requirement and model</a:t>
              </a:r>
              <a:endParaRPr kumimoji="1" lang="ja-JP" alt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4648200" y="2819400"/>
            <a:ext cx="3428735" cy="1152066"/>
            <a:chOff x="4704543" y="2819400"/>
            <a:chExt cx="3428735" cy="1152066"/>
          </a:xfrm>
        </p:grpSpPr>
        <p:sp>
          <p:nvSpPr>
            <p:cNvPr id="31" name="環状矢印 30"/>
            <p:cNvSpPr/>
            <p:nvPr/>
          </p:nvSpPr>
          <p:spPr>
            <a:xfrm rot="9651144" flipV="1">
              <a:off x="4704543" y="2946435"/>
              <a:ext cx="993763" cy="1025031"/>
            </a:xfrm>
            <a:prstGeom prst="circularArrow">
              <a:avLst>
                <a:gd name="adj1" fmla="val 10602"/>
                <a:gd name="adj2" fmla="val 1190907"/>
                <a:gd name="adj3" fmla="val 19852802"/>
                <a:gd name="adj4" fmla="val 4174752"/>
                <a:gd name="adj5" fmla="val 143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486400" y="2819400"/>
              <a:ext cx="2646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smtClean="0">
                  <a:latin typeface="Arial" pitchFamily="34" charset="0"/>
                  <a:cs typeface="Arial" pitchFamily="34" charset="0"/>
                </a:rPr>
                <a:t>Model reviewing</a:t>
              </a:r>
              <a:endParaRPr kumimoji="1" lang="ja-JP" alt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4425343" y="3506039"/>
            <a:ext cx="4676449" cy="3029862"/>
            <a:chOff x="4425343" y="3506039"/>
            <a:chExt cx="4676449" cy="3029862"/>
          </a:xfrm>
        </p:grpSpPr>
        <p:sp>
          <p:nvSpPr>
            <p:cNvPr id="32" name="環状矢印 31"/>
            <p:cNvSpPr/>
            <p:nvPr/>
          </p:nvSpPr>
          <p:spPr>
            <a:xfrm rot="13624722" flipV="1">
              <a:off x="4669441" y="3868247"/>
              <a:ext cx="2744509" cy="2590800"/>
            </a:xfrm>
            <a:prstGeom prst="circularArrow">
              <a:avLst>
                <a:gd name="adj1" fmla="val 5027"/>
                <a:gd name="adj2" fmla="val 1142319"/>
                <a:gd name="adj3" fmla="val 20201438"/>
                <a:gd name="adj4" fmla="val 10800000"/>
                <a:gd name="adj5" fmla="val 68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6747807" y="3506039"/>
              <a:ext cx="23539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itchFamily="34" charset="0"/>
                  <a:cs typeface="Arial" pitchFamily="34" charset="0"/>
                </a:rPr>
                <a:t>Verifying </a:t>
              </a:r>
              <a:r>
                <a:rPr kumimoji="1" lang="en-US" altLang="ja-JP" dirty="0" smtClean="0">
                  <a:latin typeface="Arial" pitchFamily="34" charset="0"/>
                  <a:cs typeface="Arial" pitchFamily="34" charset="0"/>
                </a:rPr>
                <a:t>equivalency between model</a:t>
              </a:r>
              <a:r>
                <a:rPr kumimoji="1" lang="ja-JP" altLang="en-US" dirty="0">
                  <a:latin typeface="Arial" pitchFamily="34" charset="0"/>
                  <a:cs typeface="Arial" pitchFamily="34" charset="0"/>
                </a:rPr>
                <a:t> </a:t>
              </a:r>
              <a:r>
                <a:rPr kumimoji="1" lang="en-US" altLang="ja-JP" dirty="0" smtClean="0">
                  <a:latin typeface="Arial" pitchFamily="34" charset="0"/>
                  <a:cs typeface="Arial" pitchFamily="34" charset="0"/>
                </a:rPr>
                <a:t>and code</a:t>
              </a:r>
              <a:endParaRPr kumimoji="1" lang="ja-JP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環状矢印 55"/>
            <p:cNvSpPr/>
            <p:nvPr/>
          </p:nvSpPr>
          <p:spPr>
            <a:xfrm rot="13624722" flipV="1">
              <a:off x="4803052" y="4024969"/>
              <a:ext cx="1254639" cy="2010057"/>
            </a:xfrm>
            <a:prstGeom prst="circularArrow">
              <a:avLst>
                <a:gd name="adj1" fmla="val 8431"/>
                <a:gd name="adj2" fmla="val 1142319"/>
                <a:gd name="adj3" fmla="val 19625845"/>
                <a:gd name="adj4" fmla="val 10800000"/>
                <a:gd name="adj5" fmla="val 108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26649" y="4455761"/>
              <a:ext cx="1595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Arial" pitchFamily="34" charset="0"/>
                  <a:cs typeface="Arial" pitchFamily="34" charset="0"/>
                </a:rPr>
                <a:t>Code verification</a:t>
              </a:r>
              <a:endParaRPr kumimoji="1" lang="ja-JP" alt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3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8" grpId="0" animBg="1"/>
      <p:bldP spid="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 cstate="print"/>
          <a:srcRect r="44531"/>
          <a:stretch>
            <a:fillRect/>
          </a:stretch>
        </p:blipFill>
        <p:spPr bwMode="auto">
          <a:xfrm>
            <a:off x="152400" y="1797968"/>
            <a:ext cx="3429000" cy="312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  </a:t>
            </a:r>
            <a:r>
              <a:rPr lang="en-US" altLang="ja-JP" dirty="0"/>
              <a:t>How Model Adviser works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2400" y="1340768"/>
            <a:ext cx="512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Arial" pitchFamily="34" charset="0"/>
                <a:cs typeface="Arial" pitchFamily="34" charset="0"/>
              </a:rPr>
              <a:t>(1)  Perform a check by model adviser GUI.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159148" y="4845968"/>
            <a:ext cx="4470002" cy="1238250"/>
            <a:chOff x="-145652" y="5105400"/>
            <a:chExt cx="4470002" cy="1238250"/>
          </a:xfrm>
        </p:grpSpPr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95400" y="5867400"/>
              <a:ext cx="3028950" cy="476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6" name="右矢印 15"/>
            <p:cNvSpPr/>
            <p:nvPr/>
          </p:nvSpPr>
          <p:spPr>
            <a:xfrm rot="5400000">
              <a:off x="2787879" y="5136921"/>
              <a:ext cx="672641" cy="609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-145652" y="5272608"/>
              <a:ext cx="4196828" cy="39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200" dirty="0" smtClean="0">
                  <a:latin typeface="Arial" pitchFamily="34" charset="0"/>
                  <a:cs typeface="Arial" pitchFamily="34" charset="0"/>
                </a:rPr>
                <a:t>(3) Check again after correction</a:t>
              </a:r>
              <a:endParaRPr kumimoji="1" lang="ja-JP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219200" y="5715000"/>
              <a:ext cx="609600" cy="533400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正方形/長方形 20"/>
          <p:cNvSpPr/>
          <p:nvPr/>
        </p:nvSpPr>
        <p:spPr>
          <a:xfrm>
            <a:off x="0" y="6519446"/>
            <a:ext cx="3654911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Verification and Validation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19" name="下カーブ矢印 18"/>
          <p:cNvSpPr/>
          <p:nvPr/>
        </p:nvSpPr>
        <p:spPr>
          <a:xfrm>
            <a:off x="3581400" y="2559968"/>
            <a:ext cx="2133600" cy="76200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52800" y="2026568"/>
            <a:ext cx="24929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Click to highlight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486400" y="4110281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smtClean="0">
                <a:latin typeface="Arial" pitchFamily="34" charset="0"/>
                <a:cs typeface="Arial" pitchFamily="34" charset="0"/>
              </a:rPr>
              <a:t>(4)  Report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5" cstate="print"/>
          <a:srcRect b="31158"/>
          <a:stretch>
            <a:fillRect/>
          </a:stretch>
        </p:blipFill>
        <p:spPr bwMode="auto">
          <a:xfrm>
            <a:off x="5715000" y="4648200"/>
            <a:ext cx="28527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右矢印 28"/>
          <p:cNvSpPr/>
          <p:nvPr/>
        </p:nvSpPr>
        <p:spPr>
          <a:xfrm>
            <a:off x="4818417" y="5475348"/>
            <a:ext cx="672641" cy="609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5715000" y="1416968"/>
            <a:ext cx="3429000" cy="2438400"/>
            <a:chOff x="5715000" y="1600200"/>
            <a:chExt cx="3429000" cy="2438400"/>
          </a:xfrm>
        </p:grpSpPr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 t="26326"/>
            <a:stretch>
              <a:fillRect/>
            </a:stretch>
          </p:blipFill>
          <p:spPr bwMode="auto">
            <a:xfrm>
              <a:off x="5791200" y="2057400"/>
              <a:ext cx="3352800" cy="170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7391597" y="2209800"/>
              <a:ext cx="175240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latin typeface="Arial" pitchFamily="34" charset="0"/>
                  <a:cs typeface="Arial" pitchFamily="34" charset="0"/>
                </a:rPr>
                <a:t>Stateflow Preferences</a:t>
              </a:r>
              <a:endParaRPr kumimoji="1" lang="ja-JP" alt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四角形吹き出し 11"/>
            <p:cNvSpPr/>
            <p:nvPr/>
          </p:nvSpPr>
          <p:spPr>
            <a:xfrm>
              <a:off x="6477000" y="3657600"/>
              <a:ext cx="2667000" cy="381000"/>
            </a:xfrm>
            <a:prstGeom prst="wedgeRectCallout">
              <a:avLst>
                <a:gd name="adj1" fmla="val -64015"/>
                <a:gd name="adj2" fmla="val -1475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600" b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The check is not contained.</a:t>
              </a:r>
              <a:endParaRPr kumimoji="1" lang="ja-JP" alt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5715000" y="2971800"/>
              <a:ext cx="6096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791200" y="1600200"/>
              <a:ext cx="31251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smtClean="0">
                  <a:latin typeface="Arial" pitchFamily="34" charset="0"/>
                  <a:cs typeface="Arial" pitchFamily="34" charset="0"/>
                </a:rPr>
                <a:t>(2)  Make correction</a:t>
              </a:r>
              <a:endParaRPr kumimoji="1" lang="ja-JP" alt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3626768"/>
            <a:ext cx="3923355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円/楕円 14"/>
          <p:cNvSpPr/>
          <p:nvPr/>
        </p:nvSpPr>
        <p:spPr>
          <a:xfrm>
            <a:off x="990600" y="3474368"/>
            <a:ext cx="609600" cy="5334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3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6" grpId="0"/>
      <p:bldP spid="29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  Authoring custom Model Advisor checks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077200" cy="4648201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It is possible to create a user's original custom-made check by using model adviser API.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0" y="6519446"/>
            <a:ext cx="3654911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Verification and Validation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3" cstate="print"/>
          <a:srcRect r="15234"/>
          <a:stretch>
            <a:fillRect/>
          </a:stretch>
        </p:blipFill>
        <p:spPr bwMode="auto">
          <a:xfrm>
            <a:off x="4891779" y="3177952"/>
            <a:ext cx="425222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テキスト ボックス 17"/>
          <p:cNvSpPr txBox="1"/>
          <p:nvPr/>
        </p:nvSpPr>
        <p:spPr>
          <a:xfrm>
            <a:off x="4724400" y="2644552"/>
            <a:ext cx="3808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200" dirty="0">
                <a:latin typeface="Arial" pitchFamily="34" charset="0"/>
                <a:cs typeface="Arial" pitchFamily="34" charset="0"/>
                <a:sym typeface="Arial" pitchFamily="34" charset="0"/>
              </a:rPr>
              <a:t>A custom check example</a:t>
            </a:r>
            <a:endParaRPr lang="ja-JP" altLang="ja-JP" sz="2400" dirty="0"/>
          </a:p>
        </p:txBody>
      </p:sp>
      <p:sp>
        <p:nvSpPr>
          <p:cNvPr id="14" name="AutoShape 2"/>
          <p:cNvSpPr>
            <a:spLocks/>
          </p:cNvSpPr>
          <p:nvPr/>
        </p:nvSpPr>
        <p:spPr bwMode="auto">
          <a:xfrm>
            <a:off x="107783" y="2146448"/>
            <a:ext cx="4308475" cy="43068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FF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228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685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defTabSz="914400"/>
            <a:endParaRPr lang="ja-JP" altLang="ja-JP" sz="1800" b="1">
              <a:solidFill>
                <a:srgbClr val="FFFFFF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>
            <a:off x="318921" y="2516869"/>
            <a:ext cx="3505200" cy="1622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CC00"/>
          </a:solidFill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defPPr>
              <a:defRPr lang="ja-JP"/>
            </a:defPPr>
            <a:lvl1pPr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228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685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defTabSz="914400"/>
            <a:r>
              <a:rPr lang="ja-JP" altLang="ja-JP" sz="1800" dirty="0">
                <a:latin typeface="Arial" pitchFamily="34" charset="0"/>
                <a:cs typeface="Arial" pitchFamily="34" charset="0"/>
                <a:sym typeface="Arial" pitchFamily="34" charset="0"/>
              </a:rPr>
              <a:t>A function to detect deviations using Simulink API </a:t>
            </a:r>
            <a:r>
              <a:rPr lang="ja-JP" altLang="ja-JP" sz="2000" dirty="0">
                <a:latin typeface="Arial" pitchFamily="34" charset="0"/>
                <a:cs typeface="Arial" pitchFamily="34" charset="0"/>
                <a:sym typeface="Arial" pitchFamily="34" charset="0"/>
              </a:rPr>
              <a:t/>
            </a:r>
            <a:br>
              <a:rPr lang="ja-JP" altLang="ja-JP" sz="2000" dirty="0">
                <a:latin typeface="Arial" pitchFamily="34" charset="0"/>
                <a:cs typeface="Arial" pitchFamily="34" charset="0"/>
                <a:sym typeface="Arial" pitchFamily="34" charset="0"/>
              </a:rPr>
            </a:br>
            <a:r>
              <a:rPr lang="ja-JP" altLang="ja-JP" sz="2000" dirty="0">
                <a:latin typeface="Arial" pitchFamily="34" charset="0"/>
                <a:cs typeface="Arial" pitchFamily="34" charset="0"/>
                <a:sym typeface="Arial" pitchFamily="34" charset="0"/>
              </a:rPr>
              <a:t>- find_system</a:t>
            </a:r>
          </a:p>
          <a:p>
            <a:pPr defTabSz="914400"/>
            <a:r>
              <a:rPr lang="ja-JP" altLang="ja-JP" sz="2000" dirty="0">
                <a:latin typeface="Arial" pitchFamily="34" charset="0"/>
                <a:cs typeface="Arial" pitchFamily="34" charset="0"/>
                <a:sym typeface="Arial" pitchFamily="34" charset="0"/>
              </a:rPr>
              <a:t>- get_param</a:t>
            </a:r>
            <a:endParaRPr lang="ja-JP" altLang="ja-JP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18921" y="5033056"/>
            <a:ext cx="3505200" cy="12731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CC00"/>
          </a:solidFill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defPPr>
              <a:defRPr lang="ja-JP"/>
            </a:defPPr>
            <a:lvl1pPr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228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685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defTabSz="914400"/>
            <a:r>
              <a:rPr lang="ja-JP" altLang="ja-JP" sz="1800">
                <a:latin typeface="Arial" pitchFamily="34" charset="0"/>
                <a:cs typeface="Arial" pitchFamily="34" charset="0"/>
                <a:sym typeface="Arial" pitchFamily="34" charset="0"/>
              </a:rPr>
              <a:t>A function to display check results using Model Advisor API</a:t>
            </a:r>
            <a:r>
              <a:rPr lang="ja-JP" altLang="ja-JP" sz="2000">
                <a:latin typeface="Arial" pitchFamily="34" charset="0"/>
                <a:cs typeface="Arial" pitchFamily="34" charset="0"/>
                <a:sym typeface="Arial" pitchFamily="34" charset="0"/>
              </a:rPr>
              <a:t/>
            </a:r>
            <a:br>
              <a:rPr lang="ja-JP" altLang="ja-JP" sz="2000">
                <a:latin typeface="Arial" pitchFamily="34" charset="0"/>
                <a:cs typeface="Arial" pitchFamily="34" charset="0"/>
                <a:sym typeface="Arial" pitchFamily="34" charset="0"/>
              </a:rPr>
            </a:br>
            <a:r>
              <a:rPr lang="ja-JP" altLang="ja-JP" sz="2000">
                <a:latin typeface="Arial" pitchFamily="34" charset="0"/>
                <a:cs typeface="Arial" pitchFamily="34" charset="0"/>
                <a:sym typeface="Arial" pitchFamily="34" charset="0"/>
              </a:rPr>
              <a:t>- Pass message</a:t>
            </a:r>
            <a:br>
              <a:rPr lang="ja-JP" altLang="ja-JP" sz="2000">
                <a:latin typeface="Arial" pitchFamily="34" charset="0"/>
                <a:cs typeface="Arial" pitchFamily="34" charset="0"/>
                <a:sym typeface="Arial" pitchFamily="34" charset="0"/>
              </a:rPr>
            </a:br>
            <a:r>
              <a:rPr lang="ja-JP" altLang="ja-JP" sz="2000">
                <a:latin typeface="Arial" pitchFamily="34" charset="0"/>
                <a:cs typeface="Arial" pitchFamily="34" charset="0"/>
                <a:sym typeface="Arial" pitchFamily="34" charset="0"/>
              </a:rPr>
              <a:t>- Fail message</a:t>
            </a:r>
            <a:endParaRPr lang="ja-JP" altLang="ja-JP"/>
          </a:p>
        </p:txBody>
      </p:sp>
      <p:sp>
        <p:nvSpPr>
          <p:cNvPr id="17" name="AutoShape 12"/>
          <p:cNvSpPr>
            <a:spLocks/>
          </p:cNvSpPr>
          <p:nvPr/>
        </p:nvSpPr>
        <p:spPr bwMode="auto">
          <a:xfrm>
            <a:off x="166521" y="2061096"/>
            <a:ext cx="4189412" cy="431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defPPr>
              <a:defRPr lang="ja-JP"/>
            </a:defPPr>
            <a:lvl1pPr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228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685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defTabSz="914400"/>
            <a:r>
              <a:rPr lang="ja-JP" altLang="ja-JP" sz="2200" dirty="0">
                <a:latin typeface="Arial" pitchFamily="34" charset="0"/>
                <a:cs typeface="Arial" pitchFamily="34" charset="0"/>
                <a:sym typeface="Arial" pitchFamily="34" charset="0"/>
              </a:rPr>
              <a:t>The customization structure</a:t>
            </a:r>
            <a:endParaRPr lang="ja-JP" altLang="ja-JP" dirty="0"/>
          </a:p>
        </p:txBody>
      </p:sp>
      <p:sp>
        <p:nvSpPr>
          <p:cNvPr id="22" name="AutoShape 13"/>
          <p:cNvSpPr>
            <a:spLocks/>
          </p:cNvSpPr>
          <p:nvPr/>
        </p:nvSpPr>
        <p:spPr bwMode="auto">
          <a:xfrm>
            <a:off x="318921" y="4255181"/>
            <a:ext cx="3506787" cy="6635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FCC00"/>
          </a:solidFill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defPPr>
              <a:defRPr lang="ja-JP"/>
            </a:defPPr>
            <a:lvl1pPr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228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685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defTabSz="914400"/>
            <a:r>
              <a:rPr lang="ja-JP" altLang="ja-JP" sz="1800">
                <a:latin typeface="Arial" pitchFamily="34" charset="0"/>
                <a:cs typeface="Arial" pitchFamily="34" charset="0"/>
                <a:sym typeface="Arial" pitchFamily="34" charset="0"/>
              </a:rPr>
              <a:t>A function of Model Advisor registration</a:t>
            </a:r>
            <a:endParaRPr lang="ja-JP" altLang="ja-JP"/>
          </a:p>
        </p:txBody>
      </p:sp>
      <p:sp>
        <p:nvSpPr>
          <p:cNvPr id="11" name="右矢印 10"/>
          <p:cNvSpPr/>
          <p:nvPr/>
        </p:nvSpPr>
        <p:spPr>
          <a:xfrm>
            <a:off x="4267200" y="4320952"/>
            <a:ext cx="6096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077200" cy="884238"/>
          </a:xfrm>
        </p:spPr>
        <p:txBody>
          <a:bodyPr/>
          <a:lstStyle/>
          <a:p>
            <a:r>
              <a:rPr kumimoji="1" lang="en-US" altLang="ja-JP" smtClean="0"/>
              <a:t>4.4  Effect of Model Static Check and Report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828800"/>
            <a:ext cx="8077200" cy="4343401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The modeling based on the unified rule</a:t>
            </a:r>
          </a:p>
          <a:p>
            <a:r>
              <a:rPr lang="en-US" altLang="ja-JP" dirty="0"/>
              <a:t>Improvement in a readability</a:t>
            </a:r>
          </a:p>
          <a:p>
            <a:r>
              <a:rPr lang="en-US" altLang="ja-JP" dirty="0"/>
              <a:t>Improvement in reusability</a:t>
            </a:r>
          </a:p>
          <a:p>
            <a:r>
              <a:rPr lang="en-US" altLang="ja-JP" dirty="0"/>
              <a:t>Improvement in quality</a:t>
            </a:r>
          </a:p>
          <a:p>
            <a:pPr>
              <a:buNone/>
            </a:pPr>
            <a:endParaRPr lang="en-US" altLang="ja-JP" dirty="0"/>
          </a:p>
          <a:p>
            <a:pPr>
              <a:buNone/>
            </a:pPr>
            <a:r>
              <a:rPr lang="en-US" altLang="ja-JP" dirty="0"/>
              <a:t>It is a reduction of a reviewing effort because of a machine check.</a:t>
            </a:r>
          </a:p>
        </p:txBody>
      </p:sp>
    </p:spTree>
    <p:extLst>
      <p:ext uri="{BB962C8B-B14F-4D97-AF65-F5344CB8AC3E}">
        <p14:creationId xmlns:p14="http://schemas.microsoft.com/office/powerpoint/2010/main" val="11139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>
                <a:latin typeface="Arial" pitchFamily="34" charset="0"/>
              </a:rPr>
              <a:t>The conclusion of a review of a model</a:t>
            </a:r>
            <a:endParaRPr kumimoji="1" lang="ja-JP" altLang="en-US" dirty="0"/>
          </a:p>
        </p:txBody>
      </p:sp>
      <p:grpSp>
        <p:nvGrpSpPr>
          <p:cNvPr id="3" name="グループ化 13"/>
          <p:cNvGrpSpPr/>
          <p:nvPr/>
        </p:nvGrpSpPr>
        <p:grpSpPr>
          <a:xfrm>
            <a:off x="381000" y="4003943"/>
            <a:ext cx="1718500" cy="559593"/>
            <a:chOff x="381000" y="3429000"/>
            <a:chExt cx="2362200" cy="685800"/>
          </a:xfrm>
        </p:grpSpPr>
        <p:sp>
          <p:nvSpPr>
            <p:cNvPr id="6" name="右矢印 5"/>
            <p:cNvSpPr/>
            <p:nvPr/>
          </p:nvSpPr>
          <p:spPr>
            <a:xfrm>
              <a:off x="1219200" y="34290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右矢印 6"/>
            <p:cNvSpPr/>
            <p:nvPr/>
          </p:nvSpPr>
          <p:spPr>
            <a:xfrm>
              <a:off x="381000" y="3733800"/>
              <a:ext cx="23622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グループ化 10"/>
          <p:cNvGrpSpPr/>
          <p:nvPr/>
        </p:nvGrpSpPr>
        <p:grpSpPr>
          <a:xfrm>
            <a:off x="152400" y="3200400"/>
            <a:ext cx="1600200" cy="1524000"/>
            <a:chOff x="228600" y="2438400"/>
            <a:chExt cx="2133600" cy="1752600"/>
          </a:xfrm>
        </p:grpSpPr>
        <p:sp>
          <p:nvSpPr>
            <p:cNvPr id="9" name="角丸四角形 8"/>
            <p:cNvSpPr/>
            <p:nvPr/>
          </p:nvSpPr>
          <p:spPr>
            <a:xfrm>
              <a:off x="228600" y="2438400"/>
              <a:ext cx="1600200" cy="17526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400" b="1" smtClean="0">
                  <a:latin typeface="Arial" pitchFamily="34" charset="0"/>
                  <a:cs typeface="Arial" pitchFamily="34" charset="0"/>
                </a:rPr>
                <a:t>Modeling</a:t>
              </a:r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右矢印 9"/>
            <p:cNvSpPr/>
            <p:nvPr/>
          </p:nvSpPr>
          <p:spPr>
            <a:xfrm>
              <a:off x="1295400" y="2438400"/>
              <a:ext cx="10668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平行四辺形 10"/>
          <p:cNvSpPr/>
          <p:nvPr/>
        </p:nvSpPr>
        <p:spPr>
          <a:xfrm>
            <a:off x="3873435" y="4863565"/>
            <a:ext cx="1450429" cy="1378750"/>
          </a:xfrm>
          <a:prstGeom prst="parallelogram">
            <a:avLst>
              <a:gd name="adj" fmla="val 8301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500000" scaled="0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平行四辺形 11"/>
          <p:cNvSpPr/>
          <p:nvPr/>
        </p:nvSpPr>
        <p:spPr>
          <a:xfrm flipH="1">
            <a:off x="1495567" y="2838116"/>
            <a:ext cx="2806441" cy="3380898"/>
          </a:xfrm>
          <a:prstGeom prst="parallelogram">
            <a:avLst>
              <a:gd name="adj" fmla="val 847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56016" y="3444350"/>
            <a:ext cx="1552193" cy="5595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Executable specification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820161" y="5371837"/>
            <a:ext cx="1455191" cy="3497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C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079798" y="2663242"/>
            <a:ext cx="1407750" cy="47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210371" y="4377005"/>
            <a:ext cx="1552193" cy="4974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Implementation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319080" y="6117961"/>
            <a:ext cx="1786320" cy="435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Object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グループ化 16"/>
          <p:cNvGrpSpPr/>
          <p:nvPr/>
        </p:nvGrpSpPr>
        <p:grpSpPr>
          <a:xfrm>
            <a:off x="547306" y="4812244"/>
            <a:ext cx="2328290" cy="621770"/>
            <a:chOff x="609600" y="4419600"/>
            <a:chExt cx="3200400" cy="762000"/>
          </a:xfrm>
        </p:grpSpPr>
        <p:sp>
          <p:nvSpPr>
            <p:cNvPr id="19" name="右矢印 18"/>
            <p:cNvSpPr/>
            <p:nvPr/>
          </p:nvSpPr>
          <p:spPr>
            <a:xfrm>
              <a:off x="2286000" y="46482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609600" y="4419600"/>
              <a:ext cx="175260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400" b="1" smtClean="0">
                  <a:latin typeface="Arial" pitchFamily="34" charset="0"/>
                  <a:cs typeface="Arial" pitchFamily="34" charset="0"/>
                </a:rPr>
                <a:t>Code Generation</a:t>
              </a:r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グループ化 19"/>
          <p:cNvGrpSpPr/>
          <p:nvPr/>
        </p:nvGrpSpPr>
        <p:grpSpPr>
          <a:xfrm>
            <a:off x="713613" y="5682722"/>
            <a:ext cx="2328290" cy="621770"/>
            <a:chOff x="838200" y="5486400"/>
            <a:chExt cx="3200400" cy="762000"/>
          </a:xfrm>
        </p:grpSpPr>
        <p:sp>
          <p:nvSpPr>
            <p:cNvPr id="22" name="右矢印 21"/>
            <p:cNvSpPr/>
            <p:nvPr/>
          </p:nvSpPr>
          <p:spPr>
            <a:xfrm>
              <a:off x="2514600" y="57150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838200" y="5486400"/>
              <a:ext cx="175260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400" b="1" smtClean="0">
                  <a:latin typeface="Arial" pitchFamily="34" charset="0"/>
                  <a:cs typeface="Arial" pitchFamily="34" charset="0"/>
                </a:rPr>
                <a:t>Compile &amp; link</a:t>
              </a:r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グループ化 25"/>
          <p:cNvGrpSpPr/>
          <p:nvPr/>
        </p:nvGrpSpPr>
        <p:grpSpPr>
          <a:xfrm>
            <a:off x="3581401" y="3581400"/>
            <a:ext cx="728592" cy="865180"/>
            <a:chOff x="4704543" y="2819400"/>
            <a:chExt cx="1047427" cy="1152066"/>
          </a:xfrm>
        </p:grpSpPr>
        <p:sp>
          <p:nvSpPr>
            <p:cNvPr id="28" name="環状矢印 27"/>
            <p:cNvSpPr/>
            <p:nvPr/>
          </p:nvSpPr>
          <p:spPr>
            <a:xfrm rot="9651144" flipV="1">
              <a:off x="4704543" y="2946435"/>
              <a:ext cx="993763" cy="1025031"/>
            </a:xfrm>
            <a:prstGeom prst="circularArrow">
              <a:avLst>
                <a:gd name="adj1" fmla="val 10602"/>
                <a:gd name="adj2" fmla="val 1190907"/>
                <a:gd name="adj3" fmla="val 19852802"/>
                <a:gd name="adj4" fmla="val 4174752"/>
                <a:gd name="adj5" fmla="val 143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86400" y="2819400"/>
              <a:ext cx="265570" cy="4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4495800" y="3276600"/>
            <a:ext cx="3467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smtClean="0">
                <a:latin typeface="Arial" pitchFamily="34" charset="0"/>
                <a:cs typeface="Arial" pitchFamily="34" charset="0"/>
              </a:rPr>
              <a:t>The review of a model</a:t>
            </a:r>
            <a:endParaRPr kumimoji="1" lang="ja-JP" alt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コンテンツ プレースホルダ 4"/>
          <p:cNvSpPr>
            <a:spLocks noGrp="1"/>
          </p:cNvSpPr>
          <p:nvPr>
            <p:ph sz="half" idx="1"/>
          </p:nvPr>
        </p:nvSpPr>
        <p:spPr>
          <a:xfrm>
            <a:off x="4495800" y="3886200"/>
            <a:ext cx="4419600" cy="914400"/>
          </a:xfrm>
          <a:solidFill>
            <a:schemeClr val="accent1"/>
          </a:solidFill>
        </p:spPr>
        <p:txBody>
          <a:bodyPr/>
          <a:lstStyle/>
          <a:p>
            <a:pPr>
              <a:buNone/>
            </a:pPr>
            <a:r>
              <a:rPr kumimoji="1" lang="en-US" altLang="ja-JP" smtClean="0"/>
              <a:t>4.  Model Static Check Execution and Report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66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912" y="260648"/>
            <a:ext cx="8991600" cy="1143000"/>
          </a:xfrm>
        </p:spPr>
        <p:txBody>
          <a:bodyPr/>
          <a:lstStyle/>
          <a:p>
            <a:r>
              <a:rPr kumimoji="1" lang="en-US" altLang="ja-JP" dirty="0" smtClean="0">
                <a:latin typeface="Arial" pitchFamily="34" charset="0"/>
              </a:rPr>
              <a:t>Verifying equivalency between model and code</a:t>
            </a:r>
            <a:endParaRPr kumimoji="1" lang="ja-JP" altLang="en-US" dirty="0">
              <a:latin typeface="Arial" pitchFamily="34" charset="0"/>
            </a:endParaRPr>
          </a:p>
        </p:txBody>
      </p:sp>
      <p:sp>
        <p:nvSpPr>
          <p:cNvPr id="32" name="環状矢印 31"/>
          <p:cNvSpPr/>
          <p:nvPr/>
        </p:nvSpPr>
        <p:spPr>
          <a:xfrm rot="13624722" flipV="1">
            <a:off x="2868499" y="3520038"/>
            <a:ext cx="2744509" cy="2590800"/>
          </a:xfrm>
          <a:prstGeom prst="circularArrow">
            <a:avLst>
              <a:gd name="adj1" fmla="val 5027"/>
              <a:gd name="adj2" fmla="val 1142319"/>
              <a:gd name="adj3" fmla="val 20201438"/>
              <a:gd name="adj4" fmla="val 10800000"/>
              <a:gd name="adj5" fmla="val 68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828539" y="1052736"/>
            <a:ext cx="509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 smtClean="0">
                <a:latin typeface="Arial" pitchFamily="34" charset="0"/>
                <a:cs typeface="Arial" pitchFamily="34" charset="0"/>
              </a:rPr>
              <a:t>Verifying equivalency between model and code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コンテンツ プレースホルダ 4"/>
          <p:cNvSpPr>
            <a:spLocks noGrp="1"/>
          </p:cNvSpPr>
          <p:nvPr>
            <p:ph sz="half" idx="1"/>
          </p:nvPr>
        </p:nvSpPr>
        <p:spPr>
          <a:xfrm>
            <a:off x="4034049" y="1772817"/>
            <a:ext cx="5029200" cy="1765176"/>
          </a:xfrm>
          <a:solidFill>
            <a:schemeClr val="accent1"/>
          </a:solidFill>
        </p:spPr>
        <p:txBody>
          <a:bodyPr/>
          <a:lstStyle/>
          <a:p>
            <a:pPr>
              <a:buNone/>
            </a:pPr>
            <a:r>
              <a:rPr lang="en-US" altLang="ja-JP" sz="2000" b="1" dirty="0"/>
              <a:t>(5) Verifying equivalency between model and code by SILS / PILS</a:t>
            </a:r>
          </a:p>
          <a:p>
            <a:pPr>
              <a:buNone/>
            </a:pPr>
            <a:r>
              <a:rPr lang="en-US" altLang="ja-JP" sz="2000" b="1" dirty="0"/>
              <a:t>(6)  Setting traceability between model and code </a:t>
            </a:r>
          </a:p>
          <a:p>
            <a:pPr>
              <a:buNone/>
            </a:pPr>
            <a:r>
              <a:rPr lang="en-US" altLang="ja-JP" sz="2000" b="1" dirty="0"/>
              <a:t>(7)  Code coverage measurement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481848" y="4528592"/>
            <a:ext cx="3050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 smtClean="0">
                <a:latin typeface="Arial" pitchFamily="34" charset="0"/>
                <a:cs typeface="Arial" pitchFamily="34" charset="0"/>
              </a:rPr>
              <a:t>C code verification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コンテンツ プレースホルダ 4"/>
          <p:cNvSpPr txBox="1">
            <a:spLocks/>
          </p:cNvSpPr>
          <p:nvPr/>
        </p:nvSpPr>
        <p:spPr>
          <a:xfrm>
            <a:off x="5481849" y="5061992"/>
            <a:ext cx="3581400" cy="9906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(8)  Verify that there is no run-time error in a code by Polyspace.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18" name="グループ化 13"/>
          <p:cNvGrpSpPr/>
          <p:nvPr/>
        </p:nvGrpSpPr>
        <p:grpSpPr>
          <a:xfrm>
            <a:off x="336104" y="3659493"/>
            <a:ext cx="1718500" cy="559593"/>
            <a:chOff x="381000" y="3429000"/>
            <a:chExt cx="2362200" cy="685800"/>
          </a:xfrm>
        </p:grpSpPr>
        <p:sp>
          <p:nvSpPr>
            <p:cNvPr id="19" name="右矢印 18"/>
            <p:cNvSpPr/>
            <p:nvPr/>
          </p:nvSpPr>
          <p:spPr>
            <a:xfrm>
              <a:off x="1219200" y="34290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右矢印 19"/>
            <p:cNvSpPr/>
            <p:nvPr/>
          </p:nvSpPr>
          <p:spPr>
            <a:xfrm>
              <a:off x="381000" y="3733800"/>
              <a:ext cx="23622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グループ化 10"/>
          <p:cNvGrpSpPr/>
          <p:nvPr/>
        </p:nvGrpSpPr>
        <p:grpSpPr>
          <a:xfrm>
            <a:off x="107504" y="2855950"/>
            <a:ext cx="1600200" cy="1524000"/>
            <a:chOff x="228600" y="2438400"/>
            <a:chExt cx="2133600" cy="1752600"/>
          </a:xfrm>
        </p:grpSpPr>
        <p:sp>
          <p:nvSpPr>
            <p:cNvPr id="22" name="角丸四角形 21"/>
            <p:cNvSpPr/>
            <p:nvPr/>
          </p:nvSpPr>
          <p:spPr>
            <a:xfrm>
              <a:off x="228600" y="2438400"/>
              <a:ext cx="1600200" cy="17526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400" b="1" smtClean="0">
                  <a:latin typeface="Arial" pitchFamily="34" charset="0"/>
                  <a:cs typeface="Arial" pitchFamily="34" charset="0"/>
                </a:rPr>
                <a:t>Modeling</a:t>
              </a:r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295400" y="2438400"/>
              <a:ext cx="10668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平行四辺形 23"/>
          <p:cNvSpPr/>
          <p:nvPr/>
        </p:nvSpPr>
        <p:spPr>
          <a:xfrm>
            <a:off x="3828539" y="4519115"/>
            <a:ext cx="1450429" cy="1378750"/>
          </a:xfrm>
          <a:prstGeom prst="parallelogram">
            <a:avLst>
              <a:gd name="adj" fmla="val 8301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500000" scaled="0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平行四辺形 24"/>
          <p:cNvSpPr/>
          <p:nvPr/>
        </p:nvSpPr>
        <p:spPr>
          <a:xfrm flipH="1">
            <a:off x="1450671" y="2493666"/>
            <a:ext cx="2806441" cy="3380898"/>
          </a:xfrm>
          <a:prstGeom prst="parallelogram">
            <a:avLst>
              <a:gd name="adj" fmla="val 847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611120" y="3099900"/>
            <a:ext cx="1552193" cy="5595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Executable specification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775265" y="5027387"/>
            <a:ext cx="1455191" cy="3497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C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034902" y="2318792"/>
            <a:ext cx="1407750" cy="47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165475" y="4032555"/>
            <a:ext cx="1552193" cy="4974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Implementation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274184" y="5773511"/>
            <a:ext cx="1852384" cy="435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Object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グループ化 16"/>
          <p:cNvGrpSpPr/>
          <p:nvPr/>
        </p:nvGrpSpPr>
        <p:grpSpPr>
          <a:xfrm>
            <a:off x="502410" y="4467794"/>
            <a:ext cx="2328290" cy="621770"/>
            <a:chOff x="609600" y="4419600"/>
            <a:chExt cx="3200400" cy="762000"/>
          </a:xfrm>
        </p:grpSpPr>
        <p:sp>
          <p:nvSpPr>
            <p:cNvPr id="38" name="右矢印 37"/>
            <p:cNvSpPr/>
            <p:nvPr/>
          </p:nvSpPr>
          <p:spPr>
            <a:xfrm>
              <a:off x="2286000" y="46482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09600" y="4419600"/>
              <a:ext cx="175260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400" b="1" smtClean="0">
                  <a:latin typeface="Arial" pitchFamily="34" charset="0"/>
                  <a:cs typeface="Arial" pitchFamily="34" charset="0"/>
                </a:rPr>
                <a:t>Code Generation</a:t>
              </a:r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グループ化 19"/>
          <p:cNvGrpSpPr/>
          <p:nvPr/>
        </p:nvGrpSpPr>
        <p:grpSpPr>
          <a:xfrm>
            <a:off x="668717" y="5338272"/>
            <a:ext cx="2328290" cy="621770"/>
            <a:chOff x="838200" y="5486400"/>
            <a:chExt cx="3200400" cy="762000"/>
          </a:xfrm>
        </p:grpSpPr>
        <p:sp>
          <p:nvSpPr>
            <p:cNvPr id="41" name="右矢印 40"/>
            <p:cNvSpPr/>
            <p:nvPr/>
          </p:nvSpPr>
          <p:spPr>
            <a:xfrm>
              <a:off x="2514600" y="5715000"/>
              <a:ext cx="15240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38200" y="5486400"/>
              <a:ext cx="175260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sz="1400" b="1" smtClean="0">
                  <a:latin typeface="Arial" pitchFamily="34" charset="0"/>
                  <a:cs typeface="Arial" pitchFamily="34" charset="0"/>
                </a:rPr>
                <a:t>Compile &amp; link</a:t>
              </a:r>
              <a:endParaRPr kumimoji="1" lang="ja-JP" altLang="en-US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環状矢印 55"/>
          <p:cNvSpPr/>
          <p:nvPr/>
        </p:nvSpPr>
        <p:spPr>
          <a:xfrm rot="13624722" flipV="1">
            <a:off x="3807902" y="4360966"/>
            <a:ext cx="1254639" cy="2010057"/>
          </a:xfrm>
          <a:prstGeom prst="circularArrow">
            <a:avLst>
              <a:gd name="adj1" fmla="val 8431"/>
              <a:gd name="adj2" fmla="val 1142319"/>
              <a:gd name="adj3" fmla="val 19625845"/>
              <a:gd name="adj4" fmla="val 10800000"/>
              <a:gd name="adj5" fmla="val 108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077200" cy="1189038"/>
          </a:xfrm>
        </p:spPr>
        <p:txBody>
          <a:bodyPr/>
          <a:lstStyle/>
          <a:p>
            <a:r>
              <a:rPr kumimoji="1" lang="en-US" altLang="ja-JP" sz="2800" dirty="0" smtClean="0"/>
              <a:t>5.1  </a:t>
            </a:r>
            <a:r>
              <a:rPr lang="en-US" altLang="ja-JP" dirty="0"/>
              <a:t>Verifying equivalency between model and code </a:t>
            </a:r>
            <a:r>
              <a:rPr lang="en-US" altLang="ja-JP" dirty="0" smtClean="0"/>
              <a:t>by</a:t>
            </a:r>
            <a:r>
              <a:rPr lang="en-US" altLang="ja-JP" dirty="0"/>
              <a:t> </a:t>
            </a:r>
            <a:r>
              <a:rPr kumimoji="1" lang="en-US" altLang="ja-JP" sz="2800" dirty="0" smtClean="0"/>
              <a:t>Simulation-in-the-loop (SILS)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2776"/>
            <a:ext cx="8458200" cy="4759425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By constructing the following model, model and code can be compared with enough coverage.</a:t>
            </a:r>
          </a:p>
          <a:p>
            <a:pPr lvl="1"/>
            <a:r>
              <a:rPr lang="en-US" altLang="ja-JP" dirty="0"/>
              <a:t>Test vectors used at the up stream process can be reused.</a:t>
            </a:r>
          </a:p>
          <a:p>
            <a:pPr lvl="1"/>
            <a:r>
              <a:rPr lang="en-US" altLang="ja-JP" dirty="0"/>
              <a:t>Test vectors generated by automatic test generation can be used.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124200"/>
            <a:ext cx="5743575" cy="309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四角形吹き出し 4"/>
          <p:cNvSpPr/>
          <p:nvPr/>
        </p:nvSpPr>
        <p:spPr>
          <a:xfrm>
            <a:off x="457200" y="5257800"/>
            <a:ext cx="2286000" cy="685800"/>
          </a:xfrm>
          <a:prstGeom prst="wedgeRectCallout">
            <a:avLst>
              <a:gd name="adj1" fmla="val 19759"/>
              <a:gd name="adj2" fmla="val -222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vectors with Model coverage 100% 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324600" y="4495800"/>
            <a:ext cx="1828800" cy="685800"/>
          </a:xfrm>
          <a:prstGeom prst="wedgeRectCallout">
            <a:avLst>
              <a:gd name="adj1" fmla="val -31074"/>
              <a:gd name="adj2" fmla="val -1656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Assertion is thrown if there is mismatch.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2667000" y="6096000"/>
            <a:ext cx="2057400" cy="381000"/>
          </a:xfrm>
          <a:prstGeom prst="wedgeRectCallout">
            <a:avLst>
              <a:gd name="adj1" fmla="val 48729"/>
              <a:gd name="adj2" fmla="val -2137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 (S-function)</a:t>
            </a:r>
            <a:endParaRPr kumimoji="1" lang="en-US" altLang="ja-JP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4038600" y="4038600"/>
            <a:ext cx="1371600" cy="381000"/>
          </a:xfrm>
          <a:prstGeom prst="wedgeRectCallout">
            <a:avLst>
              <a:gd name="adj1" fmla="val -12845"/>
              <a:gd name="adj2" fmla="val -1037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Model</a:t>
            </a:r>
            <a:endParaRPr kumimoji="1" lang="en-US" altLang="ja-JP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6519446"/>
            <a:ext cx="1880643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Embedded Coder</a:t>
            </a:r>
            <a:endParaRPr lang="ja-JP" altLang="en-US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077200" cy="990600"/>
          </a:xfrm>
        </p:spPr>
        <p:txBody>
          <a:bodyPr/>
          <a:lstStyle/>
          <a:p>
            <a:r>
              <a:rPr lang="en-US" altLang="ja-JP" dirty="0"/>
              <a:t>5.2 Verifying equivalency between model and code </a:t>
            </a:r>
            <a:r>
              <a:rPr lang="en-US" altLang="ja-JP" dirty="0" smtClean="0"/>
              <a:t>by Processor-in-the-loop </a:t>
            </a:r>
            <a:r>
              <a:rPr lang="en-US" altLang="ja-JP" dirty="0"/>
              <a:t>(PILS)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05001"/>
            <a:ext cx="7315200" cy="1524000"/>
          </a:xfrm>
        </p:spPr>
        <p:txBody>
          <a:bodyPr/>
          <a:lstStyle/>
          <a:p>
            <a:pPr>
              <a:buClr>
                <a:srgbClr val="366193"/>
              </a:buClr>
              <a:buNone/>
            </a:pPr>
            <a:r>
              <a:rPr lang="ja-JP" altLang="ja-JP" dirty="0">
                <a:solidFill>
                  <a:srgbClr val="000000"/>
                </a:solidFill>
              </a:rPr>
              <a:t>Generated codes are evaluated in Emulator (ICE) or simulator (ISS) and compared with model.</a:t>
            </a:r>
            <a:endParaRPr lang="ja-JP" altLang="ja-JP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657600"/>
            <a:ext cx="5605463" cy="297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429000"/>
            <a:ext cx="2595563" cy="307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矢印 5"/>
          <p:cNvSpPr/>
          <p:nvPr/>
        </p:nvSpPr>
        <p:spPr>
          <a:xfrm rot="20759415">
            <a:off x="2800157" y="4948148"/>
            <a:ext cx="3774527" cy="304800"/>
          </a:xfrm>
          <a:prstGeom prst="rightArrow">
            <a:avLst>
              <a:gd name="adj1" fmla="val 50000"/>
              <a:gd name="adj2" fmla="val 1599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右矢印 7"/>
          <p:cNvSpPr/>
          <p:nvPr/>
        </p:nvSpPr>
        <p:spPr>
          <a:xfrm rot="9906870">
            <a:off x="4116564" y="5157875"/>
            <a:ext cx="2228129" cy="304800"/>
          </a:xfrm>
          <a:prstGeom prst="rightArrow">
            <a:avLst>
              <a:gd name="adj1" fmla="val 50000"/>
              <a:gd name="adj2" fmla="val 1190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5715000" y="5257800"/>
            <a:ext cx="3352800" cy="1371600"/>
          </a:xfrm>
          <a:prstGeom prst="wedgeRectCallout">
            <a:avLst>
              <a:gd name="adj1" fmla="val -8807"/>
              <a:gd name="adj2" fmla="val -642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</a:t>
            </a:r>
            <a:br>
              <a:rPr kumimoji="1" lang="en-US" altLang="ja-JP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kumimoji="1" lang="en-US" altLang="ja-JP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Green Hills MULTI </a:t>
            </a:r>
            <a:br>
              <a:rPr kumimoji="1" lang="en-US" altLang="ja-JP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kumimoji="1" lang="en-US" altLang="ja-JP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Eclipse IDE </a:t>
            </a:r>
            <a:br>
              <a:rPr kumimoji="1" lang="en-US" altLang="ja-JP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kumimoji="1" lang="en-US" altLang="ja-JP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TI Code Composer Studio </a:t>
            </a:r>
            <a:br>
              <a:rPr kumimoji="1" lang="en-US" altLang="ja-JP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kumimoji="1" lang="en-US" altLang="ja-JP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kumimoji="1" lang="en-US" altLang="ja-JP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etc</a:t>
            </a:r>
            <a:endParaRPr kumimoji="1" lang="en-US" altLang="ja-JP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6488668"/>
            <a:ext cx="2095445" cy="3693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b="1" smtClean="0">
                <a:solidFill>
                  <a:schemeClr val="tx2"/>
                </a:solidFill>
                <a:latin typeface="Arial" pitchFamily="34" charset="0"/>
              </a:rPr>
              <a:t>Embedded Coder</a:t>
            </a:r>
            <a:endParaRPr lang="ja-JP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584" y="332656"/>
            <a:ext cx="8596888" cy="1112838"/>
          </a:xfrm>
        </p:spPr>
        <p:txBody>
          <a:bodyPr/>
          <a:lstStyle/>
          <a:p>
            <a:r>
              <a:rPr lang="en-US" altLang="ja-JP" dirty="0"/>
              <a:t>6.  Traceability setting between Model and Code </a:t>
            </a:r>
            <a:br>
              <a:rPr lang="en-US" altLang="ja-JP" dirty="0"/>
            </a:br>
            <a:r>
              <a:rPr lang="en-US" altLang="ja-JP" dirty="0"/>
              <a:t>From </a:t>
            </a:r>
            <a:r>
              <a:rPr lang="en-US" altLang="ja-JP" dirty="0" smtClean="0"/>
              <a:t>code </a:t>
            </a:r>
            <a:r>
              <a:rPr lang="en-US" altLang="ja-JP" dirty="0"/>
              <a:t>to </a:t>
            </a:r>
            <a:r>
              <a:rPr lang="en-US" altLang="ja-JP" dirty="0" smtClean="0"/>
              <a:t>model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419601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kumimoji="1" lang="en-US" altLang="ja-JP" sz="2400" dirty="0" smtClean="0"/>
              <a:t>Corresponding model is highlighted if you click a comment line.</a:t>
            </a:r>
            <a:endParaRPr kumimoji="1" lang="ja-JP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962" y="2667000"/>
            <a:ext cx="3606438" cy="374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22000" t="25433" r="20000" b="20069"/>
          <a:stretch>
            <a:fillRect/>
          </a:stretch>
        </p:blipFill>
        <p:spPr bwMode="auto">
          <a:xfrm>
            <a:off x="5257800" y="4114800"/>
            <a:ext cx="294639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矢印コネクタ 6"/>
          <p:cNvCxnSpPr/>
          <p:nvPr/>
        </p:nvCxnSpPr>
        <p:spPr>
          <a:xfrm>
            <a:off x="3276600" y="3810000"/>
            <a:ext cx="30480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0" y="6488668"/>
            <a:ext cx="2095445" cy="369332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b="1" smtClean="0">
                <a:solidFill>
                  <a:schemeClr val="tx2"/>
                </a:solidFill>
                <a:latin typeface="Arial" pitchFamily="34" charset="0"/>
              </a:rPr>
              <a:t>Embedded Coder</a:t>
            </a:r>
            <a:endParaRPr lang="ja-JP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332656"/>
            <a:ext cx="8583488" cy="990600"/>
          </a:xfrm>
        </p:spPr>
        <p:txBody>
          <a:bodyPr/>
          <a:lstStyle/>
          <a:p>
            <a:r>
              <a:rPr lang="ja-JP" altLang="ja-JP" dirty="0">
                <a:solidFill>
                  <a:srgbClr val="366193"/>
                </a:solidFill>
                <a:sym typeface="Arial" pitchFamily="34" charset="0"/>
              </a:rPr>
              <a:t>6.  Traceability setting between Model and Code </a:t>
            </a:r>
            <a:br>
              <a:rPr lang="ja-JP" altLang="ja-JP" dirty="0">
                <a:solidFill>
                  <a:srgbClr val="366193"/>
                </a:solidFill>
                <a:sym typeface="Arial" pitchFamily="34" charset="0"/>
              </a:rPr>
            </a:br>
            <a:r>
              <a:rPr lang="ja-JP" altLang="ja-JP" dirty="0">
                <a:solidFill>
                  <a:srgbClr val="366193"/>
                </a:solidFill>
                <a:sym typeface="Arial" pitchFamily="34" charset="0"/>
              </a:rPr>
              <a:t>From </a:t>
            </a:r>
            <a:r>
              <a:rPr lang="ja-JP" altLang="ja-JP" dirty="0" smtClean="0">
                <a:solidFill>
                  <a:srgbClr val="366193"/>
                </a:solidFill>
                <a:sym typeface="Arial" pitchFamily="34" charset="0"/>
              </a:rPr>
              <a:t>model </a:t>
            </a:r>
            <a:r>
              <a:rPr lang="ja-JP" altLang="ja-JP" dirty="0">
                <a:solidFill>
                  <a:srgbClr val="366193"/>
                </a:solidFill>
                <a:sym typeface="Arial" pitchFamily="34" charset="0"/>
              </a:rPr>
              <a:t>to </a:t>
            </a:r>
            <a:r>
              <a:rPr lang="ja-JP" altLang="ja-JP" dirty="0" smtClean="0">
                <a:solidFill>
                  <a:srgbClr val="366193"/>
                </a:solidFill>
                <a:sym typeface="Arial" pitchFamily="34" charset="0"/>
              </a:rPr>
              <a:t>code</a:t>
            </a:r>
            <a:endParaRPr kumimoji="1" lang="ja-JP" altLang="en-US" sz="2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28800"/>
            <a:ext cx="8077200" cy="4543401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kumimoji="1" lang="en-US" altLang="ja-JP" sz="2400" dirty="0" smtClean="0"/>
              <a:t>Corresponding code is highlighted.</a:t>
            </a:r>
            <a:endParaRPr kumimoji="1" lang="ja-JP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81400"/>
            <a:ext cx="462946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23739" t="17143" r="5044" b="31429"/>
          <a:stretch>
            <a:fillRect/>
          </a:stretch>
        </p:blipFill>
        <p:spPr bwMode="auto">
          <a:xfrm>
            <a:off x="5257800" y="3581400"/>
            <a:ext cx="3505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線矢印コネクタ 5"/>
          <p:cNvCxnSpPr/>
          <p:nvPr/>
        </p:nvCxnSpPr>
        <p:spPr>
          <a:xfrm rot="5400000" flipH="1" flipV="1">
            <a:off x="4152900" y="4533900"/>
            <a:ext cx="1600200" cy="914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吹き出し 8"/>
          <p:cNvSpPr/>
          <p:nvPr/>
        </p:nvSpPr>
        <p:spPr>
          <a:xfrm>
            <a:off x="2819400" y="3733800"/>
            <a:ext cx="2057400" cy="685800"/>
          </a:xfrm>
          <a:prstGeom prst="wedgeRectCallout">
            <a:avLst>
              <a:gd name="adj1" fmla="val 85500"/>
              <a:gd name="adj2" fmla="val 176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line of code applicable to a move_up block</a:t>
            </a:r>
            <a:endParaRPr kumimoji="1" lang="en-US" altLang="ja-JP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6488668"/>
            <a:ext cx="2095445" cy="369332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b="1" smtClean="0">
                <a:solidFill>
                  <a:schemeClr val="tx2"/>
                </a:solidFill>
                <a:latin typeface="Arial" pitchFamily="34" charset="0"/>
              </a:rPr>
              <a:t>Embedded Coder</a:t>
            </a:r>
            <a:endParaRPr lang="ja-JP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422176"/>
            <a:ext cx="8534400" cy="990600"/>
          </a:xfrm>
        </p:spPr>
        <p:txBody>
          <a:bodyPr/>
          <a:lstStyle/>
          <a:p>
            <a:r>
              <a:rPr lang="en-US" altLang="ja-JP" dirty="0"/>
              <a:t>6.  Traceability setting between Model and Code </a:t>
            </a:r>
            <a:br>
              <a:rPr lang="en-US" altLang="ja-JP" dirty="0"/>
            </a:br>
            <a:r>
              <a:rPr lang="en-US" altLang="ja-JP" dirty="0"/>
              <a:t>Traceability report</a:t>
            </a:r>
            <a:endParaRPr kumimoji="1" lang="ja-JP" altLang="en-US" sz="2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40107" y="1556792"/>
            <a:ext cx="8534400" cy="1066800"/>
          </a:xfrm>
        </p:spPr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en-US" altLang="ja-JP" dirty="0" smtClean="0"/>
              <a:t>Traceability Report lists a relation between model and code</a:t>
            </a:r>
            <a:endParaRPr kumimoji="1" lang="ja-JP" altLang="en-US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4507" y="2971800"/>
            <a:ext cx="6517893" cy="328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正方形/長方形 4"/>
          <p:cNvSpPr/>
          <p:nvPr/>
        </p:nvSpPr>
        <p:spPr>
          <a:xfrm>
            <a:off x="0" y="6488668"/>
            <a:ext cx="2095445" cy="369332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b="1" smtClean="0">
                <a:solidFill>
                  <a:schemeClr val="tx2"/>
                </a:solidFill>
                <a:latin typeface="Arial" pitchFamily="34" charset="0"/>
              </a:rPr>
              <a:t>Embedded Coder</a:t>
            </a:r>
            <a:endParaRPr lang="ja-JP" altLang="en-US" b="1" dirty="0">
              <a:solidFill>
                <a:schemeClr val="tx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30907" y="3733800"/>
            <a:ext cx="1676400" cy="2209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83507" y="3733800"/>
            <a:ext cx="2438400" cy="2209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533400" y="5638800"/>
            <a:ext cx="1600200" cy="457200"/>
          </a:xfrm>
          <a:prstGeom prst="wedgeRectCallout">
            <a:avLst>
              <a:gd name="adj1" fmla="val 94291"/>
              <a:gd name="adj2" fmla="val -169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 path</a:t>
            </a:r>
            <a:endParaRPr kumimoji="1" lang="en-US" altLang="ja-JP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7391400" y="5562600"/>
            <a:ext cx="1600200" cy="457200"/>
          </a:xfrm>
          <a:prstGeom prst="wedgeRectCallout">
            <a:avLst>
              <a:gd name="adj1" fmla="val -68243"/>
              <a:gd name="adj2" fmla="val -663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Line of code</a:t>
            </a:r>
            <a:endParaRPr kumimoji="1" lang="en-US" altLang="ja-JP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辺形 7"/>
          <p:cNvSpPr/>
          <p:nvPr/>
        </p:nvSpPr>
        <p:spPr>
          <a:xfrm flipH="1">
            <a:off x="1913052" y="2000240"/>
            <a:ext cx="3857652" cy="4143404"/>
          </a:xfrm>
          <a:prstGeom prst="parallelogram">
            <a:avLst>
              <a:gd name="adj" fmla="val 847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40960" cy="1143000"/>
          </a:xfrm>
        </p:spPr>
        <p:txBody>
          <a:bodyPr/>
          <a:lstStyle/>
          <a:p>
            <a:r>
              <a:rPr lang="en-US" altLang="ja-JP" dirty="0"/>
              <a:t>Verifying equivalency </a:t>
            </a:r>
            <a:r>
              <a:rPr kumimoji="1" lang="en-US" altLang="ja-JP" dirty="0" smtClean="0">
                <a:latin typeface="Arial" pitchFamily="34" charset="0"/>
              </a:rPr>
              <a:t>between requirement and model</a:t>
            </a:r>
            <a:endParaRPr kumimoji="1" lang="ja-JP" altLang="en-US" dirty="0">
              <a:latin typeface="Arial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33600" y="2708910"/>
            <a:ext cx="2133600" cy="7543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latin typeface="Arial" pitchFamily="34" charset="0"/>
                <a:cs typeface="Arial" pitchFamily="34" charset="0"/>
              </a:rPr>
              <a:t>Executable specification model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41548" y="1785926"/>
            <a:ext cx="1935052" cy="5762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895600" y="3886200"/>
            <a:ext cx="21336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latin typeface="Arial" pitchFamily="34" charset="0"/>
                <a:cs typeface="Arial" pitchFamily="34" charset="0"/>
              </a:rPr>
              <a:t>Implementation model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環状矢印 29"/>
          <p:cNvSpPr/>
          <p:nvPr/>
        </p:nvSpPr>
        <p:spPr>
          <a:xfrm rot="13624722" flipV="1">
            <a:off x="2762657" y="1485818"/>
            <a:ext cx="2481141" cy="2590800"/>
          </a:xfrm>
          <a:prstGeom prst="circularArrow">
            <a:avLst>
              <a:gd name="adj1" fmla="val 5027"/>
              <a:gd name="adj2" fmla="val 623734"/>
              <a:gd name="adj3" fmla="val 20201438"/>
              <a:gd name="adj4" fmla="val 10800000"/>
              <a:gd name="adj5" fmla="val 68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228600" y="2438400"/>
            <a:ext cx="1600200" cy="17526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latin typeface="Arial" pitchFamily="34" charset="0"/>
                <a:cs typeface="Arial" pitchFamily="34" charset="0"/>
              </a:rPr>
              <a:t>Modeling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右矢印 35"/>
          <p:cNvSpPr/>
          <p:nvPr/>
        </p:nvSpPr>
        <p:spPr>
          <a:xfrm>
            <a:off x="1295400" y="2438400"/>
            <a:ext cx="1066800" cy="3048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右矢印 36"/>
          <p:cNvSpPr/>
          <p:nvPr/>
        </p:nvSpPr>
        <p:spPr>
          <a:xfrm>
            <a:off x="1219200" y="3429000"/>
            <a:ext cx="1524000" cy="381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右矢印 37"/>
          <p:cNvSpPr/>
          <p:nvPr/>
        </p:nvSpPr>
        <p:spPr>
          <a:xfrm>
            <a:off x="381000" y="3733800"/>
            <a:ext cx="2362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181600" y="1484784"/>
            <a:ext cx="38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Arial" pitchFamily="34" charset="0"/>
                <a:cs typeface="Arial" pitchFamily="34" charset="0"/>
              </a:rPr>
              <a:t>Verifying 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equivalency between requirement and model</a:t>
            </a:r>
            <a:endParaRPr kumimoji="1" lang="ja-JP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平行四辺形 25"/>
          <p:cNvSpPr/>
          <p:nvPr/>
        </p:nvSpPr>
        <p:spPr>
          <a:xfrm>
            <a:off x="5181600" y="4482496"/>
            <a:ext cx="1993718" cy="1689704"/>
          </a:xfrm>
          <a:prstGeom prst="parallelogram">
            <a:avLst>
              <a:gd name="adj" fmla="val 8301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500000" scaled="0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コンテンツ プレースホルダ 4"/>
          <p:cNvSpPr>
            <a:spLocks noGrp="1"/>
          </p:cNvSpPr>
          <p:nvPr>
            <p:ph sz="half" idx="1"/>
          </p:nvPr>
        </p:nvSpPr>
        <p:spPr>
          <a:xfrm>
            <a:off x="5105400" y="2609850"/>
            <a:ext cx="4038600" cy="1257300"/>
          </a:xfrm>
          <a:solidFill>
            <a:schemeClr val="accent1"/>
          </a:solidFill>
        </p:spPr>
        <p:txBody>
          <a:bodyPr/>
          <a:lstStyle/>
          <a:p>
            <a:pPr>
              <a:buNone/>
            </a:pPr>
            <a:r>
              <a:rPr kumimoji="1" lang="en-US" altLang="ja-JP" sz="1800" dirty="0" smtClean="0"/>
              <a:t>(1)  Simulation testing</a:t>
            </a:r>
            <a:endParaRPr lang="en-US" altLang="ja-JP" sz="1800" dirty="0"/>
          </a:p>
          <a:p>
            <a:pPr>
              <a:buNone/>
            </a:pPr>
            <a:r>
              <a:rPr kumimoji="1" lang="en-US" altLang="ja-JP" sz="1800" dirty="0" smtClean="0"/>
              <a:t>(2)  Property proving</a:t>
            </a:r>
            <a:endParaRPr lang="en-US" altLang="ja-JP" sz="1800" dirty="0"/>
          </a:p>
          <a:p>
            <a:pPr>
              <a:buNone/>
            </a:pPr>
            <a:r>
              <a:rPr kumimoji="1" lang="en-US" altLang="ja-JP" sz="1800" dirty="0" smtClean="0"/>
              <a:t>(3)  Setting traceability between </a:t>
            </a:r>
            <a:r>
              <a:rPr kumimoji="1" lang="en-US" altLang="ja-JP" sz="1800" dirty="0" smtClean="0"/>
              <a:t>requirement and model</a:t>
            </a:r>
            <a:endParaRPr kumimoji="1" lang="ja-JP" altLang="en-US" sz="1800" dirty="0"/>
          </a:p>
        </p:txBody>
      </p:sp>
      <p:sp>
        <p:nvSpPr>
          <p:cNvPr id="33" name="コンテンツ プレースホルダ 4"/>
          <p:cNvSpPr txBox="1">
            <a:spLocks/>
          </p:cNvSpPr>
          <p:nvPr/>
        </p:nvSpPr>
        <p:spPr>
          <a:xfrm>
            <a:off x="152400" y="4705350"/>
            <a:ext cx="4953000" cy="20955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ja-JP" dirty="0" smtClean="0">
                <a:cs typeface="Arial" pitchFamily="34" charset="0"/>
              </a:rPr>
              <a:t>Details of (1) Simulation Testing</a:t>
            </a:r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 Importing test vectors into Simulink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 Model coverage measurement</a:t>
            </a:r>
            <a:endParaRPr lang="ja-JP" alt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 Automatic test case generation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 Equivalency checking between model and expected output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dirty="0" smtClean="0"/>
              <a:t>Automatic report generation</a:t>
            </a:r>
            <a:endParaRPr kumimoji="1" lang="en-US" altLang="ja-JP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2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96166"/>
            <a:ext cx="4155951" cy="198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305800" cy="1143000"/>
          </a:xfrm>
        </p:spPr>
        <p:txBody>
          <a:bodyPr/>
          <a:lstStyle/>
          <a:p>
            <a:r>
              <a:rPr lang="en-US" altLang="ja-JP" dirty="0"/>
              <a:t>7.  C Code Coverage measurement </a:t>
            </a:r>
            <a:endParaRPr kumimoji="1" lang="ja-JP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r="20339"/>
          <a:stretch>
            <a:fillRect/>
          </a:stretch>
        </p:blipFill>
        <p:spPr bwMode="auto">
          <a:xfrm>
            <a:off x="5562600" y="1709949"/>
            <a:ext cx="3429000" cy="484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323528" y="1484784"/>
            <a:ext cx="496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 code coverage achieved during simulation can be measured by using 3rd party code coverage tools:</a:t>
            </a:r>
          </a:p>
          <a:p>
            <a:endParaRPr lang="en-US" altLang="ja-JP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 err="1"/>
              <a:t>BullseyeCoverage</a:t>
            </a:r>
            <a:r>
              <a:rPr lang="en-US" altLang="ja-JP" sz="2000" dirty="0"/>
              <a:t> (R2010a~)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/>
              <a:t>LDRA </a:t>
            </a:r>
            <a:r>
              <a:rPr lang="en-US" altLang="ja-JP" sz="2000" dirty="0" err="1"/>
              <a:t>Testbed</a:t>
            </a:r>
            <a:r>
              <a:rPr lang="en-US" altLang="ja-JP" sz="2000" dirty="0"/>
              <a:t> (R2011b~)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8600" y="3581400"/>
            <a:ext cx="3953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smtClean="0">
                <a:latin typeface="Arial" pitchFamily="34" charset="0"/>
                <a:cs typeface="Arial" pitchFamily="34" charset="0"/>
              </a:rPr>
              <a:t>Configuration parameter </a:t>
            </a:r>
            <a:br>
              <a:rPr kumimoji="1" lang="en-US" altLang="ja-JP" sz="2200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sz="2200" smtClean="0">
                <a:latin typeface="Arial" pitchFamily="34" charset="0"/>
                <a:cs typeface="Arial" pitchFamily="34" charset="0"/>
              </a:rPr>
              <a:t>Code-Generation Preferences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4495800" y="4495800"/>
            <a:ext cx="2057400" cy="685800"/>
          </a:xfrm>
          <a:prstGeom prst="wedgeRectCallout">
            <a:avLst>
              <a:gd name="adj1" fmla="val 69296"/>
              <a:gd name="adj2" fmla="val -309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 coverage attained by SILS :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0" y="6488668"/>
            <a:ext cx="2095445" cy="369332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b="1" smtClean="0">
                <a:solidFill>
                  <a:schemeClr val="tx2"/>
                </a:solidFill>
                <a:latin typeface="Arial" pitchFamily="34" charset="0"/>
              </a:rPr>
              <a:t>Embedded Coder</a:t>
            </a:r>
            <a:endParaRPr lang="ja-JP" altLang="en-US" b="1" dirty="0">
              <a:solidFill>
                <a:schemeClr val="tx2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1907704" y="5733256"/>
            <a:ext cx="2583904" cy="576064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itchFamily="34" charset="0"/>
              </a:rPr>
              <a:t>The effect of Verifying equivalency between model and code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495801"/>
          </a:xfrm>
        </p:spPr>
        <p:txBody>
          <a:bodyPr/>
          <a:lstStyle/>
          <a:p>
            <a:r>
              <a:rPr lang="en-US" altLang="ja-JP" dirty="0" smtClean="0"/>
              <a:t>You can verify the equivalency between model and code systematically.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Reusing  the test cases used in upstream.</a:t>
            </a:r>
          </a:p>
          <a:p>
            <a:pPr lvl="1"/>
            <a:r>
              <a:rPr kumimoji="1" lang="en-US" altLang="ja-JP" dirty="0" smtClean="0"/>
              <a:t>Back-to-back testing at model-level</a:t>
            </a:r>
          </a:p>
          <a:p>
            <a:pPr lvl="1"/>
            <a:r>
              <a:rPr lang="en-US" altLang="ja-JP" dirty="0" smtClean="0"/>
              <a:t>Microcomputer-level verification with </a:t>
            </a:r>
            <a:r>
              <a:rPr kumimoji="1" lang="en-US" altLang="ja-JP" dirty="0" smtClean="0"/>
              <a:t>PILS.</a:t>
            </a:r>
          </a:p>
          <a:p>
            <a:pPr lvl="1">
              <a:buNone/>
            </a:pPr>
            <a:r>
              <a:rPr kumimoji="1" lang="en-US" altLang="ja-JP" dirty="0" smtClean="0"/>
              <a:t>(</a:t>
            </a:r>
            <a:r>
              <a:rPr lang="en-US" altLang="ja-JP" dirty="0" smtClean="0"/>
              <a:t>Arithmetic</a:t>
            </a:r>
            <a:r>
              <a:rPr kumimoji="1" lang="en-US" altLang="ja-JP" dirty="0" smtClean="0"/>
              <a:t> precision, memory consumption, execution time)</a:t>
            </a:r>
          </a:p>
          <a:p>
            <a:pPr lvl="1"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Easy to set and review traceability between model and code.</a:t>
            </a:r>
          </a:p>
          <a:p>
            <a:pPr lvl="1"/>
            <a:r>
              <a:rPr lang="en-US" altLang="ja-JP" dirty="0" smtClean="0"/>
              <a:t>Interactive</a:t>
            </a:r>
          </a:p>
          <a:p>
            <a:pPr lvl="1"/>
            <a:r>
              <a:rPr kumimoji="1" lang="en-US" altLang="ja-JP" dirty="0" smtClean="0"/>
              <a:t>Report as evidence.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42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5"/>
          <p:cNvGraphicFramePr>
            <a:graphicFrameLocks noChangeAspect="1"/>
          </p:cNvGraphicFramePr>
          <p:nvPr/>
        </p:nvGraphicFramePr>
        <p:xfrm>
          <a:off x="5230011" y="1371600"/>
          <a:ext cx="2999589" cy="5433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Bitmap Image" r:id="rId4" imgW="2419048" imgH="4382112" progId="PBrush">
                  <p:embed/>
                </p:oleObj>
              </mc:Choice>
              <mc:Fallback>
                <p:oleObj name="Bitmap Image" r:id="rId4" imgW="2419048" imgH="438211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011" y="1371600"/>
                        <a:ext cx="2999589" cy="5433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ja-JP" dirty="0" smtClean="0">
                <a:latin typeface="+mj-lt"/>
                <a:ea typeface="ＭＳ Ｐゴシック" charset="-128"/>
              </a:rPr>
              <a:t>8.1  Static Code Verification by Polyspace</a:t>
            </a:r>
            <a:endParaRPr lang="en-US" altLang="ja-JP" baseline="30000" dirty="0" smtClean="0">
              <a:latin typeface="+mj-lt"/>
              <a:ea typeface="ＭＳ Ｐゴシック" charset="-128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68760"/>
            <a:ext cx="5139680" cy="536063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Polyspace proves absence of the following run-time errors:</a:t>
            </a:r>
            <a:endParaRPr lang="ja-JP" altLang="en-US" b="1" dirty="0" smtClean="0">
              <a:latin typeface="Tahoma" pitchFamily="34" charset="0"/>
              <a:ea typeface="ＭＳ Ｐゴシック" charset="-128"/>
              <a:cs typeface="Tahoma" pitchFamily="34" charset="0"/>
            </a:endParaRPr>
          </a:p>
          <a:p>
            <a:r>
              <a:rPr lang="en-US" altLang="ja-JP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Read access to </a:t>
            </a:r>
            <a:r>
              <a:rPr lang="en-US" altLang="ja-JP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non-initialized </a:t>
            </a:r>
            <a:r>
              <a:rPr lang="en-US" altLang="ja-JP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</a:p>
          <a:p>
            <a:r>
              <a:rPr lang="en-US" altLang="ja-JP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Out-of-bounds array access</a:t>
            </a:r>
          </a:p>
          <a:p>
            <a:r>
              <a:rPr lang="en-US" altLang="ja-JP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Concurrent access on shared data</a:t>
            </a:r>
          </a:p>
          <a:p>
            <a:r>
              <a:rPr lang="en-US" altLang="ja-JP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Dereferencing through null or out-of-bounds pointers</a:t>
            </a:r>
          </a:p>
          <a:p>
            <a:r>
              <a:rPr lang="en-US" altLang="ja-JP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Incorrect computation</a:t>
            </a:r>
          </a:p>
          <a:p>
            <a:pPr lvl="1"/>
            <a:r>
              <a:rPr lang="en-US" altLang="ja-JP" dirty="0">
                <a:latin typeface="Tahoma" pitchFamily="34" charset="0"/>
                <a:ea typeface="Tahoma" pitchFamily="34" charset="0"/>
                <a:cs typeface="Tahoma" pitchFamily="34" charset="0"/>
              </a:rPr>
              <a:t>Overflow, underflow</a:t>
            </a:r>
          </a:p>
          <a:p>
            <a:pPr lvl="1"/>
            <a:r>
              <a:rPr lang="en-US" altLang="ja-JP" dirty="0">
                <a:latin typeface="Tahoma" pitchFamily="34" charset="0"/>
                <a:ea typeface="Tahoma" pitchFamily="34" charset="0"/>
                <a:cs typeface="Tahoma" pitchFamily="34" charset="0"/>
              </a:rPr>
              <a:t>Division by zero</a:t>
            </a:r>
          </a:p>
          <a:p>
            <a:pPr lvl="1"/>
            <a:r>
              <a:rPr lang="en-US" altLang="ja-JP" dirty="0">
                <a:latin typeface="Tahoma" pitchFamily="34" charset="0"/>
                <a:ea typeface="Tahoma" pitchFamily="34" charset="0"/>
                <a:cs typeface="Tahoma" pitchFamily="34" charset="0"/>
              </a:rPr>
              <a:t>Square root of </a:t>
            </a:r>
            <a:br>
              <a:rPr lang="en-US" altLang="ja-JP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ja-JP" dirty="0">
                <a:latin typeface="Tahoma" pitchFamily="34" charset="0"/>
                <a:ea typeface="Tahoma" pitchFamily="34" charset="0"/>
                <a:cs typeface="Tahoma" pitchFamily="34" charset="0"/>
              </a:rPr>
              <a:t>negative value</a:t>
            </a:r>
          </a:p>
          <a:p>
            <a:r>
              <a:rPr lang="en-US" altLang="ja-JP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Illegal type conversion</a:t>
            </a:r>
          </a:p>
          <a:p>
            <a:r>
              <a:rPr lang="en-US" altLang="ja-JP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Unreachable code</a:t>
            </a:r>
          </a:p>
          <a:p>
            <a:pPr eaLnBrk="1" hangingPunct="1"/>
            <a:endParaRPr lang="ja-JP" altLang="en-US" sz="1800" dirty="0" smtClean="0"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245" name="Line 21"/>
          <p:cNvSpPr>
            <a:spLocks noChangeShapeType="1"/>
          </p:cNvSpPr>
          <p:nvPr/>
        </p:nvSpPr>
        <p:spPr bwMode="auto">
          <a:xfrm flipH="1" flipV="1">
            <a:off x="6553200" y="5562600"/>
            <a:ext cx="762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6" name="Text Box 22"/>
          <p:cNvSpPr txBox="1">
            <a:spLocks noChangeArrowheads="1"/>
          </p:cNvSpPr>
          <p:nvPr/>
        </p:nvSpPr>
        <p:spPr bwMode="auto">
          <a:xfrm>
            <a:off x="7239000" y="5257800"/>
            <a:ext cx="1905000" cy="646331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b="1" dirty="0" smtClean="0">
                <a:latin typeface="Arial" charset="0"/>
              </a:rPr>
              <a:t>Orange: unproven</a:t>
            </a:r>
            <a:endParaRPr lang="ja-JP" altLang="en-US" b="1" dirty="0">
              <a:latin typeface="Arial" charset="0"/>
            </a:endParaRPr>
          </a:p>
        </p:txBody>
      </p:sp>
      <p:sp>
        <p:nvSpPr>
          <p:cNvPr id="10247" name="Text Box 24"/>
          <p:cNvSpPr txBox="1">
            <a:spLocks noChangeArrowheads="1"/>
          </p:cNvSpPr>
          <p:nvPr/>
        </p:nvSpPr>
        <p:spPr bwMode="auto">
          <a:xfrm>
            <a:off x="7239000" y="4648200"/>
            <a:ext cx="1905000" cy="646331"/>
          </a:xfrm>
          <a:prstGeom prst="rect">
            <a:avLst/>
          </a:prstGeom>
          <a:solidFill>
            <a:srgbClr val="C0C0C0">
              <a:alpha val="7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b="1" dirty="0" smtClean="0">
                <a:latin typeface="Arial" charset="0"/>
              </a:rPr>
              <a:t>Gray: dead code</a:t>
            </a:r>
            <a:endParaRPr lang="ja-JP" altLang="en-US" b="1" dirty="0">
              <a:latin typeface="Arial" charset="0"/>
            </a:endParaRPr>
          </a:p>
        </p:txBody>
      </p:sp>
      <p:sp>
        <p:nvSpPr>
          <p:cNvPr id="10248" name="Text Box 25"/>
          <p:cNvSpPr txBox="1">
            <a:spLocks noChangeArrowheads="1"/>
          </p:cNvSpPr>
          <p:nvPr/>
        </p:nvSpPr>
        <p:spPr bwMode="auto">
          <a:xfrm>
            <a:off x="7667625" y="2347913"/>
            <a:ext cx="1346200" cy="646331"/>
          </a:xfrm>
          <a:prstGeom prst="rect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b="1" dirty="0" smtClean="0">
                <a:latin typeface="Arial" charset="0"/>
              </a:rPr>
              <a:t>Green: reliable</a:t>
            </a:r>
            <a:endParaRPr lang="ja-JP" altLang="en-US" b="1" dirty="0">
              <a:latin typeface="Arial" charset="0"/>
            </a:endParaRPr>
          </a:p>
        </p:txBody>
      </p:sp>
      <p:sp>
        <p:nvSpPr>
          <p:cNvPr id="10249" name="Text Box 26"/>
          <p:cNvSpPr txBox="1">
            <a:spLocks noChangeArrowheads="1"/>
          </p:cNvSpPr>
          <p:nvPr/>
        </p:nvSpPr>
        <p:spPr bwMode="auto">
          <a:xfrm>
            <a:off x="7118350" y="3886200"/>
            <a:ext cx="2025650" cy="369332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  <a:latin typeface="Arial" charset="0"/>
              </a:rPr>
              <a:t>Red: faulty</a:t>
            </a:r>
            <a:endParaRPr lang="ja-JP" altLang="en-US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50" name="Line 27"/>
          <p:cNvSpPr>
            <a:spLocks noChangeShapeType="1"/>
          </p:cNvSpPr>
          <p:nvPr/>
        </p:nvSpPr>
        <p:spPr bwMode="auto">
          <a:xfrm flipH="1" flipV="1">
            <a:off x="6019799" y="3962400"/>
            <a:ext cx="1066800" cy="76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1" name="Line 28"/>
          <p:cNvSpPr>
            <a:spLocks noChangeShapeType="1"/>
          </p:cNvSpPr>
          <p:nvPr/>
        </p:nvSpPr>
        <p:spPr bwMode="auto">
          <a:xfrm flipH="1" flipV="1">
            <a:off x="7235825" y="2347913"/>
            <a:ext cx="431800" cy="28733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 sz="2000"/>
          </a:p>
        </p:txBody>
      </p:sp>
      <p:sp>
        <p:nvSpPr>
          <p:cNvPr id="10252" name="Line 33"/>
          <p:cNvSpPr>
            <a:spLocks noChangeShapeType="1"/>
          </p:cNvSpPr>
          <p:nvPr/>
        </p:nvSpPr>
        <p:spPr bwMode="auto">
          <a:xfrm flipH="1" flipV="1">
            <a:off x="5943600" y="4419599"/>
            <a:ext cx="1244600" cy="4365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0" y="6488668"/>
            <a:ext cx="1261884" cy="369332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b="1" smtClean="0">
                <a:solidFill>
                  <a:schemeClr val="tx2"/>
                </a:solidFill>
                <a:latin typeface="Arial" pitchFamily="34" charset="0"/>
              </a:rPr>
              <a:t>Poyspace</a:t>
            </a:r>
            <a:endParaRPr kumimoji="1" lang="en-US" altLang="ja-JP" b="1" dirty="0" smtClean="0">
              <a:solidFill>
                <a:schemeClr val="tx2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8.2  Example of Run-time Error Parse by Polyspace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67200" y="5531768"/>
            <a:ext cx="4573688" cy="110799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200" dirty="0">
                <a:latin typeface="Arial" pitchFamily="34" charset="0"/>
                <a:cs typeface="Arial" pitchFamily="34" charset="0"/>
              </a:rPr>
              <a:t>By Polyspace, it is proven that there is no run-time error in this function.</a:t>
            </a:r>
          </a:p>
        </p:txBody>
      </p:sp>
      <p:sp>
        <p:nvSpPr>
          <p:cNvPr id="28" name="フローチャート: 処理 27"/>
          <p:cNvSpPr/>
          <p:nvPr/>
        </p:nvSpPr>
        <p:spPr>
          <a:xfrm>
            <a:off x="1143000" y="5486400"/>
            <a:ext cx="1600200" cy="304800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564659"/>
            <a:ext cx="4191000" cy="65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9597" y="2245995"/>
            <a:ext cx="4744403" cy="42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8229600" y="2483768"/>
            <a:ext cx="0" cy="11410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39971" y="1797968"/>
            <a:ext cx="198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y range:</a:t>
            </a:r>
            <a:endParaRPr kumimoji="1" lang="ja-JP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4343399" y="4236368"/>
            <a:ext cx="4559619" cy="1295400"/>
            <a:chOff x="4343399" y="4343400"/>
            <a:chExt cx="4559619" cy="1295400"/>
          </a:xfrm>
        </p:grpSpPr>
        <p:pic>
          <p:nvPicPr>
            <p:cNvPr id="7065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39790" y="4570095"/>
              <a:ext cx="2963228" cy="1068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27"/>
            <p:cNvSpPr>
              <a:spLocks noChangeShapeType="1"/>
            </p:cNvSpPr>
            <p:nvPr/>
          </p:nvSpPr>
          <p:spPr bwMode="auto">
            <a:xfrm flipH="1" flipV="1">
              <a:off x="6553200" y="4343400"/>
              <a:ext cx="533400" cy="2266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343399" y="4798694"/>
              <a:ext cx="17525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ja-JP" dirty="0">
                  <a:latin typeface="Arial" pitchFamily="34" charset="0"/>
                  <a:cs typeface="Arial" pitchFamily="34" charset="0"/>
                  <a:sym typeface="Arial" pitchFamily="34" charset="0"/>
                </a:rPr>
                <a:t>Analysis result of x/(x-y) </a:t>
              </a:r>
              <a:endParaRPr kumimoji="1" lang="ja-JP" alt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5638800" y="2559968"/>
            <a:ext cx="3352800" cy="1143000"/>
            <a:chOff x="5638800" y="2667000"/>
            <a:chExt cx="3352800" cy="1143000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5638800" y="2667000"/>
              <a:ext cx="1980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Arial" pitchFamily="34" charset="0"/>
                  <a:cs typeface="Arial" pitchFamily="34" charset="0"/>
                </a:rPr>
                <a:t>x range</a:t>
              </a:r>
              <a:endParaRPr kumimoji="1" lang="ja-JP" altLang="en-US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グループ化 28"/>
            <p:cNvGrpSpPr/>
            <p:nvPr/>
          </p:nvGrpSpPr>
          <p:grpSpPr>
            <a:xfrm>
              <a:off x="6095999" y="2991802"/>
              <a:ext cx="2895601" cy="818198"/>
              <a:chOff x="6095999" y="2991802"/>
              <a:chExt cx="2895601" cy="818198"/>
            </a:xfrm>
          </p:grpSpPr>
          <p:pic>
            <p:nvPicPr>
              <p:cNvPr id="70660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r="5000"/>
              <a:stretch>
                <a:fillRect/>
              </a:stretch>
            </p:blipFill>
            <p:spPr bwMode="auto">
              <a:xfrm>
                <a:off x="6530340" y="2991802"/>
                <a:ext cx="2461260" cy="437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Line 27"/>
              <p:cNvSpPr>
                <a:spLocks noChangeShapeType="1"/>
              </p:cNvSpPr>
              <p:nvPr/>
            </p:nvSpPr>
            <p:spPr bwMode="auto">
              <a:xfrm flipH="1">
                <a:off x="7391398" y="3352800"/>
                <a:ext cx="228601" cy="457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4" name="Line 27"/>
              <p:cNvSpPr>
                <a:spLocks noChangeShapeType="1"/>
              </p:cNvSpPr>
              <p:nvPr/>
            </p:nvSpPr>
            <p:spPr bwMode="auto">
              <a:xfrm flipH="1">
                <a:off x="6095999" y="3352800"/>
                <a:ext cx="1523999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33" name="テキスト ボックス 32"/>
          <p:cNvSpPr txBox="1"/>
          <p:nvPr/>
        </p:nvSpPr>
        <p:spPr>
          <a:xfrm>
            <a:off x="4223660" y="1340768"/>
            <a:ext cx="454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Arial" pitchFamily="34" charset="0"/>
                <a:cs typeface="Arial" pitchFamily="34" charset="0"/>
              </a:rPr>
              <a:t>Looking at line 18:</a:t>
            </a:r>
            <a:endParaRPr kumimoji="1" lang="ja-JP" alt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0" y="6488668"/>
            <a:ext cx="1261884" cy="369332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b="1" smtClean="0">
                <a:solidFill>
                  <a:schemeClr val="tx2"/>
                </a:solidFill>
                <a:latin typeface="Arial" pitchFamily="34" charset="0"/>
              </a:rPr>
              <a:t>Poyspace</a:t>
            </a:r>
            <a:endParaRPr kumimoji="1" lang="en-US" altLang="ja-JP" b="1" dirty="0" smtClean="0">
              <a:solidFill>
                <a:schemeClr val="tx2"/>
              </a:solidFill>
              <a:latin typeface="Arial" pitchFamily="34" charset="0"/>
            </a:endParaRPr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619" y="1676400"/>
            <a:ext cx="4112381" cy="457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58" name="グループ化 57"/>
          <p:cNvGrpSpPr/>
          <p:nvPr/>
        </p:nvGrpSpPr>
        <p:grpSpPr>
          <a:xfrm>
            <a:off x="1676400" y="2895600"/>
            <a:ext cx="2514600" cy="2514600"/>
            <a:chOff x="1676400" y="2895600"/>
            <a:chExt cx="2514600" cy="2514600"/>
          </a:xfrm>
        </p:grpSpPr>
        <p:sp>
          <p:nvSpPr>
            <p:cNvPr id="37" name="正方形/長方形 36"/>
            <p:cNvSpPr/>
            <p:nvPr/>
          </p:nvSpPr>
          <p:spPr>
            <a:xfrm>
              <a:off x="2133600" y="2895600"/>
              <a:ext cx="20574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b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Overflow?</a:t>
              </a:r>
              <a:endParaRPr kumimoji="1"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直線矢印コネクタ 38"/>
            <p:cNvCxnSpPr>
              <a:stCxn id="37" idx="2"/>
            </p:cNvCxnSpPr>
            <p:nvPr/>
          </p:nvCxnSpPr>
          <p:spPr>
            <a:xfrm rot="5400000">
              <a:off x="2038351" y="2914651"/>
              <a:ext cx="762001" cy="14858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>
              <a:stCxn id="37" idx="2"/>
            </p:cNvCxnSpPr>
            <p:nvPr/>
          </p:nvCxnSpPr>
          <p:spPr>
            <a:xfrm rot="5400000">
              <a:off x="1581150" y="3829050"/>
              <a:ext cx="2133600" cy="10287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stCxn id="37" idx="2"/>
            </p:cNvCxnSpPr>
            <p:nvPr/>
          </p:nvCxnSpPr>
          <p:spPr>
            <a:xfrm rot="5400000">
              <a:off x="1657350" y="3295650"/>
              <a:ext cx="1524000" cy="14859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37" idx="2"/>
            </p:cNvCxnSpPr>
            <p:nvPr/>
          </p:nvCxnSpPr>
          <p:spPr>
            <a:xfrm rot="5400000">
              <a:off x="1466850" y="3638550"/>
              <a:ext cx="2057400" cy="13335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1676400" y="5562600"/>
            <a:ext cx="2514600" cy="609600"/>
            <a:chOff x="1676400" y="5562600"/>
            <a:chExt cx="2514600" cy="609600"/>
          </a:xfrm>
        </p:grpSpPr>
        <p:sp>
          <p:nvSpPr>
            <p:cNvPr id="38" name="正方形/長方形 37"/>
            <p:cNvSpPr/>
            <p:nvPr/>
          </p:nvSpPr>
          <p:spPr>
            <a:xfrm>
              <a:off x="2895600" y="5791200"/>
              <a:ext cx="12954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en-US" altLang="ja-JP" b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Zero rate?</a:t>
              </a:r>
              <a:endParaRPr kumimoji="1"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3" name="直線矢印コネクタ 52"/>
            <p:cNvCxnSpPr>
              <a:stCxn id="38" idx="1"/>
            </p:cNvCxnSpPr>
            <p:nvPr/>
          </p:nvCxnSpPr>
          <p:spPr>
            <a:xfrm rot="10800000">
              <a:off x="1676400" y="5562600"/>
              <a:ext cx="121920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8" cstate="print"/>
          <a:srcRect l="1990" r="-3770"/>
          <a:stretch>
            <a:fillRect/>
          </a:stretch>
        </p:blipFill>
        <p:spPr bwMode="auto">
          <a:xfrm>
            <a:off x="76200" y="1524000"/>
            <a:ext cx="4114800" cy="4747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0" name="直線矢印コネクタ 29"/>
          <p:cNvCxnSpPr>
            <a:endCxn id="70665" idx="1"/>
          </p:cNvCxnSpPr>
          <p:nvPr/>
        </p:nvCxnSpPr>
        <p:spPr>
          <a:xfrm flipV="1">
            <a:off x="2590800" y="3892417"/>
            <a:ext cx="2209800" cy="141075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1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ja-JP" dirty="0" smtClean="0">
                <a:latin typeface="+mj-lt"/>
                <a:ea typeface="ＭＳ Ｐゴシック" charset="-128"/>
              </a:rPr>
              <a:t>8.3  Effect of Code Verification by Polyspace</a:t>
            </a:r>
            <a:endParaRPr lang="ja-JP" altLang="en-US" dirty="0" smtClean="0">
              <a:latin typeface="+mj-lt"/>
              <a:ea typeface="ＭＳ Ｐゴシック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73238"/>
            <a:ext cx="8151812" cy="4895850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latin typeface="+mj-lt"/>
                <a:ea typeface="ＭＳ Ｐゴシック" charset="-128"/>
              </a:rPr>
              <a:t>Applying formal verification in C code</a:t>
            </a:r>
            <a:endParaRPr lang="ja-JP" altLang="en-US" dirty="0" smtClean="0">
              <a:latin typeface="+mj-lt"/>
              <a:ea typeface="ＭＳ Ｐゴシック" charset="-128"/>
            </a:endParaRPr>
          </a:p>
          <a:p>
            <a:pPr lvl="1" eaLnBrk="1" hangingPunct="1"/>
            <a:r>
              <a:rPr lang="en-US" altLang="ja-JP" dirty="0" smtClean="0">
                <a:latin typeface="+mj-lt"/>
                <a:ea typeface="ＭＳ Ｐゴシック" charset="-128"/>
              </a:rPr>
              <a:t>Automatic generated code</a:t>
            </a:r>
            <a:endParaRPr lang="ja-JP" altLang="en-US" dirty="0" smtClean="0">
              <a:latin typeface="+mj-lt"/>
              <a:ea typeface="ＭＳ Ｐゴシック" charset="-128"/>
            </a:endParaRPr>
          </a:p>
          <a:p>
            <a:pPr lvl="2" eaLnBrk="1" hangingPunct="1"/>
            <a:r>
              <a:rPr lang="en-US" altLang="ja-JP" dirty="0" smtClean="0">
                <a:latin typeface="+mj-lt"/>
                <a:ea typeface="ＭＳ Ｐゴシック" charset="-128"/>
              </a:rPr>
              <a:t>Specification of a run-time error with detection difficult in a model</a:t>
            </a:r>
            <a:endParaRPr lang="ja-JP" altLang="en-US" dirty="0" smtClean="0">
              <a:latin typeface="+mj-lt"/>
              <a:ea typeface="ＭＳ Ｐゴシック" charset="-128"/>
            </a:endParaRPr>
          </a:p>
          <a:p>
            <a:pPr lvl="1" eaLnBrk="1" hangingPunct="1"/>
            <a:r>
              <a:rPr lang="en-US" altLang="ja-JP" dirty="0" smtClean="0">
                <a:latin typeface="+mj-lt"/>
                <a:ea typeface="ＭＳ Ｐゴシック" charset="-128"/>
              </a:rPr>
              <a:t>Hand code</a:t>
            </a:r>
            <a:endParaRPr lang="ja-JP" altLang="en-US" dirty="0" smtClean="0">
              <a:latin typeface="+mj-lt"/>
              <a:ea typeface="ＭＳ Ｐゴシック" charset="-128"/>
            </a:endParaRPr>
          </a:p>
          <a:p>
            <a:pPr lvl="2" eaLnBrk="1" hangingPunct="1"/>
            <a:r>
              <a:rPr lang="en-US" altLang="ja-JP" dirty="0" smtClean="0">
                <a:latin typeface="+mj-lt"/>
                <a:ea typeface="ＭＳ Ｐゴシック" charset="-128"/>
              </a:rPr>
              <a:t>The existing code (S-function), an I/O driver, etc.</a:t>
            </a:r>
            <a:endParaRPr lang="ja-JP" altLang="en-US" dirty="0" smtClean="0">
              <a:latin typeface="+mj-lt"/>
              <a:ea typeface="ＭＳ Ｐゴシック" charset="-128"/>
            </a:endParaRPr>
          </a:p>
          <a:p>
            <a:r>
              <a:rPr lang="en-US" altLang="ja-JP" dirty="0" smtClean="0">
                <a:latin typeface="+mj-lt"/>
                <a:ea typeface="ＭＳ Ｐゴシック" charset="-128"/>
              </a:rPr>
              <a:t>Proving the correctness of C-code</a:t>
            </a:r>
          </a:p>
          <a:p>
            <a:pPr lvl="1" eaLnBrk="1" hangingPunct="1"/>
            <a:r>
              <a:rPr lang="en-US" altLang="ja-JP" dirty="0" smtClean="0">
                <a:latin typeface="+mj-lt"/>
                <a:ea typeface="ＭＳ Ｐゴシック" charset="-128"/>
              </a:rPr>
              <a:t>This is not a bug finder.</a:t>
            </a:r>
            <a:endParaRPr lang="ja-JP" altLang="en-US" dirty="0" smtClean="0">
              <a:latin typeface="+mj-lt"/>
              <a:ea typeface="ＭＳ Ｐゴシック" charset="-128"/>
            </a:endParaRPr>
          </a:p>
          <a:p>
            <a:pPr eaLnBrk="1" hangingPunct="1"/>
            <a:r>
              <a:rPr lang="en-US" altLang="ja-JP" dirty="0" smtClean="0">
                <a:latin typeface="+mj-lt"/>
                <a:ea typeface="ＭＳ Ｐゴシック" charset="-128"/>
              </a:rPr>
              <a:t>Improvement in productivity</a:t>
            </a:r>
            <a:endParaRPr lang="ja-JP" altLang="en-US" dirty="0" smtClean="0">
              <a:latin typeface="+mj-lt"/>
              <a:ea typeface="ＭＳ Ｐゴシック" charset="-128"/>
            </a:endParaRPr>
          </a:p>
          <a:p>
            <a:pPr lvl="1" eaLnBrk="1" hangingPunct="1"/>
            <a:r>
              <a:rPr lang="en-US" altLang="ja-JP" dirty="0" smtClean="0">
                <a:latin typeface="+mj-lt"/>
                <a:ea typeface="ＭＳ Ｐゴシック" charset="-128"/>
              </a:rPr>
              <a:t>Reducing debugging effort</a:t>
            </a:r>
            <a:endParaRPr lang="ja-JP" altLang="en-US" dirty="0" smtClean="0">
              <a:latin typeface="+mj-lt"/>
              <a:ea typeface="ＭＳ Ｐゴシック" charset="-128"/>
            </a:endParaRPr>
          </a:p>
          <a:p>
            <a:pPr lvl="1" eaLnBrk="1" hangingPunct="1"/>
            <a:r>
              <a:rPr lang="en-US" altLang="ja-JP" dirty="0" smtClean="0">
                <a:latin typeface="+mj-lt"/>
                <a:ea typeface="ＭＳ Ｐゴシック" charset="-128"/>
              </a:rPr>
              <a:t>Reducing reviewing effort</a:t>
            </a:r>
            <a:endParaRPr lang="ja-JP" altLang="en-US" dirty="0" smtClean="0">
              <a:latin typeface="+mj-lt"/>
              <a:ea typeface="ＭＳ Ｐゴシック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ja-JP" dirty="0" smtClean="0">
              <a:latin typeface="+mj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右矢印 14"/>
          <p:cNvSpPr/>
          <p:nvPr/>
        </p:nvSpPr>
        <p:spPr>
          <a:xfrm>
            <a:off x="1066800" y="3352800"/>
            <a:ext cx="1108710" cy="31088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57200" y="3581400"/>
            <a:ext cx="1718500" cy="3108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76200" y="2286000"/>
            <a:ext cx="1219200" cy="1905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Modeling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876300" y="2286000"/>
            <a:ext cx="800100" cy="265043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平行四辺形 3"/>
          <p:cNvSpPr/>
          <p:nvPr/>
        </p:nvSpPr>
        <p:spPr>
          <a:xfrm>
            <a:off x="3429001" y="3581400"/>
            <a:ext cx="1676399" cy="2666999"/>
          </a:xfrm>
          <a:prstGeom prst="parallelogram">
            <a:avLst>
              <a:gd name="adj" fmla="val 8301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500000" scaled="0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平行四辺形 4"/>
          <p:cNvSpPr/>
          <p:nvPr/>
        </p:nvSpPr>
        <p:spPr>
          <a:xfrm flipH="1">
            <a:off x="1419366" y="1923716"/>
            <a:ext cx="2390633" cy="4324684"/>
          </a:xfrm>
          <a:prstGeom prst="parallelogram">
            <a:avLst>
              <a:gd name="adj" fmla="val 847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19607" y="2743200"/>
            <a:ext cx="1552193" cy="5595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Executable specification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14600" y="4953000"/>
            <a:ext cx="1455191" cy="3497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C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03598" y="1748842"/>
            <a:ext cx="1407750" cy="47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905000" y="3886200"/>
            <a:ext cx="1552193" cy="4974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dirty="0" smtClean="0">
                <a:latin typeface="Arial" pitchFamily="34" charset="0"/>
                <a:cs typeface="Arial" pitchFamily="34" charset="0"/>
              </a:rPr>
              <a:t>Implementation model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819400" y="6096000"/>
            <a:ext cx="1862520" cy="435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Object code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右矢印 17"/>
          <p:cNvSpPr/>
          <p:nvPr/>
        </p:nvSpPr>
        <p:spPr>
          <a:xfrm>
            <a:off x="1447800" y="4572000"/>
            <a:ext cx="1108710" cy="31088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52400" y="4419600"/>
            <a:ext cx="1275016" cy="621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Code Generation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1371600" y="5715000"/>
            <a:ext cx="1752600" cy="31088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52400" y="5562600"/>
            <a:ext cx="1275016" cy="621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Compile &amp; link</a:t>
            </a:r>
            <a:endParaRPr kumimoji="1" lang="ja-JP" alt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環状矢印 23"/>
          <p:cNvSpPr/>
          <p:nvPr/>
        </p:nvSpPr>
        <p:spPr>
          <a:xfrm rot="13624722" flipV="1">
            <a:off x="2030674" y="1579719"/>
            <a:ext cx="1918436" cy="1884806"/>
          </a:xfrm>
          <a:prstGeom prst="circularArrow">
            <a:avLst>
              <a:gd name="adj1" fmla="val 5027"/>
              <a:gd name="adj2" fmla="val 623734"/>
              <a:gd name="adj3" fmla="val 20201438"/>
              <a:gd name="adj4" fmla="val 9744145"/>
              <a:gd name="adj5" fmla="val 68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10201" y="1143000"/>
            <a:ext cx="3962399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Verifying equivalency between requirement and model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Taking in of a test vector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Model coverage measurement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Test vector automatic generation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Automatic report generation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Property proving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The traceability of a model and a specification</a:t>
            </a:r>
          </a:p>
          <a:p>
            <a:pPr>
              <a:buFont typeface="Arial" pitchFamily="34" charset="0"/>
              <a:buChar char="•"/>
            </a:pPr>
            <a:endParaRPr kumimoji="1" lang="en-US" altLang="ja-JP" sz="1000" dirty="0" smtClean="0">
              <a:latin typeface="Arial" pitchFamily="34" charset="0"/>
              <a:cs typeface="Arial" pitchFamily="34" charset="0"/>
            </a:endParaRPr>
          </a:p>
          <a:p>
            <a:r>
              <a:rPr kumimoji="1" lang="en-US" altLang="ja-JP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review of a model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b="1" dirty="0" smtClean="0">
                <a:latin typeface="Arial" pitchFamily="34" charset="0"/>
                <a:cs typeface="Arial" pitchFamily="34" charset="0"/>
              </a:rPr>
              <a:t>Model adviser</a:t>
            </a:r>
            <a:endParaRPr kumimoji="1" lang="en-US" altLang="ja-JP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kumimoji="1" lang="en-US" altLang="ja-JP" sz="1000" dirty="0" smtClean="0">
              <a:latin typeface="Arial" pitchFamily="34" charset="0"/>
              <a:cs typeface="Arial" pitchFamily="34" charset="0"/>
            </a:endParaRPr>
          </a:p>
          <a:p>
            <a:r>
              <a:rPr kumimoji="1" lang="en-US" altLang="ja-JP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Verifying equivalency between model and code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dirty="0" smtClean="0"/>
              <a:t>SILS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dirty="0" smtClean="0"/>
              <a:t>PILS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dirty="0" smtClean="0"/>
              <a:t>The traceability of a model and a code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dirty="0" smtClean="0"/>
              <a:t>Code coverage measurement</a:t>
            </a:r>
          </a:p>
          <a:p>
            <a:pPr>
              <a:buFont typeface="Arial" pitchFamily="34" charset="0"/>
              <a:buChar char="•"/>
            </a:pPr>
            <a:endParaRPr kumimoji="1" lang="en-US" altLang="ja-JP" sz="1000" dirty="0" smtClean="0"/>
          </a:p>
          <a:p>
            <a:pPr>
              <a:buNone/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Code verification</a:t>
            </a:r>
          </a:p>
          <a:p>
            <a:pPr lvl="0">
              <a:buFont typeface="Arial" pitchFamily="34" charset="0"/>
              <a:buChar char="•"/>
            </a:pPr>
            <a:r>
              <a:rPr kumimoji="1" lang="en-US" altLang="ja-JP" dirty="0" smtClean="0">
                <a:cs typeface="Arial" pitchFamily="34" charset="0"/>
              </a:rPr>
              <a:t>It is in a code by Polyspace R.</a:t>
            </a:r>
          </a:p>
          <a:p>
            <a:pPr lvl="0"/>
            <a:r>
              <a:rPr kumimoji="1" lang="en-US" altLang="ja-JP" dirty="0" smtClean="0">
                <a:cs typeface="Arial" pitchFamily="34" charset="0"/>
              </a:rPr>
              <a:t>It verifies that there is no run-time error.</a:t>
            </a:r>
            <a:endParaRPr kumimoji="1" lang="ja-JP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環状矢印 26"/>
          <p:cNvSpPr/>
          <p:nvPr/>
        </p:nvSpPr>
        <p:spPr>
          <a:xfrm rot="9651144" flipV="1">
            <a:off x="3307524" y="3140074"/>
            <a:ext cx="691263" cy="769779"/>
          </a:xfrm>
          <a:prstGeom prst="circularArrow">
            <a:avLst>
              <a:gd name="adj1" fmla="val 10602"/>
              <a:gd name="adj2" fmla="val 1190907"/>
              <a:gd name="adj3" fmla="val 19852802"/>
              <a:gd name="adj4" fmla="val 4174752"/>
              <a:gd name="adj5" fmla="val 14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環状矢印 29"/>
          <p:cNvSpPr/>
          <p:nvPr/>
        </p:nvSpPr>
        <p:spPr>
          <a:xfrm rot="14741023" flipV="1">
            <a:off x="2528024" y="3986247"/>
            <a:ext cx="2481318" cy="2034443"/>
          </a:xfrm>
          <a:prstGeom prst="circularArrow">
            <a:avLst>
              <a:gd name="adj1" fmla="val 5027"/>
              <a:gd name="adj2" fmla="val 575543"/>
              <a:gd name="adj3" fmla="val 20201438"/>
              <a:gd name="adj4" fmla="val 11363544"/>
              <a:gd name="adj5" fmla="val 68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環状矢印 31"/>
          <p:cNvSpPr/>
          <p:nvPr/>
        </p:nvSpPr>
        <p:spPr>
          <a:xfrm rot="13624722" flipV="1">
            <a:off x="3079307" y="4152881"/>
            <a:ext cx="1023749" cy="1155826"/>
          </a:xfrm>
          <a:prstGeom prst="circularArrow">
            <a:avLst>
              <a:gd name="adj1" fmla="val 8431"/>
              <a:gd name="adj2" fmla="val 1142319"/>
              <a:gd name="adj3" fmla="val 19625845"/>
              <a:gd name="adj4" fmla="val 10800000"/>
              <a:gd name="adj5" fmla="val 108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1838"/>
            <a:ext cx="8077200" cy="715962"/>
          </a:xfrm>
          <a:noFill/>
        </p:spPr>
        <p:txBody>
          <a:bodyPr/>
          <a:lstStyle/>
          <a:p>
            <a:r>
              <a:rPr lang="en-US" altLang="ja-JP" smtClean="0">
                <a:latin typeface="ＭＳ Ｐゴシック" charset="-128"/>
                <a:ea typeface="ＭＳ Ｐゴシック" charset="-128"/>
              </a:rPr>
              <a:t>Conclusion</a:t>
            </a:r>
            <a:endParaRPr lang="ja-JP" altLang="en-US" dirty="0" smtClean="0"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5" name="左大かっこ 34"/>
          <p:cNvSpPr/>
          <p:nvPr/>
        </p:nvSpPr>
        <p:spPr>
          <a:xfrm>
            <a:off x="5257801" y="1371600"/>
            <a:ext cx="152400" cy="1676400"/>
          </a:xfrm>
          <a:prstGeom prst="leftBracke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/>
          <p:cNvSpPr/>
          <p:nvPr/>
        </p:nvSpPr>
        <p:spPr>
          <a:xfrm>
            <a:off x="5257801" y="3352800"/>
            <a:ext cx="152400" cy="609600"/>
          </a:xfrm>
          <a:prstGeom prst="leftBracke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/>
          <p:cNvSpPr/>
          <p:nvPr/>
        </p:nvSpPr>
        <p:spPr>
          <a:xfrm>
            <a:off x="5257801" y="4114800"/>
            <a:ext cx="152400" cy="1219200"/>
          </a:xfrm>
          <a:prstGeom prst="leftBracke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/>
          <p:cNvSpPr/>
          <p:nvPr/>
        </p:nvSpPr>
        <p:spPr>
          <a:xfrm>
            <a:off x="5257801" y="5638800"/>
            <a:ext cx="152400" cy="609600"/>
          </a:xfrm>
          <a:prstGeom prst="leftBracke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>
            <a:endCxn id="35" idx="1"/>
          </p:cNvCxnSpPr>
          <p:nvPr/>
        </p:nvCxnSpPr>
        <p:spPr>
          <a:xfrm>
            <a:off x="3810000" y="2209800"/>
            <a:ext cx="1447801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36" idx="1"/>
          </p:cNvCxnSpPr>
          <p:nvPr/>
        </p:nvCxnSpPr>
        <p:spPr>
          <a:xfrm>
            <a:off x="3886200" y="3429000"/>
            <a:ext cx="1371601" cy="228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37" idx="1"/>
          </p:cNvCxnSpPr>
          <p:nvPr/>
        </p:nvCxnSpPr>
        <p:spPr>
          <a:xfrm>
            <a:off x="4648200" y="4648200"/>
            <a:ext cx="609601" cy="762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endCxn id="38" idx="1"/>
          </p:cNvCxnSpPr>
          <p:nvPr/>
        </p:nvCxnSpPr>
        <p:spPr>
          <a:xfrm rot="16200000" flipH="1">
            <a:off x="3924302" y="4610101"/>
            <a:ext cx="1447798" cy="121919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Support documentation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3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Blocking of the C code by S-function block</a:t>
            </a:r>
            <a:endParaRPr kumimoji="1" lang="ja-JP" altLang="en-US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 cstate="print"/>
          <a:srcRect t="36234"/>
          <a:stretch>
            <a:fillRect/>
          </a:stretch>
        </p:blipFill>
        <p:spPr bwMode="auto">
          <a:xfrm>
            <a:off x="323528" y="1628800"/>
            <a:ext cx="3264156" cy="17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5508104" y="2420888"/>
            <a:ext cx="3382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smtClean="0">
                <a:latin typeface="Arial" pitchFamily="34" charset="0"/>
                <a:cs typeface="Arial" pitchFamily="34" charset="0"/>
              </a:rPr>
              <a:t>A S-function block is generated.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2924944"/>
            <a:ext cx="1495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789040"/>
            <a:ext cx="3742574" cy="275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正方形/長方形 8"/>
          <p:cNvSpPr/>
          <p:nvPr/>
        </p:nvSpPr>
        <p:spPr>
          <a:xfrm>
            <a:off x="2267744" y="2996952"/>
            <a:ext cx="1296144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88024" y="5013176"/>
            <a:ext cx="2435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smtClean="0">
                <a:latin typeface="Arial" pitchFamily="34" charset="0"/>
                <a:cs typeface="Arial" pitchFamily="34" charset="0"/>
              </a:rPr>
              <a:t>A generated code is built. </a:t>
            </a:r>
            <a:br>
              <a:rPr kumimoji="1" lang="en-US" altLang="ja-JP" sz="2000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sz="2000" smtClean="0">
                <a:latin typeface="Arial" pitchFamily="34" charset="0"/>
                <a:cs typeface="Arial" pitchFamily="34" charset="0"/>
              </a:rPr>
              <a:t>Formation of a mex file (DLL)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右矢印 4"/>
          <p:cNvSpPr/>
          <p:nvPr/>
        </p:nvSpPr>
        <p:spPr>
          <a:xfrm rot="5400000">
            <a:off x="2483768" y="3645024"/>
            <a:ext cx="1080120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31840" y="3501008"/>
            <a:ext cx="3041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smtClean="0">
                <a:latin typeface="Arial" pitchFamily="34" charset="0"/>
                <a:cs typeface="Arial" pitchFamily="34" charset="0"/>
              </a:rPr>
              <a:t>From a model to automatic code generation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右矢印 12"/>
          <p:cNvSpPr/>
          <p:nvPr/>
        </p:nvSpPr>
        <p:spPr>
          <a:xfrm rot="21193822">
            <a:off x="4017801" y="4207938"/>
            <a:ext cx="2250159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0" y="6519446"/>
            <a:ext cx="1040670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Simulink</a:t>
            </a:r>
            <a:endParaRPr lang="ja-JP" altLang="en-US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The existing C code is taken in as a S-function block.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077200" cy="5123656"/>
          </a:xfrm>
        </p:spPr>
        <p:txBody>
          <a:bodyPr/>
          <a:lstStyle/>
          <a:p>
            <a:pPr>
              <a:buNone/>
            </a:pPr>
            <a:r>
              <a:rPr kumimoji="1" lang="en-US" altLang="ja-JP" smtClean="0"/>
              <a:t>Taking in is possible considering the existing code as S-function by Legacy Code Tool at easy operation.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2409518"/>
            <a:ext cx="4392487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  <a:t>%  When the input/output of the sample % algorithm which takes in the existing code using Legacy Code Tool as S-function is described by argument delivery </a:t>
            </a:r>
            <a:b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  <a:t>def = legacy_code('initialize'); </a:t>
            </a:r>
            <a:b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  <a:t>def.SFunctionName = 'lc_argument_sfcn'; </a:t>
            </a:r>
            <a:b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  <a:t>def.OutputFcnSpec = 'void lc_argument_wrap(uint8 u1, uint8 u2, uint8 y1[1], uint8 y2[1])'; </a:t>
            </a:r>
            <a:b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  <a:t>def.InitializeConditionsFcnSpec = 'void lc_argument_initialize(void)';def.HeaderFiles   = {'lc_common.h'}; </a:t>
            </a:r>
            <a:b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  <a:t>def.SourceFiles   = {'lc_argument.c','lc_argument_wrap.c'}; </a:t>
            </a:r>
            <a:b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  <a:t>def.IncPaths      = {'Include'}; </a:t>
            </a:r>
            <a:b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  <a:t>def.SrcPaths      = {'Src'}; </a:t>
            </a:r>
            <a:b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  <a:t>Generation legacy_code of %% C-MEX S-Function ('sfcn_cmex_generate', def); </a:t>
            </a:r>
            <a:b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  <a:t>Compile option -DLC1 is specified by %% mex execution. </a:t>
            </a:r>
            <a:b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  <a:t>legacy_code('compile',def); </a:t>
            </a:r>
            <a:b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  <a:t>Generation legacy_code('sfcn_tlc_generate', def);legacy_code of a %% TLC file ('rtwmakecfg_generate', def)   </a:t>
            </a:r>
            <a:b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  <a:t>Generation of a %% S-Function block </a:t>
            </a:r>
            <a:b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228B22"/>
                </a:solidFill>
                <a:latin typeface="ＭＳ ゴシック"/>
                <a:ea typeface="ＭＳ ゴシック"/>
              </a:rPr>
              <a:t>legacy_code('slblock_generate', def);</a:t>
            </a:r>
            <a:endParaRPr lang="en-US" altLang="ja-JP" sz="800" dirty="0" smtClean="0">
              <a:solidFill>
                <a:srgbClr val="000000"/>
              </a:solidFill>
              <a:latin typeface="ＭＳ ゴシック"/>
              <a:ea typeface="ＭＳ ゴシック"/>
            </a:endParaRPr>
          </a:p>
        </p:txBody>
      </p:sp>
      <p:sp>
        <p:nvSpPr>
          <p:cNvPr id="6" name="V 字形矢印 5"/>
          <p:cNvSpPr/>
          <p:nvPr/>
        </p:nvSpPr>
        <p:spPr bwMode="auto">
          <a:xfrm>
            <a:off x="4427984" y="4941168"/>
            <a:ext cx="844062" cy="641839"/>
          </a:xfrm>
          <a:prstGeom prst="notched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15383"/>
              </a:buClr>
              <a:buSzTx/>
              <a:buFont typeface="Wingdings" pitchFamily="2" charset="2"/>
              <a:buChar char="§"/>
              <a:tabLst/>
            </a:pPr>
            <a:endParaRPr kumimoji="0" lang="ja-JP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1907704" y="5805264"/>
            <a:ext cx="2444260" cy="800100"/>
          </a:xfrm>
          <a:prstGeom prst="wedgeRectCallout">
            <a:avLst>
              <a:gd name="adj1" fmla="val -20165"/>
              <a:gd name="adj2" fmla="val -69276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15383"/>
              </a:buClr>
              <a:buSzTx/>
              <a:buNone/>
              <a:tabLst/>
            </a:pPr>
            <a:r>
              <a:rPr kumimoji="0" lang="en-US" altLang="ja-JP" sz="105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C-MEX S-function which mediates the existing code and Simulink is made by execution, and a S-function block and a TLC file are generated as a result.</a:t>
            </a:r>
            <a:endParaRPr kumimoji="0" lang="ja-JP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20072" y="2337510"/>
            <a:ext cx="3057247" cy="156966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  <a:t>#include "lc_common.h" </a:t>
            </a:r>
            <a:b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  <a:t>static BO pastORval; </a:t>
            </a:r>
            <a:b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  <a:t>void lc_argument(U8 *SigA, U8 *SigB, U8 *OutA, U8 *OutB) </a:t>
            </a:r>
            <a:b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  <a:t>{ </a:t>
            </a:r>
            <a:b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  <a:t>-- </a:t>
            </a:r>
            <a:b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  <a:t>-- </a:t>
            </a:r>
            <a:b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  <a:t>} </a:t>
            </a:r>
            <a:b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  <a:t>void lc_argument_initialize(void) </a:t>
            </a:r>
            <a:b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  <a:t>{ </a:t>
            </a:r>
            <a:b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  <a:t>-- </a:t>
            </a:r>
            <a:b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  <a:t>-- </a:t>
            </a:r>
            <a:b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</a:br>
            <a:r>
              <a:rPr lang="en-US" altLang="ja-JP" sz="800" smtClean="0">
                <a:solidFill>
                  <a:srgbClr val="B28C00"/>
                </a:solidFill>
                <a:latin typeface="ＭＳ ゴシック"/>
                <a:ea typeface="ＭＳ ゴシック"/>
              </a:rPr>
              <a:t>}</a:t>
            </a:r>
            <a:endParaRPr lang="en-US" altLang="ja-JP" sz="800" dirty="0" smtClean="0">
              <a:solidFill>
                <a:srgbClr val="000000"/>
              </a:solidFill>
              <a:latin typeface="ＭＳ ゴシック"/>
              <a:ea typeface="ＭＳ ゴシック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5568" y="4941168"/>
            <a:ext cx="3888432" cy="51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十字形 9"/>
          <p:cNvSpPr/>
          <p:nvPr/>
        </p:nvSpPr>
        <p:spPr>
          <a:xfrm>
            <a:off x="4644008" y="3705662"/>
            <a:ext cx="504056" cy="504056"/>
          </a:xfrm>
          <a:prstGeom prst="plus">
            <a:avLst>
              <a:gd name="adj" fmla="val 405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36096" y="4653136"/>
            <a:ext cx="1782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Arial" pitchFamily="34" charset="0"/>
                <a:cs typeface="Arial" pitchFamily="34" charset="0"/>
              </a:rPr>
              <a:t>S-function block</a:t>
            </a:r>
            <a:endParaRPr kumimoji="1"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20072" y="2049478"/>
            <a:ext cx="110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smtClean="0">
                <a:latin typeface="Arial" pitchFamily="34" charset="0"/>
                <a:cs typeface="Arial" pitchFamily="34" charset="0"/>
              </a:rPr>
              <a:t>Existing code</a:t>
            </a:r>
            <a:endParaRPr kumimoji="1" lang="ja-JP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2121486"/>
            <a:ext cx="4479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smtClean="0">
                <a:latin typeface="Arial" pitchFamily="34" charset="0"/>
                <a:cs typeface="Arial" pitchFamily="34" charset="0"/>
              </a:rPr>
              <a:t>The S-function generated code by Legacy Code Tool</a:t>
            </a:r>
            <a:endParaRPr kumimoji="1" lang="ja-JP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0" y="6519446"/>
            <a:ext cx="1689886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Simulink Coder</a:t>
            </a:r>
            <a:endParaRPr lang="ja-JP" altLang="en-US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The design error specific function of Simulink Design Verifier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311224" y="1484784"/>
            <a:ext cx="8077200" cy="4648200"/>
          </a:xfrm>
        </p:spPr>
        <p:txBody>
          <a:bodyPr/>
          <a:lstStyle/>
          <a:p>
            <a:pPr>
              <a:buNone/>
            </a:pPr>
            <a:r>
              <a:rPr kumimoji="1" lang="en-US" altLang="ja-JP" smtClean="0"/>
              <a:t>Specific [ in a design error ] by the static analysis of a model</a:t>
            </a:r>
            <a:endParaRPr kumimoji="1" lang="en-US" altLang="ja-JP" dirty="0" smtClean="0"/>
          </a:p>
          <a:p>
            <a:pPr lvl="1"/>
            <a:r>
              <a:rPr kumimoji="1" lang="en-US" altLang="ja-JP" smtClean="0"/>
              <a:t>Zero rate</a:t>
            </a:r>
            <a:endParaRPr kumimoji="1" lang="en-US" altLang="ja-JP" dirty="0" smtClean="0"/>
          </a:p>
          <a:p>
            <a:pPr lvl="1"/>
            <a:r>
              <a:rPr lang="en-US" altLang="ja-JP" smtClean="0"/>
              <a:t>An overflow of an integer and a fixed point number</a:t>
            </a:r>
            <a:endParaRPr lang="en-US" altLang="ja-JP" dirty="0" smtClean="0"/>
          </a:p>
          <a:p>
            <a:pPr>
              <a:buNone/>
            </a:pPr>
            <a:r>
              <a:rPr kumimoji="1" lang="en-US" altLang="ja-JP" smtClean="0"/>
              <a:t>The check of a result</a:t>
            </a:r>
            <a:endParaRPr kumimoji="1" lang="en-US" altLang="ja-JP" dirty="0" smtClean="0"/>
          </a:p>
          <a:p>
            <a:pPr lvl="1"/>
            <a:r>
              <a:rPr lang="en-US" altLang="ja-JP" smtClean="0"/>
              <a:t>A harness model including the input used as proof is generated.</a:t>
            </a:r>
            <a:endParaRPr kumimoji="1" lang="en-US" altLang="ja-JP" dirty="0" smtClean="0"/>
          </a:p>
          <a:p>
            <a:pPr lvl="1"/>
            <a:r>
              <a:rPr lang="en-US" altLang="ja-JP" smtClean="0"/>
              <a:t>A More-About report is generated.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0" y="6519446"/>
            <a:ext cx="2536144" cy="338554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smtClean="0">
                <a:solidFill>
                  <a:schemeClr val="tx2"/>
                </a:solidFill>
                <a:latin typeface="Arial" pitchFamily="34" charset="0"/>
              </a:rPr>
              <a:t>Simulink Design Verifier</a:t>
            </a:r>
            <a:endParaRPr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58000" y="980728"/>
            <a:ext cx="2286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ja-JP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MATLAB R2011a-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509120"/>
            <a:ext cx="2581275" cy="121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3110462"/>
            <a:ext cx="2505274" cy="161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1814318"/>
            <a:ext cx="1898353" cy="167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5194890"/>
            <a:ext cx="2421852" cy="1527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テキスト ボックス 10"/>
          <p:cNvSpPr txBox="1"/>
          <p:nvPr/>
        </p:nvSpPr>
        <p:spPr>
          <a:xfrm>
            <a:off x="6084168" y="4869160"/>
            <a:ext cx="885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smtClean="0">
                <a:latin typeface="Arial" pitchFamily="34" charset="0"/>
                <a:cs typeface="Arial" pitchFamily="34" charset="0"/>
              </a:rPr>
              <a:t>Report</a:t>
            </a:r>
            <a:endParaRPr kumimoji="1" lang="ja-JP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52320" y="4262590"/>
            <a:ext cx="1560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smtClean="0">
                <a:latin typeface="Arial" pitchFamily="34" charset="0"/>
                <a:cs typeface="Arial" pitchFamily="34" charset="0"/>
              </a:rPr>
              <a:t>Harness model</a:t>
            </a:r>
            <a:endParaRPr kumimoji="1" lang="ja-JP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53840" y="2030342"/>
            <a:ext cx="2690160" cy="584775"/>
          </a:xfrm>
          <a:prstGeom prst="rect">
            <a:avLst/>
          </a:prstGeom>
          <a:solidFill>
            <a:srgbClr val="FFFFFF">
              <a:alpha val="67059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b="1" smtClean="0">
                <a:latin typeface="Arial" pitchFamily="34" charset="0"/>
                <a:cs typeface="Arial" pitchFamily="34" charset="0"/>
              </a:rPr>
              <a:t>The input which causes a design error</a:t>
            </a:r>
            <a:endParaRPr kumimoji="1" lang="ja-JP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683568" y="5661248"/>
            <a:ext cx="1728192" cy="792088"/>
          </a:xfrm>
          <a:prstGeom prst="wedgeRectCallout">
            <a:avLst>
              <a:gd name="adj1" fmla="val 40345"/>
              <a:gd name="adj2" fmla="val -986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latin typeface="Arial" pitchFamily="34" charset="0"/>
                <a:cs typeface="Arial" pitchFamily="34" charset="0"/>
              </a:rPr>
              <a:t>Red: The block which a design error generates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3131840" y="5733256"/>
            <a:ext cx="1728192" cy="792088"/>
          </a:xfrm>
          <a:prstGeom prst="wedgeRectCallout">
            <a:avLst>
              <a:gd name="adj1" fmla="val -19731"/>
              <a:gd name="adj2" fmla="val -7458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Green: The block which a design error does not generate</a:t>
            </a:r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 rot="10800000">
            <a:off x="6444208" y="3501006"/>
            <a:ext cx="1872208" cy="432049"/>
          </a:xfrm>
          <a:prstGeom prst="triangle">
            <a:avLst>
              <a:gd name="adj" fmla="val 60806"/>
            </a:avLst>
          </a:prstGeom>
          <a:solidFill>
            <a:srgbClr val="C0C0C0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774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平行四辺形 47"/>
          <p:cNvSpPr/>
          <p:nvPr/>
        </p:nvSpPr>
        <p:spPr>
          <a:xfrm>
            <a:off x="5181600" y="4482496"/>
            <a:ext cx="1993718" cy="1689704"/>
          </a:xfrm>
          <a:prstGeom prst="parallelogram">
            <a:avLst>
              <a:gd name="adj" fmla="val 8301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500000" scaled="0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平行四辺形 7"/>
          <p:cNvSpPr/>
          <p:nvPr/>
        </p:nvSpPr>
        <p:spPr>
          <a:xfrm flipH="1">
            <a:off x="1913052" y="2000240"/>
            <a:ext cx="3857652" cy="4143404"/>
          </a:xfrm>
          <a:prstGeom prst="parallelogram">
            <a:avLst>
              <a:gd name="adj" fmla="val 847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6416" y="332656"/>
            <a:ext cx="6435824" cy="1143000"/>
          </a:xfrm>
        </p:spPr>
        <p:txBody>
          <a:bodyPr/>
          <a:lstStyle/>
          <a:p>
            <a:r>
              <a:rPr lang="en-US" altLang="ja-JP" dirty="0" smtClean="0"/>
              <a:t>Reviewing </a:t>
            </a:r>
            <a:r>
              <a:rPr kumimoji="1" lang="en-US" altLang="ja-JP" dirty="0" smtClean="0">
                <a:latin typeface="Arial" pitchFamily="34" charset="0"/>
              </a:rPr>
              <a:t>model</a:t>
            </a:r>
            <a:endParaRPr kumimoji="1" lang="ja-JP" altLang="en-US" dirty="0">
              <a:latin typeface="Arial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33600" y="2708910"/>
            <a:ext cx="2133600" cy="7543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latin typeface="Arial" pitchFamily="34" charset="0"/>
                <a:cs typeface="Arial" pitchFamily="34" charset="0"/>
              </a:rPr>
              <a:t>Executable specification model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33800" y="5105400"/>
            <a:ext cx="2000264" cy="4286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latin typeface="Arial" pitchFamily="34" charset="0"/>
                <a:cs typeface="Arial" pitchFamily="34" charset="0"/>
              </a:rPr>
              <a:t>C code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41548" y="1785926"/>
            <a:ext cx="1935052" cy="5762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895600" y="3886200"/>
            <a:ext cx="21336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latin typeface="Arial" pitchFamily="34" charset="0"/>
                <a:cs typeface="Arial" pitchFamily="34" charset="0"/>
              </a:rPr>
              <a:t>Implementation model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環状矢印 30"/>
          <p:cNvSpPr/>
          <p:nvPr/>
        </p:nvSpPr>
        <p:spPr>
          <a:xfrm rot="11864469" flipV="1">
            <a:off x="4704543" y="2946435"/>
            <a:ext cx="993763" cy="1025031"/>
          </a:xfrm>
          <a:prstGeom prst="circularArrow">
            <a:avLst>
              <a:gd name="adj1" fmla="val 10602"/>
              <a:gd name="adj2" fmla="val 1732434"/>
              <a:gd name="adj3" fmla="val 19852802"/>
              <a:gd name="adj4" fmla="val 3668356"/>
              <a:gd name="adj5" fmla="val 14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228600" y="2438400"/>
            <a:ext cx="1600200" cy="17526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latin typeface="Arial" pitchFamily="34" charset="0"/>
                <a:cs typeface="Arial" pitchFamily="34" charset="0"/>
              </a:rPr>
              <a:t>Modeling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右矢印 35"/>
          <p:cNvSpPr/>
          <p:nvPr/>
        </p:nvSpPr>
        <p:spPr>
          <a:xfrm>
            <a:off x="1295400" y="2438400"/>
            <a:ext cx="1066800" cy="3048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右矢印 36"/>
          <p:cNvSpPr/>
          <p:nvPr/>
        </p:nvSpPr>
        <p:spPr>
          <a:xfrm>
            <a:off x="1219200" y="3429000"/>
            <a:ext cx="1524000" cy="381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右矢印 37"/>
          <p:cNvSpPr/>
          <p:nvPr/>
        </p:nvSpPr>
        <p:spPr>
          <a:xfrm>
            <a:off x="381000" y="3733800"/>
            <a:ext cx="2362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486400" y="2819400"/>
            <a:ext cx="2441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 smtClean="0">
                <a:latin typeface="Arial" pitchFamily="34" charset="0"/>
                <a:cs typeface="Arial" pitchFamily="34" charset="0"/>
              </a:rPr>
              <a:t>Reviewing model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コンテンツ プレースホルダ 4"/>
          <p:cNvSpPr>
            <a:spLocks noGrp="1"/>
          </p:cNvSpPr>
          <p:nvPr>
            <p:ph sz="half" idx="1"/>
          </p:nvPr>
        </p:nvSpPr>
        <p:spPr>
          <a:xfrm>
            <a:off x="5181600" y="3886200"/>
            <a:ext cx="3566864" cy="685800"/>
          </a:xfrm>
          <a:solidFill>
            <a:schemeClr val="accent1"/>
          </a:solidFill>
        </p:spPr>
        <p:txBody>
          <a:bodyPr/>
          <a:lstStyle/>
          <a:p>
            <a:pPr>
              <a:buNone/>
            </a:pPr>
            <a:r>
              <a:rPr kumimoji="1" lang="en-US" altLang="ja-JP" sz="1800" dirty="0" smtClean="0"/>
              <a:t>(4)  Static checking and Reporting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814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Traceability matrix preparation function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6488668"/>
            <a:ext cx="4455066" cy="369332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chemeClr val="tx2"/>
                </a:solidFill>
              </a:rPr>
              <a:t>IEC Certification Kit , Embedded Coder</a:t>
            </a:r>
            <a:endParaRPr lang="ja-JP" altLang="en-US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280219"/>
            <a:ext cx="8892480" cy="95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r="18314" b="57576"/>
          <a:stretch>
            <a:fillRect/>
          </a:stretch>
        </p:blipFill>
        <p:spPr bwMode="auto">
          <a:xfrm>
            <a:off x="4607496" y="3717032"/>
            <a:ext cx="4284984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 t="7692" r="7337" b="47743"/>
          <a:stretch>
            <a:fillRect/>
          </a:stretch>
        </p:blipFill>
        <p:spPr bwMode="auto">
          <a:xfrm>
            <a:off x="7415808" y="1844824"/>
            <a:ext cx="1440160" cy="1251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 r="4670" b="35186"/>
          <a:stretch>
            <a:fillRect/>
          </a:stretch>
        </p:blipFill>
        <p:spPr bwMode="auto">
          <a:xfrm>
            <a:off x="4679504" y="1772816"/>
            <a:ext cx="2016224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線矢印コネクタ 11"/>
          <p:cNvCxnSpPr/>
          <p:nvPr/>
        </p:nvCxnSpPr>
        <p:spPr>
          <a:xfrm rot="10800000">
            <a:off x="6335688" y="2492896"/>
            <a:ext cx="1512168" cy="15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rot="10800000" flipV="1">
            <a:off x="5903640" y="2708920"/>
            <a:ext cx="2016224" cy="144016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751512" y="1321023"/>
            <a:ext cx="902811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343800" y="1340768"/>
            <a:ext cx="69923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Model</a:t>
            </a:r>
            <a:endParaRPr kumimoji="1" lang="ja-JP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51512" y="3356992"/>
            <a:ext cx="6303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smtClean="0">
                <a:latin typeface="Arial" pitchFamily="34" charset="0"/>
                <a:cs typeface="Arial" pitchFamily="34" charset="0"/>
              </a:rPr>
              <a:t>Code</a:t>
            </a:r>
            <a:endParaRPr kumimoji="1" lang="ja-JP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9512" y="1484784"/>
            <a:ext cx="42514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smtClean="0">
                <a:latin typeface="Arial" pitchFamily="34" charset="0"/>
                <a:cs typeface="Arial" pitchFamily="34" charset="0"/>
              </a:rPr>
              <a:t>The function which generates the traceability matrix (Excel) which displays the traceability information between a model, requirement specification, and an automatic generated code by list. </a:t>
            </a:r>
            <a:br>
              <a:rPr kumimoji="1" lang="en-US" altLang="ja-JP" sz="2000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sz="2000" smtClean="0">
                <a:latin typeface="Arial" pitchFamily="34" charset="0"/>
                <a:cs typeface="Arial" pitchFamily="34" charset="0"/>
              </a:rPr>
              <a:t>API function : </a:t>
            </a:r>
            <a:br>
              <a:rPr kumimoji="1" lang="en-US" altLang="ja-JP" sz="2000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sz="2000" smtClean="0">
                <a:latin typeface="Arial" pitchFamily="34" charset="0"/>
                <a:cs typeface="Arial" pitchFamily="34" charset="0"/>
              </a:rPr>
              <a:t>iec.ExportTraceReport ('model name') </a:t>
            </a:r>
            <a:br>
              <a:rPr kumimoji="1" lang="en-US" altLang="ja-JP" sz="2000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sz="2000" smtClean="0">
                <a:latin typeface="Arial" pitchFamily="34" charset="0"/>
                <a:cs typeface="Arial" pitchFamily="34" charset="0"/>
              </a:rPr>
              <a:t>Or from an automatic code generation report top </a:t>
            </a:r>
            <a:br>
              <a:rPr kumimoji="1" lang="en-US" altLang="ja-JP" sz="2000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sz="2000" smtClean="0">
                <a:latin typeface="Arial" pitchFamily="34" charset="0"/>
                <a:cs typeface="Arial" pitchFamily="34" charset="0"/>
              </a:rPr>
              <a:t>Generation is possible.</a:t>
            </a:r>
            <a:endParaRPr kumimoji="1" lang="en-US" altLang="ja-JP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7504" y="4880109"/>
            <a:ext cx="168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smtClean="0">
                <a:latin typeface="Arial" pitchFamily="34" charset="0"/>
                <a:cs typeface="Arial" pitchFamily="34" charset="0"/>
              </a:rPr>
              <a:t>Excel file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Text Box 2"/>
          <p:cNvSpPr txBox="1">
            <a:spLocks noChangeArrowheads="1"/>
          </p:cNvSpPr>
          <p:nvPr/>
        </p:nvSpPr>
        <p:spPr bwMode="auto">
          <a:xfrm>
            <a:off x="971600" y="5517232"/>
            <a:ext cx="7344816" cy="132343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kumimoji="0" lang="en-US" altLang="ja-JP" sz="1600" b="1" dirty="0" smtClean="0"/>
              <a:t>Simulink Design Verifier, </a:t>
            </a:r>
            <a:br>
              <a:rPr kumimoji="0" lang="en-US" altLang="ja-JP" sz="1600" b="1" dirty="0" smtClean="0"/>
            </a:br>
            <a:r>
              <a:rPr kumimoji="0" lang="en-US" altLang="ja-JP" sz="1600" b="1" dirty="0" smtClean="0"/>
              <a:t>It cooperates with the basis portions of Simulink, Stateflow, and MATLAB Function products seamlessly, and performs on a uniform interpretation (the execution sequence of a block, the inherited data type, execution sampling time, and etc.).</a:t>
            </a:r>
            <a:endParaRPr kumimoji="0"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507907" name="Rectangle 3"/>
          <p:cNvSpPr>
            <a:spLocks noChangeArrowheads="1"/>
          </p:cNvSpPr>
          <p:nvPr/>
        </p:nvSpPr>
        <p:spPr bwMode="auto">
          <a:xfrm>
            <a:off x="2738438" y="4482058"/>
            <a:ext cx="5635625" cy="56673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endParaRPr lang="ja-JP" altLang="en-US" sz="1600"/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3652492" y="4474215"/>
            <a:ext cx="3862789" cy="52322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en-US" altLang="ja-JP" sz="1400" b="1" smtClean="0"/>
              <a:t>Compiled model information </a:t>
            </a:r>
            <a:br>
              <a:rPr kumimoji="0" lang="en-US" altLang="ja-JP" sz="1400" b="1" smtClean="0"/>
            </a:br>
            <a:r>
              <a:rPr kumimoji="0" lang="en-US" altLang="ja-JP" sz="1400" b="1" smtClean="0"/>
              <a:t>(Simulink, Stateflow, MATLAB Function, --)</a:t>
            </a:r>
            <a:endParaRPr kumimoji="0" lang="en-US" altLang="ja-JP" sz="1400" b="1" dirty="0"/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2738438" y="4272508"/>
            <a:ext cx="5635625" cy="212725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endParaRPr lang="ja-JP" altLang="en-US" sz="1600"/>
          </a:p>
        </p:txBody>
      </p:sp>
      <p:sp>
        <p:nvSpPr>
          <p:cNvPr id="507910" name="Rectangle 6"/>
          <p:cNvSpPr>
            <a:spLocks noChangeArrowheads="1"/>
          </p:cNvSpPr>
          <p:nvPr/>
        </p:nvSpPr>
        <p:spPr bwMode="auto">
          <a:xfrm>
            <a:off x="2247900" y="3272383"/>
            <a:ext cx="1350963" cy="5746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endParaRPr lang="ja-JP" altLang="en-US" sz="1600"/>
          </a:p>
        </p:txBody>
      </p:sp>
      <p:sp>
        <p:nvSpPr>
          <p:cNvPr id="507911" name="Text Box 7"/>
          <p:cNvSpPr txBox="1">
            <a:spLocks noChangeArrowheads="1"/>
          </p:cNvSpPr>
          <p:nvPr/>
        </p:nvSpPr>
        <p:spPr bwMode="auto">
          <a:xfrm>
            <a:off x="2339752" y="3483521"/>
            <a:ext cx="1091966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ja-JP" sz="1600" b="1" smtClean="0"/>
              <a:t>Modeling</a:t>
            </a:r>
            <a:endParaRPr kumimoji="0" lang="en-US" altLang="ja-JP" sz="1600" b="1" dirty="0"/>
          </a:p>
        </p:txBody>
      </p:sp>
      <p:sp>
        <p:nvSpPr>
          <p:cNvPr id="507912" name="Rectangle 8"/>
          <p:cNvSpPr>
            <a:spLocks noChangeArrowheads="1"/>
          </p:cNvSpPr>
          <p:nvPr/>
        </p:nvSpPr>
        <p:spPr bwMode="auto">
          <a:xfrm>
            <a:off x="2259013" y="3261271"/>
            <a:ext cx="1339850" cy="169862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endParaRPr lang="ja-JP" altLang="en-US" sz="1600"/>
          </a:p>
        </p:txBody>
      </p:sp>
      <p:sp>
        <p:nvSpPr>
          <p:cNvPr id="507913" name="Rectangle 9"/>
          <p:cNvSpPr>
            <a:spLocks noChangeArrowheads="1"/>
          </p:cNvSpPr>
          <p:nvPr/>
        </p:nvSpPr>
        <p:spPr bwMode="auto">
          <a:xfrm>
            <a:off x="5056188" y="3261271"/>
            <a:ext cx="2552700" cy="5635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endParaRPr lang="ja-JP" altLang="en-US" sz="1600"/>
          </a:p>
        </p:txBody>
      </p:sp>
      <p:sp>
        <p:nvSpPr>
          <p:cNvPr id="507914" name="Text Box 10"/>
          <p:cNvSpPr txBox="1">
            <a:spLocks noChangeArrowheads="1"/>
          </p:cNvSpPr>
          <p:nvPr/>
        </p:nvSpPr>
        <p:spPr bwMode="auto">
          <a:xfrm>
            <a:off x="5652120" y="3474814"/>
            <a:ext cx="15376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ja-JP" sz="1600" b="1" smtClean="0"/>
              <a:t>Simulation</a:t>
            </a:r>
            <a:endParaRPr kumimoji="0" lang="en-US" altLang="ja-JP" sz="1600" b="1" dirty="0"/>
          </a:p>
        </p:txBody>
      </p:sp>
      <p:sp>
        <p:nvSpPr>
          <p:cNvPr id="507915" name="Rectangle 11"/>
          <p:cNvSpPr>
            <a:spLocks noChangeArrowheads="1"/>
          </p:cNvSpPr>
          <p:nvPr/>
        </p:nvSpPr>
        <p:spPr bwMode="auto">
          <a:xfrm>
            <a:off x="5065713" y="3272383"/>
            <a:ext cx="2541587" cy="158750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endParaRPr lang="ja-JP" altLang="en-US" sz="1600"/>
          </a:p>
        </p:txBody>
      </p:sp>
      <p:sp>
        <p:nvSpPr>
          <p:cNvPr id="507916" name="Rectangle 12"/>
          <p:cNvSpPr>
            <a:spLocks noChangeArrowheads="1"/>
          </p:cNvSpPr>
          <p:nvPr/>
        </p:nvSpPr>
        <p:spPr bwMode="auto">
          <a:xfrm>
            <a:off x="4216400" y="2219871"/>
            <a:ext cx="1828800" cy="5953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endParaRPr lang="ja-JP" altLang="en-US" sz="1600"/>
          </a:p>
        </p:txBody>
      </p:sp>
      <p:sp>
        <p:nvSpPr>
          <p:cNvPr id="507917" name="Text Box 13"/>
          <p:cNvSpPr txBox="1">
            <a:spLocks noChangeArrowheads="1"/>
          </p:cNvSpPr>
          <p:nvPr/>
        </p:nvSpPr>
        <p:spPr bwMode="auto">
          <a:xfrm>
            <a:off x="4550536" y="2451646"/>
            <a:ext cx="1101584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ja-JP" sz="1600" b="1" smtClean="0"/>
              <a:t>Code Generation</a:t>
            </a:r>
            <a:endParaRPr kumimoji="0" lang="en-US" altLang="ja-JP" sz="1600" b="1" dirty="0"/>
          </a:p>
        </p:txBody>
      </p:sp>
      <p:sp>
        <p:nvSpPr>
          <p:cNvPr id="507918" name="Rectangle 14"/>
          <p:cNvSpPr>
            <a:spLocks noChangeArrowheads="1"/>
          </p:cNvSpPr>
          <p:nvPr/>
        </p:nvSpPr>
        <p:spPr bwMode="auto">
          <a:xfrm>
            <a:off x="4216400" y="2219871"/>
            <a:ext cx="1817688" cy="158750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endParaRPr lang="ja-JP" altLang="en-US" sz="1600"/>
          </a:p>
        </p:txBody>
      </p:sp>
      <p:sp>
        <p:nvSpPr>
          <p:cNvPr id="507919" name="Rectangle 15"/>
          <p:cNvSpPr>
            <a:spLocks noChangeArrowheads="1"/>
          </p:cNvSpPr>
          <p:nvPr/>
        </p:nvSpPr>
        <p:spPr bwMode="auto">
          <a:xfrm>
            <a:off x="5481638" y="1103858"/>
            <a:ext cx="2519362" cy="563563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endParaRPr lang="ja-JP" altLang="en-US"/>
          </a:p>
        </p:txBody>
      </p:sp>
      <p:sp>
        <p:nvSpPr>
          <p:cNvPr id="507920" name="Text Box 16"/>
          <p:cNvSpPr txBox="1">
            <a:spLocks noChangeArrowheads="1"/>
          </p:cNvSpPr>
          <p:nvPr/>
        </p:nvSpPr>
        <p:spPr bwMode="auto">
          <a:xfrm>
            <a:off x="6084168" y="1314574"/>
            <a:ext cx="1305165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ja-JP" smtClean="0"/>
              <a:t>Model validation</a:t>
            </a:r>
            <a:endParaRPr kumimoji="0" lang="en-US" altLang="ja-JP" dirty="0"/>
          </a:p>
        </p:txBody>
      </p:sp>
      <p:sp>
        <p:nvSpPr>
          <p:cNvPr id="507921" name="Rectangle 17"/>
          <p:cNvSpPr>
            <a:spLocks noChangeArrowheads="1"/>
          </p:cNvSpPr>
          <p:nvPr/>
        </p:nvSpPr>
        <p:spPr bwMode="auto">
          <a:xfrm>
            <a:off x="5481638" y="1113383"/>
            <a:ext cx="2498725" cy="149225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endParaRPr lang="ja-JP" altLang="en-US"/>
          </a:p>
        </p:txBody>
      </p:sp>
      <p:sp>
        <p:nvSpPr>
          <p:cNvPr id="507922" name="Line 18"/>
          <p:cNvSpPr>
            <a:spLocks noChangeShapeType="1"/>
          </p:cNvSpPr>
          <p:nvPr/>
        </p:nvSpPr>
        <p:spPr bwMode="auto">
          <a:xfrm flipH="1" flipV="1">
            <a:off x="3376613" y="3856583"/>
            <a:ext cx="11112" cy="411163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7923" name="Line 19"/>
          <p:cNvSpPr>
            <a:spLocks noChangeShapeType="1"/>
          </p:cNvSpPr>
          <p:nvPr/>
        </p:nvSpPr>
        <p:spPr bwMode="auto">
          <a:xfrm flipV="1">
            <a:off x="6375400" y="3824833"/>
            <a:ext cx="0" cy="442913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7924" name="Line 20"/>
          <p:cNvSpPr>
            <a:spLocks noChangeShapeType="1"/>
          </p:cNvSpPr>
          <p:nvPr/>
        </p:nvSpPr>
        <p:spPr bwMode="auto">
          <a:xfrm flipV="1">
            <a:off x="5588000" y="2815183"/>
            <a:ext cx="0" cy="45402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7925" name="Line 21"/>
          <p:cNvSpPr>
            <a:spLocks noChangeShapeType="1"/>
          </p:cNvSpPr>
          <p:nvPr/>
        </p:nvSpPr>
        <p:spPr bwMode="auto">
          <a:xfrm flipV="1">
            <a:off x="7108825" y="1667421"/>
            <a:ext cx="0" cy="1601787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7926" name="Line 22"/>
          <p:cNvSpPr>
            <a:spLocks noChangeShapeType="1"/>
          </p:cNvSpPr>
          <p:nvPr/>
        </p:nvSpPr>
        <p:spPr bwMode="auto">
          <a:xfrm flipV="1">
            <a:off x="5757863" y="1656308"/>
            <a:ext cx="11112" cy="5715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7927" name="Line 23"/>
          <p:cNvSpPr>
            <a:spLocks noChangeShapeType="1"/>
          </p:cNvSpPr>
          <p:nvPr/>
        </p:nvSpPr>
        <p:spPr bwMode="auto">
          <a:xfrm flipV="1">
            <a:off x="7916863" y="1667421"/>
            <a:ext cx="0" cy="262255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7928" name="Line 24"/>
          <p:cNvSpPr>
            <a:spLocks noChangeShapeType="1"/>
          </p:cNvSpPr>
          <p:nvPr/>
        </p:nvSpPr>
        <p:spPr bwMode="auto">
          <a:xfrm flipH="1" flipV="1">
            <a:off x="4641850" y="2815183"/>
            <a:ext cx="0" cy="1474788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7929" name="Rectangle 25"/>
          <p:cNvSpPr>
            <a:spLocks noChangeArrowheads="1"/>
          </p:cNvSpPr>
          <p:nvPr/>
        </p:nvSpPr>
        <p:spPr bwMode="auto">
          <a:xfrm>
            <a:off x="2420938" y="2402433"/>
            <a:ext cx="1549400" cy="4349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endParaRPr lang="ja-JP" altLang="en-US" sz="1600"/>
          </a:p>
        </p:txBody>
      </p:sp>
      <p:sp>
        <p:nvSpPr>
          <p:cNvPr id="507930" name="Text Box 26"/>
          <p:cNvSpPr txBox="1">
            <a:spLocks noChangeArrowheads="1"/>
          </p:cNvSpPr>
          <p:nvPr/>
        </p:nvSpPr>
        <p:spPr bwMode="auto">
          <a:xfrm>
            <a:off x="2411760" y="2445296"/>
            <a:ext cx="1181734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ja-JP" sz="1600" b="1" smtClean="0"/>
              <a:t>Model parse</a:t>
            </a:r>
            <a:endParaRPr kumimoji="0" lang="en-US" altLang="ja-JP" sz="1600" b="1" dirty="0"/>
          </a:p>
        </p:txBody>
      </p:sp>
      <p:sp>
        <p:nvSpPr>
          <p:cNvPr id="507931" name="Rectangle 27"/>
          <p:cNvSpPr>
            <a:spLocks noChangeArrowheads="1"/>
          </p:cNvSpPr>
          <p:nvPr/>
        </p:nvSpPr>
        <p:spPr bwMode="auto">
          <a:xfrm>
            <a:off x="2411413" y="2224633"/>
            <a:ext cx="1560512" cy="177800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endParaRPr lang="ja-JP" altLang="en-US" sz="1600"/>
          </a:p>
        </p:txBody>
      </p:sp>
      <p:sp>
        <p:nvSpPr>
          <p:cNvPr id="507932" name="Line 28"/>
          <p:cNvSpPr>
            <a:spLocks noChangeShapeType="1"/>
          </p:cNvSpPr>
          <p:nvPr/>
        </p:nvSpPr>
        <p:spPr bwMode="auto">
          <a:xfrm flipV="1">
            <a:off x="3805238" y="2848521"/>
            <a:ext cx="0" cy="1404937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7933" name="AutoShape 29"/>
          <p:cNvSpPr>
            <a:spLocks noChangeArrowheads="1"/>
          </p:cNvSpPr>
          <p:nvPr/>
        </p:nvSpPr>
        <p:spPr bwMode="auto">
          <a:xfrm>
            <a:off x="1058863" y="4386808"/>
            <a:ext cx="501650" cy="592138"/>
          </a:xfrm>
          <a:prstGeom prst="foldedCorner">
            <a:avLst>
              <a:gd name="adj" fmla="val 125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endParaRPr lang="ja-JP" altLang="en-US" sz="1600"/>
          </a:p>
        </p:txBody>
      </p:sp>
      <p:sp>
        <p:nvSpPr>
          <p:cNvPr id="507934" name="Text Box 30"/>
          <p:cNvSpPr txBox="1">
            <a:spLocks noChangeArrowheads="1"/>
          </p:cNvSpPr>
          <p:nvPr/>
        </p:nvSpPr>
        <p:spPr bwMode="auto">
          <a:xfrm>
            <a:off x="993775" y="4365104"/>
            <a:ext cx="572593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ja-JP" sz="1600" smtClean="0"/>
              <a:t>.mdl </a:t>
            </a:r>
            <a:br>
              <a:rPr kumimoji="0" lang="en-US" altLang="ja-JP" sz="1600" smtClean="0"/>
            </a:br>
            <a:r>
              <a:rPr kumimoji="0" lang="en-US" altLang="ja-JP" sz="1600" smtClean="0"/>
              <a:t>.slx</a:t>
            </a:r>
            <a:endParaRPr kumimoji="0" lang="en-US" altLang="ja-JP" sz="1600" dirty="0"/>
          </a:p>
        </p:txBody>
      </p:sp>
      <p:sp>
        <p:nvSpPr>
          <p:cNvPr id="507935" name="Line 31"/>
          <p:cNvSpPr>
            <a:spLocks noChangeShapeType="1"/>
          </p:cNvSpPr>
          <p:nvPr/>
        </p:nvSpPr>
        <p:spPr bwMode="auto">
          <a:xfrm>
            <a:off x="1730375" y="4699546"/>
            <a:ext cx="906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7936" name="Text Box 32"/>
          <p:cNvSpPr txBox="1">
            <a:spLocks noChangeArrowheads="1"/>
          </p:cNvSpPr>
          <p:nvPr/>
        </p:nvSpPr>
        <p:spPr bwMode="auto">
          <a:xfrm>
            <a:off x="527050" y="4996408"/>
            <a:ext cx="1587500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ja-JP" smtClean="0"/>
              <a:t>Graphical model</a:t>
            </a:r>
            <a:endParaRPr kumimoji="0" lang="ja-JP" altLang="en-US" dirty="0"/>
          </a:p>
        </p:txBody>
      </p:sp>
      <p:sp>
        <p:nvSpPr>
          <p:cNvPr id="507937" name="Text Box 33"/>
          <p:cNvSpPr txBox="1">
            <a:spLocks noChangeArrowheads="1"/>
          </p:cNvSpPr>
          <p:nvPr/>
        </p:nvSpPr>
        <p:spPr bwMode="auto">
          <a:xfrm>
            <a:off x="1673225" y="4316958"/>
            <a:ext cx="1096775" cy="7422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kumimoji="0" lang="en-US" altLang="ja-JP" sz="1600" smtClean="0"/>
              <a:t>Load and </a:t>
            </a:r>
            <a:br>
              <a:rPr kumimoji="0" lang="en-US" altLang="ja-JP" sz="1600" smtClean="0"/>
            </a:br>
            <a:r>
              <a:rPr kumimoji="0" lang="en-US" altLang="ja-JP" sz="1600" smtClean="0"/>
              <a:t>Compile</a:t>
            </a:r>
            <a:endParaRPr kumimoji="0" lang="en-US" altLang="ja-JP" sz="1600"/>
          </a:p>
        </p:txBody>
      </p:sp>
      <p:sp>
        <p:nvSpPr>
          <p:cNvPr id="507938" name="Rectangle 34"/>
          <p:cNvSpPr>
            <a:spLocks noGrp="1" noChangeArrowheads="1"/>
          </p:cNvSpPr>
          <p:nvPr>
            <p:ph type="title"/>
          </p:nvPr>
        </p:nvSpPr>
        <p:spPr>
          <a:xfrm>
            <a:off x="179512" y="478036"/>
            <a:ext cx="8911269" cy="836538"/>
          </a:xfrm>
          <a:noFill/>
          <a:ln/>
        </p:spPr>
        <p:txBody>
          <a:bodyPr/>
          <a:lstStyle/>
          <a:p>
            <a:r>
              <a:rPr lang="en-US" altLang="ja-JP" dirty="0" smtClean="0"/>
              <a:t>Simulation, Code generation, V&amp;V are based on Compiled Information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8721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Text Box 2"/>
          <p:cNvSpPr txBox="1">
            <a:spLocks noChangeArrowheads="1"/>
          </p:cNvSpPr>
          <p:nvPr/>
        </p:nvSpPr>
        <p:spPr bwMode="auto">
          <a:xfrm>
            <a:off x="4945063" y="3599606"/>
            <a:ext cx="992323" cy="52322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ja-JP" sz="1400" smtClean="0"/>
              <a:t>Analysis/ </a:t>
            </a:r>
            <a:br>
              <a:rPr kumimoji="0" lang="en-US" altLang="ja-JP" sz="1400" smtClean="0"/>
            </a:br>
            <a:r>
              <a:rPr kumimoji="0" lang="en-US" altLang="ja-JP" sz="1400" smtClean="0"/>
              <a:t>Transform</a:t>
            </a:r>
            <a:endParaRPr kumimoji="0" lang="en-US" altLang="ja-JP" sz="1400" dirty="0"/>
          </a:p>
        </p:txBody>
      </p:sp>
      <p:sp>
        <p:nvSpPr>
          <p:cNvPr id="509955" name="Line 3"/>
          <p:cNvSpPr>
            <a:spLocks noChangeShapeType="1"/>
          </p:cNvSpPr>
          <p:nvPr/>
        </p:nvSpPr>
        <p:spPr bwMode="auto">
          <a:xfrm>
            <a:off x="2800350" y="3526581"/>
            <a:ext cx="630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3438525" y="3224956"/>
            <a:ext cx="992323" cy="52322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ja-JP" sz="1400" smtClean="0"/>
              <a:t>Analysis/ </a:t>
            </a:r>
            <a:br>
              <a:rPr kumimoji="0" lang="en-US" altLang="ja-JP" sz="1400" smtClean="0"/>
            </a:br>
            <a:r>
              <a:rPr kumimoji="0" lang="en-US" altLang="ja-JP" sz="1400" smtClean="0"/>
              <a:t>Transform</a:t>
            </a:r>
            <a:endParaRPr kumimoji="0" lang="en-US" altLang="ja-JP" sz="1400" dirty="0"/>
          </a:p>
        </p:txBody>
      </p:sp>
      <p:sp>
        <p:nvSpPr>
          <p:cNvPr id="509957" name="Line 5"/>
          <p:cNvSpPr>
            <a:spLocks noChangeShapeType="1"/>
          </p:cNvSpPr>
          <p:nvPr/>
        </p:nvSpPr>
        <p:spPr bwMode="auto">
          <a:xfrm>
            <a:off x="4451350" y="3512294"/>
            <a:ext cx="201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9958" name="Line 6"/>
          <p:cNvSpPr>
            <a:spLocks noChangeShapeType="1"/>
          </p:cNvSpPr>
          <p:nvPr/>
        </p:nvSpPr>
        <p:spPr bwMode="auto">
          <a:xfrm>
            <a:off x="4624388" y="3521819"/>
            <a:ext cx="147637" cy="3270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9959" name="Line 7"/>
          <p:cNvSpPr>
            <a:spLocks noChangeShapeType="1"/>
          </p:cNvSpPr>
          <p:nvPr/>
        </p:nvSpPr>
        <p:spPr bwMode="auto">
          <a:xfrm>
            <a:off x="4781550" y="3858369"/>
            <a:ext cx="158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9960" name="Line 8"/>
          <p:cNvSpPr>
            <a:spLocks noChangeShapeType="1"/>
          </p:cNvSpPr>
          <p:nvPr/>
        </p:nvSpPr>
        <p:spPr bwMode="auto">
          <a:xfrm>
            <a:off x="5942013" y="3888531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9961" name="Text Box 9"/>
          <p:cNvSpPr txBox="1">
            <a:spLocks noChangeArrowheads="1"/>
          </p:cNvSpPr>
          <p:nvPr/>
        </p:nvSpPr>
        <p:spPr bwMode="auto">
          <a:xfrm>
            <a:off x="2998788" y="4050456"/>
            <a:ext cx="1834156" cy="95410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kumimoji="0" lang="en-US" altLang="ja-JP" sz="1400" b="1" smtClean="0"/>
              <a:t>Internal expression : </a:t>
            </a:r>
            <a:br>
              <a:rPr kumimoji="0" lang="en-US" altLang="ja-JP" sz="1400" b="1" smtClean="0"/>
            </a:br>
            <a:r>
              <a:rPr kumimoji="0" lang="en-US" altLang="ja-JP" sz="1400" b="1" smtClean="0"/>
              <a:t>Intermediate </a:t>
            </a:r>
            <a:br>
              <a:rPr kumimoji="0" lang="en-US" altLang="ja-JP" sz="1400" b="1" smtClean="0"/>
            </a:br>
            <a:r>
              <a:rPr kumimoji="0" lang="en-US" altLang="ja-JP" sz="1400" b="1" smtClean="0"/>
              <a:t>Representation (IR)</a:t>
            </a:r>
            <a:endParaRPr kumimoji="0" lang="en-US" altLang="ja-JP" sz="1400" b="1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" y="4020294"/>
            <a:ext cx="2079625" cy="2182812"/>
            <a:chOff x="276" y="2647"/>
            <a:chExt cx="1310" cy="1375"/>
          </a:xfrm>
        </p:grpSpPr>
        <p:pic>
          <p:nvPicPr>
            <p:cNvPr id="509963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9" y="2661"/>
              <a:ext cx="1215" cy="114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sp>
          <p:nvSpPr>
            <p:cNvPr id="509964" name="Text Box 12"/>
            <p:cNvSpPr txBox="1">
              <a:spLocks noChangeArrowheads="1"/>
            </p:cNvSpPr>
            <p:nvPr/>
          </p:nvSpPr>
          <p:spPr bwMode="auto">
            <a:xfrm>
              <a:off x="276" y="3849"/>
              <a:ext cx="1231" cy="1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kumimoji="0" lang="en-US" altLang="ja-JP" sz="1200" b="1" smtClean="0"/>
                <a:t>MATLAB Function</a:t>
              </a:r>
              <a:endParaRPr kumimoji="0" lang="en-US" altLang="ja-JP" sz="1200" b="1" dirty="0"/>
            </a:p>
          </p:txBody>
        </p:sp>
        <p:sp>
          <p:nvSpPr>
            <p:cNvPr id="509965" name="AutoShape 13"/>
            <p:cNvSpPr>
              <a:spLocks noChangeArrowheads="1"/>
            </p:cNvSpPr>
            <p:nvPr/>
          </p:nvSpPr>
          <p:spPr bwMode="auto">
            <a:xfrm>
              <a:off x="344" y="2647"/>
              <a:ext cx="1242" cy="1175"/>
            </a:xfrm>
            <a:prstGeom prst="foldedCorner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endParaRPr lang="ja-JP" altLang="en-US"/>
            </a:p>
          </p:txBody>
        </p:sp>
      </p:grpSp>
      <p:sp>
        <p:nvSpPr>
          <p:cNvPr id="509966" name="AutoShape 14"/>
          <p:cNvSpPr>
            <a:spLocks/>
          </p:cNvSpPr>
          <p:nvPr/>
        </p:nvSpPr>
        <p:spPr bwMode="auto">
          <a:xfrm>
            <a:off x="2601913" y="1808906"/>
            <a:ext cx="198437" cy="3659188"/>
          </a:xfrm>
          <a:prstGeom prst="rightBrace">
            <a:avLst>
              <a:gd name="adj1" fmla="val 153667"/>
              <a:gd name="adj2" fmla="val 4681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endParaRPr lang="ja-JP" altLang="en-US"/>
          </a:p>
        </p:txBody>
      </p:sp>
      <p:sp>
        <p:nvSpPr>
          <p:cNvPr id="509971" name="Text Box 19"/>
          <p:cNvSpPr txBox="1">
            <a:spLocks noChangeArrowheads="1"/>
          </p:cNvSpPr>
          <p:nvPr/>
        </p:nvSpPr>
        <p:spPr bwMode="auto">
          <a:xfrm>
            <a:off x="5148064" y="2052513"/>
            <a:ext cx="1758950" cy="738664"/>
          </a:xfrm>
          <a:prstGeom prst="rect">
            <a:avLst/>
          </a:prstGeom>
          <a:noFill/>
          <a:ln w="28575" algn="ctr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ja-JP" sz="1400" b="1" smtClean="0">
                <a:solidFill>
                  <a:srgbClr val="0066FF"/>
                </a:solidFill>
              </a:rPr>
              <a:t>Two or more parses and optimization</a:t>
            </a:r>
            <a:endParaRPr kumimoji="0" lang="en-US" altLang="ja-JP" sz="1400" b="1" dirty="0">
              <a:solidFill>
                <a:srgbClr val="0066FF"/>
              </a:solidFill>
            </a:endParaRPr>
          </a:p>
        </p:txBody>
      </p:sp>
      <p:sp>
        <p:nvSpPr>
          <p:cNvPr id="509972" name="Line 20"/>
          <p:cNvSpPr>
            <a:spLocks noChangeShapeType="1"/>
          </p:cNvSpPr>
          <p:nvPr/>
        </p:nvSpPr>
        <p:spPr bwMode="auto">
          <a:xfrm flipH="1">
            <a:off x="3851920" y="2385318"/>
            <a:ext cx="2014538" cy="766763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9973" name="Line 21"/>
          <p:cNvSpPr>
            <a:spLocks noChangeShapeType="1"/>
          </p:cNvSpPr>
          <p:nvPr/>
        </p:nvSpPr>
        <p:spPr bwMode="auto">
          <a:xfrm flipH="1">
            <a:off x="5275908" y="2371030"/>
            <a:ext cx="601663" cy="122872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9974" name="Line 22"/>
          <p:cNvSpPr>
            <a:spLocks noChangeShapeType="1"/>
          </p:cNvSpPr>
          <p:nvPr/>
        </p:nvSpPr>
        <p:spPr bwMode="auto">
          <a:xfrm flipH="1">
            <a:off x="4648845" y="2371030"/>
            <a:ext cx="1244600" cy="104775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1600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618288" y="4198094"/>
            <a:ext cx="1262062" cy="1025525"/>
            <a:chOff x="4073" y="2891"/>
            <a:chExt cx="795" cy="646"/>
          </a:xfrm>
        </p:grpSpPr>
        <p:sp>
          <p:nvSpPr>
            <p:cNvPr id="509977" name="Text Box 25"/>
            <p:cNvSpPr txBox="1">
              <a:spLocks noChangeArrowheads="1"/>
            </p:cNvSpPr>
            <p:nvPr/>
          </p:nvSpPr>
          <p:spPr bwMode="auto">
            <a:xfrm>
              <a:off x="4073" y="3207"/>
              <a:ext cx="795" cy="330"/>
            </a:xfrm>
            <a:prstGeom prst="rect">
              <a:avLst/>
            </a:prstGeom>
            <a:noFill/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0" lang="en-US" altLang="ja-JP" sz="1400" b="1" smtClean="0">
                  <a:solidFill>
                    <a:srgbClr val="CC3300"/>
                  </a:solidFill>
                </a:rPr>
                <a:t>Extensible </a:t>
              </a:r>
              <a:br>
                <a:rPr kumimoji="0" lang="en-US" altLang="ja-JP" sz="1400" b="1" smtClean="0">
                  <a:solidFill>
                    <a:srgbClr val="CC3300"/>
                  </a:solidFill>
                </a:rPr>
              </a:br>
              <a:r>
                <a:rPr kumimoji="0" lang="en-US" altLang="ja-JP" sz="1400" b="1" smtClean="0">
                  <a:solidFill>
                    <a:srgbClr val="CC3300"/>
                  </a:solidFill>
                </a:rPr>
                <a:t>TLC stage</a:t>
              </a:r>
              <a:endParaRPr kumimoji="0" lang="en-US" altLang="ja-JP" sz="1400" b="1">
                <a:solidFill>
                  <a:srgbClr val="CC3300"/>
                </a:solidFill>
              </a:endParaRPr>
            </a:p>
          </p:txBody>
        </p:sp>
        <p:sp>
          <p:nvSpPr>
            <p:cNvPr id="509978" name="Line 26"/>
            <p:cNvSpPr>
              <a:spLocks noChangeShapeType="1"/>
            </p:cNvSpPr>
            <p:nvPr/>
          </p:nvSpPr>
          <p:spPr bwMode="auto">
            <a:xfrm flipH="1" flipV="1">
              <a:off x="4473" y="2891"/>
              <a:ext cx="2" cy="30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 sz="1600"/>
            </a:p>
          </p:txBody>
        </p:sp>
      </p:grpSp>
      <p:sp>
        <p:nvSpPr>
          <p:cNvPr id="509980" name="Text Box 28"/>
          <p:cNvSpPr txBox="1">
            <a:spLocks noChangeArrowheads="1"/>
          </p:cNvSpPr>
          <p:nvPr/>
        </p:nvSpPr>
        <p:spPr bwMode="auto">
          <a:xfrm>
            <a:off x="2123728" y="6505401"/>
            <a:ext cx="1106488" cy="954107"/>
          </a:xfrm>
          <a:prstGeom prst="rect">
            <a:avLst/>
          </a:prstGeom>
          <a:noFill/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ja-JP" sz="1400" b="1" smtClean="0">
                <a:solidFill>
                  <a:srgbClr val="008000"/>
                </a:solidFill>
              </a:rPr>
              <a:t>It is a domain two or more.</a:t>
            </a:r>
            <a:endParaRPr kumimoji="0" lang="en-US" altLang="ja-JP" sz="1400" b="1" dirty="0">
              <a:solidFill>
                <a:srgbClr val="008000"/>
              </a:solidFill>
            </a:endParaRPr>
          </a:p>
        </p:txBody>
      </p:sp>
      <p:sp>
        <p:nvSpPr>
          <p:cNvPr id="509981" name="Line 29"/>
          <p:cNvSpPr>
            <a:spLocks noChangeShapeType="1"/>
          </p:cNvSpPr>
          <p:nvPr/>
        </p:nvSpPr>
        <p:spPr bwMode="auto">
          <a:xfrm flipH="1" flipV="1">
            <a:off x="2771799" y="5508897"/>
            <a:ext cx="313952" cy="99650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1600"/>
          </a:p>
        </p:txBody>
      </p:sp>
      <p:sp>
        <p:nvSpPr>
          <p:cNvPr id="509983" name="Text Box 31"/>
          <p:cNvSpPr txBox="1">
            <a:spLocks noChangeArrowheads="1"/>
          </p:cNvSpPr>
          <p:nvPr/>
        </p:nvSpPr>
        <p:spPr bwMode="auto">
          <a:xfrm>
            <a:off x="5926138" y="3658344"/>
            <a:ext cx="460382" cy="2616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ja-JP" sz="1100" b="1" smtClean="0"/>
              <a:t>TLC</a:t>
            </a:r>
            <a:endParaRPr kumimoji="0" lang="en-US" altLang="ja-JP" sz="1100" b="1"/>
          </a:p>
        </p:txBody>
      </p:sp>
      <p:sp>
        <p:nvSpPr>
          <p:cNvPr id="509984" name="Text Box 32"/>
          <p:cNvSpPr txBox="1">
            <a:spLocks noChangeArrowheads="1"/>
          </p:cNvSpPr>
          <p:nvPr/>
        </p:nvSpPr>
        <p:spPr bwMode="auto">
          <a:xfrm>
            <a:off x="3017838" y="3277344"/>
            <a:ext cx="336550" cy="2616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ja-JP" sz="1100" b="1" smtClean="0"/>
              <a:t>IR</a:t>
            </a:r>
            <a:endParaRPr kumimoji="0" lang="en-US" altLang="ja-JP" sz="1100" b="1"/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33375" y="2759819"/>
            <a:ext cx="2190750" cy="1119187"/>
            <a:chOff x="294" y="1853"/>
            <a:chExt cx="1380" cy="705"/>
          </a:xfrm>
        </p:grpSpPr>
        <p:pic>
          <p:nvPicPr>
            <p:cNvPr id="509986" name="Picture 34"/>
            <p:cNvPicPr>
              <a:picLocks noChangeAspect="1" noChangeArrowheads="1"/>
            </p:cNvPicPr>
            <p:nvPr/>
          </p:nvPicPr>
          <p:blipFill>
            <a:blip r:embed="rId4" cstate="print"/>
            <a:srcRect l="7449" t="36899" r="6308" b="14490"/>
            <a:stretch>
              <a:fillRect/>
            </a:stretch>
          </p:blipFill>
          <p:spPr bwMode="auto">
            <a:xfrm>
              <a:off x="335" y="1853"/>
              <a:ext cx="1339" cy="54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sp>
          <p:nvSpPr>
            <p:cNvPr id="509987" name="Text Box 35"/>
            <p:cNvSpPr txBox="1">
              <a:spLocks noChangeArrowheads="1"/>
            </p:cNvSpPr>
            <p:nvPr/>
          </p:nvSpPr>
          <p:spPr bwMode="auto">
            <a:xfrm>
              <a:off x="294" y="2385"/>
              <a:ext cx="547" cy="1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kumimoji="0" lang="en-US" altLang="ja-JP" sz="1200" b="1" smtClean="0"/>
                <a:t>Stateflow</a:t>
              </a:r>
              <a:endParaRPr kumimoji="0" lang="en-US" altLang="ja-JP" sz="1200" b="1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314325" y="1408856"/>
            <a:ext cx="2181225" cy="1165225"/>
            <a:chOff x="282" y="1002"/>
            <a:chExt cx="1374" cy="734"/>
          </a:xfrm>
        </p:grpSpPr>
        <p:pic>
          <p:nvPicPr>
            <p:cNvPr id="509989" name="Picture 3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0" y="1041"/>
              <a:ext cx="1263" cy="5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</p:pic>
        <p:sp>
          <p:nvSpPr>
            <p:cNvPr id="509990" name="Text Box 38"/>
            <p:cNvSpPr txBox="1">
              <a:spLocks noChangeArrowheads="1"/>
            </p:cNvSpPr>
            <p:nvPr/>
          </p:nvSpPr>
          <p:spPr bwMode="auto">
            <a:xfrm>
              <a:off x="282" y="1563"/>
              <a:ext cx="547" cy="1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kumimoji="0" lang="en-US" altLang="ja-JP" sz="1200" b="1" smtClean="0"/>
                <a:t>Simulink</a:t>
              </a:r>
              <a:endParaRPr kumimoji="0" lang="en-US" altLang="ja-JP" sz="1200" b="1"/>
            </a:p>
          </p:txBody>
        </p:sp>
        <p:sp>
          <p:nvSpPr>
            <p:cNvPr id="509991" name="Rectangle 39"/>
            <p:cNvSpPr>
              <a:spLocks noChangeArrowheads="1"/>
            </p:cNvSpPr>
            <p:nvPr/>
          </p:nvSpPr>
          <p:spPr bwMode="auto">
            <a:xfrm>
              <a:off x="342" y="1002"/>
              <a:ext cx="1314" cy="57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/>
            <a:lstStyle/>
            <a:p>
              <a:endParaRPr lang="ja-JP" alt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6540500" y="3556744"/>
            <a:ext cx="1466850" cy="646112"/>
            <a:chOff x="3220" y="3573"/>
            <a:chExt cx="924" cy="407"/>
          </a:xfrm>
        </p:grpSpPr>
        <p:sp>
          <p:nvSpPr>
            <p:cNvPr id="509993" name="Text Box 41"/>
            <p:cNvSpPr txBox="1">
              <a:spLocks noChangeArrowheads="1"/>
            </p:cNvSpPr>
            <p:nvPr/>
          </p:nvSpPr>
          <p:spPr bwMode="auto">
            <a:xfrm>
              <a:off x="3220" y="3579"/>
              <a:ext cx="924" cy="37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0" lang="fr-FR" altLang="ja-JP" sz="1100" b="1" smtClean="0"/>
                <a:t>Target Language </a:t>
              </a:r>
              <a:br>
                <a:rPr kumimoji="0" lang="fr-FR" altLang="ja-JP" sz="1100" b="1" smtClean="0"/>
              </a:br>
              <a:r>
                <a:rPr kumimoji="0" lang="fr-FR" altLang="ja-JP" sz="1100" b="1" smtClean="0"/>
                <a:t>Compiler (TLC) </a:t>
              </a:r>
              <a:br>
                <a:rPr kumimoji="0" lang="fr-FR" altLang="ja-JP" sz="1100" b="1" smtClean="0"/>
              </a:br>
              <a:r>
                <a:rPr kumimoji="0" lang="fr-FR" altLang="ja-JP" sz="1100" b="1" smtClean="0"/>
                <a:t>Code</a:t>
              </a:r>
              <a:endParaRPr kumimoji="0" lang="en-US" altLang="ja-JP" sz="1100" b="1"/>
            </a:p>
          </p:txBody>
        </p:sp>
        <p:sp>
          <p:nvSpPr>
            <p:cNvPr id="509994" name="AutoShape 42"/>
            <p:cNvSpPr>
              <a:spLocks noChangeArrowheads="1"/>
            </p:cNvSpPr>
            <p:nvPr/>
          </p:nvSpPr>
          <p:spPr bwMode="auto">
            <a:xfrm>
              <a:off x="3244" y="3573"/>
              <a:ext cx="859" cy="407"/>
            </a:xfrm>
            <a:prstGeom prst="foldedCorner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endParaRPr lang="ja-JP" altLang="en-US" sz="1600"/>
            </a:p>
          </p:txBody>
        </p:sp>
      </p:grpSp>
      <p:sp>
        <p:nvSpPr>
          <p:cNvPr id="509995" name="Rectangle 43"/>
          <p:cNvSpPr>
            <a:spLocks noGrp="1" noChangeArrowheads="1"/>
          </p:cNvSpPr>
          <p:nvPr>
            <p:ph type="title"/>
          </p:nvPr>
        </p:nvSpPr>
        <p:spPr>
          <a:xfrm>
            <a:off x="447675" y="404664"/>
            <a:ext cx="8386589" cy="918047"/>
          </a:xfrm>
          <a:noFill/>
          <a:ln/>
        </p:spPr>
        <p:txBody>
          <a:bodyPr/>
          <a:lstStyle/>
          <a:p>
            <a:r>
              <a:rPr lang="en-US" altLang="ja-JP" sz="2800" dirty="0" smtClean="0"/>
              <a:t>Importance of IR</a:t>
            </a:r>
            <a:endParaRPr lang="en-US" altLang="ja-JP" sz="2800" dirty="0">
              <a:solidFill>
                <a:schemeClr val="accent2"/>
              </a:solidFill>
            </a:endParaRPr>
          </a:p>
        </p:txBody>
      </p:sp>
      <p:sp>
        <p:nvSpPr>
          <p:cNvPr id="509996" name="AutoShape 44"/>
          <p:cNvSpPr>
            <a:spLocks noChangeArrowheads="1"/>
          </p:cNvSpPr>
          <p:nvPr/>
        </p:nvSpPr>
        <p:spPr bwMode="auto">
          <a:xfrm>
            <a:off x="5292080" y="4140745"/>
            <a:ext cx="360362" cy="1008881"/>
          </a:xfrm>
          <a:prstGeom prst="downArrow">
            <a:avLst>
              <a:gd name="adj1" fmla="val 50000"/>
              <a:gd name="adj2" fmla="val 35022"/>
            </a:avLst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/>
          <a:lstStyle/>
          <a:p>
            <a:endParaRPr lang="ja-JP" altLang="en-US" sz="1600"/>
          </a:p>
        </p:txBody>
      </p:sp>
      <p:sp>
        <p:nvSpPr>
          <p:cNvPr id="509997" name="Rectangle 45"/>
          <p:cNvSpPr>
            <a:spLocks noChangeArrowheads="1"/>
          </p:cNvSpPr>
          <p:nvPr/>
        </p:nvSpPr>
        <p:spPr bwMode="auto">
          <a:xfrm>
            <a:off x="4427538" y="5082541"/>
            <a:ext cx="1850484" cy="586957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ja-JP" sz="1600" b="1" smtClean="0"/>
              <a:t>SLDV analytic engine</a:t>
            </a:r>
            <a:endParaRPr lang="en-US" altLang="ja-JP" sz="1600" b="1" dirty="0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740352" y="2310348"/>
            <a:ext cx="1098675" cy="83317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ja-JP" sz="1600" b="1" smtClean="0"/>
              <a:t>Code Generation</a:t>
            </a:r>
            <a:endParaRPr lang="en-US" altLang="ja-JP" sz="1600" b="1" dirty="0"/>
          </a:p>
        </p:txBody>
      </p:sp>
      <p:sp>
        <p:nvSpPr>
          <p:cNvPr id="47" name="Line 65"/>
          <p:cNvSpPr>
            <a:spLocks noChangeShapeType="1"/>
          </p:cNvSpPr>
          <p:nvPr/>
        </p:nvSpPr>
        <p:spPr bwMode="auto">
          <a:xfrm flipV="1">
            <a:off x="7956376" y="3708697"/>
            <a:ext cx="320675" cy="173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71"/>
          <p:cNvSpPr>
            <a:spLocks noChangeShapeType="1"/>
          </p:cNvSpPr>
          <p:nvPr/>
        </p:nvSpPr>
        <p:spPr bwMode="auto">
          <a:xfrm>
            <a:off x="7948438" y="3869035"/>
            <a:ext cx="320675" cy="311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2"/>
          <p:cNvSpPr>
            <a:spLocks noChangeShapeType="1"/>
          </p:cNvSpPr>
          <p:nvPr/>
        </p:nvSpPr>
        <p:spPr bwMode="auto">
          <a:xfrm flipV="1">
            <a:off x="7967488" y="3245147"/>
            <a:ext cx="298450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0" name="Group 80"/>
          <p:cNvGrpSpPr>
            <a:grpSpLocks/>
          </p:cNvGrpSpPr>
          <p:nvPr/>
        </p:nvGrpSpPr>
        <p:grpSpPr bwMode="auto">
          <a:xfrm>
            <a:off x="8264351" y="3094335"/>
            <a:ext cx="619125" cy="325437"/>
            <a:chOff x="4809" y="1079"/>
            <a:chExt cx="390" cy="205"/>
          </a:xfrm>
        </p:grpSpPr>
        <p:sp>
          <p:nvSpPr>
            <p:cNvPr id="51" name="Text Box 78"/>
            <p:cNvSpPr txBox="1">
              <a:spLocks noChangeArrowheads="1"/>
            </p:cNvSpPr>
            <p:nvPr/>
          </p:nvSpPr>
          <p:spPr bwMode="auto">
            <a:xfrm>
              <a:off x="4919" y="1095"/>
              <a:ext cx="185" cy="1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smtClean="0">
                  <a:latin typeface="Arial" pitchFamily="34" charset="0"/>
                </a:rPr>
                <a:t>C</a:t>
              </a:r>
              <a:endParaRPr lang="en-US" sz="1200" b="1">
                <a:latin typeface="Arial" pitchFamily="34" charset="0"/>
              </a:endParaRPr>
            </a:p>
          </p:txBody>
        </p:sp>
        <p:sp>
          <p:nvSpPr>
            <p:cNvPr id="52" name="AutoShape 79"/>
            <p:cNvSpPr>
              <a:spLocks noChangeArrowheads="1"/>
            </p:cNvSpPr>
            <p:nvPr/>
          </p:nvSpPr>
          <p:spPr bwMode="auto">
            <a:xfrm>
              <a:off x="4809" y="1079"/>
              <a:ext cx="390" cy="205"/>
            </a:xfrm>
            <a:prstGeom prst="foldedCorner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endParaRPr lang="en-US"/>
            </a:p>
          </p:txBody>
        </p:sp>
      </p:grpSp>
      <p:grpSp>
        <p:nvGrpSpPr>
          <p:cNvPr id="53" name="Group 81"/>
          <p:cNvGrpSpPr>
            <a:grpSpLocks/>
          </p:cNvGrpSpPr>
          <p:nvPr/>
        </p:nvGrpSpPr>
        <p:grpSpPr bwMode="auto">
          <a:xfrm>
            <a:off x="8277051" y="3543597"/>
            <a:ext cx="619125" cy="325438"/>
            <a:chOff x="4809" y="1079"/>
            <a:chExt cx="390" cy="205"/>
          </a:xfrm>
        </p:grpSpPr>
        <p:sp>
          <p:nvSpPr>
            <p:cNvPr id="54" name="Text Box 82"/>
            <p:cNvSpPr txBox="1">
              <a:spLocks noChangeArrowheads="1"/>
            </p:cNvSpPr>
            <p:nvPr/>
          </p:nvSpPr>
          <p:spPr bwMode="auto">
            <a:xfrm>
              <a:off x="4863" y="1095"/>
              <a:ext cx="297" cy="1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smtClean="0">
                  <a:latin typeface="Arial" pitchFamily="34" charset="0"/>
                </a:rPr>
                <a:t>C++</a:t>
              </a:r>
              <a:endParaRPr lang="en-US" sz="1200" b="1">
                <a:latin typeface="Arial" pitchFamily="34" charset="0"/>
              </a:endParaRPr>
            </a:p>
          </p:txBody>
        </p:sp>
        <p:sp>
          <p:nvSpPr>
            <p:cNvPr id="55" name="AutoShape 83"/>
            <p:cNvSpPr>
              <a:spLocks noChangeArrowheads="1"/>
            </p:cNvSpPr>
            <p:nvPr/>
          </p:nvSpPr>
          <p:spPr bwMode="auto">
            <a:xfrm>
              <a:off x="4809" y="1079"/>
              <a:ext cx="390" cy="205"/>
            </a:xfrm>
            <a:prstGeom prst="foldedCorner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endParaRPr lang="en-US"/>
            </a:p>
          </p:txBody>
        </p:sp>
      </p:grpSp>
      <p:grpSp>
        <p:nvGrpSpPr>
          <p:cNvPr id="56" name="Group 84"/>
          <p:cNvGrpSpPr>
            <a:grpSpLocks/>
          </p:cNvGrpSpPr>
          <p:nvPr/>
        </p:nvGrpSpPr>
        <p:grpSpPr bwMode="auto">
          <a:xfrm>
            <a:off x="8277051" y="4018260"/>
            <a:ext cx="619125" cy="325437"/>
            <a:chOff x="4809" y="1079"/>
            <a:chExt cx="390" cy="205"/>
          </a:xfrm>
        </p:grpSpPr>
        <p:sp>
          <p:nvSpPr>
            <p:cNvPr id="57" name="Text Box 85"/>
            <p:cNvSpPr txBox="1">
              <a:spLocks noChangeArrowheads="1"/>
            </p:cNvSpPr>
            <p:nvPr/>
          </p:nvSpPr>
          <p:spPr bwMode="auto">
            <a:xfrm>
              <a:off x="4856" y="1095"/>
              <a:ext cx="313" cy="1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smtClean="0">
                  <a:latin typeface="Arial" pitchFamily="34" charset="0"/>
                </a:rPr>
                <a:t>HDL</a:t>
              </a:r>
              <a:endParaRPr lang="en-US" sz="1200" b="1">
                <a:latin typeface="Arial" pitchFamily="34" charset="0"/>
              </a:endParaRPr>
            </a:p>
          </p:txBody>
        </p:sp>
        <p:sp>
          <p:nvSpPr>
            <p:cNvPr id="58" name="AutoShape 86"/>
            <p:cNvSpPr>
              <a:spLocks noChangeArrowheads="1"/>
            </p:cNvSpPr>
            <p:nvPr/>
          </p:nvSpPr>
          <p:spPr bwMode="auto">
            <a:xfrm>
              <a:off x="4809" y="1079"/>
              <a:ext cx="390" cy="205"/>
            </a:xfrm>
            <a:prstGeom prst="foldedCorner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endParaRPr lang="en-US"/>
            </a:p>
          </p:txBody>
        </p:sp>
      </p:grpSp>
      <p:sp>
        <p:nvSpPr>
          <p:cNvPr id="59" name="Line 73"/>
          <p:cNvSpPr>
            <a:spLocks noChangeShapeType="1"/>
          </p:cNvSpPr>
          <p:nvPr/>
        </p:nvSpPr>
        <p:spPr bwMode="auto">
          <a:xfrm>
            <a:off x="7950026" y="3894435"/>
            <a:ext cx="333375" cy="760412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0" name="Group 87"/>
          <p:cNvGrpSpPr>
            <a:grpSpLocks/>
          </p:cNvGrpSpPr>
          <p:nvPr/>
        </p:nvGrpSpPr>
        <p:grpSpPr bwMode="auto">
          <a:xfrm>
            <a:off x="8277051" y="4470697"/>
            <a:ext cx="619125" cy="325438"/>
            <a:chOff x="4809" y="1079"/>
            <a:chExt cx="390" cy="205"/>
          </a:xfrm>
        </p:grpSpPr>
        <p:sp>
          <p:nvSpPr>
            <p:cNvPr id="61" name="Text Box 88"/>
            <p:cNvSpPr txBox="1">
              <a:spLocks noChangeArrowheads="1"/>
            </p:cNvSpPr>
            <p:nvPr/>
          </p:nvSpPr>
          <p:spPr bwMode="auto">
            <a:xfrm>
              <a:off x="4859" y="1095"/>
              <a:ext cx="308" cy="1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smtClean="0">
                  <a:latin typeface="Arial" pitchFamily="34" charset="0"/>
                </a:rPr>
                <a:t>PLC</a:t>
              </a:r>
              <a:endParaRPr lang="en-US" sz="1200" b="1" dirty="0">
                <a:latin typeface="Arial" pitchFamily="34" charset="0"/>
              </a:endParaRPr>
            </a:p>
          </p:txBody>
        </p:sp>
        <p:sp>
          <p:nvSpPr>
            <p:cNvPr id="62" name="AutoShape 89"/>
            <p:cNvSpPr>
              <a:spLocks noChangeArrowheads="1"/>
            </p:cNvSpPr>
            <p:nvPr/>
          </p:nvSpPr>
          <p:spPr bwMode="auto">
            <a:xfrm>
              <a:off x="4809" y="1079"/>
              <a:ext cx="390" cy="205"/>
            </a:xfrm>
            <a:prstGeom prst="foldedCorner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547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The difference of a process from the tool chain of the other company </a:t>
            </a:r>
            <a:br>
              <a:rPr kumimoji="1" lang="en-US" altLang="ja-JP" smtClean="0"/>
            </a:br>
            <a:r>
              <a:rPr kumimoji="1" lang="en-US" altLang="ja-JP" smtClean="0"/>
              <a:t>Tool chain of the other company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64088" y="1916832"/>
            <a:ext cx="3672408" cy="6463308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Since disagreement may occur in a simulation and a generated code, not a model but a code serves as truth.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Block substitution is needed.</a:t>
            </a:r>
            <a:endParaRPr kumimoji="1" lang="en-US" altLang="ja-JP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 has not corresponded to the format verification of a floating point model, and the verification and validation after fixed-point-</a:t>
            </a:r>
            <a:r>
              <a:rPr kumimoji="1" lang="en-US" altLang="ja-JP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izing</a:t>
            </a:r>
            <a:r>
              <a:rPr kumimoji="1"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needed.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Unless a Code Generation is carried out, format verification execution is impossible.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verification process is a post process.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Code-Generation product license is necessity (cost size) to a verification and validation.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Since it is premised on the fixed-point model, analysis cost is held down at the time of format verification use.</a:t>
            </a:r>
            <a:endParaRPr kumimoji="1" lang="ja-JP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16016" y="1268760"/>
            <a:ext cx="4176464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smtClean="0">
                <a:latin typeface="Arial" pitchFamily="34" charset="0"/>
                <a:cs typeface="Arial" pitchFamily="34" charset="0"/>
              </a:rPr>
              <a:t>It is set to big V and hand return cost is large.</a:t>
            </a:r>
            <a:endParaRPr kumimoji="1" lang="en-US" altLang="ja-JP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平行四辺形 23"/>
          <p:cNvSpPr/>
          <p:nvPr/>
        </p:nvSpPr>
        <p:spPr>
          <a:xfrm>
            <a:off x="3275856" y="4221088"/>
            <a:ext cx="1584176" cy="1925959"/>
          </a:xfrm>
          <a:prstGeom prst="parallelogram">
            <a:avLst>
              <a:gd name="adj" fmla="val 72215"/>
            </a:avLst>
          </a:prstGeom>
          <a:solidFill>
            <a:schemeClr val="bg1">
              <a:lumMod val="75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wrap="square"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平行四辺形 24"/>
          <p:cNvSpPr/>
          <p:nvPr/>
        </p:nvSpPr>
        <p:spPr>
          <a:xfrm flipH="1">
            <a:off x="624596" y="2111722"/>
            <a:ext cx="2147204" cy="3981574"/>
          </a:xfrm>
          <a:prstGeom prst="parallelogram">
            <a:avLst>
              <a:gd name="adj" fmla="val 84783"/>
            </a:avLst>
          </a:prstGeom>
          <a:solidFill>
            <a:schemeClr val="bg1">
              <a:lumMod val="75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wrap="square"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394026" y="5127450"/>
            <a:ext cx="1809822" cy="389782"/>
          </a:xfrm>
          <a:prstGeom prst="rect">
            <a:avLst/>
          </a:prstGeom>
          <a:ln w="28575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altLang="ja-JP" sz="1600" b="1" smtClean="0">
                <a:solidFill>
                  <a:schemeClr val="tx1"/>
                </a:solidFill>
                <a:latin typeface="Arial" charset="0"/>
              </a:rPr>
              <a:t>C code</a:t>
            </a:r>
            <a:endParaRPr lang="ja-JP" altLang="en-US" sz="1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22256" y="1916832"/>
            <a:ext cx="1750819" cy="524048"/>
          </a:xfrm>
          <a:prstGeom prst="rect">
            <a:avLst/>
          </a:prstGeom>
          <a:ln w="28575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altLang="ja-JP" sz="1600" b="1" smtClean="0">
                <a:solidFill>
                  <a:schemeClr val="tx1"/>
                </a:solidFill>
                <a:latin typeface="Arial" charset="0"/>
              </a:rPr>
              <a:t>Requirement specification</a:t>
            </a:r>
            <a:endParaRPr lang="ja-JP" altLang="en-US" sz="1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841337" y="4077072"/>
            <a:ext cx="1930463" cy="554353"/>
          </a:xfrm>
          <a:prstGeom prst="rect">
            <a:avLst/>
          </a:prstGeom>
          <a:ln w="28575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altLang="ja-JP" sz="1600" b="1" smtClean="0">
                <a:solidFill>
                  <a:schemeClr val="tx1"/>
                </a:solidFill>
                <a:latin typeface="Arial" charset="0"/>
              </a:rPr>
              <a:t>The fixed-point model for Code Generations</a:t>
            </a:r>
            <a:endParaRPr lang="ja-JP" altLang="en-US" sz="1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639550" y="6040285"/>
            <a:ext cx="2068354" cy="485059"/>
          </a:xfrm>
          <a:prstGeom prst="rect">
            <a:avLst/>
          </a:prstGeom>
          <a:ln w="28575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altLang="ja-JP" sz="1600" b="1" smtClean="0">
                <a:solidFill>
                  <a:schemeClr val="tx1"/>
                </a:solidFill>
                <a:latin typeface="Arial" charset="0"/>
              </a:rPr>
              <a:t>Object code</a:t>
            </a:r>
            <a:endParaRPr lang="ja-JP" altLang="en-US" sz="16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7" name="直線矢印コネクタ 46"/>
          <p:cNvCxnSpPr>
            <a:stCxn id="27" idx="3"/>
          </p:cNvCxnSpPr>
          <p:nvPr/>
        </p:nvCxnSpPr>
        <p:spPr>
          <a:xfrm>
            <a:off x="1873075" y="2178856"/>
            <a:ext cx="1114749" cy="2175392"/>
          </a:xfrm>
          <a:prstGeom prst="straightConnector1">
            <a:avLst/>
          </a:prstGeom>
          <a:ln w="88900">
            <a:solidFill>
              <a:schemeClr val="bg1">
                <a:lumMod val="85000"/>
                <a:alpha val="20000"/>
              </a:schemeClr>
            </a:solidFill>
            <a:miter lim="800000"/>
            <a:tailEnd type="none" w="sm" len="sm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3491880" y="4354248"/>
            <a:ext cx="576064" cy="946960"/>
          </a:xfrm>
          <a:prstGeom prst="straightConnector1">
            <a:avLst/>
          </a:prstGeom>
          <a:ln w="88900">
            <a:solidFill>
              <a:srgbClr val="00B0F0"/>
            </a:solidFill>
            <a:miter lim="800000"/>
            <a:tailEnd type="none" w="sm" len="sm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2987824" y="4354248"/>
            <a:ext cx="504056" cy="946960"/>
          </a:xfrm>
          <a:prstGeom prst="straightConnector1">
            <a:avLst/>
          </a:prstGeom>
          <a:ln w="88900">
            <a:solidFill>
              <a:srgbClr val="00B0F0"/>
            </a:solidFill>
            <a:miter lim="800000"/>
            <a:tailEnd type="none" w="sm" len="sm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491880" y="4437112"/>
            <a:ext cx="1848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smtClean="0">
                <a:latin typeface="+mn-ea"/>
                <a:cs typeface="Arial" pitchFamily="34" charset="0"/>
              </a:rPr>
              <a:t>Code coverage test automatic testing generation </a:t>
            </a:r>
            <a:br>
              <a:rPr lang="en-US" altLang="ja-JP" sz="1400" b="1" smtClean="0">
                <a:latin typeface="+mn-ea"/>
                <a:cs typeface="Arial" pitchFamily="34" charset="0"/>
              </a:rPr>
            </a:br>
            <a:r>
              <a:rPr lang="en-US" altLang="ja-JP" sz="1400" b="1" smtClean="0">
                <a:latin typeface="+mn-ea"/>
                <a:cs typeface="Arial" pitchFamily="34" charset="0"/>
              </a:rPr>
              <a:t>SILS</a:t>
            </a:r>
            <a:endParaRPr kumimoji="1" lang="en-US" altLang="ja-JP" sz="1400" b="1" dirty="0" smtClean="0">
              <a:latin typeface="+mn-ea"/>
              <a:cs typeface="Arial" pitchFamily="34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779912" y="5589240"/>
            <a:ext cx="548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smtClean="0">
                <a:latin typeface="+mn-ea"/>
                <a:cs typeface="Arial" pitchFamily="34" charset="0"/>
              </a:rPr>
              <a:t>PILS</a:t>
            </a:r>
            <a:endParaRPr kumimoji="1" lang="ja-JP" altLang="en-US" sz="1400" b="1" dirty="0">
              <a:latin typeface="+mn-ea"/>
              <a:cs typeface="Arial" pitchFamily="34" charset="0"/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2195736" y="2132856"/>
            <a:ext cx="1872208" cy="2221392"/>
          </a:xfrm>
          <a:prstGeom prst="straightConnector1">
            <a:avLst/>
          </a:prstGeom>
          <a:ln w="88900">
            <a:solidFill>
              <a:srgbClr val="00B0F0"/>
            </a:solidFill>
            <a:miter lim="800000"/>
            <a:tailEnd type="arrow" w="sm" len="sm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0"/>
          </p:cNvCxnSpPr>
          <p:nvPr/>
        </p:nvCxnSpPr>
        <p:spPr>
          <a:xfrm flipH="1" flipV="1">
            <a:off x="2339752" y="2060848"/>
            <a:ext cx="2412268" cy="1728192"/>
          </a:xfrm>
          <a:prstGeom prst="straightConnector1">
            <a:avLst/>
          </a:prstGeom>
          <a:ln w="88900">
            <a:solidFill>
              <a:srgbClr val="00B0F0"/>
            </a:solidFill>
            <a:miter lim="800000"/>
            <a:tailEnd type="arrow" w="sm" len="sm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699792" y="3068960"/>
            <a:ext cx="902811" cy="73866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400" b="1" smtClean="0">
                <a:latin typeface="+mn-ea"/>
                <a:cs typeface="Arial" pitchFamily="34" charset="0"/>
              </a:rPr>
              <a:t>Format verification</a:t>
            </a:r>
            <a:endParaRPr kumimoji="1" lang="ja-JP" altLang="en-US" sz="1400" b="1" dirty="0">
              <a:latin typeface="+mn-ea"/>
              <a:cs typeface="Arial" pitchFamily="34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283968" y="3789040"/>
            <a:ext cx="936104" cy="389782"/>
          </a:xfrm>
          <a:prstGeom prst="rect">
            <a:avLst/>
          </a:prstGeom>
          <a:ln w="28575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altLang="ja-JP" sz="1600" b="1" smtClean="0">
                <a:solidFill>
                  <a:schemeClr val="tx1"/>
                </a:solidFill>
                <a:latin typeface="Arial" charset="0"/>
              </a:rPr>
              <a:t>HILS</a:t>
            </a:r>
            <a:endParaRPr lang="ja-JP" altLang="en-US" sz="1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16925" y="3048968"/>
            <a:ext cx="1750819" cy="524048"/>
          </a:xfrm>
          <a:prstGeom prst="rect">
            <a:avLst/>
          </a:prstGeom>
          <a:ln w="28575">
            <a:prstDash val="sysDash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altLang="ja-JP" sz="1600" b="1" smtClean="0">
                <a:solidFill>
                  <a:schemeClr val="tx1"/>
                </a:solidFill>
                <a:latin typeface="Arial" charset="0"/>
              </a:rPr>
              <a:t>?</a:t>
            </a:r>
            <a:endParaRPr lang="ja-JP" altLang="en-US" sz="1600" b="1" dirty="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r>
              <a:rPr kumimoji="1" lang="en-US" altLang="ja-JP" smtClean="0"/>
              <a:t>The difference of a process from the tool chain of the other company </a:t>
            </a:r>
            <a:br>
              <a:rPr kumimoji="1" lang="en-US" altLang="ja-JP" smtClean="0"/>
            </a:br>
            <a:r>
              <a:rPr kumimoji="1" lang="en-US" altLang="ja-JP" smtClean="0"/>
              <a:t>MathWorks tool chain</a:t>
            </a:r>
            <a:endParaRPr kumimoji="1" lang="ja-JP" altLang="en-US" dirty="0"/>
          </a:p>
        </p:txBody>
      </p:sp>
      <p:sp>
        <p:nvSpPr>
          <p:cNvPr id="4" name="平行四辺形 3"/>
          <p:cNvSpPr/>
          <p:nvPr/>
        </p:nvSpPr>
        <p:spPr>
          <a:xfrm>
            <a:off x="2555776" y="4005064"/>
            <a:ext cx="1584176" cy="1997967"/>
          </a:xfrm>
          <a:prstGeom prst="parallelogram">
            <a:avLst>
              <a:gd name="adj" fmla="val 83017"/>
            </a:avLst>
          </a:prstGeom>
          <a:solidFill>
            <a:schemeClr val="bg1">
              <a:lumMod val="75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wrap="square"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平行四辺形 4"/>
          <p:cNvSpPr/>
          <p:nvPr/>
        </p:nvSpPr>
        <p:spPr>
          <a:xfrm flipH="1">
            <a:off x="624596" y="2111722"/>
            <a:ext cx="2147204" cy="3981574"/>
          </a:xfrm>
          <a:prstGeom prst="parallelogram">
            <a:avLst>
              <a:gd name="adj" fmla="val 84783"/>
            </a:avLst>
          </a:prstGeom>
          <a:solidFill>
            <a:schemeClr val="bg1">
              <a:lumMod val="75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wrap="square"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94026" y="5127450"/>
            <a:ext cx="1809822" cy="389782"/>
          </a:xfrm>
          <a:prstGeom prst="rect">
            <a:avLst/>
          </a:prstGeom>
          <a:ln w="28575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altLang="ja-JP" sz="1600" b="1" smtClean="0">
                <a:solidFill>
                  <a:schemeClr val="tx1"/>
                </a:solidFill>
                <a:latin typeface="Arial" charset="0"/>
              </a:rPr>
              <a:t>C code</a:t>
            </a:r>
            <a:endParaRPr lang="ja-JP" altLang="en-US" sz="1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22256" y="1916832"/>
            <a:ext cx="1750819" cy="524048"/>
          </a:xfrm>
          <a:prstGeom prst="rect">
            <a:avLst/>
          </a:prstGeom>
          <a:ln w="28575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altLang="ja-JP" sz="1600" b="1" smtClean="0">
                <a:solidFill>
                  <a:schemeClr val="tx1"/>
                </a:solidFill>
                <a:latin typeface="Arial" charset="0"/>
              </a:rPr>
              <a:t>Requirement specification</a:t>
            </a:r>
            <a:endParaRPr lang="ja-JP" altLang="en-US" sz="1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41337" y="4077072"/>
            <a:ext cx="1930463" cy="554353"/>
          </a:xfrm>
          <a:prstGeom prst="rect">
            <a:avLst/>
          </a:prstGeom>
          <a:ln w="28575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altLang="ja-JP" sz="1600" b="1" smtClean="0">
                <a:solidFill>
                  <a:schemeClr val="tx1"/>
                </a:solidFill>
                <a:latin typeface="Arial" charset="0"/>
              </a:rPr>
              <a:t>The fixed-point model for Code Generations</a:t>
            </a:r>
            <a:endParaRPr lang="ja-JP" altLang="en-US" sz="1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639550" y="6040285"/>
            <a:ext cx="2068354" cy="485059"/>
          </a:xfrm>
          <a:prstGeom prst="rect">
            <a:avLst/>
          </a:prstGeom>
          <a:ln w="28575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altLang="ja-JP" sz="1600" b="1" smtClean="0">
                <a:solidFill>
                  <a:schemeClr val="tx1"/>
                </a:solidFill>
                <a:latin typeface="Arial" charset="0"/>
              </a:rPr>
              <a:t>Object code</a:t>
            </a:r>
            <a:endParaRPr lang="ja-JP" altLang="en-US" sz="1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09289" y="2880464"/>
            <a:ext cx="1930463" cy="623647"/>
          </a:xfrm>
          <a:prstGeom prst="rect">
            <a:avLst/>
          </a:prstGeom>
          <a:ln w="28575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altLang="ja-JP" sz="1600" b="1" dirty="0" smtClean="0">
                <a:solidFill>
                  <a:schemeClr val="tx1"/>
                </a:solidFill>
                <a:latin typeface="Arial" charset="0"/>
              </a:rPr>
              <a:t>Executable specification model</a:t>
            </a:r>
            <a:endParaRPr lang="ja-JP" altLang="en-US" sz="1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508104" y="1124744"/>
            <a:ext cx="3387319" cy="1631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smtClean="0">
                <a:latin typeface="Arial" pitchFamily="34" charset="0"/>
                <a:cs typeface="Arial" pitchFamily="34" charset="0"/>
              </a:rPr>
              <a:t>Formation of small V is possible. </a:t>
            </a:r>
            <a:br>
              <a:rPr kumimoji="1" lang="en-US" altLang="ja-JP" sz="2000" b="1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sz="2000" b="1" smtClean="0">
                <a:latin typeface="Arial" pitchFamily="34" charset="0"/>
                <a:cs typeface="Arial" pitchFamily="34" charset="0"/>
              </a:rPr>
              <a:t>In the early stage of development, fault is detectable.</a:t>
            </a:r>
            <a:endParaRPr kumimoji="1" lang="en-US" altLang="ja-JP" sz="20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5" name="グループ化 124"/>
          <p:cNvGrpSpPr/>
          <p:nvPr/>
        </p:nvGrpSpPr>
        <p:grpSpPr>
          <a:xfrm>
            <a:off x="1979712" y="2060848"/>
            <a:ext cx="2232248" cy="2088232"/>
            <a:chOff x="1979712" y="2060848"/>
            <a:chExt cx="2232248" cy="2088232"/>
          </a:xfrm>
        </p:grpSpPr>
        <p:cxnSp>
          <p:nvCxnSpPr>
            <p:cNvPr id="52" name="直線矢印コネクタ 51"/>
            <p:cNvCxnSpPr/>
            <p:nvPr/>
          </p:nvCxnSpPr>
          <p:spPr>
            <a:xfrm flipH="1">
              <a:off x="2483768" y="2060848"/>
              <a:ext cx="720080" cy="1080120"/>
            </a:xfrm>
            <a:prstGeom prst="straightConnector1">
              <a:avLst/>
            </a:prstGeom>
            <a:ln w="88900">
              <a:solidFill>
                <a:srgbClr val="00B0F0"/>
              </a:solidFill>
              <a:miter lim="800000"/>
              <a:tailEnd type="none" w="sm" len="sm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/>
            <p:nvPr/>
          </p:nvCxnSpPr>
          <p:spPr>
            <a:xfrm flipH="1">
              <a:off x="2555776" y="3140968"/>
              <a:ext cx="1008112" cy="0"/>
            </a:xfrm>
            <a:prstGeom prst="straightConnector1">
              <a:avLst/>
            </a:prstGeom>
            <a:ln w="88900">
              <a:solidFill>
                <a:srgbClr val="00B0F0"/>
              </a:solidFill>
              <a:miter lim="800000"/>
              <a:tailEnd type="arrow" w="sm" len="sm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/>
            <p:nvPr/>
          </p:nvCxnSpPr>
          <p:spPr>
            <a:xfrm flipH="1">
              <a:off x="2195736" y="2060848"/>
              <a:ext cx="2016224" cy="0"/>
            </a:xfrm>
            <a:prstGeom prst="straightConnector1">
              <a:avLst/>
            </a:prstGeom>
            <a:ln w="88900">
              <a:solidFill>
                <a:srgbClr val="00B0F0"/>
              </a:solidFill>
              <a:miter lim="800000"/>
              <a:tailEnd type="arrow" w="sm" len="sm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/>
            <p:nvPr/>
          </p:nvCxnSpPr>
          <p:spPr>
            <a:xfrm flipH="1">
              <a:off x="2987824" y="2060848"/>
              <a:ext cx="1224136" cy="2088232"/>
            </a:xfrm>
            <a:prstGeom prst="straightConnector1">
              <a:avLst/>
            </a:prstGeom>
            <a:ln w="88900">
              <a:solidFill>
                <a:srgbClr val="00B0F0"/>
              </a:solidFill>
              <a:miter lim="800000"/>
              <a:tailEnd type="none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/>
            <p:nvPr/>
          </p:nvCxnSpPr>
          <p:spPr>
            <a:xfrm>
              <a:off x="1979712" y="2060848"/>
              <a:ext cx="1008112" cy="2088232"/>
            </a:xfrm>
            <a:prstGeom prst="straightConnector1">
              <a:avLst/>
            </a:prstGeom>
            <a:ln w="88900">
              <a:solidFill>
                <a:srgbClr val="00B0F0"/>
              </a:solidFill>
              <a:miter lim="800000"/>
              <a:tailEnd type="none" w="sm" len="sm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直線矢印コネクタ 126"/>
          <p:cNvCxnSpPr/>
          <p:nvPr/>
        </p:nvCxnSpPr>
        <p:spPr>
          <a:xfrm flipH="1">
            <a:off x="3491880" y="4221088"/>
            <a:ext cx="720080" cy="1080120"/>
          </a:xfrm>
          <a:prstGeom prst="straightConnector1">
            <a:avLst/>
          </a:prstGeom>
          <a:ln w="88900">
            <a:solidFill>
              <a:srgbClr val="00B0F0"/>
            </a:solidFill>
            <a:miter lim="800000"/>
            <a:tailEnd type="none" w="sm" len="sm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 flipH="1">
            <a:off x="3203848" y="4221088"/>
            <a:ext cx="2016224" cy="0"/>
          </a:xfrm>
          <a:prstGeom prst="straightConnector1">
            <a:avLst/>
          </a:prstGeom>
          <a:ln w="88900">
            <a:solidFill>
              <a:srgbClr val="00B0F0"/>
            </a:solidFill>
            <a:miter lim="800000"/>
            <a:tailEnd type="arrow" w="sm" len="sm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flipH="1">
            <a:off x="3995936" y="4221088"/>
            <a:ext cx="1224136" cy="2088232"/>
          </a:xfrm>
          <a:prstGeom prst="straightConnector1">
            <a:avLst/>
          </a:prstGeom>
          <a:ln w="88900">
            <a:solidFill>
              <a:srgbClr val="00B0F0"/>
            </a:solidFill>
            <a:miter lim="800000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2987824" y="4221088"/>
            <a:ext cx="1008112" cy="2088232"/>
          </a:xfrm>
          <a:prstGeom prst="straightConnector1">
            <a:avLst/>
          </a:prstGeom>
          <a:ln w="88900">
            <a:solidFill>
              <a:srgbClr val="00B0F0"/>
            </a:solidFill>
            <a:miter lim="800000"/>
            <a:tailEnd type="none" w="sm" len="sm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429636" y="2132856"/>
            <a:ext cx="1452642" cy="116955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400" b="1" smtClean="0">
                <a:latin typeface="+mn-ea"/>
                <a:cs typeface="Arial" pitchFamily="34" charset="0"/>
              </a:rPr>
              <a:t>Demand link (V&amp;V) </a:t>
            </a:r>
            <a:br>
              <a:rPr lang="en-US" altLang="ja-JP" sz="1400" b="1" smtClean="0">
                <a:latin typeface="+mn-ea"/>
                <a:cs typeface="Arial" pitchFamily="34" charset="0"/>
              </a:rPr>
            </a:br>
            <a:r>
              <a:rPr lang="en-US" altLang="ja-JP" sz="1400" b="1" smtClean="0">
                <a:latin typeface="+mn-ea"/>
                <a:cs typeface="Arial" pitchFamily="34" charset="0"/>
              </a:rPr>
              <a:t>Format verification (SLDV)</a:t>
            </a:r>
            <a:endParaRPr kumimoji="1" lang="ja-JP" altLang="en-US" sz="1400" b="1" dirty="0">
              <a:latin typeface="+mn-ea"/>
              <a:cs typeface="Arial" pitchFamily="34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987824" y="2852936"/>
            <a:ext cx="2618024" cy="1384995"/>
          </a:xfrm>
          <a:prstGeom prst="rect">
            <a:avLst/>
          </a:prstGeom>
          <a:noFill/>
          <a:effectLst>
            <a:outerShdw blurRad="711200" dir="2340000" algn="tl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400" b="1" smtClean="0">
                <a:latin typeface="+mn-ea"/>
                <a:cs typeface="Arial" pitchFamily="34" charset="0"/>
              </a:rPr>
              <a:t>Model guideline check (V&amp;V) model coverage test (V&amp;V) automatic testing generation (SLDV) automatic report generation </a:t>
            </a:r>
            <a:br>
              <a:rPr kumimoji="1" lang="en-US" altLang="ja-JP" sz="1400" b="1" smtClean="0">
                <a:latin typeface="+mn-ea"/>
                <a:cs typeface="Arial" pitchFamily="34" charset="0"/>
              </a:rPr>
            </a:br>
            <a:r>
              <a:rPr kumimoji="1" lang="en-US" altLang="ja-JP" sz="1400" b="1" smtClean="0">
                <a:latin typeface="+mn-ea"/>
                <a:cs typeface="Arial" pitchFamily="34" charset="0"/>
              </a:rPr>
              <a:t>(Report Generator)</a:t>
            </a:r>
            <a:endParaRPr kumimoji="1" lang="ja-JP" altLang="en-US" sz="1400" b="1" dirty="0">
              <a:latin typeface="+mn-ea"/>
              <a:cs typeface="Arial" pitchFamily="34" charset="0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437748" y="4509120"/>
            <a:ext cx="1789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smtClean="0">
                <a:latin typeface="+mn-ea"/>
                <a:cs typeface="Arial" pitchFamily="34" charset="0"/>
              </a:rPr>
              <a:t>SILS </a:t>
            </a:r>
            <a:br>
              <a:rPr kumimoji="1" lang="en-US" altLang="ja-JP" sz="1400" b="1" smtClean="0">
                <a:latin typeface="+mn-ea"/>
                <a:cs typeface="Arial" pitchFamily="34" charset="0"/>
              </a:rPr>
            </a:br>
            <a:r>
              <a:rPr kumimoji="1" lang="en-US" altLang="ja-JP" sz="1400" b="1" smtClean="0">
                <a:latin typeface="+mn-ea"/>
                <a:cs typeface="Arial" pitchFamily="34" charset="0"/>
              </a:rPr>
              <a:t>Run-time error specification </a:t>
            </a:r>
            <a:br>
              <a:rPr kumimoji="1" lang="en-US" altLang="ja-JP" sz="1400" b="1" smtClean="0">
                <a:latin typeface="+mn-ea"/>
                <a:cs typeface="Arial" pitchFamily="34" charset="0"/>
              </a:rPr>
            </a:br>
            <a:r>
              <a:rPr kumimoji="1" lang="en-US" altLang="ja-JP" sz="1400" b="1" smtClean="0">
                <a:latin typeface="+mn-ea"/>
                <a:cs typeface="Arial" pitchFamily="34" charset="0"/>
              </a:rPr>
              <a:t>(Polyspace)</a:t>
            </a:r>
            <a:endParaRPr kumimoji="1" lang="ja-JP" altLang="en-US" sz="1400" b="1" dirty="0">
              <a:latin typeface="+mn-ea"/>
              <a:cs typeface="Arial" pitchFamily="34" charset="0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779912" y="5589240"/>
            <a:ext cx="93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smtClean="0">
                <a:latin typeface="+mn-ea"/>
                <a:cs typeface="Arial" pitchFamily="34" charset="0"/>
              </a:rPr>
              <a:t>PILS (EC)</a:t>
            </a:r>
            <a:endParaRPr kumimoji="1" lang="ja-JP" altLang="en-US" sz="1400" b="1" dirty="0">
              <a:latin typeface="+mn-ea"/>
              <a:cs typeface="Arial" pitchFamily="34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508104" y="2348880"/>
            <a:ext cx="34563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ja-JP" smtClean="0">
                <a:latin typeface="Arial" pitchFamily="34" charset="0"/>
                <a:cs typeface="Arial" pitchFamily="34" charset="0"/>
              </a:rPr>
              <a:t>A model and a code have high conformity and the simulation result of a Simulink model serves as truth.</a:t>
            </a:r>
            <a:endParaRPr lang="en-US" altLang="ja-JP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ja-JP" smtClean="0">
                <a:latin typeface="Arial" pitchFamily="34" charset="0"/>
                <a:cs typeface="Arial" pitchFamily="34" charset="0"/>
              </a:rPr>
              <a:t>Since it corresponds to the parse of a floating point model, model validation is possible at a last process.</a:t>
            </a:r>
            <a:endParaRPr lang="en-US" altLang="ja-JP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ja-JP" smtClean="0">
                <a:latin typeface="Arial" pitchFamily="34" charset="0"/>
                <a:cs typeface="Arial" pitchFamily="34" charset="0"/>
              </a:rPr>
              <a:t>Customizability is high as the whole tool chain, and it is easy to fix to environment suitable for a lot of people development.</a:t>
            </a:r>
            <a:endParaRPr lang="en-US" altLang="ja-JP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ja-JP" smtClean="0">
                <a:latin typeface="Arial" pitchFamily="34" charset="0"/>
                <a:cs typeface="Arial" pitchFamily="34" charset="0"/>
              </a:rPr>
              <a:t>Specification of the fault of an object code is easy by PILS which synchronized with the simulation.</a:t>
            </a:r>
            <a:endParaRPr lang="en-US" altLang="ja-JP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ja-JP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complicated floating point model has the comparatively high analysis cost at the time of format verification use.</a:t>
            </a:r>
            <a:endParaRPr lang="en-US" altLang="ja-JP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平行四辺形 47"/>
          <p:cNvSpPr/>
          <p:nvPr/>
        </p:nvSpPr>
        <p:spPr>
          <a:xfrm>
            <a:off x="5309980" y="4615132"/>
            <a:ext cx="1993718" cy="1689704"/>
          </a:xfrm>
          <a:prstGeom prst="parallelogram">
            <a:avLst>
              <a:gd name="adj" fmla="val 83017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500000" scaled="0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平行四辺形 7"/>
          <p:cNvSpPr/>
          <p:nvPr/>
        </p:nvSpPr>
        <p:spPr>
          <a:xfrm flipH="1">
            <a:off x="1913052" y="2000240"/>
            <a:ext cx="3857652" cy="4143404"/>
          </a:xfrm>
          <a:prstGeom prst="parallelogram">
            <a:avLst>
              <a:gd name="adj" fmla="val 847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6416" y="260648"/>
            <a:ext cx="8740080" cy="1143000"/>
          </a:xfrm>
        </p:spPr>
        <p:txBody>
          <a:bodyPr/>
          <a:lstStyle/>
          <a:p>
            <a:r>
              <a:rPr kumimoji="1" lang="en-US" altLang="ja-JP" dirty="0" smtClean="0">
                <a:latin typeface="Arial" pitchFamily="34" charset="0"/>
              </a:rPr>
              <a:t>Verifying equivalency between model and code</a:t>
            </a:r>
            <a:endParaRPr kumimoji="1" lang="ja-JP" altLang="en-US" dirty="0">
              <a:latin typeface="Arial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33600" y="2708910"/>
            <a:ext cx="2133600" cy="7543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latin typeface="Arial" pitchFamily="34" charset="0"/>
                <a:cs typeface="Arial" pitchFamily="34" charset="0"/>
              </a:rPr>
              <a:t>Executable specification model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33800" y="5105400"/>
            <a:ext cx="2000264" cy="4286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latin typeface="Arial" pitchFamily="34" charset="0"/>
                <a:cs typeface="Arial" pitchFamily="34" charset="0"/>
              </a:rPr>
              <a:t>C code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41548" y="1785926"/>
            <a:ext cx="1935052" cy="5762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latin typeface="Arial" pitchFamily="34" charset="0"/>
                <a:cs typeface="Arial" pitchFamily="34" charset="0"/>
              </a:rPr>
              <a:t>Requirement specification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895600" y="3886200"/>
            <a:ext cx="21336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dirty="0" smtClean="0">
                <a:latin typeface="Arial" pitchFamily="34" charset="0"/>
                <a:cs typeface="Arial" pitchFamily="34" charset="0"/>
              </a:rPr>
              <a:t>Implementation model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572000" y="6019800"/>
            <a:ext cx="2286000" cy="533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latin typeface="Arial" pitchFamily="34" charset="0"/>
                <a:cs typeface="Arial" pitchFamily="34" charset="0"/>
              </a:rPr>
              <a:t>Object code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環状矢印 31"/>
          <p:cNvSpPr/>
          <p:nvPr/>
        </p:nvSpPr>
        <p:spPr>
          <a:xfrm rot="13624722" flipV="1">
            <a:off x="4669441" y="3868247"/>
            <a:ext cx="2744509" cy="2590800"/>
          </a:xfrm>
          <a:prstGeom prst="circularArrow">
            <a:avLst>
              <a:gd name="adj1" fmla="val 5027"/>
              <a:gd name="adj2" fmla="val 1142319"/>
              <a:gd name="adj3" fmla="val 20201438"/>
              <a:gd name="adj4" fmla="val 10800000"/>
              <a:gd name="adj5" fmla="val 68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2286000" y="4648200"/>
            <a:ext cx="1524000" cy="381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09600" y="4419600"/>
            <a:ext cx="1752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en-US" altLang="ja-JP" b="1" smtClean="0">
                <a:latin typeface="Arial" pitchFamily="34" charset="0"/>
                <a:cs typeface="Arial" pitchFamily="34" charset="0"/>
              </a:rPr>
              <a:t>Code Generation</a:t>
            </a:r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465171" y="1253177"/>
            <a:ext cx="3852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>
                <a:latin typeface="Arial" pitchFamily="34" charset="0"/>
                <a:cs typeface="Arial" pitchFamily="34" charset="0"/>
              </a:rPr>
              <a:t>Verifying </a:t>
            </a:r>
            <a:r>
              <a:rPr kumimoji="1" lang="en-US" altLang="ja-JP" sz="2200" dirty="0" smtClean="0">
                <a:latin typeface="Arial" pitchFamily="34" charset="0"/>
                <a:cs typeface="Arial" pitchFamily="34" charset="0"/>
              </a:rPr>
              <a:t>equivalency between model and code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環状矢印 55"/>
          <p:cNvSpPr/>
          <p:nvPr/>
        </p:nvSpPr>
        <p:spPr>
          <a:xfrm rot="13624722" flipV="1">
            <a:off x="4803052" y="4024969"/>
            <a:ext cx="1254639" cy="2010057"/>
          </a:xfrm>
          <a:prstGeom prst="circularArrow">
            <a:avLst>
              <a:gd name="adj1" fmla="val 8431"/>
              <a:gd name="adj2" fmla="val 1142319"/>
              <a:gd name="adj3" fmla="val 19625845"/>
              <a:gd name="adj4" fmla="val 10800000"/>
              <a:gd name="adj5" fmla="val 108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コンテンツ プレースホルダ 4"/>
          <p:cNvSpPr>
            <a:spLocks noGrp="1"/>
          </p:cNvSpPr>
          <p:nvPr>
            <p:ph sz="half" idx="1"/>
          </p:nvPr>
        </p:nvSpPr>
        <p:spPr>
          <a:xfrm>
            <a:off x="4724400" y="2293620"/>
            <a:ext cx="4419600" cy="1508760"/>
          </a:xfrm>
          <a:solidFill>
            <a:schemeClr val="accent1"/>
          </a:solidFill>
        </p:spPr>
        <p:txBody>
          <a:bodyPr/>
          <a:lstStyle/>
          <a:p>
            <a:pPr>
              <a:buNone/>
            </a:pPr>
            <a:r>
              <a:rPr kumimoji="1" lang="en-US" altLang="ja-JP" sz="1800" dirty="0" smtClean="0"/>
              <a:t>(5) </a:t>
            </a:r>
            <a:r>
              <a:rPr lang="en-US" altLang="ja-JP" sz="1800" dirty="0"/>
              <a:t>Verifying equivalency </a:t>
            </a:r>
            <a:r>
              <a:rPr kumimoji="1" lang="en-US" altLang="ja-JP" sz="1800" dirty="0" smtClean="0"/>
              <a:t>between model and code by SILS/PILS </a:t>
            </a:r>
          </a:p>
          <a:p>
            <a:pPr>
              <a:buNone/>
            </a:pPr>
            <a:r>
              <a:rPr kumimoji="1" lang="en-US" altLang="ja-JP" sz="1800" dirty="0" smtClean="0"/>
              <a:t>(6)  Setting traceability between model and code </a:t>
            </a:r>
            <a:endParaRPr lang="en-US" altLang="ja-JP" sz="1800" dirty="0"/>
          </a:p>
          <a:p>
            <a:pPr>
              <a:buNone/>
            </a:pPr>
            <a:r>
              <a:rPr kumimoji="1" lang="en-US" altLang="ja-JP" sz="1800" dirty="0" smtClean="0"/>
              <a:t>(7)  Code coverage </a:t>
            </a:r>
            <a:r>
              <a:rPr kumimoji="1" lang="en-US" altLang="ja-JP" sz="1800" dirty="0" err="1" smtClean="0"/>
              <a:t>measurementment</a:t>
            </a:r>
            <a:endParaRPr kumimoji="1" lang="ja-JP" altLang="en-US" sz="1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8600" y="5562600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 smtClean="0">
                <a:latin typeface="Arial" pitchFamily="34" charset="0"/>
                <a:cs typeface="Arial" pitchFamily="34" charset="0"/>
              </a:rPr>
              <a:t>C code verification</a:t>
            </a:r>
            <a:endParaRPr kumimoji="1" lang="ja-JP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コンテンツ プレースホルダ 4"/>
          <p:cNvSpPr txBox="1">
            <a:spLocks/>
          </p:cNvSpPr>
          <p:nvPr/>
        </p:nvSpPr>
        <p:spPr>
          <a:xfrm>
            <a:off x="762000" y="5943600"/>
            <a:ext cx="3581400" cy="7620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(8)  Verify that</a:t>
            </a:r>
            <a:r>
              <a:rPr kumimoji="1" lang="en-US" altLang="ja-JP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there is no </a:t>
            </a: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run-time</a:t>
            </a:r>
            <a:r>
              <a:rPr kumimoji="1" lang="en-US" altLang="ja-JP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error by </a:t>
            </a: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Polyspace R.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88149"/>
            <a:ext cx="2078038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タイトル 1"/>
          <p:cNvSpPr>
            <a:spLocks noGrp="1"/>
          </p:cNvSpPr>
          <p:nvPr>
            <p:ph type="title" idx="4294967295"/>
          </p:nvPr>
        </p:nvSpPr>
        <p:spPr>
          <a:xfrm>
            <a:off x="468313" y="202183"/>
            <a:ext cx="5975350" cy="922561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V&amp;V related products in MATLAB/Simulink product families</a:t>
            </a:r>
            <a:endParaRPr lang="ja-JP" altLang="en-US" dirty="0" smtClean="0">
              <a:solidFill>
                <a:schemeClr val="accent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46088" y="1052736"/>
            <a:ext cx="7726362" cy="503238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latin typeface="Candara" pitchFamily="34" charset="0"/>
              </a:rPr>
              <a:t>Simulink Verification and Validation </a:t>
            </a:r>
            <a:r>
              <a:rPr lang="en-US" altLang="ja-JP" baseline="30000" dirty="0" smtClean="0">
                <a:latin typeface="Candara" pitchFamily="34" charset="0"/>
              </a:rPr>
              <a:t>TM</a:t>
            </a:r>
            <a:r>
              <a:rPr lang="en-US" altLang="ja-JP" dirty="0" smtClean="0">
                <a:latin typeface="Candara" pitchFamily="34" charset="0"/>
              </a:rPr>
              <a:t> (</a:t>
            </a:r>
            <a:r>
              <a:rPr lang="en-US" altLang="ja-JP" dirty="0" err="1" smtClean="0">
                <a:latin typeface="Candara" pitchFamily="34" charset="0"/>
              </a:rPr>
              <a:t>SLVnV</a:t>
            </a:r>
            <a:r>
              <a:rPr lang="en-US" altLang="ja-JP" dirty="0" smtClean="0">
                <a:latin typeface="Candara" pitchFamily="34" charset="0"/>
              </a:rPr>
              <a:t>)</a:t>
            </a:r>
          </a:p>
          <a:p>
            <a:pPr marL="685800" lvl="1">
              <a:buFont typeface="Arial" pitchFamily="34" charset="0"/>
              <a:buChar char="•"/>
              <a:defRPr/>
            </a:pPr>
            <a:endParaRPr lang="en-US" altLang="ja-JP" sz="1200" dirty="0" smtClean="0">
              <a:latin typeface="Candara" pitchFamily="34" charset="0"/>
              <a:cs typeface="Arial" pitchFamily="34" charset="0"/>
            </a:endParaRPr>
          </a:p>
          <a:p>
            <a:pPr marL="685800" lvl="1">
              <a:buFont typeface="Arial" pitchFamily="34" charset="0"/>
              <a:buChar char="•"/>
              <a:defRPr/>
            </a:pPr>
            <a:endParaRPr lang="en-US" altLang="ja-JP" sz="1200" dirty="0">
              <a:latin typeface="Candara" pitchFamily="34" charset="0"/>
              <a:cs typeface="Arial" pitchFamily="34" charset="0"/>
            </a:endParaRPr>
          </a:p>
          <a:p>
            <a:pPr marL="685800" lvl="1">
              <a:buFont typeface="Arial" pitchFamily="34" charset="0"/>
              <a:buChar char="•"/>
              <a:defRPr/>
            </a:pPr>
            <a:endParaRPr lang="en-US" altLang="ja-JP" sz="1200" dirty="0" smtClean="0">
              <a:latin typeface="Candara" pitchFamily="34" charset="0"/>
              <a:cs typeface="Arial" pitchFamily="34" charset="0"/>
            </a:endParaRPr>
          </a:p>
          <a:p>
            <a:pPr marL="685800" lvl="1">
              <a:buFont typeface="Arial" pitchFamily="34" charset="0"/>
              <a:buChar char="•"/>
              <a:defRPr/>
            </a:pPr>
            <a:endParaRPr lang="en-US" altLang="ja-JP" sz="1200" dirty="0">
              <a:latin typeface="Candara" pitchFamily="34" charset="0"/>
              <a:cs typeface="Arial" pitchFamily="34" charset="0"/>
            </a:endParaRPr>
          </a:p>
          <a:p>
            <a:pPr marL="685800" lvl="1">
              <a:buFont typeface="Arial" pitchFamily="34" charset="0"/>
              <a:buChar char="•"/>
              <a:defRPr/>
            </a:pPr>
            <a:endParaRPr lang="en-US" altLang="ja-JP" sz="1200" dirty="0" smtClean="0">
              <a:latin typeface="Candara" pitchFamily="34" charset="0"/>
            </a:endParaRPr>
          </a:p>
          <a:p>
            <a:pPr marL="0" indent="0">
              <a:buFontTx/>
              <a:buNone/>
              <a:defRPr/>
            </a:pPr>
            <a:endParaRPr lang="ja-JP" altLang="en-US" sz="2000" dirty="0">
              <a:latin typeface="Candara" pitchFamily="34" charset="0"/>
            </a:endParaRPr>
          </a:p>
        </p:txBody>
      </p:sp>
      <p:sp>
        <p:nvSpPr>
          <p:cNvPr id="102405" name="Text Box 16"/>
          <p:cNvSpPr txBox="1">
            <a:spLocks noChangeArrowheads="1"/>
          </p:cNvSpPr>
          <p:nvPr/>
        </p:nvSpPr>
        <p:spPr bwMode="auto">
          <a:xfrm>
            <a:off x="179389" y="1609949"/>
            <a:ext cx="2774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1" dirty="0" smtClean="0"/>
              <a:t>Model coverage </a:t>
            </a:r>
            <a:r>
              <a:rPr lang="en-US" altLang="ja-JP" sz="1400" b="1" dirty="0" err="1" smtClean="0"/>
              <a:t>measurementment</a:t>
            </a:r>
            <a:endParaRPr lang="ja-JP" altLang="en-US" sz="1400" b="1" dirty="0"/>
          </a:p>
        </p:txBody>
      </p:sp>
      <p:grpSp>
        <p:nvGrpSpPr>
          <p:cNvPr id="102406" name="グループ化 17408"/>
          <p:cNvGrpSpPr>
            <a:grpSpLocks/>
          </p:cNvGrpSpPr>
          <p:nvPr/>
        </p:nvGrpSpPr>
        <p:grpSpPr bwMode="auto">
          <a:xfrm>
            <a:off x="271463" y="2052861"/>
            <a:ext cx="1681162" cy="1585913"/>
            <a:chOff x="599669" y="2185903"/>
            <a:chExt cx="1392999" cy="1202098"/>
          </a:xfrm>
        </p:grpSpPr>
        <p:graphicFrame>
          <p:nvGraphicFramePr>
            <p:cNvPr id="102407" name="Object 20"/>
            <p:cNvGraphicFramePr>
              <a:graphicFrameLocks noChangeAspect="1"/>
            </p:cNvGraphicFramePr>
            <p:nvPr/>
          </p:nvGraphicFramePr>
          <p:xfrm>
            <a:off x="599669" y="2185903"/>
            <a:ext cx="1392999" cy="1202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" name="ビットマップ イメージ" r:id="rId5" imgW="3742857" imgH="2924583" progId="Paint.Picture">
                    <p:embed/>
                  </p:oleObj>
                </mc:Choice>
                <mc:Fallback>
                  <p:oleObj name="ビットマップ イメージ" r:id="rId5" imgW="3742857" imgH="292458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669" y="2185903"/>
                          <a:ext cx="1392999" cy="1202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08" name="Freeform 22"/>
            <p:cNvSpPr>
              <a:spLocks/>
            </p:cNvSpPr>
            <p:nvPr/>
          </p:nvSpPr>
          <p:spPr bwMode="auto">
            <a:xfrm>
              <a:off x="1179580" y="2300416"/>
              <a:ext cx="572256" cy="184069"/>
            </a:xfrm>
            <a:custGeom>
              <a:avLst/>
              <a:gdLst>
                <a:gd name="T0" fmla="*/ 0 w 783"/>
                <a:gd name="T1" fmla="*/ 0 h 228"/>
                <a:gd name="T2" fmla="*/ 230749259 w 783"/>
                <a:gd name="T3" fmla="*/ 0 h 228"/>
                <a:gd name="T4" fmla="*/ 232352015 w 783"/>
                <a:gd name="T5" fmla="*/ 148602617 h 228"/>
                <a:gd name="T6" fmla="*/ 418233626 w 783"/>
                <a:gd name="T7" fmla="*/ 148602617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3" h="228">
                  <a:moveTo>
                    <a:pt x="0" y="0"/>
                  </a:moveTo>
                  <a:lnTo>
                    <a:pt x="432" y="0"/>
                  </a:lnTo>
                  <a:lnTo>
                    <a:pt x="435" y="228"/>
                  </a:lnTo>
                  <a:lnTo>
                    <a:pt x="783" y="22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409" name="Freeform 29"/>
            <p:cNvSpPr>
              <a:spLocks/>
            </p:cNvSpPr>
            <p:nvPr/>
          </p:nvSpPr>
          <p:spPr bwMode="auto">
            <a:xfrm>
              <a:off x="682199" y="2675101"/>
              <a:ext cx="1094081" cy="477125"/>
            </a:xfrm>
            <a:custGeom>
              <a:avLst/>
              <a:gdLst>
                <a:gd name="T0" fmla="*/ 0 w 1497"/>
                <a:gd name="T1" fmla="*/ 385191651 h 591"/>
                <a:gd name="T2" fmla="*/ 420368284 w 1497"/>
                <a:gd name="T3" fmla="*/ 383236326 h 591"/>
                <a:gd name="T4" fmla="*/ 420368284 w 1497"/>
                <a:gd name="T5" fmla="*/ 121227694 h 591"/>
                <a:gd name="T6" fmla="*/ 591827659 w 1497"/>
                <a:gd name="T7" fmla="*/ 121227694 h 591"/>
                <a:gd name="T8" fmla="*/ 593429681 w 1497"/>
                <a:gd name="T9" fmla="*/ 0 h 591"/>
                <a:gd name="T10" fmla="*/ 799608039 w 1497"/>
                <a:gd name="T11" fmla="*/ 651506 h 5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97" h="591">
                  <a:moveTo>
                    <a:pt x="0" y="591"/>
                  </a:moveTo>
                  <a:lnTo>
                    <a:pt x="787" y="588"/>
                  </a:lnTo>
                  <a:lnTo>
                    <a:pt x="787" y="186"/>
                  </a:lnTo>
                  <a:lnTo>
                    <a:pt x="1108" y="186"/>
                  </a:lnTo>
                  <a:lnTo>
                    <a:pt x="1111" y="0"/>
                  </a:lnTo>
                  <a:lnTo>
                    <a:pt x="1497" y="1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410" name="テキスト ボックス 30"/>
          <p:cNvSpPr txBox="1">
            <a:spLocks noChangeArrowheads="1"/>
          </p:cNvSpPr>
          <p:nvPr/>
        </p:nvSpPr>
        <p:spPr bwMode="auto">
          <a:xfrm>
            <a:off x="446088" y="3932461"/>
            <a:ext cx="50120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ja-JP" sz="2400" dirty="0">
                <a:latin typeface="Candara" pitchFamily="34" charset="0"/>
              </a:rPr>
              <a:t>Simulink Design Verifier </a:t>
            </a:r>
            <a:r>
              <a:rPr lang="en-US" altLang="ja-JP" sz="2400" baseline="30000" dirty="0">
                <a:cs typeface="Arial" charset="0"/>
              </a:rPr>
              <a:t>TM </a:t>
            </a:r>
            <a:r>
              <a:rPr lang="en-US" altLang="ja-JP" sz="2400" dirty="0">
                <a:latin typeface="Candara" pitchFamily="34" charset="0"/>
              </a:rPr>
              <a:t>(SLDV)</a:t>
            </a:r>
          </a:p>
        </p:txBody>
      </p:sp>
      <p:grpSp>
        <p:nvGrpSpPr>
          <p:cNvPr id="102411" name="グループ化 17411"/>
          <p:cNvGrpSpPr>
            <a:grpSpLocks/>
          </p:cNvGrpSpPr>
          <p:nvPr/>
        </p:nvGrpSpPr>
        <p:grpSpPr bwMode="auto">
          <a:xfrm>
            <a:off x="1692275" y="2132236"/>
            <a:ext cx="1390124" cy="1583988"/>
            <a:chOff x="1835101" y="1988840"/>
            <a:chExt cx="1391414" cy="1583801"/>
          </a:xfrm>
        </p:grpSpPr>
        <p:pic>
          <p:nvPicPr>
            <p:cNvPr id="10241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24"/>
            <a:stretch>
              <a:fillRect/>
            </a:stretch>
          </p:blipFill>
          <p:spPr bwMode="auto">
            <a:xfrm>
              <a:off x="2006843" y="1988840"/>
              <a:ext cx="1134393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テキスト ボックス 17410"/>
            <p:cNvSpPr txBox="1"/>
            <p:nvPr/>
          </p:nvSpPr>
          <p:spPr>
            <a:xfrm>
              <a:off x="1835101" y="2557098"/>
              <a:ext cx="1391414" cy="1015543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1200" b="1" dirty="0" smtClean="0"/>
                <a:t>Model coverage </a:t>
              </a:r>
            </a:p>
            <a:p>
              <a:pPr>
                <a:defRPr/>
              </a:pPr>
              <a:r>
                <a:rPr lang="en-US" altLang="ja-JP" sz="1200" b="1" dirty="0" smtClean="0"/>
                <a:t>report</a:t>
              </a:r>
              <a:endParaRPr lang="en-US" altLang="ja-JP" sz="1200" b="1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ja-JP" sz="1200" b="1" dirty="0"/>
                <a:t>Decision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ja-JP" sz="1200" b="1" dirty="0"/>
                <a:t>Condition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ja-JP" sz="1200" b="1" dirty="0"/>
                <a:t>MC/DC</a:t>
              </a:r>
              <a:endParaRPr lang="ja-JP" altLang="en-US" sz="1200" b="1" dirty="0"/>
            </a:p>
          </p:txBody>
        </p:sp>
      </p:grpSp>
      <p:sp>
        <p:nvSpPr>
          <p:cNvPr id="4" name="正方形/長方形 17412"/>
          <p:cNvSpPr/>
          <p:nvPr/>
        </p:nvSpPr>
        <p:spPr>
          <a:xfrm>
            <a:off x="179388" y="1609949"/>
            <a:ext cx="2916237" cy="2266950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191250" y="1628999"/>
            <a:ext cx="2917825" cy="2266950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179388" y="4543649"/>
            <a:ext cx="2916237" cy="2266950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203575" y="4561111"/>
            <a:ext cx="2917825" cy="2268538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2418" name="Text Box 16"/>
          <p:cNvSpPr txBox="1">
            <a:spLocks noChangeArrowheads="1"/>
          </p:cNvSpPr>
          <p:nvPr/>
        </p:nvSpPr>
        <p:spPr bwMode="auto">
          <a:xfrm>
            <a:off x="3273425" y="1628999"/>
            <a:ext cx="28479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1" dirty="0" smtClean="0">
                <a:latin typeface="Candara" pitchFamily="34" charset="0"/>
                <a:cs typeface="Arial" charset="0"/>
              </a:rPr>
              <a:t>Traceability setting between requirement and model</a:t>
            </a:r>
            <a:endParaRPr lang="en-US" altLang="ja-JP" sz="1400" b="1" dirty="0">
              <a:latin typeface="Candara" pitchFamily="34" charset="0"/>
              <a:cs typeface="Arial" charset="0"/>
            </a:endParaRPr>
          </a:p>
        </p:txBody>
      </p:sp>
      <p:pic>
        <p:nvPicPr>
          <p:cNvPr id="102419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6" r="34613" b="39032"/>
          <a:stretch>
            <a:fillRect/>
          </a:stretch>
        </p:blipFill>
        <p:spPr bwMode="auto">
          <a:xfrm>
            <a:off x="1604963" y="5599336"/>
            <a:ext cx="14541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0" name="テキスト ボックス 48"/>
          <p:cNvSpPr txBox="1">
            <a:spLocks noChangeArrowheads="1"/>
          </p:cNvSpPr>
          <p:nvPr/>
        </p:nvSpPr>
        <p:spPr bwMode="auto">
          <a:xfrm>
            <a:off x="371475" y="3500661"/>
            <a:ext cx="13083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cs typeface="Arial" charset="0"/>
              </a:rPr>
              <a:t>Controller model</a:t>
            </a:r>
            <a:endParaRPr lang="ja-JP" altLang="en-US" sz="1200" dirty="0">
              <a:cs typeface="Arial" charset="0"/>
            </a:endParaRPr>
          </a:p>
        </p:txBody>
      </p:sp>
      <p:sp>
        <p:nvSpPr>
          <p:cNvPr id="51" name="右矢印 50"/>
          <p:cNvSpPr/>
          <p:nvPr/>
        </p:nvSpPr>
        <p:spPr>
          <a:xfrm>
            <a:off x="1116013" y="5732686"/>
            <a:ext cx="681037" cy="609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ja-JP" alt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422" name="テキスト ボックス 51"/>
          <p:cNvSpPr txBox="1">
            <a:spLocks noChangeArrowheads="1"/>
          </p:cNvSpPr>
          <p:nvPr/>
        </p:nvSpPr>
        <p:spPr bwMode="auto">
          <a:xfrm>
            <a:off x="385763" y="6380386"/>
            <a:ext cx="13083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cs typeface="Arial" charset="0"/>
              </a:rPr>
              <a:t>Controller model</a:t>
            </a:r>
            <a:endParaRPr lang="ja-JP" altLang="en-US" sz="1200" dirty="0">
              <a:cs typeface="Arial" charset="0"/>
            </a:endParaRPr>
          </a:p>
        </p:txBody>
      </p:sp>
      <p:sp>
        <p:nvSpPr>
          <p:cNvPr id="102423" name="テキスト ボックス 53"/>
          <p:cNvSpPr txBox="1">
            <a:spLocks noChangeArrowheads="1"/>
          </p:cNvSpPr>
          <p:nvPr/>
        </p:nvSpPr>
        <p:spPr bwMode="auto">
          <a:xfrm>
            <a:off x="1711325" y="6381974"/>
            <a:ext cx="1492250" cy="55399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 b="1" dirty="0" smtClean="0"/>
              <a:t>Test vectors to meet model coverage objectives</a:t>
            </a:r>
            <a:endParaRPr lang="ja-JP" altLang="en-US" sz="1000" b="1" dirty="0"/>
          </a:p>
        </p:txBody>
      </p:sp>
      <p:sp>
        <p:nvSpPr>
          <p:cNvPr id="102424" name="Text Box 16"/>
          <p:cNvSpPr txBox="1">
            <a:spLocks noChangeArrowheads="1"/>
          </p:cNvSpPr>
          <p:nvPr/>
        </p:nvSpPr>
        <p:spPr bwMode="auto">
          <a:xfrm>
            <a:off x="406400" y="4634136"/>
            <a:ext cx="24876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1" dirty="0" smtClean="0"/>
              <a:t>Automatic Test Generation</a:t>
            </a:r>
            <a:endParaRPr lang="ja-JP" altLang="en-US" sz="1400" b="1" dirty="0"/>
          </a:p>
        </p:txBody>
      </p:sp>
      <p:sp>
        <p:nvSpPr>
          <p:cNvPr id="102425" name="Text Box 16"/>
          <p:cNvSpPr txBox="1">
            <a:spLocks noChangeArrowheads="1"/>
          </p:cNvSpPr>
          <p:nvPr/>
        </p:nvSpPr>
        <p:spPr bwMode="auto">
          <a:xfrm>
            <a:off x="3234600" y="4616674"/>
            <a:ext cx="320960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1" dirty="0" smtClean="0">
                <a:latin typeface="Candara" pitchFamily="34" charset="0"/>
                <a:cs typeface="Arial" charset="0"/>
              </a:rPr>
              <a:t>Property Proving  </a:t>
            </a:r>
            <a:r>
              <a:rPr lang="en-US" altLang="ja-JP" sz="1200" b="1" dirty="0" smtClean="0">
                <a:latin typeface="Candara" pitchFamily="34" charset="0"/>
                <a:cs typeface="Arial" charset="0"/>
              </a:rPr>
              <a:t>(Formal verification)</a:t>
            </a:r>
            <a:endParaRPr lang="ja-JP" altLang="en-US" sz="1400" dirty="0">
              <a:latin typeface="Candara" pitchFamily="34" charset="0"/>
              <a:cs typeface="Arial" charset="0"/>
            </a:endParaRPr>
          </a:p>
        </p:txBody>
      </p:sp>
      <p:pic>
        <p:nvPicPr>
          <p:cNvPr id="102426" name="Picture 2"/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t="25522" r="19716" b="15695"/>
          <a:stretch>
            <a:fillRect/>
          </a:stretch>
        </p:blipFill>
        <p:spPr bwMode="auto">
          <a:xfrm>
            <a:off x="3121025" y="5156424"/>
            <a:ext cx="182721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右矢印 58"/>
          <p:cNvSpPr/>
          <p:nvPr/>
        </p:nvSpPr>
        <p:spPr>
          <a:xfrm rot="10800000">
            <a:off x="4932363" y="5877149"/>
            <a:ext cx="563562" cy="3730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メモ 59"/>
          <p:cNvSpPr/>
          <p:nvPr/>
        </p:nvSpPr>
        <p:spPr>
          <a:xfrm>
            <a:off x="5570538" y="5700936"/>
            <a:ext cx="490537" cy="45878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Verif</a:t>
            </a:r>
            <a:r>
              <a:rPr lang="en-US" altLang="ja-JP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defRPr/>
            </a:pPr>
            <a:r>
              <a:rPr lang="en-US" altLang="ja-JP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Spec.</a:t>
            </a:r>
            <a:endParaRPr lang="ja-JP" alt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メモ 60"/>
          <p:cNvSpPr/>
          <p:nvPr/>
        </p:nvSpPr>
        <p:spPr>
          <a:xfrm>
            <a:off x="5001023" y="4935761"/>
            <a:ext cx="515143" cy="512763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Req. spec.</a:t>
            </a:r>
            <a:endParaRPr lang="ja-JP" alt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右矢印 61"/>
          <p:cNvSpPr/>
          <p:nvPr/>
        </p:nvSpPr>
        <p:spPr>
          <a:xfrm rot="9956958">
            <a:off x="4289425" y="5234211"/>
            <a:ext cx="677863" cy="373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1" name="テキスト ボックス 62"/>
          <p:cNvSpPr txBox="1">
            <a:spLocks noChangeArrowheads="1"/>
          </p:cNvSpPr>
          <p:nvPr/>
        </p:nvSpPr>
        <p:spPr bwMode="auto">
          <a:xfrm>
            <a:off x="3635375" y="5011961"/>
            <a:ext cx="12089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 b="1" dirty="0" smtClean="0">
                <a:cs typeface="Arial" charset="0"/>
              </a:rPr>
              <a:t>Controller model</a:t>
            </a:r>
          </a:p>
        </p:txBody>
      </p:sp>
      <p:sp>
        <p:nvSpPr>
          <p:cNvPr id="102432" name="テキスト ボックス 63"/>
          <p:cNvSpPr txBox="1">
            <a:spLocks noChangeArrowheads="1"/>
          </p:cNvSpPr>
          <p:nvPr/>
        </p:nvSpPr>
        <p:spPr bwMode="auto">
          <a:xfrm>
            <a:off x="4355976" y="5588224"/>
            <a:ext cx="12923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 b="1" dirty="0" smtClean="0">
                <a:cs typeface="Arial" charset="0"/>
              </a:rPr>
              <a:t>Verification model</a:t>
            </a:r>
            <a:endParaRPr lang="en-US" altLang="ja-JP" sz="1000" b="1" dirty="0">
              <a:cs typeface="Arial" charset="0"/>
            </a:endParaRPr>
          </a:p>
        </p:txBody>
      </p:sp>
      <p:sp>
        <p:nvSpPr>
          <p:cNvPr id="69" name="右矢印 68"/>
          <p:cNvSpPr/>
          <p:nvPr/>
        </p:nvSpPr>
        <p:spPr>
          <a:xfrm rot="2852397">
            <a:off x="5447506" y="5473130"/>
            <a:ext cx="354013" cy="18732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191250" y="4545236"/>
            <a:ext cx="2917825" cy="2266950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2435" name="テキスト ボックス 17414"/>
          <p:cNvSpPr txBox="1">
            <a:spLocks noChangeArrowheads="1"/>
          </p:cNvSpPr>
          <p:nvPr/>
        </p:nvSpPr>
        <p:spPr bwMode="auto">
          <a:xfrm>
            <a:off x="3203575" y="6380386"/>
            <a:ext cx="2881313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800" b="1" dirty="0" smtClean="0">
                <a:cs typeface="Arial" charset="0"/>
              </a:rPr>
              <a:t>Mathematically prove that there is no </a:t>
            </a:r>
            <a:r>
              <a:rPr lang="en-US" altLang="ja-JP" sz="800" b="1" dirty="0" err="1" smtClean="0">
                <a:cs typeface="Arial" charset="0"/>
              </a:rPr>
              <a:t>inequivalency</a:t>
            </a:r>
            <a:r>
              <a:rPr lang="en-US" altLang="ja-JP" sz="800" b="1" dirty="0" smtClean="0">
                <a:cs typeface="Arial" charset="0"/>
              </a:rPr>
              <a:t> between controller and verification models</a:t>
            </a:r>
            <a:endParaRPr lang="ja-JP" altLang="en-US" sz="800" b="1" dirty="0">
              <a:cs typeface="Arial" charset="0"/>
            </a:endParaRPr>
          </a:p>
        </p:txBody>
      </p:sp>
      <p:sp>
        <p:nvSpPr>
          <p:cNvPr id="102436" name="Text Box 16"/>
          <p:cNvSpPr txBox="1">
            <a:spLocks noChangeArrowheads="1"/>
          </p:cNvSpPr>
          <p:nvPr/>
        </p:nvSpPr>
        <p:spPr bwMode="auto">
          <a:xfrm>
            <a:off x="6300788" y="4653186"/>
            <a:ext cx="24860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1" dirty="0" smtClean="0">
                <a:latin typeface="Candara" pitchFamily="34" charset="0"/>
                <a:cs typeface="Arial" charset="0"/>
              </a:rPr>
              <a:t>Design Error Detection</a:t>
            </a:r>
            <a:endParaRPr lang="ja-JP" altLang="en-US" sz="1400" b="1" dirty="0">
              <a:latin typeface="Candara" pitchFamily="34" charset="0"/>
              <a:cs typeface="Arial" charset="0"/>
            </a:endParaRPr>
          </a:p>
        </p:txBody>
      </p:sp>
      <p:pic>
        <p:nvPicPr>
          <p:cNvPr id="10243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71" r="50589"/>
          <a:stretch>
            <a:fillRect/>
          </a:stretch>
        </p:blipFill>
        <p:spPr bwMode="auto">
          <a:xfrm>
            <a:off x="6227763" y="4957986"/>
            <a:ext cx="1316037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" name="テキスト ボックス 81"/>
          <p:cNvSpPr txBox="1"/>
          <p:nvPr/>
        </p:nvSpPr>
        <p:spPr>
          <a:xfrm>
            <a:off x="7524328" y="4975449"/>
            <a:ext cx="1511722" cy="100027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200" b="1" dirty="0" smtClean="0"/>
              <a:t>Formally detects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ja-JP" sz="1100" b="1" dirty="0" smtClean="0"/>
              <a:t>Division-by-zero</a:t>
            </a:r>
            <a:endParaRPr lang="en-US" altLang="ja-JP" sz="1050" b="1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ja-JP" sz="1100" b="1" dirty="0"/>
              <a:t>Range </a:t>
            </a:r>
            <a:r>
              <a:rPr lang="en-US" altLang="ja-JP" sz="1100" b="1" dirty="0" smtClean="0"/>
              <a:t>overflow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ja-JP" sz="1100" b="1" dirty="0" smtClean="0"/>
              <a:t>Design overflow</a:t>
            </a:r>
          </a:p>
          <a:p>
            <a:pPr>
              <a:defRPr/>
            </a:pPr>
            <a:endParaRPr lang="ja-JP" altLang="en-US" sz="1400" b="1" dirty="0"/>
          </a:p>
        </p:txBody>
      </p:sp>
      <p:sp>
        <p:nvSpPr>
          <p:cNvPr id="5" name="四角形吹き出し 4"/>
          <p:cNvSpPr/>
          <p:nvPr/>
        </p:nvSpPr>
        <p:spPr>
          <a:xfrm>
            <a:off x="6239470" y="6437059"/>
            <a:ext cx="2353072" cy="359728"/>
          </a:xfrm>
          <a:prstGeom prst="wedgeRectCallout">
            <a:avLst>
              <a:gd name="adj1" fmla="val -37016"/>
              <a:gd name="adj2" fmla="val -14096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b="1" dirty="0" smtClean="0">
                <a:solidFill>
                  <a:schemeClr val="tx1"/>
                </a:solidFill>
              </a:rPr>
              <a:t>If overflow can be occurred, counter example will be created.</a:t>
            </a:r>
          </a:p>
        </p:txBody>
      </p:sp>
      <p:grpSp>
        <p:nvGrpSpPr>
          <p:cNvPr id="102440" name="グループ化 5"/>
          <p:cNvGrpSpPr>
            <a:grpSpLocks/>
          </p:cNvGrpSpPr>
          <p:nvPr/>
        </p:nvGrpSpPr>
        <p:grpSpPr bwMode="auto">
          <a:xfrm>
            <a:off x="3268663" y="2060799"/>
            <a:ext cx="2719387" cy="1871662"/>
            <a:chOff x="304800" y="1265379"/>
            <a:chExt cx="8839200" cy="5583096"/>
          </a:xfrm>
        </p:grpSpPr>
        <p:pic>
          <p:nvPicPr>
            <p:cNvPr id="102441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981575"/>
              <a:ext cx="3124200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42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5029200"/>
              <a:ext cx="1809750" cy="18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7" name="直線矢印コネクタ 46"/>
            <p:cNvCxnSpPr>
              <a:endCxn id="102442" idx="1"/>
            </p:cNvCxnSpPr>
            <p:nvPr/>
          </p:nvCxnSpPr>
          <p:spPr>
            <a:xfrm>
              <a:off x="1827019" y="5640936"/>
              <a:ext cx="3885535" cy="298332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44" name="コンテンツ プレースホルダ 2"/>
            <p:cNvSpPr txBox="1">
              <a:spLocks/>
            </p:cNvSpPr>
            <p:nvPr/>
          </p:nvSpPr>
          <p:spPr bwMode="auto">
            <a:xfrm>
              <a:off x="304800" y="4271861"/>
              <a:ext cx="883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ja-JP" sz="1000" b="1" dirty="0" smtClean="0">
                  <a:latin typeface="ＭＳ Ｐゴシック" charset="-128"/>
                </a:rPr>
                <a:t>Requirement to model (Word/Excel/DOORS/MKS </a:t>
              </a:r>
              <a:r>
                <a:rPr lang="en-US" altLang="ja-JP" sz="1000" b="1" dirty="0">
                  <a:latin typeface="ＭＳ Ｐゴシック" charset="-128"/>
                </a:rPr>
                <a:t>Integrity</a:t>
              </a:r>
              <a:r>
                <a:rPr lang="ja-JP" altLang="en-US" sz="1000" b="1" dirty="0">
                  <a:latin typeface="ＭＳ Ｐゴシック" charset="-128"/>
                </a:rPr>
                <a:t> </a:t>
              </a:r>
              <a:r>
                <a:rPr lang="en-US" altLang="ja-JP" sz="1000" b="1" dirty="0">
                  <a:latin typeface="ＭＳ Ｐゴシック" charset="-128"/>
                </a:rPr>
                <a:t>)</a:t>
              </a:r>
              <a:endParaRPr lang="ja-JP" altLang="en-US" sz="1000" b="1" dirty="0">
                <a:latin typeface="ＭＳ Ｐゴシック" charset="-128"/>
              </a:endParaRPr>
            </a:p>
          </p:txBody>
        </p:sp>
        <p:pic>
          <p:nvPicPr>
            <p:cNvPr id="102445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065667"/>
              <a:ext cx="2875563" cy="2277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コンテンツ プレースホルダ 2"/>
            <p:cNvSpPr txBox="1">
              <a:spLocks/>
            </p:cNvSpPr>
            <p:nvPr/>
          </p:nvSpPr>
          <p:spPr>
            <a:xfrm>
              <a:off x="459602" y="1265379"/>
              <a:ext cx="8684398" cy="459337"/>
            </a:xfrm>
            <a:prstGeom prst="rect">
              <a:avLst/>
            </a:prstGeom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altLang="ja-JP" sz="1200" b="1" dirty="0" smtClean="0">
                  <a:latin typeface="+mn-lt"/>
                  <a:ea typeface="+mn-ea"/>
                  <a:cs typeface="Arial" pitchFamily="34" charset="0"/>
                </a:rPr>
                <a:t>Model to requirement </a:t>
              </a:r>
              <a:r>
                <a:rPr lang="en-US" altLang="ja-JP" sz="1100" b="1" dirty="0" smtClean="0">
                  <a:latin typeface="+mn-lt"/>
                  <a:ea typeface="+mn-ea"/>
                  <a:cs typeface="Arial" pitchFamily="34" charset="0"/>
                </a:rPr>
                <a:t>specification</a:t>
              </a:r>
              <a:endParaRPr lang="ja-JP" altLang="en-US" sz="1200" b="1" dirty="0">
                <a:latin typeface="+mn-lt"/>
                <a:ea typeface="+mn-ea"/>
                <a:cs typeface="Arial" pitchFamily="34" charset="0"/>
              </a:endParaRPr>
            </a:p>
          </p:txBody>
        </p:sp>
        <p:pic>
          <p:nvPicPr>
            <p:cNvPr id="102447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733800"/>
              <a:ext cx="22574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3" name="直線矢印コネクタ 52"/>
            <p:cNvCxnSpPr/>
            <p:nvPr/>
          </p:nvCxnSpPr>
          <p:spPr>
            <a:xfrm flipV="1">
              <a:off x="3426641" y="3107468"/>
              <a:ext cx="2213672" cy="857118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>
              <a:off x="3426641" y="4116121"/>
              <a:ext cx="2213672" cy="75767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450" name="Picture 8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1828800"/>
              <a:ext cx="2333625" cy="262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3" name="直線矢印コネクタ 62"/>
            <p:cNvCxnSpPr/>
            <p:nvPr/>
          </p:nvCxnSpPr>
          <p:spPr>
            <a:xfrm flipV="1">
              <a:off x="3426641" y="2207732"/>
              <a:ext cx="2213672" cy="1524815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正方形/長方形 40"/>
          <p:cNvSpPr/>
          <p:nvPr/>
        </p:nvSpPr>
        <p:spPr>
          <a:xfrm>
            <a:off x="3203575" y="1628999"/>
            <a:ext cx="2917825" cy="2266950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2453" name="テキスト ボックス 6"/>
          <p:cNvSpPr txBox="1">
            <a:spLocks noChangeArrowheads="1"/>
          </p:cNvSpPr>
          <p:nvPr/>
        </p:nvSpPr>
        <p:spPr bwMode="auto">
          <a:xfrm>
            <a:off x="5073650" y="2263999"/>
            <a:ext cx="1011238" cy="862012"/>
          </a:xfrm>
          <a:prstGeom prst="rect">
            <a:avLst/>
          </a:prstGeom>
          <a:solidFill>
            <a:srgbClr val="FFFFFF">
              <a:alpha val="5764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 b="1"/>
              <a:t>Word</a:t>
            </a:r>
          </a:p>
          <a:p>
            <a:pPr eaLnBrk="1" hangingPunct="1"/>
            <a:r>
              <a:rPr lang="en-US" altLang="ja-JP" sz="1000" b="1"/>
              <a:t>Excel</a:t>
            </a:r>
          </a:p>
          <a:p>
            <a:pPr eaLnBrk="1" hangingPunct="1"/>
            <a:r>
              <a:rPr lang="en-US" altLang="ja-JP" sz="1000" b="1"/>
              <a:t>DOORS</a:t>
            </a:r>
          </a:p>
          <a:p>
            <a:pPr eaLnBrk="1" hangingPunct="1"/>
            <a:r>
              <a:rPr lang="en-US" altLang="ja-JP" sz="1000" b="1"/>
              <a:t>MKS Integrity</a:t>
            </a:r>
          </a:p>
          <a:p>
            <a:pPr eaLnBrk="1" hangingPunct="1"/>
            <a:r>
              <a:rPr lang="ja-JP" altLang="en-US" sz="1000" b="1"/>
              <a:t>任意</a:t>
            </a:r>
            <a:endParaRPr lang="ja-JP" altLang="en-US" sz="1000"/>
          </a:p>
        </p:txBody>
      </p:sp>
      <p:sp>
        <p:nvSpPr>
          <p:cNvPr id="102454" name="Text Box 16"/>
          <p:cNvSpPr txBox="1">
            <a:spLocks noChangeArrowheads="1"/>
          </p:cNvSpPr>
          <p:nvPr/>
        </p:nvSpPr>
        <p:spPr bwMode="auto">
          <a:xfrm>
            <a:off x="6227763" y="1628999"/>
            <a:ext cx="28479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1" dirty="0" smtClean="0">
                <a:latin typeface="Candara" pitchFamily="34" charset="0"/>
                <a:cs typeface="Arial" charset="0"/>
              </a:rPr>
              <a:t>Model Advisor</a:t>
            </a:r>
            <a:endParaRPr lang="en-US" altLang="ja-JP" sz="1400" b="1" dirty="0">
              <a:latin typeface="Candara" pitchFamily="34" charset="0"/>
              <a:cs typeface="Arial" charset="0"/>
            </a:endParaRPr>
          </a:p>
        </p:txBody>
      </p:sp>
      <p:pic>
        <p:nvPicPr>
          <p:cNvPr id="102455" name="Picture 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28"/>
          <a:stretch>
            <a:fillRect/>
          </a:stretch>
        </p:blipFill>
        <p:spPr bwMode="auto">
          <a:xfrm>
            <a:off x="6227763" y="1987774"/>
            <a:ext cx="1309687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6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2"/>
          <a:stretch>
            <a:fillRect/>
          </a:stretch>
        </p:blipFill>
        <p:spPr bwMode="auto">
          <a:xfrm>
            <a:off x="6854825" y="3183161"/>
            <a:ext cx="2181225" cy="677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円/楕円 67"/>
          <p:cNvSpPr/>
          <p:nvPr/>
        </p:nvSpPr>
        <p:spPr>
          <a:xfrm>
            <a:off x="6816725" y="3108549"/>
            <a:ext cx="347663" cy="3206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58" name="テキスト ボックス 69"/>
          <p:cNvSpPr txBox="1">
            <a:spLocks noChangeArrowheads="1"/>
          </p:cNvSpPr>
          <p:nvPr/>
        </p:nvSpPr>
        <p:spPr bwMode="auto">
          <a:xfrm>
            <a:off x="7537450" y="1998886"/>
            <a:ext cx="1498600" cy="1292662"/>
          </a:xfrm>
          <a:prstGeom prst="rect">
            <a:avLst/>
          </a:prstGeom>
          <a:solidFill>
            <a:srgbClr val="FFFFFF">
              <a:alpha val="5764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ja-JP" sz="1200" b="1" dirty="0" smtClean="0"/>
              <a:t>Model Advisor GUI</a:t>
            </a:r>
            <a:endParaRPr lang="en-US" altLang="ja-JP" sz="1200" b="1" dirty="0"/>
          </a:p>
          <a:p>
            <a:pPr eaLnBrk="1" hangingPunct="1">
              <a:buFont typeface="Arial" charset="0"/>
              <a:buChar char="•"/>
            </a:pPr>
            <a:r>
              <a:rPr lang="en-US" altLang="ja-JP" sz="1200" b="1" dirty="0" smtClean="0"/>
              <a:t>Automatic correction</a:t>
            </a:r>
            <a:endParaRPr lang="en-US" altLang="ja-JP" sz="1200" b="1" dirty="0"/>
          </a:p>
          <a:p>
            <a:pPr eaLnBrk="1" hangingPunct="1">
              <a:buFont typeface="Arial" charset="0"/>
              <a:buChar char="•"/>
            </a:pPr>
            <a:r>
              <a:rPr lang="en-US" altLang="ja-JP" sz="1200" b="1" dirty="0" smtClean="0"/>
              <a:t>Report generation</a:t>
            </a:r>
            <a:endParaRPr lang="en-US" altLang="ja-JP" sz="1200" b="1" dirty="0"/>
          </a:p>
          <a:p>
            <a:pPr eaLnBrk="1" hangingPunct="1">
              <a:buFont typeface="Arial" charset="0"/>
              <a:buChar char="•"/>
            </a:pPr>
            <a:r>
              <a:rPr lang="en-US" altLang="ja-JP" sz="1200" b="1" dirty="0" smtClean="0"/>
              <a:t>Authoring</a:t>
            </a:r>
            <a:r>
              <a:rPr lang="ja-JP" altLang="en-US" sz="1200" b="1" dirty="0" smtClean="0"/>
              <a:t> </a:t>
            </a:r>
            <a:r>
              <a:rPr lang="en-US" altLang="ja-JP" sz="1200" b="1" dirty="0" smtClean="0"/>
              <a:t>Custom</a:t>
            </a:r>
            <a:r>
              <a:rPr lang="ja-JP" altLang="en-US" sz="1200" b="1" dirty="0" smtClean="0"/>
              <a:t> </a:t>
            </a:r>
            <a:r>
              <a:rPr lang="en-US" altLang="ja-JP" sz="1200" b="1" dirty="0" smtClean="0"/>
              <a:t>Checks</a:t>
            </a:r>
          </a:p>
        </p:txBody>
      </p:sp>
      <p:sp>
        <p:nvSpPr>
          <p:cNvPr id="102459" name="テキスト ボックス 8"/>
          <p:cNvSpPr txBox="1">
            <a:spLocks noChangeArrowheads="1"/>
          </p:cNvSpPr>
          <p:nvPr/>
        </p:nvSpPr>
        <p:spPr bwMode="auto">
          <a:xfrm>
            <a:off x="304800" y="2060799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/>
              <a:t>TT,TF,FT</a:t>
            </a:r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066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タイトル 1"/>
          <p:cNvSpPr>
            <a:spLocks noGrp="1"/>
          </p:cNvSpPr>
          <p:nvPr>
            <p:ph type="title" idx="4294967295"/>
          </p:nvPr>
        </p:nvSpPr>
        <p:spPr>
          <a:xfrm>
            <a:off x="395288" y="201588"/>
            <a:ext cx="6048375" cy="419100"/>
          </a:xfrm>
        </p:spPr>
        <p:txBody>
          <a:bodyPr/>
          <a:lstStyle/>
          <a:p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V&amp;V related products in MATLAB/Simulink product 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families #2</a:t>
            </a:r>
            <a:endParaRPr lang="ja-JP" altLang="en-US" dirty="0" smtClean="0">
              <a:solidFill>
                <a:schemeClr val="accent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077200" cy="497964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latin typeface="Candara" pitchFamily="34" charset="0"/>
              </a:rPr>
              <a:t>Embedded Coder</a:t>
            </a:r>
            <a:endParaRPr lang="en-US" altLang="ja-JP" dirty="0">
              <a:latin typeface="Candara" pitchFamily="34" charset="0"/>
            </a:endParaRPr>
          </a:p>
          <a:p>
            <a:pPr marL="685800" lvl="1">
              <a:buFont typeface="Arial" pitchFamily="34" charset="0"/>
              <a:buChar char="•"/>
              <a:defRPr/>
            </a:pPr>
            <a:r>
              <a:rPr lang="en-US" altLang="ja-JP" sz="1600" dirty="0" smtClean="0">
                <a:latin typeface="Candara" pitchFamily="34" charset="0"/>
                <a:cs typeface="Arial" pitchFamily="34" charset="0"/>
              </a:rPr>
              <a:t>A traceability </a:t>
            </a:r>
            <a:r>
              <a:rPr lang="en-US" altLang="ja-JP" sz="1600" dirty="0" smtClean="0">
                <a:latin typeface="Candara" pitchFamily="34" charset="0"/>
              </a:rPr>
              <a:t>setting</a:t>
            </a:r>
            <a:r>
              <a:rPr lang="en-US" altLang="ja-JP" sz="1600" dirty="0" smtClean="0">
                <a:latin typeface="Candara" pitchFamily="34" charset="0"/>
                <a:cs typeface="Arial" pitchFamily="34" charset="0"/>
              </a:rPr>
              <a:t> of a model and a code</a:t>
            </a:r>
            <a:endParaRPr lang="en-US" altLang="ja-JP" sz="1600" dirty="0">
              <a:latin typeface="Candara" pitchFamily="34" charset="0"/>
              <a:cs typeface="Arial" pitchFamily="34" charset="0"/>
            </a:endParaRPr>
          </a:p>
          <a:p>
            <a:pPr marL="685800" lvl="1">
              <a:buFont typeface="Arial" pitchFamily="34" charset="0"/>
              <a:buChar char="•"/>
              <a:defRPr/>
            </a:pPr>
            <a:r>
              <a:rPr lang="en-US" altLang="ja-JP" sz="1600" dirty="0" smtClean="0">
                <a:latin typeface="Candara" pitchFamily="34" charset="0"/>
                <a:cs typeface="Arial" pitchFamily="34" charset="0"/>
              </a:rPr>
              <a:t>Back-to-Back test</a:t>
            </a:r>
            <a:endParaRPr lang="en-US" altLang="ja-JP" sz="1600" dirty="0">
              <a:latin typeface="Candara" pitchFamily="34" charset="0"/>
              <a:cs typeface="Arial" pitchFamily="34" charset="0"/>
            </a:endParaRPr>
          </a:p>
          <a:p>
            <a:pPr lvl="2">
              <a:buFont typeface="Arial" pitchFamily="34" charset="0"/>
              <a:buChar char="•"/>
              <a:defRPr/>
            </a:pPr>
            <a:r>
              <a:rPr lang="en-US" altLang="ja-JP" sz="1600" dirty="0" smtClean="0">
                <a:latin typeface="Candara" pitchFamily="34" charset="0"/>
                <a:cs typeface="Arial" pitchFamily="34" charset="0"/>
              </a:rPr>
              <a:t>SILS (</a:t>
            </a:r>
            <a:r>
              <a:rPr lang="en-US" altLang="ja-JP" sz="1600" dirty="0" err="1" smtClean="0">
                <a:latin typeface="Candara" pitchFamily="34" charset="0"/>
                <a:cs typeface="Arial" pitchFamily="34" charset="0"/>
              </a:rPr>
              <a:t>BullsEye</a:t>
            </a:r>
            <a:r>
              <a:rPr lang="en-US" altLang="ja-JP" sz="1600" dirty="0" smtClean="0">
                <a:latin typeface="Candara" pitchFamily="34" charset="0"/>
                <a:cs typeface="Arial" pitchFamily="34" charset="0"/>
              </a:rPr>
              <a:t>, code coverage measurement by cooperation with LDRAR)</a:t>
            </a:r>
            <a:endParaRPr lang="en-US" altLang="ja-JP" sz="1600" dirty="0">
              <a:latin typeface="Candara" pitchFamily="34" charset="0"/>
              <a:cs typeface="Arial" pitchFamily="34" charset="0"/>
            </a:endParaRPr>
          </a:p>
          <a:p>
            <a:pPr lvl="2">
              <a:buFont typeface="Arial" pitchFamily="34" charset="0"/>
              <a:buChar char="•"/>
              <a:defRPr/>
            </a:pPr>
            <a:r>
              <a:rPr lang="en-US" altLang="ja-JP" sz="1600" dirty="0" smtClean="0">
                <a:latin typeface="Candara" pitchFamily="34" charset="0"/>
                <a:cs typeface="Arial" pitchFamily="34" charset="0"/>
              </a:rPr>
              <a:t>PILS (various emulator and ISS(s) for microcomputers)</a:t>
            </a:r>
            <a:endParaRPr lang="en-US" altLang="ja-JP" sz="1600" dirty="0">
              <a:latin typeface="Candara" pitchFamily="34" charset="0"/>
            </a:endParaRPr>
          </a:p>
          <a:p>
            <a:pPr>
              <a:defRPr/>
            </a:pPr>
            <a:r>
              <a:rPr lang="en-US" altLang="ja-JP" dirty="0" smtClean="0">
                <a:latin typeface="Candara" pitchFamily="34" charset="0"/>
              </a:rPr>
              <a:t>MATLAB/Simulink Report Generator </a:t>
            </a:r>
            <a:r>
              <a:rPr lang="en-US" altLang="ja-JP" baseline="30000" dirty="0" smtClean="0">
                <a:latin typeface="Candara" pitchFamily="34" charset="0"/>
              </a:rPr>
              <a:t>TM</a:t>
            </a:r>
            <a:endParaRPr lang="en-US" altLang="ja-JP" baseline="30000" dirty="0">
              <a:latin typeface="Candara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ja-JP" sz="1600" dirty="0" smtClean="0">
                <a:latin typeface="Candara" pitchFamily="34" charset="0"/>
                <a:cs typeface="Arial" pitchFamily="34" charset="0"/>
              </a:rPr>
              <a:t>Model validation report automatic generation</a:t>
            </a:r>
            <a:endParaRPr lang="en-US" altLang="ja-JP" sz="1600" dirty="0">
              <a:latin typeface="Candara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ja-JP" dirty="0" smtClean="0">
                <a:latin typeface="Candara" pitchFamily="34" charset="0"/>
                <a:cs typeface="Arial" pitchFamily="34" charset="0"/>
              </a:rPr>
              <a:t>IEC Certification Kit  for ISO 26262 and IEC 61508</a:t>
            </a:r>
            <a:endParaRPr lang="en-US" altLang="ja-JP" dirty="0">
              <a:latin typeface="Candara" pitchFamily="34" charset="0"/>
              <a:cs typeface="Arial" pitchFamily="34" charset="0"/>
            </a:endParaRP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ja-JP" sz="1600" dirty="0" smtClean="0">
                <a:latin typeface="Candara" pitchFamily="34" charset="0"/>
                <a:cs typeface="Arial" pitchFamily="34" charset="0"/>
              </a:rPr>
              <a:t>Reference workflow</a:t>
            </a:r>
            <a:endParaRPr lang="en-US" altLang="ja-JP" sz="1600" dirty="0">
              <a:latin typeface="Candara" pitchFamily="34" charset="0"/>
              <a:cs typeface="Arial" pitchFamily="34" charset="0"/>
            </a:endParaRP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ja-JP" sz="1600" dirty="0" smtClean="0">
                <a:latin typeface="Candara" pitchFamily="34" charset="0"/>
                <a:cs typeface="Arial" pitchFamily="34" charset="0"/>
              </a:rPr>
              <a:t>Traceability matrix generation</a:t>
            </a:r>
            <a:endParaRPr lang="en-US" altLang="ja-JP" sz="1600" dirty="0">
              <a:latin typeface="Candara" pitchFamily="34" charset="0"/>
              <a:cs typeface="Arial" pitchFamily="34" charset="0"/>
            </a:endParaRP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ja-JP" sz="1600" dirty="0" smtClean="0">
                <a:latin typeface="Candara" pitchFamily="34" charset="0"/>
              </a:rPr>
              <a:t>A tool certificate of attestation and an attestation report (Embedded Coder, </a:t>
            </a:r>
            <a:r>
              <a:rPr lang="en-US" altLang="ja-JP" sz="1600" dirty="0" err="1" smtClean="0">
                <a:latin typeface="Candara" pitchFamily="34" charset="0"/>
              </a:rPr>
              <a:t>SLVnV</a:t>
            </a:r>
            <a:r>
              <a:rPr lang="en-US" altLang="ja-JP" sz="1600" dirty="0" smtClean="0">
                <a:latin typeface="Candara" pitchFamily="34" charset="0"/>
              </a:rPr>
              <a:t>, SLDV, Polyspace)</a:t>
            </a:r>
            <a:endParaRPr lang="en-US" altLang="ja-JP" sz="1600" dirty="0">
              <a:latin typeface="Candara" pitchFamily="34" charset="0"/>
            </a:endParaRPr>
          </a:p>
          <a:p>
            <a:pPr>
              <a:defRPr/>
            </a:pPr>
            <a:r>
              <a:rPr lang="en-US" altLang="ja-JP" dirty="0" smtClean="0">
                <a:latin typeface="Candara" pitchFamily="34" charset="0"/>
              </a:rPr>
              <a:t>Polyspace </a:t>
            </a:r>
            <a:r>
              <a:rPr lang="en-US" altLang="ja-JP" baseline="30000" dirty="0" smtClean="0">
                <a:latin typeface="Candara" pitchFamily="34" charset="0"/>
              </a:rPr>
              <a:t>R</a:t>
            </a:r>
            <a:endParaRPr lang="en-US" altLang="ja-JP" baseline="30000" dirty="0">
              <a:latin typeface="Candara" pitchFamily="34" charset="0"/>
            </a:endParaRPr>
          </a:p>
          <a:p>
            <a:pPr marL="685800" lvl="1">
              <a:buFont typeface="Arial" pitchFamily="34" charset="0"/>
              <a:buChar char="•"/>
              <a:defRPr/>
            </a:pPr>
            <a:r>
              <a:rPr lang="en-US" altLang="ja-JP" sz="1600" dirty="0" smtClean="0">
                <a:latin typeface="Candara" pitchFamily="34" charset="0"/>
                <a:cs typeface="Arial" pitchFamily="34" charset="0"/>
              </a:rPr>
              <a:t>Run-time error detection (a zero rate and an overflow, access range outside of an array, etc.)</a:t>
            </a:r>
            <a:endParaRPr lang="en-US" altLang="ja-JP" sz="1600" dirty="0">
              <a:latin typeface="Candara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ja-JP" dirty="0" smtClean="0">
                <a:latin typeface="Candara" pitchFamily="34" charset="0"/>
              </a:rPr>
              <a:t>Simulink Code Inspector </a:t>
            </a:r>
            <a:r>
              <a:rPr lang="en-US" altLang="ja-JP" baseline="30000" dirty="0" smtClean="0">
                <a:latin typeface="Candara" pitchFamily="34" charset="0"/>
              </a:rPr>
              <a:t>TM</a:t>
            </a:r>
            <a:endParaRPr lang="en-US" altLang="ja-JP" baseline="30000" dirty="0">
              <a:latin typeface="Candara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ja-JP" sz="1600" dirty="0" smtClean="0">
                <a:latin typeface="Candara" pitchFamily="34" charset="0"/>
                <a:cs typeface="Arial" pitchFamily="34" charset="0"/>
              </a:rPr>
              <a:t>Automatic code review</a:t>
            </a:r>
            <a:endParaRPr lang="ja-JP" altLang="en-US" sz="1600" dirty="0">
              <a:latin typeface="Candara" pitchFamily="34" charset="0"/>
              <a:cs typeface="Arial" pitchFamily="34" charset="0"/>
            </a:endParaRPr>
          </a:p>
          <a:p>
            <a:pPr>
              <a:defRPr/>
            </a:pP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609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MathWorks Color">
      <a:dk1>
        <a:srgbClr val="000000"/>
      </a:dk1>
      <a:lt1>
        <a:srgbClr val="FFFFFF"/>
      </a:lt1>
      <a:dk2>
        <a:srgbClr val="366193"/>
      </a:dk2>
      <a:lt2>
        <a:srgbClr val="FFFFFF"/>
      </a:lt2>
      <a:accent1>
        <a:srgbClr val="FFCC00"/>
      </a:accent1>
      <a:accent2>
        <a:srgbClr val="993200"/>
      </a:accent2>
      <a:accent3>
        <a:srgbClr val="5D3E35"/>
      </a:accent3>
      <a:accent4>
        <a:srgbClr val="1B3049"/>
      </a:accent4>
      <a:accent5>
        <a:srgbClr val="ABC8D1"/>
      </a:accent5>
      <a:accent6>
        <a:srgbClr val="176338"/>
      </a:accent6>
      <a:hlink>
        <a:srgbClr val="0E0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2170</TotalTime>
  <Words>3694</Words>
  <Application>Microsoft Office PowerPoint</Application>
  <PresentationFormat>全屏显示(4:3)</PresentationFormat>
  <Paragraphs>712</Paragraphs>
  <Slides>64</Slides>
  <Notes>64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64</vt:i4>
      </vt:variant>
    </vt:vector>
  </HeadingPairs>
  <TitlesOfParts>
    <vt:vector size="68" baseType="lpstr">
      <vt:lpstr>Blank</vt:lpstr>
      <vt:lpstr>ワークシート</vt:lpstr>
      <vt:lpstr>ビットマップ イメージ</vt:lpstr>
      <vt:lpstr>Bitmap Image</vt:lpstr>
      <vt:lpstr>Model-based Verification introduction</vt:lpstr>
      <vt:lpstr>Error inclusion and detection </vt:lpstr>
      <vt:lpstr>The image of the early verification introduction effect</vt:lpstr>
      <vt:lpstr>Model-based verification workflow</vt:lpstr>
      <vt:lpstr>Verifying equivalency between requirement and model</vt:lpstr>
      <vt:lpstr>Reviewing model</vt:lpstr>
      <vt:lpstr>Verifying equivalency between model and code</vt:lpstr>
      <vt:lpstr>V&amp;V related products in MATLAB/Simulink product families</vt:lpstr>
      <vt:lpstr>V&amp;V related products in MATLAB/Simulink product families #2</vt:lpstr>
      <vt:lpstr>J-MAAB guideline for verifying controller specification</vt:lpstr>
      <vt:lpstr>Verifying equivalency between requirement and model</vt:lpstr>
      <vt:lpstr>Verifying equivalency between requirement and model  1.1  Importing test vectors into Simulink</vt:lpstr>
      <vt:lpstr>Verifying equivalency between requirement and model  1.1 Importing test vectors into Simulink #2</vt:lpstr>
      <vt:lpstr>Verifying equivalency between requirement and model  1.2  Model coverage measurement #1</vt:lpstr>
      <vt:lpstr>Verifying equivalency between requirement and model  1.2  Model coverage measurement #2</vt:lpstr>
      <vt:lpstr>Verifying equivalency between requirement and model  1.2  Model coverage measurement #3</vt:lpstr>
      <vt:lpstr>Verifying equivalency between requirement and model  1.2  Model coverage measurement #4</vt:lpstr>
      <vt:lpstr>Verifying equivalency between requirement and model  1.3  Automatic Test Vector generation #1</vt:lpstr>
      <vt:lpstr>Verifying equivalency between requirement and model  1.3 Automatic Test Vector generation #2</vt:lpstr>
      <vt:lpstr>Verifying equivalency between requirement and model  1.3 Automatic Test Vector generation #3</vt:lpstr>
      <vt:lpstr>Verifying equivalency between requirement and model  1.3 Automatic Test Vector generation #4</vt:lpstr>
      <vt:lpstr>Verifying equivalency between requirement and model  1.4  Comparison of Expected Value and Simulation Result</vt:lpstr>
      <vt:lpstr>1.  Conformity Verification and Validation of Model and Specification  1.5  Automatic Generation of Test Report</vt:lpstr>
      <vt:lpstr>1.  Effect of Simulation Testing</vt:lpstr>
      <vt:lpstr>Verifying equivalency between requirement and model</vt:lpstr>
      <vt:lpstr>Verifying equivalency between requirement and model</vt:lpstr>
      <vt:lpstr>2.1  Property proving</vt:lpstr>
      <vt:lpstr>2.2  Analysis result by Property proving</vt:lpstr>
      <vt:lpstr>2.3  Property proving Model example</vt:lpstr>
      <vt:lpstr>2.4  Property proving - Example of property Description</vt:lpstr>
      <vt:lpstr>2.6  Property proving - Debugging counter example</vt:lpstr>
      <vt:lpstr>2.7  Effect of Property proving</vt:lpstr>
      <vt:lpstr>3.1  Traceability #1 of Specification and Model</vt:lpstr>
      <vt:lpstr>3.1  Traceability #2 of Specification and Model</vt:lpstr>
      <vt:lpstr>3.2  Automatic Traceability Report Generation</vt:lpstr>
      <vt:lpstr>3.3  Effect of Setting Traceability between requirement specification and model </vt:lpstr>
      <vt:lpstr>Verifying equivalency between requirement specification and model</vt:lpstr>
      <vt:lpstr>Model Reviewing</vt:lpstr>
      <vt:lpstr>4.1  Model Static Check and Report</vt:lpstr>
      <vt:lpstr>4.2  How Model Adviser works</vt:lpstr>
      <vt:lpstr>4.3  Authoring custom Model Advisor checks</vt:lpstr>
      <vt:lpstr>4.4  Effect of Model Static Check and Report</vt:lpstr>
      <vt:lpstr>The conclusion of a review of a model</vt:lpstr>
      <vt:lpstr>Verifying equivalency between model and code</vt:lpstr>
      <vt:lpstr>5.1  Verifying equivalency between model and code by Simulation-in-the-loop (SILS)</vt:lpstr>
      <vt:lpstr>5.2 Verifying equivalency between model and code by Processor-in-the-loop (PILS)</vt:lpstr>
      <vt:lpstr>6.  Traceability setting between Model and Code  From code to model</vt:lpstr>
      <vt:lpstr>6.  Traceability setting between Model and Code  From model to code</vt:lpstr>
      <vt:lpstr>6.  Traceability setting between Model and Code  Traceability report</vt:lpstr>
      <vt:lpstr>7.  C Code Coverage measurement </vt:lpstr>
      <vt:lpstr>The effect of Verifying equivalency between model and code</vt:lpstr>
      <vt:lpstr>8.1  Static Code Verification by Polyspace</vt:lpstr>
      <vt:lpstr>8.2  Example of Run-time Error Parse by Polyspace</vt:lpstr>
      <vt:lpstr>8.3  Effect of Code Verification by Polyspace</vt:lpstr>
      <vt:lpstr>Conclusion</vt:lpstr>
      <vt:lpstr>Support documentation</vt:lpstr>
      <vt:lpstr>Blocking of the C code by S-function block</vt:lpstr>
      <vt:lpstr>The existing C code is taken in as a S-function block.</vt:lpstr>
      <vt:lpstr>The design error specific function of Simulink Design Verifier</vt:lpstr>
      <vt:lpstr>Traceability matrix preparation function</vt:lpstr>
      <vt:lpstr>Simulation, Code generation, V&amp;V are based on Compiled Information</vt:lpstr>
      <vt:lpstr>Importance of IR</vt:lpstr>
      <vt:lpstr>The difference of a process from the tool chain of the other company  Tool chain of the other company</vt:lpstr>
      <vt:lpstr>The difference of a process from the tool chain of the other company  MathWorks tool chain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開発プロセスを改善させる制御モデルの テスト・検証</dc:title>
  <dc:creator>itoy</dc:creator>
  <cp:keywords>Version 11.1</cp:keywords>
  <cp:lastModifiedBy>Hualong Yu</cp:lastModifiedBy>
  <cp:revision>55</cp:revision>
  <dcterms:created xsi:type="dcterms:W3CDTF">2011-12-12T08:54:59Z</dcterms:created>
  <dcterms:modified xsi:type="dcterms:W3CDTF">2013-01-28T16:36:52Z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