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4" r:id="rId2"/>
    <p:sldId id="342" r:id="rId3"/>
    <p:sldId id="277" r:id="rId4"/>
    <p:sldId id="314" r:id="rId5"/>
    <p:sldId id="315" r:id="rId6"/>
    <p:sldId id="316" r:id="rId7"/>
    <p:sldId id="317" r:id="rId8"/>
    <p:sldId id="318" r:id="rId9"/>
    <p:sldId id="328" r:id="rId10"/>
    <p:sldId id="320" r:id="rId11"/>
    <p:sldId id="352" r:id="rId12"/>
    <p:sldId id="343" r:id="rId13"/>
    <p:sldId id="322" r:id="rId14"/>
    <p:sldId id="323" r:id="rId15"/>
    <p:sldId id="326" r:id="rId16"/>
    <p:sldId id="324" r:id="rId17"/>
    <p:sldId id="325" r:id="rId18"/>
    <p:sldId id="351" r:id="rId19"/>
    <p:sldId id="344" r:id="rId20"/>
    <p:sldId id="291" r:id="rId21"/>
    <p:sldId id="293" r:id="rId22"/>
    <p:sldId id="345" r:id="rId23"/>
    <p:sldId id="347" r:id="rId24"/>
    <p:sldId id="348" r:id="rId25"/>
    <p:sldId id="354" r:id="rId26"/>
    <p:sldId id="294" r:id="rId27"/>
    <p:sldId id="295" r:id="rId28"/>
    <p:sldId id="353" r:id="rId29"/>
    <p:sldId id="341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31F7"/>
    <a:srgbClr val="176DAD"/>
    <a:srgbClr val="0D78C9"/>
    <a:srgbClr val="024C84"/>
    <a:srgbClr val="993200"/>
    <a:srgbClr val="4D4E44"/>
    <a:srgbClr val="176338"/>
    <a:srgbClr val="0F5D3F"/>
    <a:srgbClr val="ABC8D1"/>
    <a:srgbClr val="1B3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 varScale="1">
        <p:scale>
          <a:sx n="72" d="100"/>
          <a:sy n="72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ork\Cal\2013SKO\SLDV_Sales\byCompan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ork\Cal\2013SKO\SLDV_Sales\byCompan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Japan</c:v>
          </c:tx>
          <c:spPr>
            <a:solidFill>
              <a:srgbClr val="4931F7"/>
            </a:solidFill>
          </c:spPr>
          <c:invertIfNegative val="0"/>
          <c:cat>
            <c:numRef>
              <c:f>Sheet2!$A$3:$A$8</c:f>
              <c:numCache>
                <c:formatCode>General</c:formatCode>
                <c:ptCount val="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</c:numCache>
            </c:numRef>
          </c:cat>
          <c:val>
            <c:numRef>
              <c:f>Sheet2!$C$3:$C$8</c:f>
              <c:numCache>
                <c:formatCode>0</c:formatCode>
                <c:ptCount val="6"/>
                <c:pt idx="0">
                  <c:v>25</c:v>
                </c:pt>
                <c:pt idx="1">
                  <c:v>43</c:v>
                </c:pt>
                <c:pt idx="2">
                  <c:v>21</c:v>
                </c:pt>
                <c:pt idx="3">
                  <c:v>49</c:v>
                </c:pt>
                <c:pt idx="4">
                  <c:v>61</c:v>
                </c:pt>
                <c:pt idx="5">
                  <c:v>102</c:v>
                </c:pt>
              </c:numCache>
            </c:numRef>
          </c:val>
        </c:ser>
        <c:ser>
          <c:idx val="1"/>
          <c:order val="1"/>
          <c:tx>
            <c:v>WorldWide</c:v>
          </c:tx>
          <c:spPr>
            <a:solidFill>
              <a:srgbClr val="FFC000"/>
            </a:solidFill>
          </c:spPr>
          <c:invertIfNegative val="0"/>
          <c:cat>
            <c:numRef>
              <c:f>Sheet2!$A$3:$A$8</c:f>
              <c:numCache>
                <c:formatCode>General</c:formatCode>
                <c:ptCount val="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</c:numCache>
            </c:numRef>
          </c:cat>
          <c:val>
            <c:numRef>
              <c:f>Sheet2!$E$3:$E$8</c:f>
              <c:numCache>
                <c:formatCode>0</c:formatCode>
                <c:ptCount val="6"/>
                <c:pt idx="0">
                  <c:v>59</c:v>
                </c:pt>
                <c:pt idx="1">
                  <c:v>101</c:v>
                </c:pt>
                <c:pt idx="2">
                  <c:v>140</c:v>
                </c:pt>
                <c:pt idx="3">
                  <c:v>196</c:v>
                </c:pt>
                <c:pt idx="4">
                  <c:v>229</c:v>
                </c:pt>
                <c:pt idx="5">
                  <c:v>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8063232"/>
        <c:axId val="198065152"/>
      </c:barChart>
      <c:catAx>
        <c:axId val="198063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8065152"/>
        <c:crosses val="autoZero"/>
        <c:auto val="1"/>
        <c:lblAlgn val="ctr"/>
        <c:lblOffset val="100"/>
        <c:noMultiLvlLbl val="0"/>
      </c:catAx>
      <c:valAx>
        <c:axId val="198065152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198063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8347922134733163"/>
          <c:y val="0.12007764654418196"/>
          <c:w val="0.18040966754155729"/>
          <c:h val="0.1579928550597841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Japan</c:v>
          </c:tx>
          <c:spPr>
            <a:solidFill>
              <a:srgbClr val="4931F7"/>
            </a:solidFill>
          </c:spPr>
          <c:invertIfNegative val="0"/>
          <c:cat>
            <c:numRef>
              <c:f>Sheet2!$A$3:$A$8</c:f>
              <c:numCache>
                <c:formatCode>General</c:formatCode>
                <c:ptCount val="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</c:numCache>
            </c:numRef>
          </c:cat>
          <c:val>
            <c:numRef>
              <c:f>Sheet2!$F$3:$F$8</c:f>
              <c:numCache>
                <c:formatCode>#,##0;\(#,##0\);0</c:formatCode>
                <c:ptCount val="6"/>
                <c:pt idx="0">
                  <c:v>146331.25</c:v>
                </c:pt>
                <c:pt idx="1">
                  <c:v>119814.5</c:v>
                </c:pt>
                <c:pt idx="2">
                  <c:v>150563.22674418602</c:v>
                </c:pt>
                <c:pt idx="3">
                  <c:v>572965.1162790698</c:v>
                </c:pt>
                <c:pt idx="4">
                  <c:v>747617.46511627955</c:v>
                </c:pt>
                <c:pt idx="5">
                  <c:v>1105813.9534883727</c:v>
                </c:pt>
              </c:numCache>
            </c:numRef>
          </c:val>
        </c:ser>
        <c:ser>
          <c:idx val="1"/>
          <c:order val="1"/>
          <c:tx>
            <c:v>WorldWide</c:v>
          </c:tx>
          <c:spPr>
            <a:solidFill>
              <a:srgbClr val="FFC000"/>
            </a:solidFill>
          </c:spPr>
          <c:invertIfNegative val="0"/>
          <c:cat>
            <c:numRef>
              <c:f>Sheet2!$A$3:$A$8</c:f>
              <c:numCache>
                <c:formatCode>General</c:formatCode>
                <c:ptCount val="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</c:numCache>
            </c:numRef>
          </c:cat>
          <c:val>
            <c:numRef>
              <c:f>Sheet2!$H$3:$H$8</c:f>
              <c:numCache>
                <c:formatCode>#,##0;\(#,##0\);0</c:formatCode>
                <c:ptCount val="6"/>
                <c:pt idx="0">
                  <c:v>368246.47917946614</c:v>
                </c:pt>
                <c:pt idx="1">
                  <c:v>637711.81083918037</c:v>
                </c:pt>
                <c:pt idx="2">
                  <c:v>647423.75841454265</c:v>
                </c:pt>
                <c:pt idx="3">
                  <c:v>589675.81034489023</c:v>
                </c:pt>
                <c:pt idx="4">
                  <c:v>1244103.525599414</c:v>
                </c:pt>
                <c:pt idx="5">
                  <c:v>1543923.8008075575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370368"/>
        <c:axId val="211373056"/>
      </c:barChart>
      <c:catAx>
        <c:axId val="211370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373056"/>
        <c:crosses val="autoZero"/>
        <c:auto val="1"/>
        <c:lblAlgn val="ctr"/>
        <c:lblOffset val="100"/>
        <c:noMultiLvlLbl val="0"/>
      </c:catAx>
      <c:valAx>
        <c:axId val="211373056"/>
        <c:scaling>
          <c:orientation val="minMax"/>
        </c:scaling>
        <c:delete val="0"/>
        <c:axPos val="l"/>
        <c:majorGridlines/>
        <c:numFmt formatCode="#,##0;\(#,##0\);0" sourceLinked="1"/>
        <c:majorTickMark val="out"/>
        <c:minorTickMark val="none"/>
        <c:tickLblPos val="nextTo"/>
        <c:crossAx val="2113703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890347769028872"/>
          <c:y val="0.10155912802566344"/>
          <c:w val="0.18040966754155729"/>
          <c:h val="0.1579928550597841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73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1/27/2013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5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5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928AF-1931-4072-B2A0-669DEF23499F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302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2013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3825" y="652633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spc="12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</a:t>
            </a:r>
            <a:endParaRPr lang="en-US" sz="1100" b="0" spc="120" baseline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6482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915" y="653821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12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CONFIDENTIAL</a:t>
            </a:r>
            <a:r>
              <a:rPr lang="en-US" sz="1200" b="0" spc="1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|</a:t>
            </a:r>
            <a:endParaRPr lang="en-US" sz="1200" b="0" spc="100" baseline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kumimoji="1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kumimoji="1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kumimoji="1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kumimoji="1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kumimoji="1"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\\central-ngo\public\Yasumitsu_Ito\JMAAB-VnV\GuidelinesForVerifyingControllerSpecification_v07_e.do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.mathworks.com/wiki/JMAAB_CMTD_W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works.com/matlabcentral/fileexchange/31609-cmtdtool/content/cmtdtool/doc_ja/description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.jp/services/training/courses/MBD01_1_ja_outlin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SLDV sales activities &amp; status in Japan and my experience sharing </a:t>
            </a:r>
            <a:br>
              <a:rPr lang="en-US" altLang="ja-JP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Yasumitsu </a:t>
            </a:r>
            <a:r>
              <a:rPr lang="en-US" dirty="0" smtClean="0"/>
              <a:t>Ito</a:t>
            </a:r>
          </a:p>
          <a:p>
            <a:r>
              <a:rPr lang="en-US" dirty="0" smtClean="0"/>
              <a:t>Jan 28, 2013</a:t>
            </a:r>
          </a:p>
        </p:txBody>
      </p:sp>
    </p:spTree>
    <p:extLst>
      <p:ext uri="{BB962C8B-B14F-4D97-AF65-F5344CB8AC3E}">
        <p14:creationId xmlns:p14="http://schemas.microsoft.com/office/powerpoint/2010/main" val="38773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Key customer case:</a:t>
            </a:r>
            <a:br>
              <a:rPr lang="en-US" altLang="ja-JP" dirty="0"/>
            </a:br>
            <a:r>
              <a:rPr lang="en-US" altLang="ja-JP" dirty="0" smtClean="0"/>
              <a:t>Keihin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2548880"/>
          </a:xfrm>
        </p:spPr>
        <p:txBody>
          <a:bodyPr/>
          <a:lstStyle/>
          <a:p>
            <a:r>
              <a:rPr kumimoji="1" lang="en-US" altLang="ja-JP" dirty="0" smtClean="0"/>
              <a:t>Motivation is to define their MBD process and to develop in-house tool to be used by production users.</a:t>
            </a:r>
          </a:p>
          <a:p>
            <a:r>
              <a:rPr lang="en-US" altLang="ja-JP" dirty="0" smtClean="0"/>
              <a:t>They evaluated cmtdtool to understand how automation can be done in MATLAB/Simulink environment.</a:t>
            </a:r>
            <a:endParaRPr kumimoji="1" lang="en-US" altLang="ja-JP" dirty="0" smtClean="0"/>
          </a:p>
          <a:p>
            <a:r>
              <a:rPr kumimoji="1" lang="en-US" altLang="ja-JP" dirty="0" smtClean="0"/>
              <a:t>To develop requirement-based-testing tool using cmtdtool was the 1st step.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8"/>
          <a:stretch/>
        </p:blipFill>
        <p:spPr bwMode="auto">
          <a:xfrm>
            <a:off x="2267744" y="4221086"/>
            <a:ext cx="3672408" cy="255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29530" y="4725144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Arial" pitchFamily="34" charset="0"/>
                <a:cs typeface="Arial" pitchFamily="34" charset="0"/>
              </a:rPr>
              <a:t>Property description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7902" y="5016043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I/F specification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7808" y="5370689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Simulink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74471" y="5154542"/>
            <a:ext cx="93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Design </a:t>
            </a:r>
          </a:p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Verification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95736" y="6156454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Implementation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83968" y="4580667"/>
            <a:ext cx="21964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Requirement-based-test-vectors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83968" y="4816691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Requirement-based-test-results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83968" y="5093690"/>
            <a:ext cx="2031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Requirement-based-test-report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56176" y="5267272"/>
            <a:ext cx="3163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Requirement-based-test-vectors</a:t>
            </a:r>
            <a:r>
              <a:rPr kumimoji="1" lang="en-US" altLang="ja-JP" sz="1050" dirty="0">
                <a:latin typeface="Arial" pitchFamily="34" charset="0"/>
                <a:cs typeface="Arial" pitchFamily="34" charset="0"/>
              </a:rPr>
              <a:t> (Implementation)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56176" y="5503296"/>
            <a:ext cx="31261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Requirement-based-test-results </a:t>
            </a:r>
            <a:r>
              <a:rPr kumimoji="1" lang="en-US" altLang="ja-JP" sz="1050" dirty="0">
                <a:latin typeface="Arial" pitchFamily="34" charset="0"/>
                <a:cs typeface="Arial" pitchFamily="34" charset="0"/>
              </a:rPr>
              <a:t>(Implementation)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56176" y="5780295"/>
            <a:ext cx="3118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Requirement-based-test-report </a:t>
            </a:r>
            <a:r>
              <a:rPr kumimoji="1" lang="en-US" altLang="ja-JP" sz="1050" dirty="0">
                <a:latin typeface="Arial" pitchFamily="34" charset="0"/>
                <a:cs typeface="Arial" pitchFamily="34" charset="0"/>
              </a:rPr>
              <a:t>(</a:t>
            </a:r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Implementation</a:t>
            </a:r>
            <a:r>
              <a:rPr kumimoji="1" lang="en-US" altLang="ja-JP" sz="1050" dirty="0">
                <a:latin typeface="Arial" pitchFamily="34" charset="0"/>
                <a:cs typeface="Arial" pitchFamily="34" charset="0"/>
              </a:rPr>
              <a:t>)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39628" y="5461396"/>
            <a:ext cx="1148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Implementation</a:t>
            </a:r>
          </a:p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Verification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13663" y="5910943"/>
            <a:ext cx="14157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Simulink (Fixe-point)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39298" y="6186547"/>
            <a:ext cx="9428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Source code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16255" y="6440463"/>
            <a:ext cx="1497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Implementation report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074471" y="4077485"/>
            <a:ext cx="20072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The tool in the next generation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Common observations in Japan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468815"/>
            <a:ext cx="8219255" cy="1224136"/>
          </a:xfrm>
        </p:spPr>
        <p:txBody>
          <a:bodyPr/>
          <a:lstStyle/>
          <a:p>
            <a:r>
              <a:rPr kumimoji="1" lang="en-US" altLang="ja-JP" dirty="0" smtClean="0"/>
              <a:t>There is a key engineer(s) who develop MBD environment for other users.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199" y="2708920"/>
            <a:ext cx="8208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en-US" altLang="ja-JP" sz="2400" dirty="0"/>
              <a:t>No domain specific (OEM / Supplier, Engine, Transmission, Chassis, Body, Safety, </a:t>
            </a:r>
            <a:r>
              <a:rPr kumimoji="1" lang="en-US" altLang="ja-JP" sz="2400" dirty="0" smtClean="0"/>
              <a:t>..).</a:t>
            </a:r>
            <a:endParaRPr kumimoji="1" lang="en-US" altLang="ja-JP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199" y="5271591"/>
            <a:ext cx="814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en-US" altLang="ja-JP" sz="2400" dirty="0"/>
              <a:t>Many of customers are also evaluating competitor tools</a:t>
            </a:r>
            <a:r>
              <a:rPr kumimoji="1" lang="en-US" altLang="ja-JP" sz="2400" dirty="0" smtClean="0"/>
              <a:t>.</a:t>
            </a:r>
            <a:endParaRPr kumimoji="1" lang="en-US" altLang="ja-JP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199" y="3962768"/>
            <a:ext cx="8208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en-US" altLang="ja-JP" sz="2400" dirty="0"/>
              <a:t>Many of customers have motivation to improve development process with MBD</a:t>
            </a:r>
            <a:r>
              <a:rPr kumimoji="1" lang="en-US" altLang="ja-JP" sz="2400" dirty="0" smtClean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567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Customers' </a:t>
            </a:r>
            <a:r>
              <a:rPr lang="en-US" altLang="ja-JP" dirty="0" smtClean="0"/>
              <a:t>motivation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196752"/>
            <a:ext cx="8077200" cy="4978896"/>
          </a:xfrm>
        </p:spPr>
        <p:txBody>
          <a:bodyPr/>
          <a:lstStyle/>
          <a:p>
            <a:r>
              <a:rPr lang="en-US" altLang="ja-JP" dirty="0" smtClean="0"/>
              <a:t>Test automation</a:t>
            </a:r>
          </a:p>
          <a:p>
            <a:pPr lvl="1"/>
            <a:r>
              <a:rPr lang="en-US" altLang="ja-JP" dirty="0" smtClean="0"/>
              <a:t>ISO 26262</a:t>
            </a:r>
          </a:p>
          <a:p>
            <a:pPr lvl="1"/>
            <a:r>
              <a:rPr lang="en-US" altLang="ja-JP" dirty="0" smtClean="0"/>
              <a:t>Reducing cost by MBD adoption</a:t>
            </a:r>
          </a:p>
          <a:p>
            <a:pPr lvl="1"/>
            <a:r>
              <a:rPr lang="en-US" altLang="ja-JP" dirty="0" smtClean="0"/>
              <a:t>Front-loading software test methods into model-level.</a:t>
            </a:r>
          </a:p>
          <a:p>
            <a:r>
              <a:rPr lang="en-US" altLang="ja-JP" dirty="0" smtClean="0"/>
              <a:t>High </a:t>
            </a:r>
            <a:r>
              <a:rPr lang="en-US" altLang="ja-JP" dirty="0" smtClean="0"/>
              <a:t>interest in formal verification </a:t>
            </a:r>
          </a:p>
          <a:p>
            <a:pPr lvl="1"/>
            <a:r>
              <a:rPr lang="en-US" altLang="ja-JP" dirty="0" smtClean="0"/>
              <a:t>Many </a:t>
            </a:r>
            <a:r>
              <a:rPr lang="en-US" altLang="ja-JP" dirty="0" smtClean="0"/>
              <a:t>talks at public seminars about </a:t>
            </a:r>
            <a:r>
              <a:rPr lang="en-US" altLang="ja-JP" dirty="0" smtClean="0"/>
              <a:t>Formal Methods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SPIN, </a:t>
            </a:r>
            <a:r>
              <a:rPr lang="en-US" altLang="ja-JP" dirty="0" err="1" smtClean="0"/>
              <a:t>NuSMV</a:t>
            </a:r>
            <a:r>
              <a:rPr lang="en-US" altLang="ja-JP" dirty="0" smtClean="0"/>
              <a:t>, VDM, etc</a:t>
            </a:r>
          </a:p>
          <a:p>
            <a:pPr lvl="1"/>
            <a:r>
              <a:rPr lang="en-US" altLang="ja-JP" dirty="0"/>
              <a:t>ISO26262 </a:t>
            </a:r>
            <a:endParaRPr lang="en-US" altLang="ja-JP" dirty="0" smtClean="0"/>
          </a:p>
          <a:p>
            <a:r>
              <a:rPr lang="en-US" altLang="ja-JP" dirty="0" smtClean="0"/>
              <a:t>Evaluating not only SLDV but also BTC tools, Reactis, T-vec, etc. </a:t>
            </a:r>
          </a:p>
          <a:p>
            <a:pPr lvl="1"/>
            <a:r>
              <a:rPr lang="en-US" altLang="ja-JP" dirty="0" smtClean="0"/>
              <a:t>BTC </a:t>
            </a:r>
            <a:r>
              <a:rPr lang="en-US" altLang="ja-JP" sz="1800" dirty="0" smtClean="0"/>
              <a:t>(Omron, Jatco, </a:t>
            </a:r>
            <a:r>
              <a:rPr lang="en-US" altLang="ja-JP" sz="1800" dirty="0" smtClean="0"/>
              <a:t>Mitsubishi Motors, </a:t>
            </a:r>
            <a:r>
              <a:rPr lang="en-US" altLang="ja-JP" sz="1800" dirty="0" smtClean="0"/>
              <a:t>Toyota </a:t>
            </a:r>
            <a:r>
              <a:rPr lang="en-US" altLang="ja-JP" sz="1800" dirty="0" smtClean="0"/>
              <a:t>HV, Fujitsu-ten)</a:t>
            </a:r>
            <a:r>
              <a:rPr lang="en-US" altLang="ja-JP" dirty="0" smtClean="0"/>
              <a:t>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Reactis </a:t>
            </a:r>
            <a:r>
              <a:rPr lang="en-US" altLang="ja-JP" sz="1800" dirty="0" smtClean="0"/>
              <a:t>(AISIN ,Advics, Keihin, Honda ,Nissan)</a:t>
            </a:r>
            <a:r>
              <a:rPr lang="en-US" altLang="ja-JP" dirty="0" smtClean="0"/>
              <a:t>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9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Observations from Domain-point of </a:t>
            </a:r>
            <a:r>
              <a:rPr kumimoji="1" lang="en-US" altLang="ja-JP" dirty="0" smtClean="0"/>
              <a:t>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000" dirty="0" smtClean="0"/>
              <a:t>Engine &amp; Power-Train</a:t>
            </a:r>
          </a:p>
          <a:p>
            <a:pPr lvl="1"/>
            <a:r>
              <a:rPr lang="en-US" altLang="ja-JP" sz="1800" dirty="0" smtClean="0"/>
              <a:t>Most likely to use MBD and matured to MATLAB/Simulink</a:t>
            </a:r>
          </a:p>
          <a:p>
            <a:pPr lvl="1"/>
            <a:r>
              <a:rPr lang="en-US" altLang="ja-JP" sz="1800" dirty="0" smtClean="0"/>
              <a:t>Early adopter and has a lot of model assets</a:t>
            </a:r>
          </a:p>
          <a:p>
            <a:pPr lvl="1"/>
            <a:r>
              <a:rPr kumimoji="1" lang="en-US" altLang="ja-JP" sz="1800" dirty="0" smtClean="0"/>
              <a:t>Sometimes difficult to adopt SLDV because of old-style models</a:t>
            </a:r>
          </a:p>
          <a:p>
            <a:r>
              <a:rPr kumimoji="1" lang="en-US" altLang="ja-JP" sz="2000" dirty="0" smtClean="0"/>
              <a:t> Transmission</a:t>
            </a:r>
          </a:p>
          <a:p>
            <a:pPr lvl="1"/>
            <a:r>
              <a:rPr kumimoji="1" lang="en-US" altLang="ja-JP" sz="1800" dirty="0" smtClean="0"/>
              <a:t>Likely to use MBD and matured.</a:t>
            </a:r>
          </a:p>
          <a:p>
            <a:pPr lvl="1"/>
            <a:r>
              <a:rPr lang="en-US" altLang="ja-JP" sz="1800" dirty="0" smtClean="0"/>
              <a:t>Eager to adopt automatic model verification</a:t>
            </a:r>
          </a:p>
          <a:p>
            <a:r>
              <a:rPr kumimoji="1" lang="en-US" altLang="ja-JP" sz="2000" dirty="0" smtClean="0"/>
              <a:t>Chassis</a:t>
            </a:r>
          </a:p>
          <a:p>
            <a:pPr lvl="1"/>
            <a:r>
              <a:rPr lang="en-US" altLang="ja-JP" sz="1800" dirty="0" smtClean="0"/>
              <a:t>Relatively new to MBD and know benefit of introducing MBD (Supplier)</a:t>
            </a:r>
          </a:p>
          <a:p>
            <a:r>
              <a:rPr lang="en-US" altLang="ja-JP" sz="2200" dirty="0" smtClean="0"/>
              <a:t>Body</a:t>
            </a:r>
          </a:p>
          <a:p>
            <a:pPr lvl="1"/>
            <a:r>
              <a:rPr lang="en-US" altLang="ja-JP" sz="1800" dirty="0" smtClean="0"/>
              <a:t>Usually new to MBD.</a:t>
            </a:r>
          </a:p>
          <a:p>
            <a:pPr lvl="1"/>
            <a:r>
              <a:rPr lang="en-US" altLang="ja-JP" sz="1800" dirty="0" smtClean="0"/>
              <a:t>There are many timers and counters that may have difficulty with adopting SLDV.</a:t>
            </a:r>
          </a:p>
          <a:p>
            <a:pPr lvl="1"/>
            <a:endParaRPr lang="en-US" altLang="ja-JP" sz="1800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9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Competition with 3rd-party tools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7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Observation from competition in Japan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From my sense, 80% of the customer who evaluates SLDV also evaluates competitor tools such as Reactis, BTC Embedded Validator / Embedded Tester, SCADE, T-</a:t>
            </a:r>
            <a:r>
              <a:rPr lang="en-US" altLang="ja-JP" dirty="0" err="1" smtClean="0"/>
              <a:t>Vec</a:t>
            </a:r>
            <a:r>
              <a:rPr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We had several experiences that we lost opportunities because of lack of initial support.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To win against competitors, MathWorks engineering support at the initial evaluation stage is the key factor.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50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Reactis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57200" y="1268760"/>
            <a:ext cx="8077200" cy="4979640"/>
          </a:xfrm>
        </p:spPr>
        <p:txBody>
          <a:bodyPr/>
          <a:lstStyle/>
          <a:p>
            <a:r>
              <a:rPr lang="en-US" altLang="ja-JP" sz="2000" dirty="0" smtClean="0"/>
              <a:t>Reactis is based on stochastic method.</a:t>
            </a:r>
          </a:p>
          <a:p>
            <a:pPr marL="0" indent="0">
              <a:buNone/>
            </a:pPr>
            <a:r>
              <a:rPr lang="en-US" altLang="ja-JP" sz="2000" dirty="0" smtClean="0"/>
              <a:t>Advantage:</a:t>
            </a:r>
          </a:p>
          <a:p>
            <a:r>
              <a:rPr kumimoji="1" lang="en-US" altLang="ja-JP" sz="2000" dirty="0" smtClean="0"/>
              <a:t>According to customers' report, SLDV generates test cases that achieve test objectives with fewer simulation steps.</a:t>
            </a:r>
          </a:p>
          <a:p>
            <a:r>
              <a:rPr lang="en-US" altLang="ja-JP" sz="2000" dirty="0" smtClean="0"/>
              <a:t>Usually, SLDV achieves higher coverage.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Disadvantage:</a:t>
            </a:r>
            <a:endParaRPr kumimoji="1" lang="en-US" altLang="ja-JP" sz="2000" dirty="0" smtClean="0"/>
          </a:p>
          <a:p>
            <a:r>
              <a:rPr lang="en-US" altLang="ja-JP" sz="2000" dirty="0"/>
              <a:t>No additional modifications are required to generate tests for a model that have unsupported features by SLDV.</a:t>
            </a:r>
          </a:p>
          <a:p>
            <a:r>
              <a:rPr lang="en-US" altLang="ja-JP" sz="2000" dirty="0"/>
              <a:t>Reactis supports a plant model but SLDV doesn't.</a:t>
            </a:r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Comment: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Co-existing would be possible.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55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BTC Embedded Validator / Embedded Tester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TargetLink-based verification tool that supports automatic test generation, property proving.</a:t>
            </a:r>
          </a:p>
          <a:p>
            <a:r>
              <a:rPr kumimoji="1" lang="en-US" altLang="ja-JP" dirty="0" smtClean="0"/>
              <a:t>Advantage</a:t>
            </a:r>
          </a:p>
          <a:p>
            <a:pPr lvl="1"/>
            <a:r>
              <a:rPr lang="en-US" altLang="ja-JP" dirty="0" smtClean="0"/>
              <a:t>Doesn't support floating-point model</a:t>
            </a:r>
          </a:p>
          <a:p>
            <a:pPr lvl="1"/>
            <a:r>
              <a:rPr kumimoji="1" lang="en-US" altLang="ja-JP" dirty="0" smtClean="0"/>
              <a:t>Requires </a:t>
            </a:r>
            <a:r>
              <a:rPr kumimoji="1" lang="en-US" altLang="ja-JP" dirty="0" err="1" smtClean="0"/>
              <a:t>TagetLink</a:t>
            </a:r>
            <a:r>
              <a:rPr kumimoji="1" lang="en-US" altLang="ja-JP" dirty="0" smtClean="0"/>
              <a:t> code generation and license</a:t>
            </a:r>
          </a:p>
          <a:p>
            <a:pPr lvl="1"/>
            <a:r>
              <a:rPr lang="en-US" altLang="ja-JP" dirty="0" smtClean="0"/>
              <a:t>Later verification</a:t>
            </a:r>
          </a:p>
          <a:p>
            <a:r>
              <a:rPr kumimoji="1" lang="en-US" altLang="ja-JP" dirty="0" smtClean="0"/>
              <a:t>Disadvantage</a:t>
            </a:r>
          </a:p>
          <a:p>
            <a:pPr lvl="1"/>
            <a:r>
              <a:rPr lang="en-US" altLang="ja-JP" dirty="0" smtClean="0"/>
              <a:t>Fixed-point analysis is </a:t>
            </a:r>
            <a:r>
              <a:rPr lang="en-US" altLang="ja-JP" dirty="0" err="1" smtClean="0"/>
              <a:t>aften</a:t>
            </a:r>
            <a:r>
              <a:rPr lang="en-US" altLang="ja-JP" dirty="0" smtClean="0"/>
              <a:t> lightweight</a:t>
            </a:r>
          </a:p>
          <a:p>
            <a:pPr lvl="1"/>
            <a:r>
              <a:rPr kumimoji="1" lang="en-US" altLang="ja-JP" dirty="0" smtClean="0"/>
              <a:t>Pattern language are provided for property proving.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46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Advantages against Competitors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077200" cy="5051648"/>
          </a:xfrm>
        </p:spPr>
        <p:txBody>
          <a:bodyPr/>
          <a:lstStyle/>
          <a:p>
            <a:r>
              <a:rPr lang="en-US" altLang="ja-JP" sz="2000" dirty="0" smtClean="0"/>
              <a:t>Seamless environment with unified tool chain</a:t>
            </a:r>
          </a:p>
          <a:p>
            <a:pPr lvl="1"/>
            <a:r>
              <a:rPr lang="en-US" altLang="ja-JP" sz="1800" dirty="0" smtClean="0"/>
              <a:t>Block conversion is not needed.</a:t>
            </a:r>
          </a:p>
          <a:p>
            <a:pPr lvl="1"/>
            <a:r>
              <a:rPr lang="en-US" altLang="ja-JP" sz="1800" dirty="0" smtClean="0"/>
              <a:t>Seamless Traceability</a:t>
            </a:r>
          </a:p>
          <a:p>
            <a:pPr lvl="1"/>
            <a:r>
              <a:rPr lang="en-US" altLang="ja-JP" sz="1800" dirty="0" smtClean="0"/>
              <a:t>Easy to apply new features</a:t>
            </a:r>
          </a:p>
          <a:p>
            <a:r>
              <a:rPr lang="en-US" altLang="ja-JP" sz="2000" dirty="0" smtClean="0"/>
              <a:t>Simulink simulation as true reference</a:t>
            </a:r>
          </a:p>
          <a:p>
            <a:pPr lvl="1"/>
            <a:r>
              <a:rPr lang="en-US" altLang="ja-JP" sz="1800" dirty="0" smtClean="0"/>
              <a:t>Early Verification at upstream development process</a:t>
            </a:r>
          </a:p>
          <a:p>
            <a:pPr lvl="1"/>
            <a:r>
              <a:rPr lang="en-US" altLang="ja-JP" sz="1800" dirty="0" smtClean="0"/>
              <a:t>Advantage of recognizing Intermediate Representation that is used for simulation, code generation, and model verification.</a:t>
            </a:r>
          </a:p>
          <a:p>
            <a:r>
              <a:rPr lang="en-US" altLang="ja-JP" sz="2000" dirty="0" smtClean="0"/>
              <a:t>Applying model verification on both floating- and fixed-point model.</a:t>
            </a:r>
          </a:p>
          <a:p>
            <a:pPr lvl="1"/>
            <a:r>
              <a:rPr lang="en-US" altLang="ja-JP" sz="1800" dirty="0" smtClean="0"/>
              <a:t>Enables to apply model verification at upstream development process.</a:t>
            </a:r>
          </a:p>
          <a:p>
            <a:r>
              <a:rPr lang="en-US" altLang="ja-JP" sz="2000" dirty="0" smtClean="0"/>
              <a:t>Support capability</a:t>
            </a:r>
          </a:p>
          <a:p>
            <a:r>
              <a:rPr lang="en-US" altLang="ja-JP" sz="2000" dirty="0" smtClean="0"/>
              <a:t>Cost advantage</a:t>
            </a:r>
            <a:endParaRPr lang="en-US" altLang="ja-JP" sz="2000" dirty="0"/>
          </a:p>
          <a:p>
            <a:r>
              <a:rPr lang="en-US" altLang="ja-JP" sz="2000" dirty="0" smtClean="0"/>
              <a:t>Continuous improvement of MBD environment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4133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JMAAB activities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011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Customers' status and trend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9643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JMAAB </a:t>
            </a:r>
            <a:r>
              <a:rPr kumimoji="1" lang="en-US" altLang="ja-JP" dirty="0" smtClean="0"/>
              <a:t>Activities</a:t>
            </a:r>
            <a:br>
              <a:rPr kumimoji="1" lang="en-US" altLang="ja-JP" dirty="0" smtClean="0"/>
            </a:br>
            <a:r>
              <a:rPr kumimoji="1" lang="en-US" altLang="ja-JP" dirty="0" smtClean="0"/>
              <a:t> </a:t>
            </a:r>
            <a:r>
              <a:rPr lang="en-US" altLang="ja-JP" dirty="0" smtClean="0"/>
              <a:t>V&amp;V Working group in 2007-2008 </a:t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077200" cy="4039345"/>
          </a:xfrm>
        </p:spPr>
        <p:txBody>
          <a:bodyPr/>
          <a:lstStyle/>
          <a:p>
            <a:pPr lvl="1"/>
            <a:r>
              <a:rPr lang="en-US" altLang="ja-JP" dirty="0" smtClean="0"/>
              <a:t>JMAAB web page </a:t>
            </a:r>
            <a:r>
              <a:rPr lang="en-US" altLang="ja-JP" sz="1400" dirty="0" smtClean="0"/>
              <a:t>(Contact Hiro Iino for ID and Password )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http://jmaab.mathworks.jp/contwg/index.php </a:t>
            </a:r>
          </a:p>
          <a:p>
            <a:pPr lvl="2"/>
            <a:r>
              <a:rPr lang="en-US" altLang="ja-JP" dirty="0" smtClean="0"/>
              <a:t>http://jmaab.mathworks.jp/contwg2/index.php </a:t>
            </a:r>
          </a:p>
          <a:p>
            <a:pPr lvl="1"/>
            <a:r>
              <a:rPr lang="en-US" altLang="ja-JP" dirty="0" smtClean="0"/>
              <a:t>V&amp;V guideline published </a:t>
            </a:r>
          </a:p>
          <a:p>
            <a:pPr lvl="2"/>
            <a:r>
              <a:rPr lang="en-US" altLang="ja-JP" dirty="0" smtClean="0"/>
              <a:t>The guideline is focusing on how to make use of SLDV </a:t>
            </a:r>
          </a:p>
          <a:p>
            <a:pPr lvl="2"/>
            <a:r>
              <a:rPr lang="en-US" altLang="ja-JP" dirty="0" smtClean="0"/>
              <a:t>Verification process can be divided into 2 processes </a:t>
            </a:r>
          </a:p>
          <a:p>
            <a:pPr lvl="3"/>
            <a:r>
              <a:rPr lang="en-US" altLang="ja-JP" dirty="0" smtClean="0"/>
              <a:t>Simulation verification </a:t>
            </a:r>
          </a:p>
          <a:p>
            <a:pPr lvl="3"/>
            <a:r>
              <a:rPr lang="en-US" altLang="ja-JP" dirty="0" smtClean="0"/>
              <a:t>Property proving </a:t>
            </a:r>
          </a:p>
          <a:p>
            <a:pPr lvl="2"/>
            <a:r>
              <a:rPr lang="en-US" altLang="ja-JP" dirty="0" smtClean="0"/>
              <a:t>General JMAAB user (~1900 are registered) can download this guideline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0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コネクタ 39"/>
          <p:cNvCxnSpPr/>
          <p:nvPr/>
        </p:nvCxnSpPr>
        <p:spPr>
          <a:xfrm>
            <a:off x="4644008" y="3356992"/>
            <a:ext cx="136815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</a:t>
            </a:r>
            <a:r>
              <a:rPr lang="en-US" altLang="ja-JP" dirty="0" smtClean="0"/>
              <a:t>MAAB </a:t>
            </a:r>
            <a:r>
              <a:rPr lang="en-US" altLang="ja-JP" dirty="0" smtClean="0"/>
              <a:t>Activities</a:t>
            </a:r>
            <a:br>
              <a:rPr lang="en-US" altLang="ja-JP" dirty="0" smtClean="0"/>
            </a:br>
            <a:r>
              <a:rPr lang="en-US" altLang="ja-JP" dirty="0" smtClean="0"/>
              <a:t> V&amp;V Working group in 2007-2008 </a:t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16216" y="6453336"/>
            <a:ext cx="1557084" cy="287258"/>
          </a:xfrm>
          <a:prstGeom prst="rect">
            <a:avLst/>
          </a:prstGeom>
          <a:solidFill>
            <a:schemeClr val="accent3">
              <a:lumMod val="60000"/>
              <a:lumOff val="40000"/>
              <a:alpha val="82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Verification report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 rot="16200000" flipH="1">
            <a:off x="-72516" y="3176972"/>
            <a:ext cx="4176464" cy="1656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6200000" flipH="1">
            <a:off x="2375756" y="3681028"/>
            <a:ext cx="3672408" cy="14401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17" idx="0"/>
          </p:cNvCxnSpPr>
          <p:nvPr/>
        </p:nvCxnSpPr>
        <p:spPr>
          <a:xfrm rot="16200000" flipH="1">
            <a:off x="5105287" y="4263865"/>
            <a:ext cx="3096344" cy="128259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555776" y="2564904"/>
            <a:ext cx="93610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411760" y="2996952"/>
            <a:ext cx="1296144" cy="0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059832" y="3212976"/>
            <a:ext cx="1872208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Design verification spec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92080" y="3861048"/>
            <a:ext cx="1828695" cy="287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Verification Spec. (P)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80112" y="4509120"/>
            <a:ext cx="1901631" cy="287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Describing properties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755006" y="5146934"/>
            <a:ext cx="2057354" cy="287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Property proving model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00192" y="5733256"/>
            <a:ext cx="1479730" cy="287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Proving property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03848" y="3861048"/>
            <a:ext cx="1828695" cy="28725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Verification Spec. (S)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35896" y="4509120"/>
            <a:ext cx="1136343" cy="28725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Test vectors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47864" y="5157192"/>
            <a:ext cx="2304256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Simulation verification model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51920" y="5733256"/>
            <a:ext cx="1892577" cy="28725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Simulation verification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直線コネクタ 43"/>
          <p:cNvCxnSpPr/>
          <p:nvPr/>
        </p:nvCxnSpPr>
        <p:spPr>
          <a:xfrm>
            <a:off x="4932040" y="6165304"/>
            <a:ext cx="2232248" cy="0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95536" y="2420888"/>
            <a:ext cx="2229373" cy="2872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Requirement Specification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584" y="2852936"/>
            <a:ext cx="1537673" cy="2872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Structural Design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5616" y="4077072"/>
            <a:ext cx="2026571" cy="2872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Design controller model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1916832"/>
            <a:ext cx="1584176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Actual Requirement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923928" y="2060848"/>
            <a:ext cx="489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Proposed verification process (En)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71600" y="6309320"/>
            <a:ext cx="2696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smtClean="0">
                <a:latin typeface="Arial" pitchFamily="34" charset="0"/>
                <a:cs typeface="Arial" pitchFamily="34" charset="0"/>
                <a:hlinkClick r:id="rId2" action="ppaction://hlinkfile"/>
              </a:rPr>
              <a:t>Guideline document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JMAAB Activities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JMAAB CMTD WG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077200" cy="4763616"/>
          </a:xfrm>
        </p:spPr>
        <p:txBody>
          <a:bodyPr/>
          <a:lstStyle/>
          <a:p>
            <a:r>
              <a:rPr kumimoji="1" lang="en-US" altLang="ja-JP" dirty="0" smtClean="0"/>
              <a:t>V&amp;V Guideline have been settled.</a:t>
            </a:r>
          </a:p>
          <a:p>
            <a:r>
              <a:rPr kumimoji="1" lang="en-US" altLang="ja-JP" dirty="0" smtClean="0"/>
              <a:t>Practical methodology to apply the guideline was not discussed.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Activities:</a:t>
            </a:r>
          </a:p>
          <a:p>
            <a:r>
              <a:rPr lang="en-US" altLang="ja-JP" dirty="0" smtClean="0"/>
              <a:t>Collect and learn software test methods</a:t>
            </a:r>
          </a:p>
          <a:p>
            <a:r>
              <a:rPr kumimoji="1" lang="en-US" altLang="ja-JP" dirty="0" smtClean="0"/>
              <a:t>Discuss how to apply those methods in Simulink environment</a:t>
            </a:r>
          </a:p>
          <a:p>
            <a:r>
              <a:rPr lang="en-US" altLang="ja-JP" dirty="0" smtClean="0"/>
              <a:t>Bind</a:t>
            </a:r>
            <a:r>
              <a:rPr lang="ja-JP" altLang="en-US" dirty="0"/>
              <a:t> </a:t>
            </a:r>
            <a:r>
              <a:rPr lang="en-US" altLang="ja-JP" dirty="0" smtClean="0"/>
              <a:t>the software methods and development process standards.</a:t>
            </a:r>
            <a:endParaRPr kumimoji="1" lang="ja-JP" altLang="en-US" dirty="0"/>
          </a:p>
        </p:txBody>
      </p:sp>
      <p:sp>
        <p:nvSpPr>
          <p:cNvPr id="4" name="テキスト ボックス 3">
            <a:hlinkClick r:id="rId2"/>
          </p:cNvPr>
          <p:cNvSpPr txBox="1"/>
          <p:nvPr/>
        </p:nvSpPr>
        <p:spPr>
          <a:xfrm>
            <a:off x="2195736" y="5777328"/>
            <a:ext cx="6253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kumimoji="1" lang="en-US" altLang="ja-JP" sz="2000" dirty="0" smtClean="0">
                <a:latin typeface="Arial" pitchFamily="34" charset="0"/>
                <a:cs typeface="Arial" pitchFamily="34" charset="0"/>
                <a:hlinkClick r:id="rId2"/>
              </a:rPr>
              <a:t>inside.mathworks.com/wiki/JMAAB_CMTD_WG</a:t>
            </a:r>
            <a:endParaRPr kumimoji="1" lang="en-US" altLang="ja-JP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67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077200" cy="990600"/>
          </a:xfrm>
        </p:spPr>
        <p:txBody>
          <a:bodyPr/>
          <a:lstStyle/>
          <a:p>
            <a:r>
              <a:rPr lang="en-US" altLang="ja-JP" dirty="0"/>
              <a:t>JMAAB Activities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cmtdtool developed for JMAAB CMTD WG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16216"/>
            <a:ext cx="8291264" cy="5184576"/>
          </a:xfrm>
        </p:spPr>
        <p:txBody>
          <a:bodyPr/>
          <a:lstStyle/>
          <a:p>
            <a:r>
              <a:rPr kumimoji="1" lang="en-US" altLang="ja-JP" dirty="0" smtClean="0"/>
              <a:t>A tool uploaded on MATLAB Central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Initially developed for JMAAB-CMTD-WS (Control Model Test Design Workshop) in 2010.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98" y="3107957"/>
            <a:ext cx="1419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5"/>
          <p:cNvSpPr txBox="1">
            <a:spLocks noChangeArrowheads="1"/>
          </p:cNvSpPr>
          <p:nvPr/>
        </p:nvSpPr>
        <p:spPr bwMode="auto">
          <a:xfrm>
            <a:off x="6084168" y="2740352"/>
            <a:ext cx="25470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dirty="0" smtClean="0"/>
              <a:t>You can search it with Google</a:t>
            </a:r>
            <a:endParaRPr lang="ja-JP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092280"/>
            <a:ext cx="4968552" cy="267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3"/>
          <p:cNvSpPr txBox="1">
            <a:spLocks noChangeArrowheads="1"/>
          </p:cNvSpPr>
          <p:nvPr/>
        </p:nvSpPr>
        <p:spPr bwMode="auto">
          <a:xfrm>
            <a:off x="1691680" y="6433591"/>
            <a:ext cx="57756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dirty="0" smtClean="0">
                <a:hlinkClick r:id="rId4"/>
              </a:rPr>
              <a:t>http://www.mathworks.com/matlabcentral/fileexchange/31609-cmtdtool</a:t>
            </a:r>
            <a:endParaRPr lang="en-US" altLang="ja-JP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1680" y="6216956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Arial" pitchFamily="34" charset="0"/>
                <a:cs typeface="Arial" pitchFamily="34" charset="0"/>
              </a:rPr>
              <a:t>Download it from:</a:t>
            </a:r>
            <a:endParaRPr kumimoji="1" lang="ja-JP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98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latin typeface="Arial" charset="0"/>
                <a:cs typeface="Arial" charset="0"/>
              </a:rPr>
              <a:t>Overview </a:t>
            </a:r>
            <a:r>
              <a:rPr lang="en-US" altLang="ja-JP" dirty="0" smtClean="0">
                <a:latin typeface="Arial" charset="0"/>
                <a:cs typeface="Arial" charset="0"/>
              </a:rPr>
              <a:t>of cmtdtool</a:t>
            </a:r>
            <a:endParaRPr lang="ja-JP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71714"/>
            <a:ext cx="2111702" cy="540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203848" y="1071714"/>
            <a:ext cx="53285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Excel to Signal Builder</a:t>
            </a:r>
          </a:p>
          <a:p>
            <a:pPr lvl="1"/>
            <a:r>
              <a:rPr kumimoji="1" lang="en-US" altLang="ja-JP" sz="2000" dirty="0" smtClean="0">
                <a:latin typeface="Arial" pitchFamily="34" charset="0"/>
                <a:cs typeface="Arial" pitchFamily="34" charset="0"/>
              </a:rPr>
              <a:t>Import test vectors from Excel spread sheet into Signal Builder block</a:t>
            </a:r>
            <a:endParaRPr kumimoji="1" lang="en-US" altLang="ja-JP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Excel to TruthTable</a:t>
            </a:r>
          </a:p>
          <a:p>
            <a:pPr lvl="1"/>
            <a:r>
              <a:rPr kumimoji="1" lang="en-US" altLang="ja-JP" sz="2000" dirty="0" smtClean="0">
                <a:latin typeface="Arial" pitchFamily="34" charset="0"/>
                <a:cs typeface="Arial" pitchFamily="34" charset="0"/>
              </a:rPr>
              <a:t>Import a Truth Table written in Excel spread sheet into TruthTable block in Stateflow.</a:t>
            </a:r>
            <a:endParaRPr kumimoji="1" lang="en-US" altLang="ja-JP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Test harness</a:t>
            </a:r>
          </a:p>
          <a:p>
            <a:pPr lvl="1"/>
            <a:r>
              <a:rPr kumimoji="1" lang="en-US" altLang="ja-JP" sz="2000" dirty="0" smtClean="0">
                <a:latin typeface="Arial" pitchFamily="34" charset="0"/>
                <a:cs typeface="Arial" pitchFamily="34" charset="0"/>
              </a:rPr>
              <a:t>Generate a test harness model from a controller model.</a:t>
            </a:r>
            <a:endParaRPr kumimoji="1" lang="en-US" altLang="ja-JP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Report</a:t>
            </a:r>
          </a:p>
          <a:p>
            <a:pPr lvl="1"/>
            <a:r>
              <a:rPr kumimoji="1" lang="en-US" altLang="ja-JP" sz="2000" dirty="0">
                <a:latin typeface="Arial" pitchFamily="34" charset="0"/>
                <a:cs typeface="Arial" pitchFamily="34" charset="0"/>
              </a:rPr>
              <a:t>G</a:t>
            </a:r>
            <a:r>
              <a:rPr kumimoji="1" lang="en-US" altLang="ja-JP" sz="2000" dirty="0" smtClean="0">
                <a:latin typeface="Arial" pitchFamily="34" charset="0"/>
                <a:cs typeface="Arial" pitchFamily="34" charset="0"/>
              </a:rPr>
              <a:t>enerate automatic test report from a test harness model.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771800" y="5935472"/>
            <a:ext cx="1224136" cy="7703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kumimoji="1" lang="en-US" altLang="ja-JP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efinition</a:t>
            </a:r>
            <a:endParaRPr kumimoji="1" lang="ja-JP" alt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406243" y="5935472"/>
            <a:ext cx="1258709" cy="7703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Execution</a:t>
            </a:r>
            <a:endParaRPr kumimoji="1" lang="ja-JP" alt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075259" y="5935472"/>
            <a:ext cx="1258709" cy="7703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Evaluation</a:t>
            </a:r>
            <a:endParaRPr kumimoji="1" lang="ja-JP" alt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744276" y="5935472"/>
            <a:ext cx="1144281" cy="7703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Reporting</a:t>
            </a:r>
            <a:endParaRPr kumimoji="1" lang="ja-JP" alt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直線矢印コネクタ 4"/>
          <p:cNvCxnSpPr>
            <a:stCxn id="3" idx="3"/>
            <a:endCxn id="10" idx="1"/>
          </p:cNvCxnSpPr>
          <p:nvPr/>
        </p:nvCxnSpPr>
        <p:spPr>
          <a:xfrm>
            <a:off x="3995936" y="6320664"/>
            <a:ext cx="410307" cy="0"/>
          </a:xfrm>
          <a:prstGeom prst="straightConnector1">
            <a:avLst/>
          </a:prstGeom>
          <a:ln w="38100">
            <a:solidFill>
              <a:srgbClr val="024C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0" idx="3"/>
            <a:endCxn id="11" idx="1"/>
          </p:cNvCxnSpPr>
          <p:nvPr/>
        </p:nvCxnSpPr>
        <p:spPr>
          <a:xfrm>
            <a:off x="5664952" y="6320664"/>
            <a:ext cx="410307" cy="0"/>
          </a:xfrm>
          <a:prstGeom prst="straightConnector1">
            <a:avLst/>
          </a:prstGeom>
          <a:ln w="38100">
            <a:solidFill>
              <a:srgbClr val="024C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1" idx="3"/>
            <a:endCxn id="12" idx="1"/>
          </p:cNvCxnSpPr>
          <p:nvPr/>
        </p:nvCxnSpPr>
        <p:spPr>
          <a:xfrm>
            <a:off x="7333968" y="6320664"/>
            <a:ext cx="410308" cy="0"/>
          </a:xfrm>
          <a:prstGeom prst="straightConnector1">
            <a:avLst/>
          </a:prstGeom>
          <a:ln w="38100">
            <a:solidFill>
              <a:srgbClr val="024C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771800" y="5535362"/>
            <a:ext cx="2321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Arial" pitchFamily="34" charset="0"/>
                <a:cs typeface="Arial" pitchFamily="34" charset="0"/>
              </a:rPr>
              <a:t>Typical test activity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84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Materials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6815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SLDV / V&amp;V Materials #1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72816"/>
            <a:ext cx="8077200" cy="4399385"/>
          </a:xfrm>
        </p:spPr>
        <p:txBody>
          <a:bodyPr/>
          <a:lstStyle/>
          <a:p>
            <a:r>
              <a:rPr lang="en-US" altLang="ja-JP" dirty="0" smtClean="0"/>
              <a:t>Presentation materials new customers </a:t>
            </a:r>
          </a:p>
          <a:p>
            <a:pPr lvl="1"/>
            <a:r>
              <a:rPr lang="en-US" altLang="ja-JP" dirty="0"/>
              <a:t>Model-based Verification </a:t>
            </a:r>
            <a:r>
              <a:rPr lang="en-US" altLang="ja-JP" dirty="0" smtClean="0"/>
              <a:t>introduction</a:t>
            </a:r>
          </a:p>
          <a:p>
            <a:pPr lvl="1"/>
            <a:r>
              <a:rPr lang="en-US" altLang="ja-JP" dirty="0" smtClean="0"/>
              <a:t>Introduction </a:t>
            </a:r>
            <a:r>
              <a:rPr lang="en-US" altLang="ja-JP" dirty="0" smtClean="0"/>
              <a:t>to SLDV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Detailed </a:t>
            </a:r>
            <a:r>
              <a:rPr lang="en-US" altLang="ja-JP" dirty="0" smtClean="0"/>
              <a:t>materials and demos  </a:t>
            </a:r>
            <a:r>
              <a:rPr lang="en-US" altLang="ja-JP" dirty="0" smtClean="0"/>
              <a:t>for SLDV evaluation users </a:t>
            </a:r>
          </a:p>
          <a:p>
            <a:pPr lvl="1"/>
            <a:r>
              <a:rPr lang="en-US" altLang="ja-JP" dirty="0" smtClean="0"/>
              <a:t>Block replacement </a:t>
            </a:r>
          </a:p>
          <a:p>
            <a:pPr lvl="1"/>
            <a:r>
              <a:rPr lang="en-US" altLang="ja-JP" dirty="0" smtClean="0"/>
              <a:t>Parameter handling </a:t>
            </a:r>
          </a:p>
          <a:p>
            <a:pPr lvl="1"/>
            <a:r>
              <a:rPr lang="en-US" altLang="ja-JP" dirty="0" smtClean="0"/>
              <a:t>How to work with Large models &amp; How SLDV works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5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SLDV </a:t>
            </a:r>
            <a:r>
              <a:rPr lang="en-US" altLang="ja-JP" dirty="0"/>
              <a:t>/ V&amp;V </a:t>
            </a:r>
            <a:r>
              <a:rPr lang="en-US" altLang="ja-JP" dirty="0" smtClean="0"/>
              <a:t>Materials #2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MBD training</a:t>
            </a:r>
            <a:r>
              <a:rPr lang="en-US" altLang="ja-JP" dirty="0" smtClean="0"/>
              <a:t> </a:t>
            </a:r>
          </a:p>
          <a:p>
            <a:pPr lvl="1"/>
            <a:r>
              <a:rPr lang="en-US" altLang="ja-JP" dirty="0" smtClean="0"/>
              <a:t>MBD-PCG training </a:t>
            </a:r>
          </a:p>
          <a:p>
            <a:pPr lvl="1"/>
            <a:r>
              <a:rPr lang="en-US" altLang="ja-JP" dirty="0" smtClean="0"/>
              <a:t>Develop controller of LEGO </a:t>
            </a:r>
            <a:r>
              <a:rPr lang="en-US" altLang="ja-JP" dirty="0" err="1" smtClean="0"/>
              <a:t>mindstorms</a:t>
            </a:r>
            <a:r>
              <a:rPr lang="en-US" altLang="ja-JP" dirty="0" smtClean="0"/>
              <a:t> </a:t>
            </a:r>
            <a:r>
              <a:rPr lang="en-US" altLang="ja-JP" dirty="0" smtClean="0"/>
              <a:t>NXT 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SLDV </a:t>
            </a:r>
            <a:r>
              <a:rPr lang="en-US" altLang="ja-JP" dirty="0" smtClean="0"/>
              <a:t>workshop </a:t>
            </a:r>
          </a:p>
          <a:p>
            <a:pPr lvl="1"/>
            <a:r>
              <a:rPr lang="en-US" altLang="ja-JP" dirty="0" smtClean="0"/>
              <a:t>1-day, 2-day </a:t>
            </a:r>
          </a:p>
          <a:p>
            <a:pPr lvl="1"/>
            <a:r>
              <a:rPr lang="en-US" altLang="ja-JP" dirty="0" smtClean="0"/>
              <a:t>Run &amp; study SLDV analysis for example models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V&amp;V </a:t>
            </a:r>
            <a:r>
              <a:rPr lang="en-US" altLang="ja-JP" dirty="0" smtClean="0"/>
              <a:t>jumpstart by consulting team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50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Best practices of evaluation support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At the initial stage of evaluation, it better propose to have technical exchange session with the customer.</a:t>
            </a:r>
          </a:p>
          <a:p>
            <a:r>
              <a:rPr lang="en-US" altLang="ja-JP" dirty="0" smtClean="0"/>
              <a:t>Provide SLDV workshop or a part of the workshop if it is needed.</a:t>
            </a:r>
          </a:p>
          <a:p>
            <a:r>
              <a:rPr lang="en-US" altLang="ja-JP" dirty="0" smtClean="0"/>
              <a:t>Conduct the customer to try to start with a small model to understand how SLDV works.</a:t>
            </a:r>
          </a:p>
          <a:p>
            <a:r>
              <a:rPr lang="en-US" altLang="ja-JP" dirty="0" smtClean="0"/>
              <a:t>Going on-site and looking at the customer model are the shortest path to solve the issue.</a:t>
            </a:r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854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Answering questions </a:t>
            </a:r>
            <a:r>
              <a:rPr lang="en-US" altLang="ja-JP" smtClean="0"/>
              <a:t>you might </a:t>
            </a:r>
            <a:r>
              <a:rPr lang="en-US" altLang="ja-JP" dirty="0" smtClean="0"/>
              <a:t>have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50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company purchased SLDV in Japan?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07904" y="616643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* Since 2007 through 2012</a:t>
            </a:r>
            <a:endParaRPr kumimoji="1" lang="ja-JP" alt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78679"/>
              </p:ext>
            </p:extLst>
          </p:nvPr>
        </p:nvGraphicFramePr>
        <p:xfrm>
          <a:off x="971599" y="1124744"/>
          <a:ext cx="6399588" cy="4893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6305"/>
                <a:gridCol w="1008112"/>
                <a:gridCol w="1080120"/>
                <a:gridCol w="1575051"/>
              </a:tblGrid>
              <a:tr h="199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Account Name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# of seats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# of v-seats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Revenue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Denso Corp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61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593,584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Shizuoka University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21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21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3,656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Toyota Motor Corp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145,116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Honda R&amp;D Co Ltd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138,828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Hitachi Ltd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104,935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Nissan Motor Co Ltd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102,326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Aisin AW Co Ltd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73,744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Panasonic Corp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113,023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Isuzu Motors Ltd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101,384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Advics Co Ltd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104,174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Fujitsu Ten Ltd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98,767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Mitsubishi Electric Corp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89,058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Suzuki Motor Corp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62,547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JATCO Ltd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60,689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Mitsuba Corp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61,151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Toyota Technical Development Corp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48,012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Panasonic Advanced Technology Development Co Ltd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52,326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Mitsubishi Motors Corp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51,163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Hitachi Appliances Inc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50,233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Nagoya University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2,272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5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/>
              <a:t>How big a role did JMAAB play in promoting SLDV?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Not sure.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Many customers are communicating each other at meetings or conferences not just at JMAAB bu</a:t>
            </a:r>
            <a:r>
              <a:rPr lang="en-US" altLang="ja-JP" dirty="0" smtClean="0"/>
              <a:t>t also at public events</a:t>
            </a:r>
            <a:r>
              <a:rPr kumimoji="1" lang="en-US" altLang="ja-JP" dirty="0" smtClean="0"/>
              <a:t>.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A champion may influence on other departments at his/her company via intra communication.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2542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/>
              <a:t>Do OEMs require suppliers to achieve test coverage or some quality metrics?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Not observed.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Suppliers are preparing establishing high quality development process before OEM requests it.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5614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/>
              <a:t>Were the customers already interested in formal methods or did you have to sell the idea to them?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88840"/>
            <a:ext cx="8077200" cy="4259560"/>
          </a:xfrm>
        </p:spPr>
        <p:txBody>
          <a:bodyPr/>
          <a:lstStyle/>
          <a:p>
            <a:r>
              <a:rPr lang="en-US" altLang="ja-JP" dirty="0" smtClean="0"/>
              <a:t>50% and 50%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From my observation, formal methods is not a key technology for customers. 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6760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/>
              <a:t>Do customers have engineers dedicated to the evaluation?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Yes in many case. If not, we propose it.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4959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/>
              <a:t>Do customers usually to a competitive evaluation (against BTC, </a:t>
            </a:r>
            <a:r>
              <a:rPr lang="en-US" altLang="ja-JP" dirty="0" err="1"/>
              <a:t>Reactics</a:t>
            </a:r>
            <a:r>
              <a:rPr lang="en-US" altLang="ja-JP" dirty="0"/>
              <a:t> …)?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dirty="0" smtClean="0"/>
              <a:t>Yes. &gt; 80%.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208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/>
              <a:t>Are customers willing to adapt their process around SLDV limitations?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Usually.</a:t>
            </a:r>
          </a:p>
          <a:p>
            <a:endParaRPr lang="en-US" altLang="ja-JP" dirty="0"/>
          </a:p>
          <a:p>
            <a:r>
              <a:rPr lang="en-US" altLang="ja-JP" dirty="0" smtClean="0"/>
              <a:t>Without adopting SLDV, the early verification cannot be achieved.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1955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/>
              <a:t>Are Japanese customers modeling style better for SLDV?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Not sure.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S-function is hardly used.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975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/>
              <a:t>Have we had successes in converting customers from </a:t>
            </a:r>
            <a:r>
              <a:rPr lang="en-US" altLang="ja-JP" dirty="0" err="1"/>
              <a:t>Reactics</a:t>
            </a:r>
            <a:r>
              <a:rPr lang="en-US" altLang="ja-JP" dirty="0"/>
              <a:t> to SLDV?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Yes.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Advics, Jatco, Nissan were comparing against Reactis.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7297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/>
              <a:t>Do you always do a Pilot project?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For the key customers, AE or PE involve it at initial stage of evaluation.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Sometimes, the evaluation can be observed through Technical support.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8447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/>
              <a:t>Do you typically work with customers building new models or do they apply SLDV to existing models?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16832"/>
            <a:ext cx="8077200" cy="4331568"/>
          </a:xfrm>
        </p:spPr>
        <p:txBody>
          <a:bodyPr/>
          <a:lstStyle/>
          <a:p>
            <a:r>
              <a:rPr kumimoji="1" lang="en-US" altLang="ja-JP" dirty="0" smtClean="0"/>
              <a:t>Ask to pick some small examples from existing models when customers start evaluation.</a:t>
            </a:r>
          </a:p>
          <a:p>
            <a:r>
              <a:rPr kumimoji="1" lang="en-US" altLang="ja-JP" dirty="0" smtClean="0"/>
              <a:t>We help applying SLDV on them.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For real adoption, we ask them to apply new models.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Sometimes, customers ask us to help applying SLDV before they start building new models.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699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v-seat and Revenue history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595920"/>
              </p:ext>
            </p:extLst>
          </p:nvPr>
        </p:nvGraphicFramePr>
        <p:xfrm>
          <a:off x="179512" y="2604974"/>
          <a:ext cx="4896544" cy="3128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21579"/>
              </p:ext>
            </p:extLst>
          </p:nvPr>
        </p:nvGraphicFramePr>
        <p:xfrm>
          <a:off x="4427984" y="2657282"/>
          <a:ext cx="4968552" cy="3075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84168" y="2204864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Arial" pitchFamily="34" charset="0"/>
                <a:cs typeface="Arial" pitchFamily="34" charset="0"/>
              </a:rPr>
              <a:t>Revenue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4080" y="219784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Arial" pitchFamily="34" charset="0"/>
                <a:cs typeface="Arial" pitchFamily="34" charset="0"/>
              </a:rPr>
              <a:t>v-seat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/>
              <a:t>Did MWJ work on customer’s model to make SLDV work with larger models, or did customers do it themselves?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060848"/>
            <a:ext cx="8077200" cy="4187552"/>
          </a:xfrm>
        </p:spPr>
        <p:txBody>
          <a:bodyPr/>
          <a:lstStyle/>
          <a:p>
            <a:r>
              <a:rPr lang="en-US" altLang="ja-JP" dirty="0" smtClean="0"/>
              <a:t>We experienced SLDV analysis with &gt;10000 objectives for evaluation purpose. MWJ did the analysis.</a:t>
            </a:r>
          </a:p>
          <a:p>
            <a:endParaRPr lang="en-US" altLang="ja-JP" dirty="0"/>
          </a:p>
          <a:p>
            <a:r>
              <a:rPr lang="en-US" altLang="ja-JP" dirty="0" smtClean="0"/>
              <a:t>We encourage customers to apply SLDV on unit-level-component at first.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We sometimes go on-site to provide face-to-face support.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781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ja-JP" dirty="0" smtClean="0"/>
              <a:t>Key customer case:</a:t>
            </a:r>
            <a:br>
              <a:rPr kumimoji="1" lang="en-US" altLang="ja-JP" dirty="0" smtClean="0"/>
            </a:br>
            <a:r>
              <a:rPr lang="en-US" altLang="ja-JP" dirty="0" smtClean="0"/>
              <a:t>DENSO-PV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Using SLDV for automation of unit testing.</a:t>
            </a:r>
          </a:p>
          <a:p>
            <a:r>
              <a:rPr kumimoji="1" lang="en-US" altLang="ja-JP" dirty="0" smtClean="0"/>
              <a:t>Extract Atomic subsystems from a controller model</a:t>
            </a:r>
          </a:p>
          <a:p>
            <a:r>
              <a:rPr lang="en-US" altLang="ja-JP" dirty="0" smtClean="0"/>
              <a:t>Add Test Objectives to satisfy DENSO's coverage criteria</a:t>
            </a:r>
          </a:p>
          <a:p>
            <a:r>
              <a:rPr kumimoji="1" lang="en-US" altLang="ja-JP" dirty="0" smtClean="0"/>
              <a:t>Generate Test cases</a:t>
            </a:r>
          </a:p>
          <a:p>
            <a:r>
              <a:rPr lang="en-US" altLang="ja-JP" dirty="0" smtClean="0"/>
              <a:t>Run simulation and record model coverage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DENSO-PV incorporated SLDV into their in-house tool.</a:t>
            </a:r>
          </a:p>
          <a:p>
            <a:pPr marL="0" indent="0">
              <a:buNone/>
            </a:pPr>
            <a:r>
              <a:rPr lang="en-US" altLang="ja-JP" dirty="0" smtClean="0"/>
              <a:t>The tool is used by mass production engineers.</a:t>
            </a:r>
          </a:p>
          <a:p>
            <a:pPr lvl="1"/>
            <a:r>
              <a:rPr lang="en-US" altLang="ja-JP" dirty="0" smtClean="0"/>
              <a:t>Since they decided to deploy SLDV for mass production, 40 SLDV v-seats were sold</a:t>
            </a:r>
            <a:r>
              <a:rPr lang="ja-JP" altLang="en-US" dirty="0" smtClean="0"/>
              <a:t> </a:t>
            </a:r>
            <a:r>
              <a:rPr lang="en-US" altLang="ja-JP" dirty="0" smtClean="0"/>
              <a:t>in 2012.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1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Key customer case:</a:t>
            </a:r>
            <a:br>
              <a:rPr lang="en-US" altLang="ja-JP" dirty="0"/>
            </a:br>
            <a:r>
              <a:rPr lang="en-US" altLang="ja-JP" dirty="0" smtClean="0"/>
              <a:t>Nissan Powertrain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Competition against Reactis</a:t>
            </a:r>
          </a:p>
          <a:p>
            <a:r>
              <a:rPr lang="en-US" altLang="ja-JP" dirty="0" smtClean="0"/>
              <a:t>Nissan has a criteria to satisfy MC/DC at model-based testing.</a:t>
            </a:r>
          </a:p>
          <a:p>
            <a:r>
              <a:rPr lang="en-US" altLang="ja-JP" dirty="0" smtClean="0"/>
              <a:t>Refer to </a:t>
            </a:r>
            <a:r>
              <a:rPr lang="en-US" altLang="ja-JP" dirty="0" err="1" smtClean="0"/>
              <a:t>Shuji's</a:t>
            </a:r>
            <a:r>
              <a:rPr lang="en-US" altLang="ja-JP" dirty="0" smtClean="0"/>
              <a:t> </a:t>
            </a:r>
            <a:r>
              <a:rPr lang="en-US" altLang="ja-JP" dirty="0" smtClean="0"/>
              <a:t>presentation at SKO2013.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16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Key customer case:</a:t>
            </a:r>
            <a:br>
              <a:rPr lang="en-US" altLang="ja-JP" dirty="0"/>
            </a:br>
            <a:r>
              <a:rPr lang="en-US" altLang="ja-JP" dirty="0" smtClean="0"/>
              <a:t>Toyota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Fuel Cell team adopted SLDV at first.</a:t>
            </a:r>
          </a:p>
          <a:p>
            <a:pPr lvl="1"/>
            <a:r>
              <a:rPr lang="en-US" altLang="ja-JP" dirty="0" smtClean="0"/>
              <a:t>Dividing a model so that SLDV can be adoptable.</a:t>
            </a:r>
          </a:p>
          <a:p>
            <a:pPr lvl="1"/>
            <a:r>
              <a:rPr kumimoji="1" lang="en-US" altLang="ja-JP" dirty="0" smtClean="0"/>
              <a:t>Testable model is their priority.</a:t>
            </a:r>
          </a:p>
          <a:p>
            <a:r>
              <a:rPr lang="en-US" altLang="ja-JP" dirty="0" smtClean="0"/>
              <a:t>SLDV Workshop had been provided to engineers from multiple divisions:</a:t>
            </a:r>
          </a:p>
          <a:p>
            <a:pPr lvl="1"/>
            <a:r>
              <a:rPr kumimoji="1" lang="en-US" altLang="ja-JP" dirty="0" smtClean="0"/>
              <a:t>Engine, FC, HV, 1JS, 2JS, P-robot, GR, EIT</a:t>
            </a:r>
          </a:p>
          <a:p>
            <a:r>
              <a:rPr lang="en-US" altLang="ja-JP" dirty="0" smtClean="0"/>
              <a:t>Active Safety team is also evaluating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Not applied to production team yet.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31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Key customer case:</a:t>
            </a:r>
            <a:br>
              <a:rPr kumimoji="1" lang="en-US" altLang="ja-JP" dirty="0" smtClean="0"/>
            </a:br>
            <a:r>
              <a:rPr lang="en-US" altLang="ja-JP" dirty="0" smtClean="0"/>
              <a:t>AISIN AW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Automation of verification is the key motivation.</a:t>
            </a:r>
          </a:p>
          <a:p>
            <a:r>
              <a:rPr lang="en-US" altLang="ja-JP" dirty="0" smtClean="0"/>
              <a:t>They wants to front-load unit-level-testing what they do at code level to model level.</a:t>
            </a:r>
          </a:p>
          <a:p>
            <a:r>
              <a:rPr kumimoji="1" lang="en-US" altLang="ja-JP" dirty="0" smtClean="0"/>
              <a:t>They are developing in-house tool and environment to do it.</a:t>
            </a:r>
          </a:p>
          <a:p>
            <a:r>
              <a:rPr lang="en-US" altLang="ja-JP" dirty="0" smtClean="0"/>
              <a:t>Japan consulting team are engaging with them to assist developing the in-house tool.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50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Key customer case: </a:t>
            </a:r>
            <a:br>
              <a:rPr lang="en-US" altLang="ja-JP" dirty="0"/>
            </a:br>
            <a:r>
              <a:rPr lang="en-US" altLang="ja-JP" dirty="0" smtClean="0"/>
              <a:t>Mitsubishi </a:t>
            </a:r>
            <a:r>
              <a:rPr kumimoji="1" lang="en-US" altLang="ja-JP" dirty="0" smtClean="0"/>
              <a:t>Electric EPS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01688"/>
            <a:ext cx="8291264" cy="497964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Product: </a:t>
            </a:r>
          </a:p>
          <a:p>
            <a:pPr marL="400050" lvl="1" indent="0">
              <a:buNone/>
            </a:pPr>
            <a:r>
              <a:rPr lang="en-US" altLang="ja-JP" dirty="0" smtClean="0"/>
              <a:t>Controller ECU for Electric Power Steering</a:t>
            </a:r>
          </a:p>
          <a:p>
            <a:pPr marL="0" indent="0">
              <a:buNone/>
            </a:pPr>
            <a:r>
              <a:rPr kumimoji="1" lang="en-US" altLang="ja-JP" dirty="0" smtClean="0"/>
              <a:t>Status: </a:t>
            </a:r>
          </a:p>
          <a:p>
            <a:pPr marL="400050" lvl="1" indent="0">
              <a:buNone/>
            </a:pPr>
            <a:r>
              <a:rPr kumimoji="1" lang="en-US" altLang="ja-JP" dirty="0" smtClean="0"/>
              <a:t>Evaluating Fixed-Point controller modeling, code generation, and verification environment. </a:t>
            </a:r>
          </a:p>
          <a:p>
            <a:pPr marL="400050" lvl="1" indent="0">
              <a:buNone/>
            </a:pPr>
            <a:r>
              <a:rPr kumimoji="1" lang="en-US" altLang="ja-JP" dirty="0" smtClean="0"/>
              <a:t>Comparing the environment with TargetLink + BTC tools.</a:t>
            </a:r>
          </a:p>
          <a:p>
            <a:pPr marL="400050" lvl="1" indent="0">
              <a:buNone/>
            </a:pPr>
            <a:r>
              <a:rPr lang="en-US" altLang="ja-JP" dirty="0" smtClean="0"/>
              <a:t>Decided to deploy MathWorks toolchain on 2012.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Strategic Notes:</a:t>
            </a:r>
          </a:p>
          <a:p>
            <a:pPr marL="400050" lvl="1" indent="0">
              <a:buNone/>
            </a:pPr>
            <a:r>
              <a:rPr lang="en-US" altLang="ja-JP" dirty="0" smtClean="0"/>
              <a:t>Engine div. in Mitsubishi Electric is using TargetLink since ~2003.</a:t>
            </a:r>
          </a:p>
          <a:p>
            <a:pPr marL="400050" lvl="1" indent="0">
              <a:buNone/>
            </a:pPr>
            <a:r>
              <a:rPr kumimoji="1" lang="en-US" altLang="ja-JP" dirty="0" smtClean="0"/>
              <a:t>EPS is the first division who uses EC+SLDV in Mitsubishi Electric. We aim to expand this usage widely in th</a:t>
            </a:r>
            <a:r>
              <a:rPr lang="en-US" altLang="ja-JP" dirty="0" smtClean="0"/>
              <a:t>e company.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07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Confidential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MW_Confidential</Template>
  <TotalTime>2649</TotalTime>
  <Words>1835</Words>
  <Application>Microsoft Office PowerPoint</Application>
  <PresentationFormat>画面に合わせる (4:3)</PresentationFormat>
  <Paragraphs>364</Paragraphs>
  <Slides>40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1" baseType="lpstr">
      <vt:lpstr>MW_Confidential</vt:lpstr>
      <vt:lpstr>SLDV sales activities &amp; status in Japan and my experience sharing  </vt:lpstr>
      <vt:lpstr>Customers' status and trend</vt:lpstr>
      <vt:lpstr>What company purchased SLDV in Japan?</vt:lpstr>
      <vt:lpstr>v-seat and Revenue history</vt:lpstr>
      <vt:lpstr>Key customer case: DENSO-PV</vt:lpstr>
      <vt:lpstr>Key customer case: Nissan Powertrain</vt:lpstr>
      <vt:lpstr>Key customer case: Toyota</vt:lpstr>
      <vt:lpstr>Key customer case: AISIN AW</vt:lpstr>
      <vt:lpstr>Key customer case:  Mitsubishi Electric EPS</vt:lpstr>
      <vt:lpstr>Key customer case: Keihin</vt:lpstr>
      <vt:lpstr>Common observations in Japan</vt:lpstr>
      <vt:lpstr>Customers' motivation</vt:lpstr>
      <vt:lpstr>Observations from Domain-point of view</vt:lpstr>
      <vt:lpstr>Competition with 3rd-party tools</vt:lpstr>
      <vt:lpstr>Observation from competition in Japan</vt:lpstr>
      <vt:lpstr>Reactis</vt:lpstr>
      <vt:lpstr>BTC Embedded Validator / Embedded Tester</vt:lpstr>
      <vt:lpstr>Advantages against Competitors</vt:lpstr>
      <vt:lpstr>JMAAB activities</vt:lpstr>
      <vt:lpstr>JMAAB Activities  V&amp;V Working group in 2007-2008  </vt:lpstr>
      <vt:lpstr>JMAAB Activities  V&amp;V Working group in 2007-2008  </vt:lpstr>
      <vt:lpstr>JMAAB Activities  JMAAB CMTD WG</vt:lpstr>
      <vt:lpstr>JMAAB Activities  cmtdtool developed for JMAAB CMTD WG</vt:lpstr>
      <vt:lpstr>Overview of cmtdtool</vt:lpstr>
      <vt:lpstr>Materials</vt:lpstr>
      <vt:lpstr>SLDV / V&amp;V Materials #1</vt:lpstr>
      <vt:lpstr>SLDV / V&amp;V Materials #2</vt:lpstr>
      <vt:lpstr>Best practices of evaluation support</vt:lpstr>
      <vt:lpstr>Answering questions you might have</vt:lpstr>
      <vt:lpstr>How big a role did JMAAB play in promoting SLDV? </vt:lpstr>
      <vt:lpstr>Do OEMs require suppliers to achieve test coverage or some quality metrics? </vt:lpstr>
      <vt:lpstr>Were the customers already interested in formal methods or did you have to sell the idea to them? </vt:lpstr>
      <vt:lpstr>Do customers have engineers dedicated to the evaluation? </vt:lpstr>
      <vt:lpstr>Do customers usually to a competitive evaluation (against BTC, Reactics …)? </vt:lpstr>
      <vt:lpstr>Are customers willing to adapt their process around SLDV limitations? </vt:lpstr>
      <vt:lpstr>Are Japanese customers modeling style better for SLDV? </vt:lpstr>
      <vt:lpstr>Have we had successes in converting customers from Reactics to SLDV? </vt:lpstr>
      <vt:lpstr>Do you always do a Pilot project? </vt:lpstr>
      <vt:lpstr>Do you typically work with customers building new models or do they apply SLDV to existing models? </vt:lpstr>
      <vt:lpstr>Did MWJ work on customer’s model to make SLDV work with larger models, or did customers do it themselves? </vt:lpstr>
    </vt:vector>
  </TitlesOfParts>
  <Company>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SLDV sales activities &amp; status in Japan and my experience sharing  </dc:title>
  <dc:creator>Yasumitsu Ito</dc:creator>
  <cp:keywords>Version 13.0</cp:keywords>
  <cp:lastModifiedBy>Yasumitsu Ito</cp:lastModifiedBy>
  <cp:revision>45</cp:revision>
  <dcterms:created xsi:type="dcterms:W3CDTF">2013-01-14T06:50:02Z</dcterms:created>
  <dcterms:modified xsi:type="dcterms:W3CDTF">2013-01-28T13:15:58Z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