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a7e7dd43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a7e7dd43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be619bbc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be619bbc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a7e7dd43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a7e7dd43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be619bbc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be619bbc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a7e7dd43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a7e7dd43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a7e7dd43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7a7e7dd43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a7e7dd438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a7e7dd43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7a7e7dd43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7a7e7dd43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7a7e7dd438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7a7e7dd43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a7e7dd438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a7e7dd438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a7e7dd4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a7e7dd4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a7e7dd438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7a7e7dd43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a7e7dd43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a7e7dd43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a7e7dd438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7a7e7dd438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a7e7dd438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7a7e7dd438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a7e7dd438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a7e7dd438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a7e7dd43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a7e7dd43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6be619bbc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6be619bbc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7a7e7dd43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7a7e7dd43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a7e7dd43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7a7e7dd43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7a7e7dd43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7a7e7dd43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be619bbc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be619bbc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a7e7dd43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7a7e7dd43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7aa10e2dc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7aa10e2dc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7aa10e2dcd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7aa10e2dcd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6be619bbc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6be619bbc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aa10e2dc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7aa10e2dc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aa10e2dc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aa10e2dc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7aa10e2dc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7aa10e2dc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7a7e7dd43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7a7e7dd43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6be619bbc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6be619bbc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7aa10e2d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7aa10e2d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bf6e12b6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bf6e12b6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7aa10e2dc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7aa10e2dc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7a7e7dd438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7a7e7dd438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7a7e7dd438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7a7e7dd438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7a7e7dd438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7a7e7dd438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7a7e7dd438_1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7a7e7dd438_1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bf6e12b66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bf6e12b66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be619bb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be619bb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a7e7dd43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a7e7dd43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a7e7dd43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a7e7dd43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a7e7dd43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a7e7dd43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b="0" sz="48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b="0" sz="48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b="0" sz="48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b="0" sz="48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b="0" sz="48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b="0" sz="48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b="0" sz="48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b="0" sz="48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b="0" sz="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13"/>
          <p:cNvSpPr/>
          <p:nvPr/>
        </p:nvSpPr>
        <p:spPr>
          <a:xfrm>
            <a:off x="723692" y="4220091"/>
            <a:ext cx="794875" cy="985737"/>
          </a:xfrm>
          <a:custGeom>
            <a:rect b="b" l="l" r="r" t="t"/>
            <a:pathLst>
              <a:path extrusionOk="0" h="19698" w="15884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-58319" y="3053287"/>
            <a:ext cx="782014" cy="890356"/>
          </a:xfrm>
          <a:custGeom>
            <a:rect b="b" l="l" r="r" t="t"/>
            <a:pathLst>
              <a:path extrusionOk="0" h="17792" w="15627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4025101" y="3422420"/>
            <a:ext cx="370865" cy="809588"/>
          </a:xfrm>
          <a:custGeom>
            <a:rect b="b" l="l" r="r" t="t"/>
            <a:pathLst>
              <a:path extrusionOk="0" h="16178" w="7411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078045" y="3128354"/>
            <a:ext cx="730671" cy="895811"/>
          </a:xfrm>
          <a:custGeom>
            <a:rect b="b" l="l" r="r" t="t"/>
            <a:pathLst>
              <a:path extrusionOk="0" h="17901" w="146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5401648" y="3285712"/>
            <a:ext cx="805934" cy="750838"/>
          </a:xfrm>
          <a:custGeom>
            <a:rect b="b" l="l" r="r" t="t"/>
            <a:pathLst>
              <a:path extrusionOk="0" h="15004" w="16105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8364459" y="3346843"/>
            <a:ext cx="873792" cy="600260"/>
          </a:xfrm>
          <a:custGeom>
            <a:rect b="b" l="l" r="r" t="t"/>
            <a:pathLst>
              <a:path extrusionOk="0" h="11995" w="17461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4551116" y="3125540"/>
            <a:ext cx="657208" cy="679227"/>
          </a:xfrm>
          <a:custGeom>
            <a:rect b="b" l="l" r="r" t="t"/>
            <a:pathLst>
              <a:path extrusionOk="0" h="13573" w="1313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4419881" y="3994834"/>
            <a:ext cx="919681" cy="950908"/>
          </a:xfrm>
          <a:custGeom>
            <a:rect b="b" l="l" r="r" t="t"/>
            <a:pathLst>
              <a:path extrusionOk="0" h="19002" w="18378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2644912" y="4036538"/>
            <a:ext cx="890356" cy="706800"/>
          </a:xfrm>
          <a:custGeom>
            <a:rect b="b" l="l" r="r" t="t"/>
            <a:pathLst>
              <a:path extrusionOk="0" h="14124" w="17792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2116542" y="3186156"/>
            <a:ext cx="829755" cy="780163"/>
          </a:xfrm>
          <a:custGeom>
            <a:rect b="b" l="l" r="r" t="t"/>
            <a:pathLst>
              <a:path extrusionOk="0" h="15590" w="16581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1347361" y="3186147"/>
            <a:ext cx="599146" cy="706813"/>
          </a:xfrm>
          <a:custGeom>
            <a:rect b="b" l="l" r="r" t="t"/>
            <a:pathLst>
              <a:path extrusionOk="0" h="11079" w="9391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2681615" y="4813558"/>
            <a:ext cx="816944" cy="313967"/>
          </a:xfrm>
          <a:custGeom>
            <a:rect b="b" l="l" r="r" t="t"/>
            <a:pathLst>
              <a:path extrusionOk="0" h="6274" w="16325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7146421" y="4508764"/>
            <a:ext cx="1040884" cy="730621"/>
          </a:xfrm>
          <a:custGeom>
            <a:rect b="b" l="l" r="r" t="t"/>
            <a:pathLst>
              <a:path extrusionOk="0" h="14600" w="208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7146430" y="3104432"/>
            <a:ext cx="684732" cy="721463"/>
          </a:xfrm>
          <a:custGeom>
            <a:rect b="b" l="l" r="r" t="t"/>
            <a:pathLst>
              <a:path extrusionOk="0" h="14417" w="13683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5262207" y="4729516"/>
            <a:ext cx="525046" cy="372666"/>
          </a:xfrm>
          <a:custGeom>
            <a:rect b="b" l="l" r="r" t="t"/>
            <a:pathLst>
              <a:path extrusionOk="0" h="7447" w="10492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8376372" y="4729061"/>
            <a:ext cx="508532" cy="324976"/>
          </a:xfrm>
          <a:custGeom>
            <a:rect b="b" l="l" r="r" t="t"/>
            <a:pathLst>
              <a:path extrusionOk="0" h="6494" w="10162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3808716" y="4429326"/>
            <a:ext cx="570935" cy="567282"/>
          </a:xfrm>
          <a:custGeom>
            <a:rect b="b" l="l" r="r" t="t"/>
            <a:pathLst>
              <a:path extrusionOk="0" h="11336" w="11409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7975391" y="3053272"/>
            <a:ext cx="541560" cy="679277"/>
          </a:xfrm>
          <a:custGeom>
            <a:rect b="b" l="l" r="r" t="t"/>
            <a:pathLst>
              <a:path extrusionOk="0" h="13574" w="10822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1570785" y="4028295"/>
            <a:ext cx="734324" cy="723314"/>
          </a:xfrm>
          <a:custGeom>
            <a:rect b="b" l="l" r="r" t="t"/>
            <a:pathLst>
              <a:path extrusionOk="0" h="14454" w="14674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247060" y="4094875"/>
            <a:ext cx="275434" cy="244207"/>
          </a:xfrm>
          <a:custGeom>
            <a:rect b="b" l="l" r="r" t="t"/>
            <a:pathLst>
              <a:path extrusionOk="0" h="4880" w="5504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8516944" y="4082884"/>
            <a:ext cx="690236" cy="510383"/>
          </a:xfrm>
          <a:custGeom>
            <a:rect b="b" l="l" r="r" t="t"/>
            <a:pathLst>
              <a:path extrusionOk="0" h="10199" w="13793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859713" y="3417443"/>
            <a:ext cx="317620" cy="659010"/>
          </a:xfrm>
          <a:custGeom>
            <a:rect b="b" l="l" r="r" t="t"/>
            <a:pathLst>
              <a:path extrusionOk="0" h="13169" w="6347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74" name="Google Shape;74;p13"/>
          <p:cNvSpPr/>
          <p:nvPr/>
        </p:nvSpPr>
        <p:spPr>
          <a:xfrm rot="1920742">
            <a:off x="5707038" y="4213989"/>
            <a:ext cx="884797" cy="750834"/>
          </a:xfrm>
          <a:custGeom>
            <a:rect b="b" l="l" r="r" t="t"/>
            <a:pathLst>
              <a:path extrusionOk="0" h="15004" w="17681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75" name="Google Shape;75;p13"/>
          <p:cNvSpPr/>
          <p:nvPr/>
        </p:nvSpPr>
        <p:spPr>
          <a:xfrm rot="-3496844">
            <a:off x="115839" y="4509560"/>
            <a:ext cx="537852" cy="464440"/>
          </a:xfrm>
          <a:custGeom>
            <a:rect b="b" l="l" r="r" t="t"/>
            <a:pathLst>
              <a:path extrusionOk="0" h="9281" w="10748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7518184" y="3966329"/>
            <a:ext cx="846269" cy="598458"/>
          </a:xfrm>
          <a:custGeom>
            <a:rect b="b" l="l" r="r" t="t"/>
            <a:pathLst>
              <a:path extrusionOk="0" h="11959" w="16911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77" name="Google Shape;77;p13"/>
          <p:cNvSpPr/>
          <p:nvPr/>
        </p:nvSpPr>
        <p:spPr>
          <a:xfrm rot="-5400000">
            <a:off x="6496794" y="3021440"/>
            <a:ext cx="493819" cy="631536"/>
          </a:xfrm>
          <a:custGeom>
            <a:rect b="b" l="l" r="r" t="t"/>
            <a:pathLst>
              <a:path extrusionOk="0" h="12620" w="9868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6453205" y="3705907"/>
            <a:ext cx="666366" cy="752689"/>
          </a:xfrm>
          <a:custGeom>
            <a:rect b="b" l="l" r="r" t="t"/>
            <a:pathLst>
              <a:path extrusionOk="0" h="15041" w="13316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1866011" y="4742879"/>
            <a:ext cx="681078" cy="455287"/>
          </a:xfrm>
          <a:custGeom>
            <a:rect b="b" l="l" r="r" t="t"/>
            <a:pathLst>
              <a:path extrusionOk="0" h="9098" w="1361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6669805" y="4614395"/>
            <a:ext cx="308462" cy="330481"/>
          </a:xfrm>
          <a:custGeom>
            <a:rect b="b" l="l" r="r" t="t"/>
            <a:pathLst>
              <a:path extrusionOk="0" h="6604" w="616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idx="1" type="body"/>
          </p:nvPr>
        </p:nvSpPr>
        <p:spPr>
          <a:xfrm>
            <a:off x="2159325" y="2161800"/>
            <a:ext cx="48255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7350" lvl="0" marL="457200" rtl="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b="1" sz="2500">
                <a:solidFill>
                  <a:srgbClr val="1C4587"/>
                </a:solidFill>
              </a:defRPr>
            </a:lvl1pPr>
            <a:lvl2pPr indent="-387350" lvl="1" marL="914400" rtl="0" algn="ctr">
              <a:spcBef>
                <a:spcPts val="160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b="1" sz="2500">
                <a:solidFill>
                  <a:srgbClr val="1C4587"/>
                </a:solidFill>
              </a:defRPr>
            </a:lvl2pPr>
            <a:lvl3pPr indent="-387350" lvl="2" marL="1371600" rtl="0" algn="ctr">
              <a:spcBef>
                <a:spcPts val="160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b="1" sz="2500">
                <a:solidFill>
                  <a:srgbClr val="1C4587"/>
                </a:solidFill>
              </a:defRPr>
            </a:lvl3pPr>
            <a:lvl4pPr indent="-387350" lvl="3" marL="1828800" rtl="0" algn="ctr">
              <a:spcBef>
                <a:spcPts val="160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b="1" sz="2500">
                <a:solidFill>
                  <a:srgbClr val="1C4587"/>
                </a:solidFill>
              </a:defRPr>
            </a:lvl4pPr>
            <a:lvl5pPr indent="-387350" lvl="4" marL="2286000" rtl="0" algn="ctr">
              <a:spcBef>
                <a:spcPts val="160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b="1" sz="2500">
                <a:solidFill>
                  <a:srgbClr val="1C4587"/>
                </a:solidFill>
              </a:defRPr>
            </a:lvl5pPr>
            <a:lvl6pPr indent="-387350" lvl="5" marL="2743200" rtl="0" algn="ctr">
              <a:spcBef>
                <a:spcPts val="160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b="1" sz="2500">
                <a:solidFill>
                  <a:srgbClr val="1C4587"/>
                </a:solidFill>
              </a:defRPr>
            </a:lvl6pPr>
            <a:lvl7pPr indent="-387350" lvl="6" marL="3200400" rtl="0" algn="ctr">
              <a:spcBef>
                <a:spcPts val="160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b="1" sz="2500">
                <a:solidFill>
                  <a:srgbClr val="1C4587"/>
                </a:solidFill>
              </a:defRPr>
            </a:lvl7pPr>
            <a:lvl8pPr indent="-387350" lvl="7" marL="3657600" rtl="0" algn="ctr">
              <a:spcBef>
                <a:spcPts val="160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b="1" sz="2500">
                <a:solidFill>
                  <a:srgbClr val="1C4587"/>
                </a:solidFill>
              </a:defRPr>
            </a:lvl8pPr>
            <a:lvl9pPr indent="-387350" lvl="8" marL="4114800" rtl="0" algn="ctr">
              <a:spcBef>
                <a:spcPts val="1600"/>
              </a:spcBef>
              <a:spcAft>
                <a:spcPts val="1600"/>
              </a:spcAft>
              <a:buClr>
                <a:srgbClr val="1C4587"/>
              </a:buClr>
              <a:buSzPts val="2500"/>
              <a:buChar char="■"/>
              <a:defRPr b="1" sz="2500">
                <a:solidFill>
                  <a:srgbClr val="1C4587"/>
                </a:solidFill>
              </a:defRPr>
            </a:lvl9pPr>
          </a:lstStyle>
          <a:p/>
        </p:txBody>
      </p:sp>
      <p:sp>
        <p:nvSpPr>
          <p:cNvPr id="83" name="Google Shape;83;p14"/>
          <p:cNvSpPr/>
          <p:nvPr/>
        </p:nvSpPr>
        <p:spPr>
          <a:xfrm>
            <a:off x="7302880" y="-294362"/>
            <a:ext cx="450550" cy="558734"/>
          </a:xfrm>
          <a:custGeom>
            <a:rect b="b" l="l" r="r" t="t"/>
            <a:pathLst>
              <a:path extrusionOk="0" h="19698" w="15884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-35374" y="3366963"/>
            <a:ext cx="443260" cy="504670"/>
          </a:xfrm>
          <a:custGeom>
            <a:rect b="b" l="l" r="r" t="t"/>
            <a:pathLst>
              <a:path extrusionOk="0" h="17792" w="15627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8817948" y="3439661"/>
            <a:ext cx="414157" cy="507762"/>
          </a:xfrm>
          <a:custGeom>
            <a:rect b="b" l="l" r="r" t="t"/>
            <a:pathLst>
              <a:path extrusionOk="0" h="17901" w="146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8742973" y="4166677"/>
            <a:ext cx="495281" cy="340238"/>
          </a:xfrm>
          <a:custGeom>
            <a:rect b="b" l="l" r="r" t="t"/>
            <a:pathLst>
              <a:path extrusionOk="0" h="11995" w="17461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87" name="Google Shape;87;p14"/>
          <p:cNvSpPr/>
          <p:nvPr/>
        </p:nvSpPr>
        <p:spPr>
          <a:xfrm>
            <a:off x="8360955" y="4506916"/>
            <a:ext cx="372518" cy="384998"/>
          </a:xfrm>
          <a:custGeom>
            <a:rect b="b" l="l" r="r" t="t"/>
            <a:pathLst>
              <a:path extrusionOk="0" h="13573" w="1313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-77078" y="1488018"/>
            <a:ext cx="339602" cy="400617"/>
          </a:xfrm>
          <a:custGeom>
            <a:rect b="b" l="l" r="r" t="t"/>
            <a:pathLst>
              <a:path extrusionOk="0" h="11079" w="9391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8052572" y="4825260"/>
            <a:ext cx="589992" cy="414129"/>
          </a:xfrm>
          <a:custGeom>
            <a:rect b="b" l="l" r="r" t="t"/>
            <a:pathLst>
              <a:path extrusionOk="0" h="14600" w="208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8052577" y="4132327"/>
            <a:ext cx="388118" cy="408938"/>
          </a:xfrm>
          <a:custGeom>
            <a:rect b="b" l="l" r="r" t="t"/>
            <a:pathLst>
              <a:path extrusionOk="0" h="14417" w="13683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7430898" y="4873171"/>
            <a:ext cx="297606" cy="211234"/>
          </a:xfrm>
          <a:custGeom>
            <a:rect b="b" l="l" r="r" t="t"/>
            <a:pathLst>
              <a:path extrusionOk="0" h="7447" w="10492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8749725" y="4950125"/>
            <a:ext cx="288245" cy="184202"/>
          </a:xfrm>
          <a:custGeom>
            <a:rect b="b" l="l" r="r" t="t"/>
            <a:pathLst>
              <a:path extrusionOk="0" h="6494" w="10162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8522444" y="4000279"/>
            <a:ext cx="306966" cy="385027"/>
          </a:xfrm>
          <a:custGeom>
            <a:rect b="b" l="l" r="r" t="t"/>
            <a:pathLst>
              <a:path extrusionOk="0" h="13574" w="10822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8829403" y="4583868"/>
            <a:ext cx="391238" cy="289295"/>
          </a:xfrm>
          <a:custGeom>
            <a:rect b="b" l="l" r="r" t="t"/>
            <a:pathLst>
              <a:path extrusionOk="0" h="10199" w="13793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8963979" y="1338718"/>
            <a:ext cx="180033" cy="373539"/>
          </a:xfrm>
          <a:custGeom>
            <a:rect b="b" l="l" r="r" t="t"/>
            <a:pathLst>
              <a:path extrusionOk="0" h="13169" w="6347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96" name="Google Shape;96;p14"/>
          <p:cNvSpPr/>
          <p:nvPr/>
        </p:nvSpPr>
        <p:spPr>
          <a:xfrm rot="-2426120">
            <a:off x="7110132" y="4877011"/>
            <a:ext cx="279910" cy="357971"/>
          </a:xfrm>
          <a:custGeom>
            <a:rect b="b" l="l" r="r" t="t"/>
            <a:pathLst>
              <a:path extrusionOk="0" h="12620" w="9868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7659648" y="4370196"/>
            <a:ext cx="377708" cy="426638"/>
          </a:xfrm>
          <a:custGeom>
            <a:rect b="b" l="l" r="r" t="t"/>
            <a:pathLst>
              <a:path extrusionOk="0" h="15041" w="13316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8797588" y="3078732"/>
            <a:ext cx="386048" cy="258065"/>
          </a:xfrm>
          <a:custGeom>
            <a:rect b="b" l="l" r="r" t="t"/>
            <a:pathLst>
              <a:path extrusionOk="0" h="9098" w="1361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7782420" y="4885132"/>
            <a:ext cx="174842" cy="187322"/>
          </a:xfrm>
          <a:custGeom>
            <a:rect b="b" l="l" r="r" t="t"/>
            <a:pathLst>
              <a:path extrusionOk="0" h="6604" w="616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346877" y="608615"/>
            <a:ext cx="210213" cy="458889"/>
          </a:xfrm>
          <a:custGeom>
            <a:rect b="b" l="l" r="r" t="t"/>
            <a:pathLst>
              <a:path extrusionOk="0" h="16178" w="7411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645010" y="355961"/>
            <a:ext cx="414157" cy="507762"/>
          </a:xfrm>
          <a:custGeom>
            <a:rect b="b" l="l" r="r" t="t"/>
            <a:pathLst>
              <a:path extrusionOk="0" h="17901" w="146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8318810" y="-29822"/>
            <a:ext cx="456818" cy="425588"/>
          </a:xfrm>
          <a:custGeom>
            <a:rect b="b" l="l" r="r" t="t"/>
            <a:pathLst>
              <a:path extrusionOk="0" h="15004" w="16105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-8" y="1013366"/>
            <a:ext cx="372518" cy="384998"/>
          </a:xfrm>
          <a:custGeom>
            <a:rect b="b" l="l" r="r" t="t"/>
            <a:pathLst>
              <a:path extrusionOk="0" h="13573" w="1313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8699356" y="179112"/>
            <a:ext cx="521292" cy="538992"/>
          </a:xfrm>
          <a:custGeom>
            <a:rect b="b" l="l" r="r" t="t"/>
            <a:pathLst>
              <a:path extrusionOk="0" h="19002" w="18378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700454" y="4557600"/>
            <a:ext cx="504670" cy="400627"/>
          </a:xfrm>
          <a:custGeom>
            <a:rect b="b" l="l" r="r" t="t"/>
            <a:pathLst>
              <a:path extrusionOk="0" h="14124" w="17792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258967" y="-86251"/>
            <a:ext cx="470320" cy="442210"/>
          </a:xfrm>
          <a:custGeom>
            <a:rect b="b" l="l" r="r" t="t"/>
            <a:pathLst>
              <a:path extrusionOk="0" h="15590" w="16581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-35016" y="4075593"/>
            <a:ext cx="339602" cy="400617"/>
          </a:xfrm>
          <a:custGeom>
            <a:rect b="b" l="l" r="r" t="t"/>
            <a:pathLst>
              <a:path extrusionOk="0" h="11079" w="9391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721258" y="4998019"/>
            <a:ext cx="463059" cy="177962"/>
          </a:xfrm>
          <a:custGeom>
            <a:rect b="b" l="l" r="r" t="t"/>
            <a:pathLst>
              <a:path extrusionOk="0" h="6274" w="16325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-243128" y="54210"/>
            <a:ext cx="589992" cy="414129"/>
          </a:xfrm>
          <a:custGeom>
            <a:rect b="b" l="l" r="r" t="t"/>
            <a:pathLst>
              <a:path extrusionOk="0" h="14600" w="208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7842052" y="-100873"/>
            <a:ext cx="388118" cy="408938"/>
          </a:xfrm>
          <a:custGeom>
            <a:rect b="b" l="l" r="r" t="t"/>
            <a:pathLst>
              <a:path extrusionOk="0" h="14417" w="13683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-38626" y="579046"/>
            <a:ext cx="297606" cy="211234"/>
          </a:xfrm>
          <a:custGeom>
            <a:rect b="b" l="l" r="r" t="t"/>
            <a:pathLst>
              <a:path extrusionOk="0" h="7447" w="10492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1403775" y="11500"/>
            <a:ext cx="288245" cy="184202"/>
          </a:xfrm>
          <a:custGeom>
            <a:rect b="b" l="l" r="r" t="t"/>
            <a:pathLst>
              <a:path extrusionOk="0" h="6494" w="10162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955990" y="-57166"/>
            <a:ext cx="323616" cy="321546"/>
          </a:xfrm>
          <a:custGeom>
            <a:rect b="b" l="l" r="r" t="t"/>
            <a:pathLst>
              <a:path extrusionOk="0" h="11336" w="11409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1333294" y="4678454"/>
            <a:ext cx="306966" cy="385027"/>
          </a:xfrm>
          <a:custGeom>
            <a:rect b="b" l="l" r="r" t="t"/>
            <a:pathLst>
              <a:path extrusionOk="0" h="13574" w="10822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91624" y="4552927"/>
            <a:ext cx="416228" cy="409988"/>
          </a:xfrm>
          <a:custGeom>
            <a:rect b="b" l="l" r="r" t="t"/>
            <a:pathLst>
              <a:path extrusionOk="0" h="14454" w="14674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1525678" y="4911343"/>
            <a:ext cx="391238" cy="289295"/>
          </a:xfrm>
          <a:custGeom>
            <a:rect b="b" l="l" r="r" t="t"/>
            <a:pathLst>
              <a:path extrusionOk="0" h="10199" w="13793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2704" y="4900231"/>
            <a:ext cx="180033" cy="373539"/>
          </a:xfrm>
          <a:custGeom>
            <a:rect b="b" l="l" r="r" t="t"/>
            <a:pathLst>
              <a:path extrusionOk="0" h="13169" w="6347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18" name="Google Shape;118;p14"/>
          <p:cNvSpPr/>
          <p:nvPr/>
        </p:nvSpPr>
        <p:spPr>
          <a:xfrm rot="1920548">
            <a:off x="8225551" y="625274"/>
            <a:ext cx="501522" cy="425557"/>
          </a:xfrm>
          <a:custGeom>
            <a:rect b="b" l="l" r="r" t="t"/>
            <a:pathLst>
              <a:path extrusionOk="0" h="15004" w="17681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19" name="Google Shape;119;p14"/>
          <p:cNvSpPr/>
          <p:nvPr/>
        </p:nvSpPr>
        <p:spPr>
          <a:xfrm>
            <a:off x="346867" y="4064142"/>
            <a:ext cx="479681" cy="339217"/>
          </a:xfrm>
          <a:custGeom>
            <a:rect b="b" l="l" r="r" t="t"/>
            <a:pathLst>
              <a:path extrusionOk="0" h="11959" w="16911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20" name="Google Shape;120;p14"/>
          <p:cNvSpPr/>
          <p:nvPr/>
        </p:nvSpPr>
        <p:spPr>
          <a:xfrm rot="-5400000">
            <a:off x="7996280" y="316930"/>
            <a:ext cx="279906" cy="357966"/>
          </a:xfrm>
          <a:custGeom>
            <a:rect b="b" l="l" r="r" t="t"/>
            <a:pathLst>
              <a:path extrusionOk="0" h="12620" w="9868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21" name="Google Shape;121;p14"/>
          <p:cNvSpPr/>
          <p:nvPr/>
        </p:nvSpPr>
        <p:spPr>
          <a:xfrm>
            <a:off x="8801760" y="790271"/>
            <a:ext cx="377708" cy="426638"/>
          </a:xfrm>
          <a:custGeom>
            <a:rect b="b" l="l" r="r" t="t"/>
            <a:pathLst>
              <a:path extrusionOk="0" h="15041" w="13316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22" name="Google Shape;122;p14"/>
          <p:cNvSpPr/>
          <p:nvPr/>
        </p:nvSpPr>
        <p:spPr>
          <a:xfrm>
            <a:off x="258963" y="4957957"/>
            <a:ext cx="386048" cy="258065"/>
          </a:xfrm>
          <a:custGeom>
            <a:rect b="b" l="l" r="r" t="t"/>
            <a:pathLst>
              <a:path extrusionOk="0" h="9098" w="1361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23" name="Google Shape;123;p14"/>
          <p:cNvSpPr/>
          <p:nvPr/>
        </p:nvSpPr>
        <p:spPr>
          <a:xfrm>
            <a:off x="8699345" y="1151407"/>
            <a:ext cx="174842" cy="187322"/>
          </a:xfrm>
          <a:custGeom>
            <a:rect b="b" l="l" r="r" t="t"/>
            <a:pathLst>
              <a:path extrusionOk="0" h="6604" w="616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24" name="Google Shape;124;p14"/>
          <p:cNvSpPr txBox="1"/>
          <p:nvPr>
            <p:ph idx="12" type="sldNum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/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1" type="body"/>
          </p:nvPr>
        </p:nvSpPr>
        <p:spPr>
          <a:xfrm>
            <a:off x="747925" y="1308875"/>
            <a:ext cx="2097900" cy="36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8" name="Google Shape;128;p15"/>
          <p:cNvSpPr txBox="1"/>
          <p:nvPr>
            <p:ph idx="2" type="body"/>
          </p:nvPr>
        </p:nvSpPr>
        <p:spPr>
          <a:xfrm>
            <a:off x="2953087" y="1308875"/>
            <a:ext cx="2097900" cy="36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idx="3" type="body"/>
          </p:nvPr>
        </p:nvSpPr>
        <p:spPr>
          <a:xfrm>
            <a:off x="5158248" y="1308875"/>
            <a:ext cx="2097900" cy="36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30" name="Google Shape;130;p1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131" name="Google Shape;131;p15"/>
            <p:cNvSpPr/>
            <p:nvPr/>
          </p:nvSpPr>
          <p:spPr>
            <a:xfrm>
              <a:off x="6371275" y="842300"/>
              <a:ext cx="397100" cy="492450"/>
            </a:xfrm>
            <a:custGeom>
              <a:rect b="b" l="l" r="r" t="t"/>
              <a:pathLst>
                <a:path extrusionOk="0" h="19698" w="15884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991200" y="2879025"/>
              <a:ext cx="390675" cy="444800"/>
            </a:xfrm>
            <a:custGeom>
              <a:rect b="b" l="l" r="r" t="t"/>
              <a:pathLst>
                <a:path extrusionOk="0" h="17792" w="15627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6244725" y="2547975"/>
              <a:ext cx="185275" cy="404450"/>
            </a:xfrm>
            <a:custGeom>
              <a:rect b="b" l="l" r="r" t="t"/>
              <a:pathLst>
                <a:path extrusionOk="0" h="16178" w="7411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6823375" y="1978500"/>
              <a:ext cx="365025" cy="447525"/>
            </a:xfrm>
            <a:custGeom>
              <a:rect b="b" l="l" r="r" t="t"/>
              <a:pathLst>
                <a:path extrusionOk="0" h="17901" w="14601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6071400" y="1791425"/>
              <a:ext cx="402625" cy="375100"/>
            </a:xfrm>
            <a:custGeom>
              <a:rect b="b" l="l" r="r" t="t"/>
              <a:pathLst>
                <a:path extrusionOk="0" h="15004" w="16105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6902250" y="3951050"/>
              <a:ext cx="436525" cy="299875"/>
            </a:xfrm>
            <a:custGeom>
              <a:rect b="b" l="l" r="r" t="t"/>
              <a:pathLst>
                <a:path extrusionOk="0" h="11995" w="17461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6405225" y="2154575"/>
              <a:ext cx="328325" cy="339325"/>
            </a:xfrm>
            <a:custGeom>
              <a:rect b="b" l="l" r="r" t="t"/>
              <a:pathLst>
                <a:path extrusionOk="0" h="13573" w="13133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6537275" y="2750650"/>
              <a:ext cx="459450" cy="475050"/>
            </a:xfrm>
            <a:custGeom>
              <a:rect b="b" l="l" r="r" t="t"/>
              <a:pathLst>
                <a:path extrusionOk="0" h="19002" w="18378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6855475" y="1544725"/>
              <a:ext cx="444800" cy="353100"/>
            </a:xfrm>
            <a:custGeom>
              <a:rect b="b" l="l" r="r" t="t"/>
              <a:pathLst>
                <a:path extrusionOk="0" h="14124" w="17792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6844475" y="1037625"/>
              <a:ext cx="414525" cy="389750"/>
            </a:xfrm>
            <a:custGeom>
              <a:rect b="b" l="l" r="r" t="t"/>
              <a:pathLst>
                <a:path extrusionOk="0" h="15590" w="16581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6553775" y="1840025"/>
              <a:ext cx="234775" cy="276975"/>
            </a:xfrm>
            <a:custGeom>
              <a:rect b="b" l="l" r="r" t="t"/>
              <a:pathLst>
                <a:path extrusionOk="0" h="11079" w="9391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6618875" y="2550725"/>
              <a:ext cx="408125" cy="156850"/>
            </a:xfrm>
            <a:custGeom>
              <a:rect b="b" l="l" r="r" t="t"/>
              <a:pathLst>
                <a:path extrusionOk="0" h="6274" w="16325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6336425" y="4507675"/>
              <a:ext cx="520000" cy="365000"/>
            </a:xfrm>
            <a:custGeom>
              <a:rect b="b" l="l" r="r" t="t"/>
              <a:pathLst>
                <a:path extrusionOk="0" h="14600" w="2080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6425400" y="3728200"/>
              <a:ext cx="342075" cy="360425"/>
            </a:xfrm>
            <a:custGeom>
              <a:rect b="b" l="l" r="r" t="t"/>
              <a:pathLst>
                <a:path extrusionOk="0" h="14417" w="13683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6789450" y="3384325"/>
              <a:ext cx="262300" cy="186175"/>
            </a:xfrm>
            <a:custGeom>
              <a:rect b="b" l="l" r="r" t="t"/>
              <a:pathLst>
                <a:path extrusionOk="0" h="7447" w="10492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6950850" y="4617725"/>
              <a:ext cx="254050" cy="162350"/>
            </a:xfrm>
            <a:custGeom>
              <a:rect b="b" l="l" r="r" t="t"/>
              <a:pathLst>
                <a:path extrusionOk="0" h="6494" w="10162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6051225" y="1090800"/>
              <a:ext cx="285225" cy="283400"/>
            </a:xfrm>
            <a:custGeom>
              <a:rect b="b" l="l" r="r" t="t"/>
              <a:pathLst>
                <a:path extrusionOk="0" h="11336" w="11409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6849975" y="3631900"/>
              <a:ext cx="270550" cy="339350"/>
            </a:xfrm>
            <a:custGeom>
              <a:rect b="b" l="l" r="r" t="t"/>
              <a:pathLst>
                <a:path extrusionOk="0" h="13574" w="10822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6351100" y="3281600"/>
              <a:ext cx="366850" cy="361350"/>
            </a:xfrm>
            <a:custGeom>
              <a:rect b="b" l="l" r="r" t="t"/>
              <a:pathLst>
                <a:path extrusionOk="0" h="14454" w="14674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6316250" y="3040425"/>
              <a:ext cx="137600" cy="122000"/>
            </a:xfrm>
            <a:custGeom>
              <a:rect b="b" l="l" r="r" t="t"/>
              <a:pathLst>
                <a:path extrusionOk="0" h="4880" w="5504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6879325" y="4294925"/>
              <a:ext cx="344825" cy="254975"/>
            </a:xfrm>
            <a:custGeom>
              <a:rect b="b" l="l" r="r" t="t"/>
              <a:pathLst>
                <a:path extrusionOk="0" h="10199" w="13793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6114500" y="2324225"/>
              <a:ext cx="158675" cy="329225"/>
            </a:xfrm>
            <a:custGeom>
              <a:rect b="b" l="l" r="r" t="t"/>
              <a:pathLst>
                <a:path extrusionOk="0" h="13169" w="6347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6335525" y="1405350"/>
              <a:ext cx="442025" cy="375100"/>
            </a:xfrm>
            <a:custGeom>
              <a:rect b="b" l="l" r="r" t="t"/>
              <a:pathLst>
                <a:path extrusionOk="0" h="15004" w="17681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6059500" y="3516375"/>
              <a:ext cx="268700" cy="232025"/>
            </a:xfrm>
            <a:custGeom>
              <a:rect b="b" l="l" r="r" t="t"/>
              <a:pathLst>
                <a:path extrusionOk="0" h="9281" w="10748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6385050" y="4208725"/>
              <a:ext cx="422775" cy="298975"/>
            </a:xfrm>
            <a:custGeom>
              <a:rect b="b" l="l" r="r" t="t"/>
              <a:pathLst>
                <a:path extrusionOk="0" h="11959" w="16911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7121425" y="2437925"/>
              <a:ext cx="246700" cy="315500"/>
            </a:xfrm>
            <a:custGeom>
              <a:rect b="b" l="l" r="r" t="t"/>
              <a:pathLst>
                <a:path extrusionOk="0" h="12620" w="9868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6062250" y="3853825"/>
              <a:ext cx="332900" cy="376025"/>
            </a:xfrm>
            <a:custGeom>
              <a:rect b="b" l="l" r="r" t="t"/>
              <a:pathLst>
                <a:path extrusionOk="0" h="15041" w="13316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6023725" y="3167900"/>
              <a:ext cx="340250" cy="227450"/>
            </a:xfrm>
            <a:custGeom>
              <a:rect b="b" l="l" r="r" t="t"/>
              <a:pathLst>
                <a:path extrusionOk="0" h="9098" w="1361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7109500" y="3449425"/>
              <a:ext cx="154100" cy="165100"/>
            </a:xfrm>
            <a:custGeom>
              <a:rect b="b" l="l" r="r" t="t"/>
              <a:pathLst>
                <a:path extrusionOk="0" h="6604" w="6164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0" name="Google Shape;160;p1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cap="rnd" cmpd="sng" w="19050">
            <a:solidFill>
              <a:srgbClr val="A4C2F4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61" name="Google Shape;161;p15"/>
          <p:cNvSpPr txBox="1"/>
          <p:nvPr>
            <p:ph idx="12" type="sldNum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/>
          <p:nvPr>
            <p:ph type="ctrTitle"/>
          </p:nvPr>
        </p:nvSpPr>
        <p:spPr>
          <a:xfrm>
            <a:off x="587850" y="275550"/>
            <a:ext cx="7968300" cy="20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8BDF"/>
                </a:solidFill>
              </a:rPr>
              <a:t>Educational Math Database</a:t>
            </a:r>
            <a:endParaRPr>
              <a:solidFill>
                <a:srgbClr val="568BDF"/>
              </a:solidFill>
            </a:endParaRPr>
          </a:p>
        </p:txBody>
      </p:sp>
      <p:sp>
        <p:nvSpPr>
          <p:cNvPr id="167" name="Google Shape;167;p16"/>
          <p:cNvSpPr txBox="1"/>
          <p:nvPr>
            <p:ph idx="4294967295" type="subTitle"/>
          </p:nvPr>
        </p:nvSpPr>
        <p:spPr>
          <a:xfrm>
            <a:off x="721050" y="1938600"/>
            <a:ext cx="7701900" cy="11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</a:t>
            </a:r>
            <a:r>
              <a:rPr lang="en">
                <a:solidFill>
                  <a:srgbClr val="000000"/>
                </a:solidFill>
              </a:rPr>
              <a:t>y </a:t>
            </a:r>
            <a:r>
              <a:rPr lang="en">
                <a:solidFill>
                  <a:srgbClr val="000000"/>
                </a:solidFill>
              </a:rPr>
              <a:t>Team Kaizen Blitz: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Brendan Ciccone, Ryan Woodward, Sarah Sparrow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8BDF"/>
                </a:solidFill>
              </a:rPr>
              <a:t>1. Development Issues</a:t>
            </a:r>
            <a:endParaRPr>
              <a:solidFill>
                <a:srgbClr val="568BDF"/>
              </a:solidFill>
            </a:endParaRPr>
          </a:p>
        </p:txBody>
      </p:sp>
      <p:sp>
        <p:nvSpPr>
          <p:cNvPr id="223" name="Google Shape;22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Lack of use cases -&gt; no passwords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Users(</a:t>
            </a:r>
            <a:r>
              <a:rPr lang="en" sz="1800" u="sng">
                <a:solidFill>
                  <a:srgbClr val="0000FF"/>
                </a:solidFill>
              </a:rPr>
              <a:t>userID</a:t>
            </a:r>
            <a:r>
              <a:rPr lang="en" sz="1800">
                <a:solidFill>
                  <a:srgbClr val="000000"/>
                </a:solidFill>
              </a:rPr>
              <a:t>, phoneNumber, fullName, preferredName, skypeID, emailAddress, city, street, streetNumber, country)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8BDF"/>
                </a:solidFill>
              </a:rPr>
              <a:t>1. Development Issues</a:t>
            </a:r>
            <a:endParaRPr>
              <a:solidFill>
                <a:srgbClr val="568BDF"/>
              </a:solidFill>
            </a:endParaRPr>
          </a:p>
        </p:txBody>
      </p:sp>
      <p:sp>
        <p:nvSpPr>
          <p:cNvPr id="229" name="Google Shape;22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Lack of use cases -&gt; no passwords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Users(</a:t>
            </a:r>
            <a:r>
              <a:rPr lang="en" sz="1800" u="sng">
                <a:solidFill>
                  <a:srgbClr val="0000FF"/>
                </a:solidFill>
              </a:rPr>
              <a:t>userID</a:t>
            </a:r>
            <a:r>
              <a:rPr lang="en" sz="1800">
                <a:solidFill>
                  <a:srgbClr val="000000"/>
                </a:solidFill>
              </a:rPr>
              <a:t>, phoneNumber, fullName, preferredName, skypeID, emailAddress, city, street, streetNumber, country)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Creating primary key for worksheets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Worksheets(</a:t>
            </a:r>
            <a:r>
              <a:rPr lang="en" sz="1800" u="sng">
                <a:solidFill>
                  <a:srgbClr val="0000FF"/>
                </a:solidFill>
              </a:rPr>
              <a:t>level</a:t>
            </a:r>
            <a:r>
              <a:rPr lang="en" sz="1800">
                <a:solidFill>
                  <a:schemeClr val="dk1"/>
                </a:solidFill>
              </a:rPr>
              <a:t>, </a:t>
            </a:r>
            <a:r>
              <a:rPr lang="en" sz="1800" u="sng">
                <a:solidFill>
                  <a:srgbClr val="0000FF"/>
                </a:solidFill>
              </a:rPr>
              <a:t>topic</a:t>
            </a:r>
            <a:r>
              <a:rPr lang="en" sz="1800">
                <a:solidFill>
                  <a:schemeClr val="dk1"/>
                </a:solidFill>
              </a:rPr>
              <a:t>, </a:t>
            </a:r>
            <a:r>
              <a:rPr lang="en" sz="1800" u="sng">
                <a:solidFill>
                  <a:srgbClr val="0000FF"/>
                </a:solidFill>
              </a:rPr>
              <a:t>version</a:t>
            </a:r>
            <a:r>
              <a:rPr lang="en" sz="1800">
                <a:solidFill>
                  <a:schemeClr val="dk1"/>
                </a:solidFill>
              </a:rPr>
              <a:t>, </a:t>
            </a:r>
            <a:r>
              <a:rPr lang="en" sz="1800" u="sng">
                <a:solidFill>
                  <a:srgbClr val="0000FF"/>
                </a:solidFill>
              </a:rPr>
              <a:t>worksheetLanguage</a:t>
            </a:r>
            <a:r>
              <a:rPr lang="en" sz="1800">
                <a:solidFill>
                  <a:schemeClr val="dk1"/>
                </a:solidFill>
              </a:rPr>
              <a:t>, worksheetURL)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8BDF"/>
                </a:solidFill>
              </a:rPr>
              <a:t>1. </a:t>
            </a:r>
            <a:r>
              <a:rPr lang="en">
                <a:solidFill>
                  <a:srgbClr val="568BDF"/>
                </a:solidFill>
              </a:rPr>
              <a:t>Development Issues</a:t>
            </a:r>
            <a:endParaRPr>
              <a:solidFill>
                <a:srgbClr val="568BDF"/>
              </a:solidFill>
            </a:endParaRPr>
          </a:p>
        </p:txBody>
      </p:sp>
      <p:sp>
        <p:nvSpPr>
          <p:cNvPr id="235" name="Google Shape;23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Owner of Implementation the Database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When </a:t>
            </a:r>
            <a:r>
              <a:rPr lang="en" sz="1800">
                <a:solidFill>
                  <a:srgbClr val="000000"/>
                </a:solidFill>
              </a:rPr>
              <a:t>implementing</a:t>
            </a:r>
            <a:r>
              <a:rPr lang="en" sz="1800">
                <a:solidFill>
                  <a:srgbClr val="000000"/>
                </a:solidFill>
              </a:rPr>
              <a:t> the database only one person could be the ‘owner’ at any particular time. Even when the database was built in the team’ datastore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8BDF"/>
                </a:solidFill>
              </a:rPr>
              <a:t>2. Text-Based Interface</a:t>
            </a:r>
            <a:endParaRPr>
              <a:solidFill>
                <a:srgbClr val="568BDF"/>
              </a:solidFill>
            </a:endParaRPr>
          </a:p>
        </p:txBody>
      </p:sp>
      <p:pic>
        <p:nvPicPr>
          <p:cNvPr id="241" name="Google Shape;2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567" y="1170125"/>
            <a:ext cx="533769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253" y="152400"/>
            <a:ext cx="5745494" cy="4090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253" y="152400"/>
            <a:ext cx="5745494" cy="4112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253" y="152400"/>
            <a:ext cx="5745494" cy="4090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253" y="152400"/>
            <a:ext cx="5745494" cy="4112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253" y="152400"/>
            <a:ext cx="5745494" cy="4090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253" y="152400"/>
            <a:ext cx="5745494" cy="4112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8BDF"/>
                </a:solidFill>
              </a:rPr>
              <a:t>Overview</a:t>
            </a:r>
            <a:endParaRPr>
              <a:solidFill>
                <a:srgbClr val="568BDF"/>
              </a:solidFill>
            </a:endParaRPr>
          </a:p>
        </p:txBody>
      </p:sp>
      <p:sp>
        <p:nvSpPr>
          <p:cNvPr id="173" name="Google Shape;17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1. Development Process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2. Text-Based Interface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3. Google BigQuery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253" y="152400"/>
            <a:ext cx="5745494" cy="4090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253" y="152400"/>
            <a:ext cx="5745494" cy="4112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253" y="152400"/>
            <a:ext cx="5745494" cy="4090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253" y="152400"/>
            <a:ext cx="5745494" cy="4112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253" y="152400"/>
            <a:ext cx="5745494" cy="4090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631" y="152400"/>
            <a:ext cx="5784739" cy="4049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8BDF"/>
                </a:solidFill>
              </a:rPr>
              <a:t>3. Google BigQuery</a:t>
            </a:r>
            <a:endParaRPr>
              <a:solidFill>
                <a:srgbClr val="568BDF"/>
              </a:solidFill>
            </a:endParaRPr>
          </a:p>
        </p:txBody>
      </p:sp>
      <p:sp>
        <p:nvSpPr>
          <p:cNvPr id="307" name="Google Shape;30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3.1 Wikipedia Pageviews Dataset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3.2 </a:t>
            </a:r>
            <a:r>
              <a:rPr lang="en">
                <a:solidFill>
                  <a:schemeClr val="dk1"/>
                </a:solidFill>
              </a:rPr>
              <a:t>Google Patents Dataset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3.3 </a:t>
            </a:r>
            <a:r>
              <a:rPr lang="en">
                <a:solidFill>
                  <a:schemeClr val="dk1"/>
                </a:solidFill>
              </a:rPr>
              <a:t>Github Repositories Dataset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2"/>
          <p:cNvSpPr txBox="1"/>
          <p:nvPr>
            <p:ph type="title"/>
          </p:nvPr>
        </p:nvSpPr>
        <p:spPr>
          <a:xfrm>
            <a:off x="311700" y="445025"/>
            <a:ext cx="8520600" cy="10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8BDF"/>
                </a:solidFill>
              </a:rPr>
              <a:t>3.1 Wikipedia: W</a:t>
            </a:r>
            <a:r>
              <a:rPr lang="en">
                <a:solidFill>
                  <a:srgbClr val="568BDF"/>
                </a:solidFill>
              </a:rPr>
              <a:t>hat pages with titles like “Battle of” were viewed the most between Nov 1-13 in 2018?</a:t>
            </a:r>
            <a:endParaRPr>
              <a:solidFill>
                <a:srgbClr val="568BDF"/>
              </a:solidFill>
            </a:endParaRPr>
          </a:p>
        </p:txBody>
      </p:sp>
      <p:sp>
        <p:nvSpPr>
          <p:cNvPr id="313" name="Google Shape;313;p42"/>
          <p:cNvSpPr txBox="1"/>
          <p:nvPr>
            <p:ph idx="1" type="body"/>
          </p:nvPr>
        </p:nvSpPr>
        <p:spPr>
          <a:xfrm>
            <a:off x="311700" y="1476425"/>
            <a:ext cx="8520600" cy="28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SELECT DISTINCT</a:t>
            </a:r>
            <a:r>
              <a:rPr lang="en">
                <a:solidFill>
                  <a:srgbClr val="000000"/>
                </a:solidFill>
              </a:rPr>
              <a:t>(A.title) as title, SUM(A.views) as views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FROM </a:t>
            </a:r>
            <a:r>
              <a:rPr lang="en">
                <a:solidFill>
                  <a:srgbClr val="000000"/>
                </a:solidFill>
              </a:rPr>
              <a:t>`bigquery-public-data.wikipedia.pageviews_2018` 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WHERE </a:t>
            </a:r>
            <a:r>
              <a:rPr lang="en">
                <a:solidFill>
                  <a:srgbClr val="000000"/>
                </a:solidFill>
              </a:rPr>
              <a:t>A.title LIKE 'Battle_of_%' AND DATE(A.datehour) &gt;= "2018-11-01"AND DATE(A.datehour) &lt;= "2018-11-13"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GROUP BY</a:t>
            </a:r>
            <a:r>
              <a:rPr lang="en">
                <a:solidFill>
                  <a:srgbClr val="000000"/>
                </a:solidFill>
              </a:rPr>
              <a:t> title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ORDER BY</a:t>
            </a:r>
            <a:r>
              <a:rPr lang="en">
                <a:solidFill>
                  <a:srgbClr val="000000"/>
                </a:solidFill>
              </a:rPr>
              <a:t> views DESC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LIMIT </a:t>
            </a:r>
            <a:r>
              <a:rPr lang="en">
                <a:solidFill>
                  <a:srgbClr val="000000"/>
                </a:solidFill>
              </a:rPr>
              <a:t>10;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8BDF"/>
                </a:solidFill>
              </a:rPr>
              <a:t>3.1 Wikipedia: Pageviews with titles like “Battle of”... </a:t>
            </a:r>
            <a:endParaRPr>
              <a:solidFill>
                <a:srgbClr val="568BDF"/>
              </a:solidFill>
            </a:endParaRPr>
          </a:p>
        </p:txBody>
      </p:sp>
      <p:sp>
        <p:nvSpPr>
          <p:cNvPr id="319" name="Google Shape;319;p43"/>
          <p:cNvSpPr txBox="1"/>
          <p:nvPr>
            <p:ph idx="1" type="body"/>
          </p:nvPr>
        </p:nvSpPr>
        <p:spPr>
          <a:xfrm>
            <a:off x="311700" y="1017725"/>
            <a:ext cx="8520600" cy="20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SELECT DISTINCT</a:t>
            </a:r>
            <a:r>
              <a:rPr lang="en" sz="1400">
                <a:solidFill>
                  <a:schemeClr val="dk1"/>
                </a:solidFill>
              </a:rPr>
              <a:t>(A.title) as title, SUM(A.views) as views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FROM </a:t>
            </a:r>
            <a:r>
              <a:rPr lang="en" sz="1400">
                <a:solidFill>
                  <a:schemeClr val="dk1"/>
                </a:solidFill>
              </a:rPr>
              <a:t>`bigquery-public-data.wikipedia.pageviews_2018` A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WHERE </a:t>
            </a:r>
            <a:r>
              <a:rPr lang="en" sz="1400">
                <a:solidFill>
                  <a:schemeClr val="dk1"/>
                </a:solidFill>
              </a:rPr>
              <a:t>A.title LIKE 'Battle_of_%' AND DATE(A.datehour) &gt;= "2018-11-01"AND DATE(A.datehour) &lt;= "2018-11-13"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GROUP BY</a:t>
            </a:r>
            <a:r>
              <a:rPr lang="en" sz="1400">
                <a:solidFill>
                  <a:schemeClr val="dk1"/>
                </a:solidFill>
              </a:rPr>
              <a:t> title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ORDER BY</a:t>
            </a:r>
            <a:r>
              <a:rPr lang="en" sz="1400">
                <a:solidFill>
                  <a:schemeClr val="dk1"/>
                </a:solidFill>
              </a:rPr>
              <a:t> views DESC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LIMIT </a:t>
            </a:r>
            <a:r>
              <a:rPr lang="en" sz="1400">
                <a:solidFill>
                  <a:schemeClr val="dk1"/>
                </a:solidFill>
              </a:rPr>
              <a:t>10;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320" name="Google Shape;32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9338" y="3232625"/>
            <a:ext cx="5065316" cy="17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8BDF"/>
                </a:solidFill>
              </a:rPr>
              <a:t>3.2 Google Patents: How many patents have been filed?</a:t>
            </a:r>
            <a:endParaRPr>
              <a:solidFill>
                <a:srgbClr val="568BDF"/>
              </a:solidFill>
            </a:endParaRPr>
          </a:p>
        </p:txBody>
      </p:sp>
      <p:sp>
        <p:nvSpPr>
          <p:cNvPr id="326" name="Google Shape;326;p44"/>
          <p:cNvSpPr txBox="1"/>
          <p:nvPr>
            <p:ph idx="1" type="body"/>
          </p:nvPr>
        </p:nvSpPr>
        <p:spPr>
          <a:xfrm>
            <a:off x="311700" y="1443925"/>
            <a:ext cx="8520600" cy="11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SELECT</a:t>
            </a:r>
            <a:r>
              <a:rPr lang="en">
                <a:solidFill>
                  <a:srgbClr val="000000"/>
                </a:solidFill>
              </a:rPr>
              <a:t> COUNT(publication_number)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FROM </a:t>
            </a:r>
            <a:r>
              <a:rPr lang="en">
                <a:solidFill>
                  <a:srgbClr val="000000"/>
                </a:solidFill>
              </a:rPr>
              <a:t>‘patents-public-data.patens.publications;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27" name="Google Shape;32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75" y="2709325"/>
            <a:ext cx="8980325" cy="866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8BDF"/>
                </a:solidFill>
              </a:rPr>
              <a:t>1. </a:t>
            </a:r>
            <a:r>
              <a:rPr lang="en">
                <a:solidFill>
                  <a:srgbClr val="568BDF"/>
                </a:solidFill>
              </a:rPr>
              <a:t>Scenario</a:t>
            </a:r>
            <a:endParaRPr>
              <a:solidFill>
                <a:srgbClr val="568BDF"/>
              </a:solidFill>
            </a:endParaRPr>
          </a:p>
        </p:txBody>
      </p:sp>
      <p:sp>
        <p:nvSpPr>
          <p:cNvPr id="179" name="Google Shape;17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Website of students and volunteer teachers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Students complete math worksheets and submit them for marking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Teachers mark worksheets and are available on Skype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8BDF"/>
                </a:solidFill>
              </a:rPr>
              <a:t>3.2 Google Patents: How many patents has each country filed? With a minimum of 100 patents filed</a:t>
            </a:r>
            <a:endParaRPr>
              <a:solidFill>
                <a:srgbClr val="568BDF"/>
              </a:solidFill>
            </a:endParaRPr>
          </a:p>
        </p:txBody>
      </p:sp>
      <p:sp>
        <p:nvSpPr>
          <p:cNvPr id="333" name="Google Shape;333;p45"/>
          <p:cNvSpPr txBox="1"/>
          <p:nvPr>
            <p:ph idx="1" type="body"/>
          </p:nvPr>
        </p:nvSpPr>
        <p:spPr>
          <a:xfrm>
            <a:off x="311700" y="1527925"/>
            <a:ext cx="8520600" cy="24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SELECT </a:t>
            </a:r>
            <a:r>
              <a:rPr lang="en">
                <a:solidFill>
                  <a:srgbClr val="000000"/>
                </a:solidFill>
              </a:rPr>
              <a:t>COUNT(*) </a:t>
            </a:r>
            <a:r>
              <a:rPr b="1" lang="en">
                <a:solidFill>
                  <a:srgbClr val="000000"/>
                </a:solidFill>
              </a:rPr>
              <a:t>AS </a:t>
            </a:r>
            <a:r>
              <a:rPr lang="en">
                <a:solidFill>
                  <a:srgbClr val="000000"/>
                </a:solidFill>
              </a:rPr>
              <a:t>cnt, country_code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FROM </a:t>
            </a:r>
            <a:r>
              <a:rPr lang="en">
                <a:solidFill>
                  <a:srgbClr val="000000"/>
                </a:solidFill>
              </a:rPr>
              <a:t>‘patents-public-data.patents.publications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GROUP BY </a:t>
            </a:r>
            <a:r>
              <a:rPr lang="en">
                <a:solidFill>
                  <a:srgbClr val="000000"/>
                </a:solidFill>
              </a:rPr>
              <a:t>country_code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HAVING </a:t>
            </a:r>
            <a:r>
              <a:rPr lang="en">
                <a:solidFill>
                  <a:srgbClr val="000000"/>
                </a:solidFill>
              </a:rPr>
              <a:t>cnt &gt; 100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ORDER BY </a:t>
            </a:r>
            <a:r>
              <a:rPr lang="en">
                <a:solidFill>
                  <a:srgbClr val="000000"/>
                </a:solidFill>
              </a:rPr>
              <a:t>country_code;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34" name="Google Shape;33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7075" y="1527925"/>
            <a:ext cx="2705100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6075" y="3382700"/>
            <a:ext cx="308610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8BDF"/>
                </a:solidFill>
              </a:rPr>
              <a:t>3.3 Google Patents: How many patents did each country file in the year 2018?</a:t>
            </a:r>
            <a:endParaRPr>
              <a:solidFill>
                <a:srgbClr val="568BDF"/>
              </a:solidFill>
            </a:endParaRPr>
          </a:p>
        </p:txBody>
      </p:sp>
      <p:sp>
        <p:nvSpPr>
          <p:cNvPr id="341" name="Google Shape;341;p46"/>
          <p:cNvSpPr txBox="1"/>
          <p:nvPr>
            <p:ph idx="1" type="body"/>
          </p:nvPr>
        </p:nvSpPr>
        <p:spPr>
          <a:xfrm>
            <a:off x="311700" y="1527925"/>
            <a:ext cx="8520600" cy="24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SELECT </a:t>
            </a:r>
            <a:r>
              <a:rPr lang="en" sz="1400">
                <a:solidFill>
                  <a:srgbClr val="000000"/>
                </a:solidFill>
              </a:rPr>
              <a:t>COUNT(*) </a:t>
            </a:r>
            <a:r>
              <a:rPr b="1" lang="en" sz="1400">
                <a:solidFill>
                  <a:srgbClr val="000000"/>
                </a:solidFill>
              </a:rPr>
              <a:t>AS </a:t>
            </a:r>
            <a:r>
              <a:rPr lang="en" sz="1400">
                <a:solidFill>
                  <a:srgbClr val="000000"/>
                </a:solidFill>
              </a:rPr>
              <a:t>cnt, country_code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FROM </a:t>
            </a:r>
            <a:r>
              <a:rPr lang="en" sz="1400">
                <a:solidFill>
                  <a:srgbClr val="000000"/>
                </a:solidFill>
              </a:rPr>
              <a:t>‘patents-public-data.patents.publications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WHERE</a:t>
            </a:r>
            <a:r>
              <a:rPr lang="en" sz="1400">
                <a:solidFill>
                  <a:srgbClr val="000000"/>
                </a:solidFill>
              </a:rPr>
              <a:t> publication_date &lt;= 20180101 </a:t>
            </a:r>
            <a:r>
              <a:rPr b="1" lang="en" sz="1400">
                <a:solidFill>
                  <a:srgbClr val="000000"/>
                </a:solidFill>
              </a:rPr>
              <a:t>AND </a:t>
            </a:r>
            <a:r>
              <a:rPr lang="en" sz="1400">
                <a:solidFill>
                  <a:srgbClr val="000000"/>
                </a:solidFill>
              </a:rPr>
              <a:t>publication_date &lt;= 20181231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GROUP BY </a:t>
            </a:r>
            <a:r>
              <a:rPr lang="en" sz="1400">
                <a:solidFill>
                  <a:srgbClr val="000000"/>
                </a:solidFill>
              </a:rPr>
              <a:t>country_code </a:t>
            </a:r>
            <a:r>
              <a:rPr b="1" lang="en" sz="1400">
                <a:solidFill>
                  <a:srgbClr val="000000"/>
                </a:solidFill>
              </a:rPr>
              <a:t>HAVING </a:t>
            </a:r>
            <a:r>
              <a:rPr lang="en" sz="1400">
                <a:solidFill>
                  <a:srgbClr val="000000"/>
                </a:solidFill>
              </a:rPr>
              <a:t>cnt &gt; 100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ORDER BY </a:t>
            </a:r>
            <a:r>
              <a:rPr lang="en" sz="1400">
                <a:solidFill>
                  <a:srgbClr val="000000"/>
                </a:solidFill>
              </a:rPr>
              <a:t>country_code;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342" name="Google Shape;34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6875" y="2872950"/>
            <a:ext cx="5057124" cy="227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8BDF"/>
                </a:solidFill>
              </a:rPr>
              <a:t>3.4 Google Patents: What is the number of patents Canada put out each recorded day?</a:t>
            </a:r>
            <a:endParaRPr>
              <a:solidFill>
                <a:srgbClr val="568BDF"/>
              </a:solidFill>
            </a:endParaRPr>
          </a:p>
        </p:txBody>
      </p:sp>
      <p:sp>
        <p:nvSpPr>
          <p:cNvPr id="348" name="Google Shape;348;p47"/>
          <p:cNvSpPr txBox="1"/>
          <p:nvPr>
            <p:ph idx="1" type="body"/>
          </p:nvPr>
        </p:nvSpPr>
        <p:spPr>
          <a:xfrm>
            <a:off x="311700" y="1527925"/>
            <a:ext cx="8520600" cy="25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SELECT </a:t>
            </a:r>
            <a:r>
              <a:rPr lang="en" sz="1400">
                <a:solidFill>
                  <a:srgbClr val="000000"/>
                </a:solidFill>
              </a:rPr>
              <a:t>COUNT(*) </a:t>
            </a:r>
            <a:r>
              <a:rPr b="1" lang="en" sz="1400">
                <a:solidFill>
                  <a:srgbClr val="000000"/>
                </a:solidFill>
              </a:rPr>
              <a:t>AS </a:t>
            </a:r>
            <a:r>
              <a:rPr lang="en" sz="1400">
                <a:solidFill>
                  <a:srgbClr val="000000"/>
                </a:solidFill>
              </a:rPr>
              <a:t>cnt, country_code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FROM </a:t>
            </a:r>
            <a:r>
              <a:rPr lang="en" sz="1400">
                <a:solidFill>
                  <a:srgbClr val="000000"/>
                </a:solidFill>
              </a:rPr>
              <a:t>‘patents-public-data.patents.publications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WHERE</a:t>
            </a:r>
            <a:r>
              <a:rPr lang="en" sz="1400">
                <a:solidFill>
                  <a:srgbClr val="000000"/>
                </a:solidFill>
              </a:rPr>
              <a:t> country_code = ‘CA’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GROUP BY </a:t>
            </a:r>
            <a:r>
              <a:rPr lang="en" sz="1400">
                <a:solidFill>
                  <a:srgbClr val="000000"/>
                </a:solidFill>
              </a:rPr>
              <a:t>country_code, publication_date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HAVING </a:t>
            </a:r>
            <a:r>
              <a:rPr lang="en" sz="1400">
                <a:solidFill>
                  <a:srgbClr val="000000"/>
                </a:solidFill>
              </a:rPr>
              <a:t>cnt &gt; 100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ORDER BY </a:t>
            </a:r>
            <a:r>
              <a:rPr lang="en" sz="1400">
                <a:solidFill>
                  <a:srgbClr val="000000"/>
                </a:solidFill>
              </a:rPr>
              <a:t>publication_date</a:t>
            </a:r>
            <a:r>
              <a:rPr lang="en" sz="1400">
                <a:solidFill>
                  <a:srgbClr val="000000"/>
                </a:solidFill>
              </a:rPr>
              <a:t>;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349" name="Google Shape;34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3800" y="3254300"/>
            <a:ext cx="5943600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SELECT</a:t>
            </a:r>
            <a:r>
              <a:rPr lang="en">
                <a:solidFill>
                  <a:srgbClr val="000000"/>
                </a:solidFill>
              </a:rPr>
              <a:t> repo_name, language</a:t>
            </a:r>
            <a:endParaRPr>
              <a:solidFill>
                <a:srgbClr val="000000"/>
              </a:solidFill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FROM</a:t>
            </a:r>
            <a:r>
              <a:rPr lang="en">
                <a:solidFill>
                  <a:srgbClr val="000000"/>
                </a:solidFill>
              </a:rPr>
              <a:t> `bigquery-public-data.github_repos.languages`</a:t>
            </a:r>
            <a:endParaRPr>
              <a:solidFill>
                <a:srgbClr val="000000"/>
              </a:solidFill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CROSS JOIN UNNEST</a:t>
            </a:r>
            <a:r>
              <a:rPr lang="en">
                <a:solidFill>
                  <a:srgbClr val="000000"/>
                </a:solidFill>
              </a:rPr>
              <a:t> (language) </a:t>
            </a:r>
            <a:r>
              <a:rPr b="1" lang="en">
                <a:solidFill>
                  <a:srgbClr val="000000"/>
                </a:solidFill>
              </a:rPr>
              <a:t>AS</a:t>
            </a:r>
            <a:r>
              <a:rPr lang="en">
                <a:solidFill>
                  <a:srgbClr val="000000"/>
                </a:solidFill>
              </a:rPr>
              <a:t> single_language</a:t>
            </a:r>
            <a:endParaRPr>
              <a:solidFill>
                <a:srgbClr val="000000"/>
              </a:solidFill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WHERE </a:t>
            </a:r>
            <a:r>
              <a:rPr lang="en">
                <a:solidFill>
                  <a:srgbClr val="000000"/>
                </a:solidFill>
              </a:rPr>
              <a:t>single_language.name = “C”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55" name="Google Shape;35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8BDF"/>
                </a:solidFill>
              </a:rPr>
              <a:t>3.5 Github Repos: What repos contained C files?</a:t>
            </a:r>
            <a:endParaRPr>
              <a:solidFill>
                <a:srgbClr val="568BD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9"/>
          <p:cNvSpPr/>
          <p:nvPr/>
        </p:nvSpPr>
        <p:spPr>
          <a:xfrm>
            <a:off x="3226450" y="2227150"/>
            <a:ext cx="4355100" cy="4485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SELECT</a:t>
            </a:r>
            <a:r>
              <a:rPr lang="en">
                <a:solidFill>
                  <a:srgbClr val="000000"/>
                </a:solidFill>
              </a:rPr>
              <a:t> repo_name, language</a:t>
            </a:r>
            <a:endParaRPr>
              <a:solidFill>
                <a:srgbClr val="000000"/>
              </a:solidFill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FROM</a:t>
            </a:r>
            <a:r>
              <a:rPr lang="en">
                <a:solidFill>
                  <a:srgbClr val="000000"/>
                </a:solidFill>
              </a:rPr>
              <a:t> `bigquery-public-data.github_repos.languages`</a:t>
            </a:r>
            <a:endParaRPr>
              <a:solidFill>
                <a:srgbClr val="000000"/>
              </a:solidFill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CROSS JOIN UNNEST</a:t>
            </a:r>
            <a:r>
              <a:rPr lang="en">
                <a:solidFill>
                  <a:srgbClr val="000000"/>
                </a:solidFill>
              </a:rPr>
              <a:t> (language) </a:t>
            </a:r>
            <a:r>
              <a:rPr b="1" lang="en">
                <a:solidFill>
                  <a:srgbClr val="000000"/>
                </a:solidFill>
              </a:rPr>
              <a:t>AS</a:t>
            </a:r>
            <a:r>
              <a:rPr lang="en">
                <a:solidFill>
                  <a:srgbClr val="000000"/>
                </a:solidFill>
              </a:rPr>
              <a:t> single_language</a:t>
            </a:r>
            <a:endParaRPr>
              <a:solidFill>
                <a:srgbClr val="000000"/>
              </a:solidFill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WHERE </a:t>
            </a:r>
            <a:r>
              <a:rPr lang="en">
                <a:solidFill>
                  <a:srgbClr val="000000"/>
                </a:solidFill>
              </a:rPr>
              <a:t>single_language.name = “C”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62" name="Google Shape;36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8BDF"/>
                </a:solidFill>
              </a:rPr>
              <a:t>3.5 Github Repos: What repos contained C files?</a:t>
            </a:r>
            <a:endParaRPr>
              <a:solidFill>
                <a:srgbClr val="568BD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0"/>
          <p:cNvSpPr/>
          <p:nvPr/>
        </p:nvSpPr>
        <p:spPr>
          <a:xfrm>
            <a:off x="1721750" y="1152475"/>
            <a:ext cx="5903100" cy="1495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SELECT</a:t>
            </a:r>
            <a:r>
              <a:rPr lang="en">
                <a:solidFill>
                  <a:srgbClr val="000000"/>
                </a:solidFill>
              </a:rPr>
              <a:t> repo_name, language</a:t>
            </a:r>
            <a:endParaRPr>
              <a:solidFill>
                <a:srgbClr val="000000"/>
              </a:solidFill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FROM</a:t>
            </a:r>
            <a:r>
              <a:rPr lang="en">
                <a:solidFill>
                  <a:srgbClr val="000000"/>
                </a:solidFill>
              </a:rPr>
              <a:t> `bigquery-public-data.github_repos.languages`</a:t>
            </a:r>
            <a:endParaRPr>
              <a:solidFill>
                <a:srgbClr val="000000"/>
              </a:solidFill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CROSS JOIN UNNEST</a:t>
            </a:r>
            <a:r>
              <a:rPr lang="en">
                <a:solidFill>
                  <a:srgbClr val="000000"/>
                </a:solidFill>
              </a:rPr>
              <a:t> (language) </a:t>
            </a:r>
            <a:r>
              <a:rPr b="1" lang="en">
                <a:solidFill>
                  <a:srgbClr val="000000"/>
                </a:solidFill>
              </a:rPr>
              <a:t>AS</a:t>
            </a:r>
            <a:r>
              <a:rPr lang="en">
                <a:solidFill>
                  <a:srgbClr val="000000"/>
                </a:solidFill>
              </a:rPr>
              <a:t> single_language</a:t>
            </a:r>
            <a:endParaRPr>
              <a:solidFill>
                <a:srgbClr val="000000"/>
              </a:solidFill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WHERE </a:t>
            </a:r>
            <a:r>
              <a:rPr lang="en">
                <a:solidFill>
                  <a:srgbClr val="000000"/>
                </a:solidFill>
              </a:rPr>
              <a:t>single_language.name = “C”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69" name="Google Shape;369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8BDF"/>
                </a:solidFill>
              </a:rPr>
              <a:t>3.5 Github Repos: What repos contained C files?</a:t>
            </a:r>
            <a:endParaRPr>
              <a:solidFill>
                <a:srgbClr val="568BD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1"/>
          <p:cNvSpPr/>
          <p:nvPr/>
        </p:nvSpPr>
        <p:spPr>
          <a:xfrm>
            <a:off x="1721750" y="2662175"/>
            <a:ext cx="4036800" cy="5064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SELECT</a:t>
            </a:r>
            <a:r>
              <a:rPr lang="en">
                <a:solidFill>
                  <a:srgbClr val="000000"/>
                </a:solidFill>
              </a:rPr>
              <a:t> repo_name, language</a:t>
            </a:r>
            <a:endParaRPr>
              <a:solidFill>
                <a:srgbClr val="000000"/>
              </a:solidFill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FROM</a:t>
            </a:r>
            <a:r>
              <a:rPr lang="en">
                <a:solidFill>
                  <a:srgbClr val="000000"/>
                </a:solidFill>
              </a:rPr>
              <a:t> `bigquery-public-data.github_repos.languages`</a:t>
            </a:r>
            <a:endParaRPr>
              <a:solidFill>
                <a:srgbClr val="000000"/>
              </a:solidFill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CROSS JOIN UNNEST</a:t>
            </a:r>
            <a:r>
              <a:rPr lang="en">
                <a:solidFill>
                  <a:srgbClr val="000000"/>
                </a:solidFill>
              </a:rPr>
              <a:t> (language) </a:t>
            </a:r>
            <a:r>
              <a:rPr b="1" lang="en">
                <a:solidFill>
                  <a:srgbClr val="000000"/>
                </a:solidFill>
              </a:rPr>
              <a:t>AS</a:t>
            </a:r>
            <a:r>
              <a:rPr lang="en">
                <a:solidFill>
                  <a:srgbClr val="000000"/>
                </a:solidFill>
              </a:rPr>
              <a:t> single_language</a:t>
            </a:r>
            <a:endParaRPr>
              <a:solidFill>
                <a:srgbClr val="000000"/>
              </a:solidFill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WHERE </a:t>
            </a:r>
            <a:r>
              <a:rPr lang="en">
                <a:solidFill>
                  <a:srgbClr val="000000"/>
                </a:solidFill>
              </a:rPr>
              <a:t>single_language.name = “C”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76" name="Google Shape;376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8BDF"/>
                </a:solidFill>
              </a:rPr>
              <a:t>3.5 Github Repos: What repos contained C files?</a:t>
            </a:r>
            <a:endParaRPr>
              <a:solidFill>
                <a:srgbClr val="568BD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8BDF"/>
                </a:solidFill>
              </a:rPr>
              <a:t>3.5 Github Repos: What repos contained C files?</a:t>
            </a:r>
            <a:endParaRPr>
              <a:solidFill>
                <a:srgbClr val="568BDF"/>
              </a:solidFill>
            </a:endParaRPr>
          </a:p>
        </p:txBody>
      </p:sp>
      <p:sp>
        <p:nvSpPr>
          <p:cNvPr id="382" name="Google Shape;382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SELECT</a:t>
            </a:r>
            <a:r>
              <a:rPr lang="en">
                <a:solidFill>
                  <a:srgbClr val="000000"/>
                </a:solidFill>
              </a:rPr>
              <a:t> repo_name, language</a:t>
            </a:r>
            <a:endParaRPr>
              <a:solidFill>
                <a:srgbClr val="000000"/>
              </a:solidFill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FROM</a:t>
            </a:r>
            <a:r>
              <a:rPr lang="en">
                <a:solidFill>
                  <a:srgbClr val="000000"/>
                </a:solidFill>
              </a:rPr>
              <a:t> `bigquery-public-data.github_repos.languages`</a:t>
            </a:r>
            <a:endParaRPr>
              <a:solidFill>
                <a:srgbClr val="000000"/>
              </a:solidFill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CROSS JOIN UNNEST</a:t>
            </a:r>
            <a:r>
              <a:rPr lang="en">
                <a:solidFill>
                  <a:srgbClr val="000000"/>
                </a:solidFill>
              </a:rPr>
              <a:t> (language) </a:t>
            </a:r>
            <a:r>
              <a:rPr b="1" lang="en">
                <a:solidFill>
                  <a:srgbClr val="000000"/>
                </a:solidFill>
              </a:rPr>
              <a:t>AS</a:t>
            </a:r>
            <a:r>
              <a:rPr lang="en">
                <a:solidFill>
                  <a:srgbClr val="000000"/>
                </a:solidFill>
              </a:rPr>
              <a:t> single_language</a:t>
            </a:r>
            <a:endParaRPr>
              <a:solidFill>
                <a:srgbClr val="000000"/>
              </a:solidFill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WHERE </a:t>
            </a:r>
            <a:r>
              <a:rPr lang="en">
                <a:solidFill>
                  <a:srgbClr val="000000"/>
                </a:solidFill>
              </a:rPr>
              <a:t>single_language.name = “C”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83" name="Google Shape;38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463" y="3296925"/>
            <a:ext cx="6467475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8BDF"/>
                </a:solidFill>
              </a:rPr>
              <a:t>3.6 Github Repos: Which repo was the largest?</a:t>
            </a:r>
            <a:endParaRPr>
              <a:solidFill>
                <a:srgbClr val="568BDF"/>
              </a:solidFill>
            </a:endParaRPr>
          </a:p>
        </p:txBody>
      </p:sp>
      <p:sp>
        <p:nvSpPr>
          <p:cNvPr id="389" name="Google Shape;389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SELECT</a:t>
            </a:r>
            <a:r>
              <a:rPr lang="en">
                <a:solidFill>
                  <a:srgbClr val="000000"/>
                </a:solidFill>
              </a:rPr>
              <a:t> repo_name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FROM </a:t>
            </a:r>
            <a:r>
              <a:rPr lang="en">
                <a:solidFill>
                  <a:srgbClr val="000000"/>
                </a:solidFill>
              </a:rPr>
              <a:t>`bigquery-public-data.github_repos.files`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WHERE</a:t>
            </a:r>
            <a:r>
              <a:rPr lang="en">
                <a:solidFill>
                  <a:srgbClr val="000000"/>
                </a:solidFill>
              </a:rPr>
              <a:t> id </a:t>
            </a:r>
            <a:r>
              <a:rPr b="1" lang="en">
                <a:solidFill>
                  <a:srgbClr val="000000"/>
                </a:solidFill>
              </a:rPr>
              <a:t>IN</a:t>
            </a:r>
            <a:r>
              <a:rPr lang="en">
                <a:solidFill>
                  <a:srgbClr val="000000"/>
                </a:solidFill>
              </a:rPr>
              <a:t> (</a:t>
            </a:r>
            <a:r>
              <a:rPr b="1" lang="en">
                <a:solidFill>
                  <a:srgbClr val="000000"/>
                </a:solidFill>
              </a:rPr>
              <a:t>SELECT</a:t>
            </a:r>
            <a:r>
              <a:rPr lang="en">
                <a:solidFill>
                  <a:srgbClr val="000000"/>
                </a:solidFill>
              </a:rPr>
              <a:t> R1.id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		  </a:t>
            </a:r>
            <a:r>
              <a:rPr b="1" lang="en">
                <a:solidFill>
                  <a:srgbClr val="000000"/>
                </a:solidFill>
              </a:rPr>
              <a:t>FROM</a:t>
            </a:r>
            <a:r>
              <a:rPr lang="en">
                <a:solidFill>
                  <a:srgbClr val="000000"/>
                </a:solidFill>
              </a:rPr>
              <a:t> `bigquery-public-data.github_repos.contents` R1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		  </a:t>
            </a:r>
            <a:r>
              <a:rPr b="1" lang="en">
                <a:solidFill>
                  <a:srgbClr val="000000"/>
                </a:solidFill>
              </a:rPr>
              <a:t>WHERE</a:t>
            </a:r>
            <a:r>
              <a:rPr lang="en">
                <a:solidFill>
                  <a:srgbClr val="000000"/>
                </a:solidFill>
              </a:rPr>
              <a:t> R1.size = (</a:t>
            </a:r>
            <a:r>
              <a:rPr b="1" lang="en">
                <a:solidFill>
                  <a:srgbClr val="000000"/>
                </a:solidFill>
              </a:rPr>
              <a:t>SELECT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b="1" lang="en">
                <a:solidFill>
                  <a:srgbClr val="000000"/>
                </a:solidFill>
              </a:rPr>
              <a:t>MAX</a:t>
            </a:r>
            <a:r>
              <a:rPr lang="en">
                <a:solidFill>
                  <a:srgbClr val="000000"/>
                </a:solidFill>
              </a:rPr>
              <a:t>(R2.size)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				             </a:t>
            </a:r>
            <a:r>
              <a:rPr b="1" lang="en">
                <a:solidFill>
                  <a:srgbClr val="000000"/>
                </a:solidFill>
              </a:rPr>
              <a:t>FROM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`bigquery-public-data.github_repos.contents` R2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4"/>
          <p:cNvSpPr/>
          <p:nvPr/>
        </p:nvSpPr>
        <p:spPr>
          <a:xfrm>
            <a:off x="1851950" y="2228125"/>
            <a:ext cx="7132800" cy="2228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8BDF"/>
                </a:solidFill>
              </a:rPr>
              <a:t>3.6 Github Repos: Which repo was the largest?</a:t>
            </a:r>
            <a:endParaRPr>
              <a:solidFill>
                <a:srgbClr val="568BDF"/>
              </a:solidFill>
            </a:endParaRPr>
          </a:p>
        </p:txBody>
      </p:sp>
      <p:sp>
        <p:nvSpPr>
          <p:cNvPr id="396" name="Google Shape;396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SELECT</a:t>
            </a:r>
            <a:r>
              <a:rPr lang="en">
                <a:solidFill>
                  <a:srgbClr val="000000"/>
                </a:solidFill>
              </a:rPr>
              <a:t> repo_name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FROM </a:t>
            </a:r>
            <a:r>
              <a:rPr lang="en">
                <a:solidFill>
                  <a:srgbClr val="000000"/>
                </a:solidFill>
              </a:rPr>
              <a:t>`bigquery-public-data.github_repos.files`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WHERE</a:t>
            </a:r>
            <a:r>
              <a:rPr lang="en">
                <a:solidFill>
                  <a:srgbClr val="000000"/>
                </a:solidFill>
              </a:rPr>
              <a:t> id </a:t>
            </a:r>
            <a:r>
              <a:rPr b="1" lang="en">
                <a:solidFill>
                  <a:srgbClr val="000000"/>
                </a:solidFill>
              </a:rPr>
              <a:t>IN</a:t>
            </a:r>
            <a:r>
              <a:rPr lang="en">
                <a:solidFill>
                  <a:srgbClr val="000000"/>
                </a:solidFill>
              </a:rPr>
              <a:t> (</a:t>
            </a:r>
            <a:r>
              <a:rPr b="1" lang="en">
                <a:solidFill>
                  <a:srgbClr val="000000"/>
                </a:solidFill>
              </a:rPr>
              <a:t>SELECT</a:t>
            </a:r>
            <a:r>
              <a:rPr lang="en">
                <a:solidFill>
                  <a:srgbClr val="000000"/>
                </a:solidFill>
              </a:rPr>
              <a:t> R1.id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		  </a:t>
            </a:r>
            <a:r>
              <a:rPr b="1" lang="en">
                <a:solidFill>
                  <a:srgbClr val="000000"/>
                </a:solidFill>
              </a:rPr>
              <a:t>FROM</a:t>
            </a:r>
            <a:r>
              <a:rPr lang="en">
                <a:solidFill>
                  <a:srgbClr val="000000"/>
                </a:solidFill>
              </a:rPr>
              <a:t> `bigquery-public-data.github_repos.contents` R1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		  </a:t>
            </a:r>
            <a:r>
              <a:rPr b="1" lang="en">
                <a:solidFill>
                  <a:srgbClr val="000000"/>
                </a:solidFill>
              </a:rPr>
              <a:t>WHERE</a:t>
            </a:r>
            <a:r>
              <a:rPr lang="en">
                <a:solidFill>
                  <a:srgbClr val="000000"/>
                </a:solidFill>
              </a:rPr>
              <a:t> R1.size = (</a:t>
            </a:r>
            <a:r>
              <a:rPr b="1" lang="en">
                <a:solidFill>
                  <a:srgbClr val="000000"/>
                </a:solidFill>
              </a:rPr>
              <a:t>SELECT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b="1" lang="en">
                <a:solidFill>
                  <a:srgbClr val="000000"/>
                </a:solidFill>
              </a:rPr>
              <a:t>MAX</a:t>
            </a:r>
            <a:r>
              <a:rPr lang="en">
                <a:solidFill>
                  <a:srgbClr val="000000"/>
                </a:solidFill>
              </a:rPr>
              <a:t>(R2.size)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				             </a:t>
            </a:r>
            <a:r>
              <a:rPr b="1" lang="en">
                <a:solidFill>
                  <a:srgbClr val="000000"/>
                </a:solidFill>
              </a:rPr>
              <a:t>FROM</a:t>
            </a:r>
            <a:r>
              <a:rPr lang="en">
                <a:solidFill>
                  <a:srgbClr val="000000"/>
                </a:solidFill>
              </a:rPr>
              <a:t> `bigquery-public-data.github_repos.contents` R2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68BDF"/>
                </a:solidFill>
              </a:rPr>
              <a:t>1. E/R Diagram</a:t>
            </a:r>
            <a:endParaRPr>
              <a:solidFill>
                <a:srgbClr val="568BD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(Initial Version 1)</a:t>
            </a:r>
            <a:endParaRPr/>
          </a:p>
        </p:txBody>
      </p:sp>
      <p:pic>
        <p:nvPicPr>
          <p:cNvPr id="186" name="Google Shape;1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4800" y="404325"/>
            <a:ext cx="6259201" cy="4739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8BDF"/>
                </a:solidFill>
              </a:rPr>
              <a:t>3.6 Github Repos: Which repo was the largest?</a:t>
            </a:r>
            <a:endParaRPr>
              <a:solidFill>
                <a:srgbClr val="568BDF"/>
              </a:solidFill>
            </a:endParaRPr>
          </a:p>
        </p:txBody>
      </p:sp>
      <p:sp>
        <p:nvSpPr>
          <p:cNvPr id="402" name="Google Shape;402;p55"/>
          <p:cNvSpPr/>
          <p:nvPr/>
        </p:nvSpPr>
        <p:spPr>
          <a:xfrm>
            <a:off x="347250" y="1200875"/>
            <a:ext cx="5034900" cy="1533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SELECT</a:t>
            </a:r>
            <a:r>
              <a:rPr lang="en">
                <a:solidFill>
                  <a:srgbClr val="000000"/>
                </a:solidFill>
              </a:rPr>
              <a:t> repo_name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FROM </a:t>
            </a:r>
            <a:r>
              <a:rPr lang="en">
                <a:solidFill>
                  <a:srgbClr val="000000"/>
                </a:solidFill>
              </a:rPr>
              <a:t>`bigquery-public-data.github_repos.files`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WHERE</a:t>
            </a:r>
            <a:r>
              <a:rPr lang="en">
                <a:solidFill>
                  <a:srgbClr val="000000"/>
                </a:solidFill>
              </a:rPr>
              <a:t> id </a:t>
            </a:r>
            <a:r>
              <a:rPr b="1" lang="en">
                <a:solidFill>
                  <a:srgbClr val="000000"/>
                </a:solidFill>
              </a:rPr>
              <a:t>IN</a:t>
            </a:r>
            <a:r>
              <a:rPr lang="en">
                <a:solidFill>
                  <a:srgbClr val="000000"/>
                </a:solidFill>
              </a:rPr>
              <a:t> (</a:t>
            </a:r>
            <a:r>
              <a:rPr b="1" lang="en">
                <a:solidFill>
                  <a:srgbClr val="000000"/>
                </a:solidFill>
              </a:rPr>
              <a:t>SELECT</a:t>
            </a:r>
            <a:r>
              <a:rPr lang="en">
                <a:solidFill>
                  <a:srgbClr val="000000"/>
                </a:solidFill>
              </a:rPr>
              <a:t> R1.id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		  </a:t>
            </a:r>
            <a:r>
              <a:rPr b="1" lang="en">
                <a:solidFill>
                  <a:srgbClr val="000000"/>
                </a:solidFill>
              </a:rPr>
              <a:t>FROM</a:t>
            </a:r>
            <a:r>
              <a:rPr lang="en">
                <a:solidFill>
                  <a:srgbClr val="000000"/>
                </a:solidFill>
              </a:rPr>
              <a:t> `bigquery-public-data.github_repos.contents` R1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		  </a:t>
            </a:r>
            <a:r>
              <a:rPr b="1" lang="en">
                <a:solidFill>
                  <a:srgbClr val="000000"/>
                </a:solidFill>
              </a:rPr>
              <a:t>WHERE</a:t>
            </a:r>
            <a:r>
              <a:rPr lang="en">
                <a:solidFill>
                  <a:srgbClr val="000000"/>
                </a:solidFill>
              </a:rPr>
              <a:t> R1.size = (</a:t>
            </a:r>
            <a:r>
              <a:rPr b="1" lang="en">
                <a:solidFill>
                  <a:srgbClr val="000000"/>
                </a:solidFill>
              </a:rPr>
              <a:t>SELECT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b="1" lang="en">
                <a:solidFill>
                  <a:srgbClr val="000000"/>
                </a:solidFill>
              </a:rPr>
              <a:t>MAX</a:t>
            </a:r>
            <a:r>
              <a:rPr lang="en">
                <a:solidFill>
                  <a:srgbClr val="000000"/>
                </a:solidFill>
              </a:rPr>
              <a:t>(R2.size)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				             </a:t>
            </a:r>
            <a:r>
              <a:rPr b="1" lang="en">
                <a:solidFill>
                  <a:srgbClr val="000000"/>
                </a:solidFill>
              </a:rPr>
              <a:t>FROM</a:t>
            </a:r>
            <a:r>
              <a:rPr lang="en">
                <a:solidFill>
                  <a:srgbClr val="000000"/>
                </a:solidFill>
              </a:rPr>
              <a:t> `bigquery-public-data.github_repos.contents` R2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8BDF"/>
                </a:solidFill>
              </a:rPr>
              <a:t>3.6 Github Repos: Which repo was the largest?</a:t>
            </a:r>
            <a:endParaRPr>
              <a:solidFill>
                <a:srgbClr val="568BDF"/>
              </a:solidFill>
            </a:endParaRPr>
          </a:p>
        </p:txBody>
      </p:sp>
      <p:sp>
        <p:nvSpPr>
          <p:cNvPr id="409" name="Google Shape;409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SELECT</a:t>
            </a:r>
            <a:r>
              <a:rPr lang="en">
                <a:solidFill>
                  <a:srgbClr val="000000"/>
                </a:solidFill>
              </a:rPr>
              <a:t> repo_name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FROM </a:t>
            </a:r>
            <a:r>
              <a:rPr lang="en">
                <a:solidFill>
                  <a:srgbClr val="000000"/>
                </a:solidFill>
              </a:rPr>
              <a:t>`bigquery-public-data.github_repos.files`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WHERE</a:t>
            </a:r>
            <a:r>
              <a:rPr lang="en">
                <a:solidFill>
                  <a:srgbClr val="000000"/>
                </a:solidFill>
              </a:rPr>
              <a:t> id </a:t>
            </a:r>
            <a:r>
              <a:rPr b="1" lang="en">
                <a:solidFill>
                  <a:srgbClr val="000000"/>
                </a:solidFill>
              </a:rPr>
              <a:t>IN</a:t>
            </a:r>
            <a:r>
              <a:rPr lang="en">
                <a:solidFill>
                  <a:srgbClr val="000000"/>
                </a:solidFill>
              </a:rPr>
              <a:t> (</a:t>
            </a:r>
            <a:r>
              <a:rPr b="1" lang="en">
                <a:solidFill>
                  <a:srgbClr val="000000"/>
                </a:solidFill>
              </a:rPr>
              <a:t>SELECT</a:t>
            </a:r>
            <a:r>
              <a:rPr lang="en">
                <a:solidFill>
                  <a:srgbClr val="000000"/>
                </a:solidFill>
              </a:rPr>
              <a:t> R1.id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		  </a:t>
            </a:r>
            <a:r>
              <a:rPr b="1" lang="en">
                <a:solidFill>
                  <a:srgbClr val="000000"/>
                </a:solidFill>
              </a:rPr>
              <a:t>FROM</a:t>
            </a:r>
            <a:r>
              <a:rPr lang="en">
                <a:solidFill>
                  <a:srgbClr val="000000"/>
                </a:solidFill>
              </a:rPr>
              <a:t> `bigquery-public-data.github_repos.contents` R1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		  </a:t>
            </a:r>
            <a:r>
              <a:rPr b="1" lang="en">
                <a:solidFill>
                  <a:srgbClr val="000000"/>
                </a:solidFill>
              </a:rPr>
              <a:t>WHERE</a:t>
            </a:r>
            <a:r>
              <a:rPr lang="en">
                <a:solidFill>
                  <a:srgbClr val="000000"/>
                </a:solidFill>
              </a:rPr>
              <a:t> R1.size = (</a:t>
            </a:r>
            <a:r>
              <a:rPr b="1" lang="en">
                <a:solidFill>
                  <a:srgbClr val="000000"/>
                </a:solidFill>
              </a:rPr>
              <a:t>SELECT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b="1" lang="en">
                <a:solidFill>
                  <a:srgbClr val="000000"/>
                </a:solidFill>
              </a:rPr>
              <a:t>MAX</a:t>
            </a:r>
            <a:r>
              <a:rPr lang="en">
                <a:solidFill>
                  <a:srgbClr val="000000"/>
                </a:solidFill>
              </a:rPr>
              <a:t>(R2.size)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				             </a:t>
            </a:r>
            <a:r>
              <a:rPr b="1" lang="en">
                <a:solidFill>
                  <a:srgbClr val="000000"/>
                </a:solidFill>
              </a:rPr>
              <a:t>FROM</a:t>
            </a:r>
            <a:r>
              <a:rPr lang="en">
                <a:solidFill>
                  <a:srgbClr val="000000"/>
                </a:solidFill>
              </a:rPr>
              <a:t> `bigquery-public-data.github_repos.contents` R2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410" name="Google Shape;41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850" y="4207650"/>
            <a:ext cx="621030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8BDF"/>
                </a:solidFill>
              </a:rPr>
              <a:t>Summary</a:t>
            </a:r>
            <a:endParaRPr>
              <a:solidFill>
                <a:srgbClr val="568BDF"/>
              </a:solidFill>
            </a:endParaRPr>
          </a:p>
        </p:txBody>
      </p:sp>
      <p:sp>
        <p:nvSpPr>
          <p:cNvPr id="416" name="Google Shape;416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1. Development Process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2. </a:t>
            </a:r>
            <a:r>
              <a:rPr lang="en">
                <a:solidFill>
                  <a:schemeClr val="dk1"/>
                </a:solidFill>
              </a:rPr>
              <a:t>Text-Based Interface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3. Google BigQuery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8BDF"/>
                </a:solidFill>
              </a:rPr>
              <a:t>Summary</a:t>
            </a:r>
            <a:endParaRPr>
              <a:solidFill>
                <a:srgbClr val="568BDF"/>
              </a:solidFill>
            </a:endParaRPr>
          </a:p>
        </p:txBody>
      </p:sp>
      <p:sp>
        <p:nvSpPr>
          <p:cNvPr id="422" name="Google Shape;422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1. Development Process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2. </a:t>
            </a:r>
            <a:r>
              <a:rPr lang="en">
                <a:solidFill>
                  <a:schemeClr val="dk1"/>
                </a:solidFill>
              </a:rPr>
              <a:t>Text-Based Interface</a:t>
            </a:r>
            <a:r>
              <a:rPr lang="en">
                <a:solidFill>
                  <a:srgbClr val="000000"/>
                </a:solidFill>
              </a:rPr>
              <a:t>         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3. Google BigQuery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423" name="Google Shape;423;p58"/>
          <p:cNvSpPr txBox="1"/>
          <p:nvPr/>
        </p:nvSpPr>
        <p:spPr>
          <a:xfrm>
            <a:off x="4066825" y="2078075"/>
            <a:ext cx="3633000" cy="13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Any Questions?</a:t>
            </a:r>
            <a:endParaRPr b="1" sz="3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9"/>
          <p:cNvSpPr txBox="1"/>
          <p:nvPr>
            <p:ph idx="1" type="body"/>
          </p:nvPr>
        </p:nvSpPr>
        <p:spPr>
          <a:xfrm>
            <a:off x="2159325" y="2161800"/>
            <a:ext cx="48255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4800">
                <a:solidFill>
                  <a:srgbClr val="568BDF"/>
                </a:solidFill>
              </a:rPr>
              <a:t>Thank you</a:t>
            </a:r>
            <a:endParaRPr b="0" sz="4800">
              <a:solidFill>
                <a:srgbClr val="568BD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68BDF"/>
                </a:solidFill>
              </a:rPr>
              <a:t>1. E/R Diagram</a:t>
            </a:r>
            <a:endParaRPr>
              <a:solidFill>
                <a:srgbClr val="568BD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(Initial Version 2)</a:t>
            </a:r>
            <a:endParaRPr/>
          </a:p>
        </p:txBody>
      </p:sp>
      <p:pic>
        <p:nvPicPr>
          <p:cNvPr id="193" name="Google Shape;1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9600" y="76250"/>
            <a:ext cx="6144400" cy="50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725" y="76200"/>
            <a:ext cx="6529238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8BDF"/>
                </a:solidFill>
              </a:rPr>
              <a:t>1. E/R Diagram</a:t>
            </a:r>
            <a:endParaRPr>
              <a:solidFill>
                <a:srgbClr val="568BD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8BDF"/>
                </a:solidFill>
              </a:rPr>
              <a:t>1. Database Schema</a:t>
            </a:r>
            <a:endParaRPr>
              <a:solidFill>
                <a:srgbClr val="568BDF"/>
              </a:solidFill>
            </a:endParaRPr>
          </a:p>
        </p:txBody>
      </p:sp>
      <p:sp>
        <p:nvSpPr>
          <p:cNvPr id="205" name="Google Shape;205;p22"/>
          <p:cNvSpPr txBox="1"/>
          <p:nvPr>
            <p:ph idx="1" type="body"/>
          </p:nvPr>
        </p:nvSpPr>
        <p:spPr>
          <a:xfrm>
            <a:off x="311700" y="872550"/>
            <a:ext cx="8520600" cy="37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Users(</a:t>
            </a:r>
            <a:r>
              <a:rPr lang="en" sz="1200" u="sng">
                <a:solidFill>
                  <a:srgbClr val="0000FF"/>
                </a:solidFill>
              </a:rPr>
              <a:t>userID</a:t>
            </a:r>
            <a:r>
              <a:rPr lang="en" sz="1200">
                <a:solidFill>
                  <a:schemeClr val="dk1"/>
                </a:solidFill>
              </a:rPr>
              <a:t>, phoneNumber, fullName, preferredName, skypeID, emailAddress, city, street, streetNumber, country)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Languages(</a:t>
            </a:r>
            <a:r>
              <a:rPr lang="en" sz="1200" u="sng">
                <a:solidFill>
                  <a:srgbClr val="0000FF"/>
                </a:solidFill>
              </a:rPr>
              <a:t>language</a:t>
            </a:r>
            <a:r>
              <a:rPr lang="en" sz="12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LanguageOfUser(</a:t>
            </a:r>
            <a:r>
              <a:rPr lang="en" sz="1200" u="sng">
                <a:solidFill>
                  <a:srgbClr val="0000FF"/>
                </a:solidFill>
              </a:rPr>
              <a:t>userID</a:t>
            </a:r>
            <a:r>
              <a:rPr lang="en" sz="1200" u="sng">
                <a:solidFill>
                  <a:schemeClr val="dk1"/>
                </a:solidFill>
              </a:rPr>
              <a:t>,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 u="sng">
                <a:solidFill>
                  <a:srgbClr val="0000FF"/>
                </a:solidFill>
              </a:rPr>
              <a:t>language</a:t>
            </a:r>
            <a:r>
              <a:rPr lang="en" sz="12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Students(</a:t>
            </a:r>
            <a:r>
              <a:rPr lang="en" sz="1200" u="sng">
                <a:solidFill>
                  <a:srgbClr val="0000FF"/>
                </a:solidFill>
              </a:rPr>
              <a:t>userID</a:t>
            </a:r>
            <a:r>
              <a:rPr lang="en" sz="1200">
                <a:solidFill>
                  <a:schemeClr val="dk1"/>
                </a:solidFill>
              </a:rPr>
              <a:t>, dateOfBirth)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8BDF"/>
                </a:solidFill>
              </a:rPr>
              <a:t>1. Database Schema</a:t>
            </a:r>
            <a:endParaRPr>
              <a:solidFill>
                <a:srgbClr val="568BDF"/>
              </a:solidFill>
            </a:endParaRPr>
          </a:p>
        </p:txBody>
      </p:sp>
      <p:sp>
        <p:nvSpPr>
          <p:cNvPr id="211" name="Google Shape;211;p23"/>
          <p:cNvSpPr txBox="1"/>
          <p:nvPr>
            <p:ph idx="1" type="body"/>
          </p:nvPr>
        </p:nvSpPr>
        <p:spPr>
          <a:xfrm>
            <a:off x="311700" y="872550"/>
            <a:ext cx="8520600" cy="37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</a:pPr>
            <a:r>
              <a:rPr lang="en" sz="1200">
                <a:solidFill>
                  <a:srgbClr val="666666"/>
                </a:solidFill>
              </a:rPr>
              <a:t>Users(</a:t>
            </a:r>
            <a:r>
              <a:rPr lang="en" sz="1200" u="sng">
                <a:solidFill>
                  <a:srgbClr val="666666"/>
                </a:solidFill>
              </a:rPr>
              <a:t>userID</a:t>
            </a:r>
            <a:r>
              <a:rPr lang="en" sz="1200">
                <a:solidFill>
                  <a:srgbClr val="666666"/>
                </a:solidFill>
              </a:rPr>
              <a:t>, phoneNumber, fullName, preferredName, skypeID, emailAddress, city, street, streetNumber, country)</a:t>
            </a:r>
            <a:endParaRPr sz="1200">
              <a:solidFill>
                <a:srgbClr val="666666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</a:pPr>
            <a:r>
              <a:rPr lang="en" sz="1200">
                <a:solidFill>
                  <a:srgbClr val="666666"/>
                </a:solidFill>
              </a:rPr>
              <a:t>Languages(</a:t>
            </a:r>
            <a:r>
              <a:rPr lang="en" sz="1200" u="sng">
                <a:solidFill>
                  <a:srgbClr val="666666"/>
                </a:solidFill>
              </a:rPr>
              <a:t>language</a:t>
            </a:r>
            <a:r>
              <a:rPr lang="en" sz="1200">
                <a:solidFill>
                  <a:srgbClr val="666666"/>
                </a:solidFill>
              </a:rPr>
              <a:t>)</a:t>
            </a:r>
            <a:endParaRPr sz="1200">
              <a:solidFill>
                <a:srgbClr val="666666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</a:pPr>
            <a:r>
              <a:rPr lang="en" sz="1200">
                <a:solidFill>
                  <a:srgbClr val="666666"/>
                </a:solidFill>
              </a:rPr>
              <a:t>LanguageOfUser(</a:t>
            </a:r>
            <a:r>
              <a:rPr lang="en" sz="1200" u="sng">
                <a:solidFill>
                  <a:srgbClr val="666666"/>
                </a:solidFill>
              </a:rPr>
              <a:t>userID,</a:t>
            </a:r>
            <a:r>
              <a:rPr lang="en" sz="1200">
                <a:solidFill>
                  <a:srgbClr val="666666"/>
                </a:solidFill>
              </a:rPr>
              <a:t> </a:t>
            </a:r>
            <a:r>
              <a:rPr lang="en" sz="1200" u="sng">
                <a:solidFill>
                  <a:srgbClr val="666666"/>
                </a:solidFill>
              </a:rPr>
              <a:t>language</a:t>
            </a:r>
            <a:r>
              <a:rPr lang="en" sz="1200">
                <a:solidFill>
                  <a:srgbClr val="666666"/>
                </a:solidFill>
              </a:rPr>
              <a:t>)</a:t>
            </a:r>
            <a:endParaRPr sz="1200">
              <a:solidFill>
                <a:srgbClr val="666666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</a:pPr>
            <a:r>
              <a:rPr lang="en" sz="1200">
                <a:solidFill>
                  <a:srgbClr val="666666"/>
                </a:solidFill>
              </a:rPr>
              <a:t>Students(</a:t>
            </a:r>
            <a:r>
              <a:rPr lang="en" sz="1200" u="sng">
                <a:solidFill>
                  <a:srgbClr val="666666"/>
                </a:solidFill>
              </a:rPr>
              <a:t>userID</a:t>
            </a:r>
            <a:r>
              <a:rPr lang="en" sz="1200">
                <a:solidFill>
                  <a:srgbClr val="666666"/>
                </a:solidFill>
              </a:rPr>
              <a:t>, dateOfBirth)</a:t>
            </a:r>
            <a:endParaRPr sz="1200">
              <a:solidFill>
                <a:srgbClr val="666666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Teachers(</a:t>
            </a:r>
            <a:r>
              <a:rPr lang="en" sz="1200" u="sng">
                <a:solidFill>
                  <a:srgbClr val="0000FF"/>
                </a:solidFill>
              </a:rPr>
              <a:t>userID</a:t>
            </a:r>
            <a:r>
              <a:rPr lang="en" sz="12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SkypeSchedules</a:t>
            </a:r>
            <a:r>
              <a:rPr lang="en" sz="1200">
                <a:solidFill>
                  <a:srgbClr val="0000FF"/>
                </a:solidFill>
              </a:rPr>
              <a:t>(</a:t>
            </a:r>
            <a:r>
              <a:rPr lang="en" sz="1200" u="sng">
                <a:solidFill>
                  <a:srgbClr val="0000FF"/>
                </a:solidFill>
              </a:rPr>
              <a:t>userID</a:t>
            </a:r>
            <a:r>
              <a:rPr lang="en" sz="1200">
                <a:solidFill>
                  <a:schemeClr val="dk1"/>
                </a:solidFill>
              </a:rPr>
              <a:t>, </a:t>
            </a:r>
            <a:r>
              <a:rPr lang="en" sz="1200" u="sng">
                <a:solidFill>
                  <a:srgbClr val="0000FF"/>
                </a:solidFill>
              </a:rPr>
              <a:t>weekday</a:t>
            </a:r>
            <a:r>
              <a:rPr lang="en" sz="1200">
                <a:solidFill>
                  <a:schemeClr val="dk1"/>
                </a:solidFill>
              </a:rPr>
              <a:t>, </a:t>
            </a:r>
            <a:r>
              <a:rPr lang="en" sz="1200" u="sng">
                <a:solidFill>
                  <a:srgbClr val="0000FF"/>
                </a:solidFill>
              </a:rPr>
              <a:t>startTime</a:t>
            </a:r>
            <a:r>
              <a:rPr lang="en" sz="1200">
                <a:solidFill>
                  <a:schemeClr val="dk1"/>
                </a:solidFill>
              </a:rPr>
              <a:t>, </a:t>
            </a:r>
            <a:r>
              <a:rPr lang="en" sz="1200" u="sng">
                <a:solidFill>
                  <a:srgbClr val="0000FF"/>
                </a:solidFill>
              </a:rPr>
              <a:t>endTime</a:t>
            </a:r>
            <a:r>
              <a:rPr lang="en" sz="12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Marks(</a:t>
            </a:r>
            <a:r>
              <a:rPr lang="en" sz="1200" u="sng">
                <a:solidFill>
                  <a:srgbClr val="0000FF"/>
                </a:solidFill>
              </a:rPr>
              <a:t>teacherUserID</a:t>
            </a:r>
            <a:r>
              <a:rPr lang="en" sz="1200" u="sng">
                <a:solidFill>
                  <a:schemeClr val="dk1"/>
                </a:solidFill>
              </a:rPr>
              <a:t>,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 u="sng">
                <a:solidFill>
                  <a:srgbClr val="0000FF"/>
                </a:solidFill>
              </a:rPr>
              <a:t>level</a:t>
            </a:r>
            <a:r>
              <a:rPr lang="en" sz="1200" u="sng">
                <a:solidFill>
                  <a:schemeClr val="dk1"/>
                </a:solidFill>
              </a:rPr>
              <a:t>,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 u="sng">
                <a:solidFill>
                  <a:srgbClr val="0000FF"/>
                </a:solidFill>
              </a:rPr>
              <a:t>topic</a:t>
            </a:r>
            <a:r>
              <a:rPr lang="en" sz="1200" u="sng">
                <a:solidFill>
                  <a:schemeClr val="dk1"/>
                </a:solidFill>
              </a:rPr>
              <a:t>,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 u="sng">
                <a:solidFill>
                  <a:srgbClr val="0000FF"/>
                </a:solidFill>
              </a:rPr>
              <a:t>version</a:t>
            </a:r>
            <a:r>
              <a:rPr lang="en" sz="1200" u="sng">
                <a:solidFill>
                  <a:schemeClr val="dk1"/>
                </a:solidFill>
              </a:rPr>
              <a:t>,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 u="sng">
                <a:solidFill>
                  <a:srgbClr val="0000FF"/>
                </a:solidFill>
              </a:rPr>
              <a:t>worksheetLanguage</a:t>
            </a:r>
            <a:r>
              <a:rPr lang="en" sz="1200" u="sng">
                <a:solidFill>
                  <a:schemeClr val="dk1"/>
                </a:solidFill>
              </a:rPr>
              <a:t>,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 u="sng">
                <a:solidFill>
                  <a:srgbClr val="0000FF"/>
                </a:solidFill>
              </a:rPr>
              <a:t>studentUserID</a:t>
            </a:r>
            <a:r>
              <a:rPr lang="en" sz="12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8BDF"/>
                </a:solidFill>
              </a:rPr>
              <a:t>1. Database Schema</a:t>
            </a:r>
            <a:endParaRPr>
              <a:solidFill>
                <a:srgbClr val="568BDF"/>
              </a:solidFill>
            </a:endParaRPr>
          </a:p>
        </p:txBody>
      </p:sp>
      <p:sp>
        <p:nvSpPr>
          <p:cNvPr id="217" name="Google Shape;217;p24"/>
          <p:cNvSpPr txBox="1"/>
          <p:nvPr>
            <p:ph idx="1" type="body"/>
          </p:nvPr>
        </p:nvSpPr>
        <p:spPr>
          <a:xfrm>
            <a:off x="311700" y="872550"/>
            <a:ext cx="8520600" cy="37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</a:pPr>
            <a:r>
              <a:rPr lang="en" sz="1200">
                <a:solidFill>
                  <a:srgbClr val="666666"/>
                </a:solidFill>
              </a:rPr>
              <a:t>Users(</a:t>
            </a:r>
            <a:r>
              <a:rPr lang="en" sz="1200" u="sng">
                <a:solidFill>
                  <a:srgbClr val="666666"/>
                </a:solidFill>
              </a:rPr>
              <a:t>userID</a:t>
            </a:r>
            <a:r>
              <a:rPr lang="en" sz="1200">
                <a:solidFill>
                  <a:srgbClr val="666666"/>
                </a:solidFill>
              </a:rPr>
              <a:t>, phoneNumber, fullName, preferredName, skypeID, emailAddress, city, street, streetNumber, country)</a:t>
            </a:r>
            <a:endParaRPr sz="1200">
              <a:solidFill>
                <a:srgbClr val="666666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</a:pPr>
            <a:r>
              <a:rPr lang="en" sz="1200">
                <a:solidFill>
                  <a:srgbClr val="666666"/>
                </a:solidFill>
              </a:rPr>
              <a:t>Languages(</a:t>
            </a:r>
            <a:r>
              <a:rPr lang="en" sz="1200" u="sng">
                <a:solidFill>
                  <a:srgbClr val="666666"/>
                </a:solidFill>
              </a:rPr>
              <a:t>language</a:t>
            </a:r>
            <a:r>
              <a:rPr lang="en" sz="1200">
                <a:solidFill>
                  <a:srgbClr val="666666"/>
                </a:solidFill>
              </a:rPr>
              <a:t>)</a:t>
            </a:r>
            <a:endParaRPr sz="1200">
              <a:solidFill>
                <a:srgbClr val="666666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</a:pPr>
            <a:r>
              <a:rPr lang="en" sz="1200">
                <a:solidFill>
                  <a:srgbClr val="666666"/>
                </a:solidFill>
              </a:rPr>
              <a:t>LanguageOfUser(</a:t>
            </a:r>
            <a:r>
              <a:rPr lang="en" sz="1200" u="sng">
                <a:solidFill>
                  <a:srgbClr val="666666"/>
                </a:solidFill>
              </a:rPr>
              <a:t>userID,</a:t>
            </a:r>
            <a:r>
              <a:rPr lang="en" sz="1200">
                <a:solidFill>
                  <a:srgbClr val="666666"/>
                </a:solidFill>
              </a:rPr>
              <a:t> </a:t>
            </a:r>
            <a:r>
              <a:rPr lang="en" sz="1200" u="sng">
                <a:solidFill>
                  <a:srgbClr val="666666"/>
                </a:solidFill>
              </a:rPr>
              <a:t>language</a:t>
            </a:r>
            <a:r>
              <a:rPr lang="en" sz="1200">
                <a:solidFill>
                  <a:srgbClr val="666666"/>
                </a:solidFill>
              </a:rPr>
              <a:t>)</a:t>
            </a:r>
            <a:endParaRPr sz="1200">
              <a:solidFill>
                <a:srgbClr val="666666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</a:pPr>
            <a:r>
              <a:rPr lang="en" sz="1200">
                <a:solidFill>
                  <a:srgbClr val="666666"/>
                </a:solidFill>
              </a:rPr>
              <a:t>Students(</a:t>
            </a:r>
            <a:r>
              <a:rPr lang="en" sz="1200" u="sng">
                <a:solidFill>
                  <a:srgbClr val="666666"/>
                </a:solidFill>
              </a:rPr>
              <a:t>userID</a:t>
            </a:r>
            <a:r>
              <a:rPr lang="en" sz="1200">
                <a:solidFill>
                  <a:srgbClr val="666666"/>
                </a:solidFill>
              </a:rPr>
              <a:t>, dateOfBirth)</a:t>
            </a:r>
            <a:endParaRPr sz="1200">
              <a:solidFill>
                <a:srgbClr val="666666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t/>
            </a:r>
            <a:endParaRPr sz="1200">
              <a:solidFill>
                <a:srgbClr val="666666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</a:pPr>
            <a:r>
              <a:rPr lang="en" sz="1200">
                <a:solidFill>
                  <a:srgbClr val="666666"/>
                </a:solidFill>
              </a:rPr>
              <a:t>Teachers(</a:t>
            </a:r>
            <a:r>
              <a:rPr lang="en" sz="1200" u="sng">
                <a:solidFill>
                  <a:srgbClr val="666666"/>
                </a:solidFill>
              </a:rPr>
              <a:t>userID</a:t>
            </a:r>
            <a:r>
              <a:rPr lang="en" sz="1200">
                <a:solidFill>
                  <a:srgbClr val="666666"/>
                </a:solidFill>
              </a:rPr>
              <a:t>)</a:t>
            </a:r>
            <a:endParaRPr sz="1200">
              <a:solidFill>
                <a:srgbClr val="666666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</a:pPr>
            <a:r>
              <a:rPr lang="en" sz="1200">
                <a:solidFill>
                  <a:srgbClr val="666666"/>
                </a:solidFill>
              </a:rPr>
              <a:t>SkypeSchedules(</a:t>
            </a:r>
            <a:r>
              <a:rPr lang="en" sz="1200" u="sng">
                <a:solidFill>
                  <a:srgbClr val="666666"/>
                </a:solidFill>
              </a:rPr>
              <a:t>userID</a:t>
            </a:r>
            <a:r>
              <a:rPr lang="en" sz="1200">
                <a:solidFill>
                  <a:srgbClr val="666666"/>
                </a:solidFill>
              </a:rPr>
              <a:t>, </a:t>
            </a:r>
            <a:r>
              <a:rPr lang="en" sz="1200" u="sng">
                <a:solidFill>
                  <a:srgbClr val="666666"/>
                </a:solidFill>
              </a:rPr>
              <a:t>weekday</a:t>
            </a:r>
            <a:r>
              <a:rPr lang="en" sz="1200">
                <a:solidFill>
                  <a:srgbClr val="666666"/>
                </a:solidFill>
              </a:rPr>
              <a:t>, </a:t>
            </a:r>
            <a:r>
              <a:rPr lang="en" sz="1200" u="sng">
                <a:solidFill>
                  <a:srgbClr val="666666"/>
                </a:solidFill>
              </a:rPr>
              <a:t>startTime</a:t>
            </a:r>
            <a:r>
              <a:rPr lang="en" sz="1200">
                <a:solidFill>
                  <a:srgbClr val="666666"/>
                </a:solidFill>
              </a:rPr>
              <a:t>, </a:t>
            </a:r>
            <a:r>
              <a:rPr lang="en" sz="1200" u="sng">
                <a:solidFill>
                  <a:srgbClr val="666666"/>
                </a:solidFill>
              </a:rPr>
              <a:t>endTime</a:t>
            </a:r>
            <a:r>
              <a:rPr lang="en" sz="1200">
                <a:solidFill>
                  <a:srgbClr val="666666"/>
                </a:solidFill>
              </a:rPr>
              <a:t>)</a:t>
            </a:r>
            <a:endParaRPr sz="1200">
              <a:solidFill>
                <a:srgbClr val="666666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</a:pPr>
            <a:r>
              <a:rPr lang="en" sz="1200">
                <a:solidFill>
                  <a:srgbClr val="666666"/>
                </a:solidFill>
              </a:rPr>
              <a:t>Marks(</a:t>
            </a:r>
            <a:r>
              <a:rPr lang="en" sz="1200" u="sng">
                <a:solidFill>
                  <a:srgbClr val="666666"/>
                </a:solidFill>
              </a:rPr>
              <a:t>teacherUserID,</a:t>
            </a:r>
            <a:r>
              <a:rPr lang="en" sz="1200">
                <a:solidFill>
                  <a:srgbClr val="666666"/>
                </a:solidFill>
              </a:rPr>
              <a:t> </a:t>
            </a:r>
            <a:r>
              <a:rPr lang="en" sz="1200" u="sng">
                <a:solidFill>
                  <a:srgbClr val="666666"/>
                </a:solidFill>
              </a:rPr>
              <a:t>level,</a:t>
            </a:r>
            <a:r>
              <a:rPr lang="en" sz="1200">
                <a:solidFill>
                  <a:srgbClr val="666666"/>
                </a:solidFill>
              </a:rPr>
              <a:t> </a:t>
            </a:r>
            <a:r>
              <a:rPr lang="en" sz="1200" u="sng">
                <a:solidFill>
                  <a:srgbClr val="666666"/>
                </a:solidFill>
              </a:rPr>
              <a:t>topic,</a:t>
            </a:r>
            <a:r>
              <a:rPr lang="en" sz="1200">
                <a:solidFill>
                  <a:srgbClr val="666666"/>
                </a:solidFill>
              </a:rPr>
              <a:t> </a:t>
            </a:r>
            <a:r>
              <a:rPr lang="en" sz="1200" u="sng">
                <a:solidFill>
                  <a:srgbClr val="666666"/>
                </a:solidFill>
              </a:rPr>
              <a:t>version,</a:t>
            </a:r>
            <a:r>
              <a:rPr lang="en" sz="1200">
                <a:solidFill>
                  <a:srgbClr val="666666"/>
                </a:solidFill>
              </a:rPr>
              <a:t> </a:t>
            </a:r>
            <a:r>
              <a:rPr lang="en" sz="1200" u="sng">
                <a:solidFill>
                  <a:srgbClr val="666666"/>
                </a:solidFill>
              </a:rPr>
              <a:t>worksheetLanguage,</a:t>
            </a:r>
            <a:r>
              <a:rPr lang="en" sz="1200">
                <a:solidFill>
                  <a:srgbClr val="666666"/>
                </a:solidFill>
              </a:rPr>
              <a:t> </a:t>
            </a:r>
            <a:r>
              <a:rPr lang="en" sz="1200" u="sng">
                <a:solidFill>
                  <a:srgbClr val="666666"/>
                </a:solidFill>
              </a:rPr>
              <a:t>studentUserID</a:t>
            </a:r>
            <a:r>
              <a:rPr lang="en" sz="1200">
                <a:solidFill>
                  <a:srgbClr val="666666"/>
                </a:solidFill>
              </a:rPr>
              <a:t>)</a:t>
            </a:r>
            <a:endParaRPr sz="1200">
              <a:solidFill>
                <a:srgbClr val="666666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Worksheets(</a:t>
            </a:r>
            <a:r>
              <a:rPr lang="en" sz="1200" u="sng">
                <a:solidFill>
                  <a:srgbClr val="0000FF"/>
                </a:solidFill>
              </a:rPr>
              <a:t>level</a:t>
            </a:r>
            <a:r>
              <a:rPr lang="en" sz="1200">
                <a:solidFill>
                  <a:schemeClr val="dk1"/>
                </a:solidFill>
              </a:rPr>
              <a:t>, </a:t>
            </a:r>
            <a:r>
              <a:rPr lang="en" sz="1200" u="sng">
                <a:solidFill>
                  <a:srgbClr val="0000FF"/>
                </a:solidFill>
              </a:rPr>
              <a:t>topic</a:t>
            </a:r>
            <a:r>
              <a:rPr lang="en" sz="1200">
                <a:solidFill>
                  <a:schemeClr val="dk1"/>
                </a:solidFill>
              </a:rPr>
              <a:t>, </a:t>
            </a:r>
            <a:r>
              <a:rPr lang="en" sz="1200" u="sng">
                <a:solidFill>
                  <a:srgbClr val="0000FF"/>
                </a:solidFill>
              </a:rPr>
              <a:t>version</a:t>
            </a:r>
            <a:r>
              <a:rPr lang="en" sz="1200">
                <a:solidFill>
                  <a:schemeClr val="dk1"/>
                </a:solidFill>
              </a:rPr>
              <a:t>, </a:t>
            </a:r>
            <a:r>
              <a:rPr lang="en" sz="1200" u="sng">
                <a:solidFill>
                  <a:srgbClr val="0000FF"/>
                </a:solidFill>
              </a:rPr>
              <a:t>worksheetLanguage</a:t>
            </a:r>
            <a:r>
              <a:rPr lang="en" sz="1200">
                <a:solidFill>
                  <a:schemeClr val="dk1"/>
                </a:solidFill>
              </a:rPr>
              <a:t>, worksheetURL)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FinishedWorksheets(</a:t>
            </a:r>
            <a:r>
              <a:rPr lang="en" sz="1200" u="sng">
                <a:solidFill>
                  <a:srgbClr val="0000FF"/>
                </a:solidFill>
              </a:rPr>
              <a:t>userID</a:t>
            </a:r>
            <a:r>
              <a:rPr lang="en" sz="1200">
                <a:solidFill>
                  <a:schemeClr val="dk1"/>
                </a:solidFill>
              </a:rPr>
              <a:t>, </a:t>
            </a:r>
            <a:r>
              <a:rPr lang="en" sz="1200" u="sng">
                <a:solidFill>
                  <a:srgbClr val="0000FF"/>
                </a:solidFill>
              </a:rPr>
              <a:t>level</a:t>
            </a:r>
            <a:r>
              <a:rPr lang="en" sz="1200" u="sng">
                <a:solidFill>
                  <a:schemeClr val="dk1"/>
                </a:solidFill>
              </a:rPr>
              <a:t>,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 u="sng">
                <a:solidFill>
                  <a:srgbClr val="0000FF"/>
                </a:solidFill>
              </a:rPr>
              <a:t>topic</a:t>
            </a:r>
            <a:r>
              <a:rPr lang="en" sz="1200">
                <a:solidFill>
                  <a:schemeClr val="dk1"/>
                </a:solidFill>
              </a:rPr>
              <a:t>, </a:t>
            </a:r>
            <a:r>
              <a:rPr lang="en" sz="1200" u="sng">
                <a:solidFill>
                  <a:srgbClr val="0000FF"/>
                </a:solidFill>
              </a:rPr>
              <a:t>version</a:t>
            </a:r>
            <a:r>
              <a:rPr lang="en" sz="1200">
                <a:solidFill>
                  <a:schemeClr val="dk1"/>
                </a:solidFill>
              </a:rPr>
              <a:t>, </a:t>
            </a:r>
            <a:r>
              <a:rPr lang="en" sz="1200" u="sng">
                <a:solidFill>
                  <a:srgbClr val="0000FF"/>
                </a:solidFill>
              </a:rPr>
              <a:t>worksheetLanguage</a:t>
            </a:r>
            <a:r>
              <a:rPr lang="en" sz="1200">
                <a:solidFill>
                  <a:schemeClr val="dk1"/>
                </a:solidFill>
              </a:rPr>
              <a:t>, dateSubmitted, submittedSheetURL, markedSheetURL, grades, comments)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WebsitesOf(</a:t>
            </a:r>
            <a:r>
              <a:rPr lang="en" sz="1200" u="sng">
                <a:solidFill>
                  <a:srgbClr val="0000FF"/>
                </a:solidFill>
              </a:rPr>
              <a:t>websiteURL</a:t>
            </a:r>
            <a:r>
              <a:rPr lang="en" sz="1200" u="sng">
                <a:solidFill>
                  <a:schemeClr val="dk1"/>
                </a:solidFill>
              </a:rPr>
              <a:t>,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 u="sng">
                <a:solidFill>
                  <a:srgbClr val="0000FF"/>
                </a:solidFill>
              </a:rPr>
              <a:t>level</a:t>
            </a:r>
            <a:r>
              <a:rPr lang="en" sz="1200" u="sng">
                <a:solidFill>
                  <a:schemeClr val="dk1"/>
                </a:solidFill>
              </a:rPr>
              <a:t>,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 u="sng">
                <a:solidFill>
                  <a:srgbClr val="0000FF"/>
                </a:solidFill>
              </a:rPr>
              <a:t>topic</a:t>
            </a:r>
            <a:r>
              <a:rPr lang="en" sz="1200">
                <a:solidFill>
                  <a:schemeClr val="dk1"/>
                </a:solidFill>
              </a:rPr>
              <a:t>, </a:t>
            </a:r>
            <a:r>
              <a:rPr lang="en" sz="1200" u="sng">
                <a:solidFill>
                  <a:srgbClr val="0000FF"/>
                </a:solidFill>
              </a:rPr>
              <a:t>version</a:t>
            </a:r>
            <a:r>
              <a:rPr lang="en" sz="1200" u="sng">
                <a:solidFill>
                  <a:schemeClr val="dk1"/>
                </a:solidFill>
              </a:rPr>
              <a:t>,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 u="sng">
                <a:solidFill>
                  <a:srgbClr val="0000FF"/>
                </a:solidFill>
              </a:rPr>
              <a:t>worksheetLanguage</a:t>
            </a:r>
            <a:r>
              <a:rPr lang="en" sz="12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TextbooksOf(</a:t>
            </a:r>
            <a:r>
              <a:rPr lang="en" sz="1200" u="sng">
                <a:solidFill>
                  <a:srgbClr val="0000FF"/>
                </a:solidFill>
              </a:rPr>
              <a:t>textbookISBN</a:t>
            </a:r>
            <a:r>
              <a:rPr lang="en" sz="1200" u="sng">
                <a:solidFill>
                  <a:schemeClr val="dk1"/>
                </a:solidFill>
              </a:rPr>
              <a:t>,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 u="sng">
                <a:solidFill>
                  <a:srgbClr val="0000FF"/>
                </a:solidFill>
              </a:rPr>
              <a:t>level</a:t>
            </a:r>
            <a:r>
              <a:rPr lang="en" sz="1200">
                <a:solidFill>
                  <a:schemeClr val="dk1"/>
                </a:solidFill>
              </a:rPr>
              <a:t>, </a:t>
            </a:r>
            <a:r>
              <a:rPr lang="en" sz="1200" u="sng">
                <a:solidFill>
                  <a:srgbClr val="0000FF"/>
                </a:solidFill>
              </a:rPr>
              <a:t>topic</a:t>
            </a:r>
            <a:r>
              <a:rPr lang="en" sz="1200">
                <a:solidFill>
                  <a:schemeClr val="dk1"/>
                </a:solidFill>
              </a:rPr>
              <a:t>, </a:t>
            </a:r>
            <a:r>
              <a:rPr lang="en" sz="1200" u="sng">
                <a:solidFill>
                  <a:srgbClr val="0000FF"/>
                </a:solidFill>
              </a:rPr>
              <a:t>version</a:t>
            </a:r>
            <a:r>
              <a:rPr lang="en" sz="1200">
                <a:solidFill>
                  <a:schemeClr val="dk1"/>
                </a:solidFill>
              </a:rPr>
              <a:t>, </a:t>
            </a:r>
            <a:r>
              <a:rPr lang="en" sz="1200" u="sng">
                <a:solidFill>
                  <a:srgbClr val="0000FF"/>
                </a:solidFill>
              </a:rPr>
              <a:t>worksheetLanguage</a:t>
            </a:r>
            <a:r>
              <a:rPr lang="en" sz="12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WebsiteExamples(</a:t>
            </a:r>
            <a:r>
              <a:rPr lang="en" sz="1200" u="sng">
                <a:solidFill>
                  <a:srgbClr val="0000FF"/>
                </a:solidFill>
              </a:rPr>
              <a:t>websiteURL</a:t>
            </a:r>
            <a:r>
              <a:rPr lang="en" sz="12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Textbooks(</a:t>
            </a:r>
            <a:r>
              <a:rPr lang="en" sz="1200" u="sng">
                <a:solidFill>
                  <a:srgbClr val="0000FF"/>
                </a:solidFill>
              </a:rPr>
              <a:t>textbookISBN</a:t>
            </a:r>
            <a:r>
              <a:rPr lang="en" sz="1200">
                <a:solidFill>
                  <a:schemeClr val="dk1"/>
                </a:solidFill>
              </a:rPr>
              <a:t>)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