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comments+xml" PartName="/ppt/comments/comment4.xml"/>
  <Override ContentType="application/vnd.openxmlformats-officedocument.presentationml.comments+xml" PartName="/ppt/comments/comment3.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Lst>
  <p:sldSz cy="5143500" cx="9144000"/>
  <p:notesSz cx="6858000" cy="9144000"/>
  <p:embeddedFontLst>
    <p:embeddedFont>
      <p:font typeface="Playfair Display"/>
      <p:regular r:id="rId35"/>
      <p:bold r:id="rId36"/>
      <p:italic r:id="rId37"/>
      <p:boldItalic r:id="rId38"/>
    </p:embeddedFont>
    <p:embeddedFont>
      <p:font typeface="Lato"/>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Author clrIdx="0" id="0" initials="" lastIdx="2" name="Ceilidh Torrance"/>
  <p:cmAuthor clrIdx="1" id="1" initials="" lastIdx="1" name="Gulshan Lalari"/>
  <p:cmAuthor clrIdx="2" id="2" initials="" lastIdx="2" name="Hannah Bishop"/>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B569D2B0-0FAB-4C8D-8D07-CDC706952CEC}">
  <a:tblStyle styleId="{B569D2B0-0FAB-4C8D-8D07-CDC706952CEC}"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bold.fntdata"/><Relationship Id="rId20" Type="http://schemas.openxmlformats.org/officeDocument/2006/relationships/slide" Target="slides/slide13.xml"/><Relationship Id="rId42" Type="http://schemas.openxmlformats.org/officeDocument/2006/relationships/font" Target="fonts/Lato-boldItalic.fntdata"/><Relationship Id="rId41" Type="http://schemas.openxmlformats.org/officeDocument/2006/relationships/font" Target="fonts/Lato-italic.fntdata"/><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commentAuthors" Target="commentAuthors.xml"/><Relationship Id="rId6" Type="http://schemas.openxmlformats.org/officeDocument/2006/relationships/slideMaster" Target="slideMasters/slideMaster1.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font" Target="fonts/PlayfairDisplay-regular.fntdata"/><Relationship Id="rId12" Type="http://schemas.openxmlformats.org/officeDocument/2006/relationships/slide" Target="slides/slide5.xml"/><Relationship Id="rId34" Type="http://schemas.openxmlformats.org/officeDocument/2006/relationships/slide" Target="slides/slide27.xml"/><Relationship Id="rId15" Type="http://schemas.openxmlformats.org/officeDocument/2006/relationships/slide" Target="slides/slide8.xml"/><Relationship Id="rId37" Type="http://schemas.openxmlformats.org/officeDocument/2006/relationships/font" Target="fonts/PlayfairDisplay-italic.fntdata"/><Relationship Id="rId14" Type="http://schemas.openxmlformats.org/officeDocument/2006/relationships/slide" Target="slides/slide7.xml"/><Relationship Id="rId36" Type="http://schemas.openxmlformats.org/officeDocument/2006/relationships/font" Target="fonts/PlayfairDisplay-bold.fntdata"/><Relationship Id="rId17" Type="http://schemas.openxmlformats.org/officeDocument/2006/relationships/slide" Target="slides/slide10.xml"/><Relationship Id="rId39" Type="http://schemas.openxmlformats.org/officeDocument/2006/relationships/font" Target="fonts/Lato-regular.fntdata"/><Relationship Id="rId16" Type="http://schemas.openxmlformats.org/officeDocument/2006/relationships/slide" Target="slides/slide9.xml"/><Relationship Id="rId38" Type="http://schemas.openxmlformats.org/officeDocument/2006/relationships/font" Target="fonts/PlayfairDisplay-boldItalic.fntdata"/><Relationship Id="rId19" Type="http://schemas.openxmlformats.org/officeDocument/2006/relationships/slide" Target="slides/slide12.xml"/><Relationship Id="rId18" Type="http://schemas.openxmlformats.org/officeDocument/2006/relationships/slide" Target="slides/slide11.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 dt="2019-11-28T22:04:03.429">
    <p:pos x="196" y="246"/>
    <p:text>According to the marking rubric each of us should introduce ourselves (maybe give our role within the team as well). One of us should also introduce the presentation, just a quick executive summary</p:text>
  </p:cm>
  <p:cm authorId="1" idx="1" dt="2019-11-28T22:04:03.429">
    <p:pos x="196" y="246"/>
    <p:text>Added in the roles from the charter presentation to stay consistent, we should all just say our names at the beginning since its part of the rubric</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2" idx="1" dt="2019-11-29T05:17:39.845">
    <p:pos x="6000" y="0"/>
    <p:text>hannah</p:tex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2" idx="2" dt="2019-11-26T23:35:14.162">
    <p:pos x="6000" y="0"/>
    <p:text>hannah</p:text>
  </p:cm>
</p:cmLst>
</file>

<file path=ppt/comments/comment4.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2" dt="2019-11-24T17:20:24.735">
    <p:pos x="196" y="246"/>
    <p:text>A couple of suggestions for this section based on the stuff I am writing: 
1) I would mention that we "looked" into switching to Wix, etc. but it didn't meet the clients requirements plus they make money from using their own CMS
2) Recommend that they go ahead with YikeSite 2.0 and that they focus on rolling it out slowly with lots of client support during the change</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7599651489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7599651489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current system has a very simplistic model. A user simply has to click on edit for the frame. We see within the red text box that this is the only editable frame for the client. Once inside the frame they are presented with very primitive tools to be able to edit their content. These resemble those of a word processor. I’ll pass off to Darian so he can show you an example of what user’s can expect with YikeSITE 2.0</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7a62f42011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7a62f42011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system that we propose would transition from the WYSIWYG (what you see if what you get) model of website design into an object oriented one. This is the main home page structure that gives a much better view of how each page is organized.</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7a62f42011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7a62f42011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Darian’s page - pass to Ryan for 13</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7a62f42011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7a62f42011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introduce the inner editing page model. In this state we can see that the client will have many more options in order to add content to their site. Gone is the word processor. Instead we offer modularized content. This will allow the client to add much more content to their page then before.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7a65d5e74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7a65d5e74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the existing system a customer would have to ask the developer each time they wanted an editable area to be put on the page. Henceforth this would make any modifications to the website very labour intensive for the developers.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7a65d5e745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7a65d5e745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our proposed system the client has access to modules. These are </a:t>
            </a:r>
            <a:r>
              <a:rPr lang="en"/>
              <a:t>reusable</a:t>
            </a:r>
            <a:r>
              <a:rPr lang="en"/>
              <a:t> components that can be added to any webpage at any time.</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7a65d5e745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7a65d5e745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can see that these modules only make a slight change to the DFD diagram that the original system proposed. Whereas before the client would request the admin of the site for solutions to their problems, now they only have to request new modules.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7a65d5e745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7a65d5e745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what would happen to the content after an editable frame was edited by customer? Pass to Darian</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7a62f42011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7a62f42011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edited content would be added to the HTML code. This poses a rather large problem for the developers. Everytime a WYSIWYG window was edited, the data would become mixed with the HTML code. Therefore once again if a client requested new functionality, the developers would have to develop from scratch.</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7a65d5e745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7a65d5e745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With YikeSite 2.0 the data would become part of that instance of the module. This solves several issues. Such as allowing the data to exported to other areas of the site. It would allow data to be accessed similar to that of instance variables of an object. And it could allow data to be exported off the website to other formats.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78e11c1bcf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78e11c1bcf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78e11c1bcf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78e11c1bc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7934b5a5cf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7934b5a5cf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g78e11c1bcf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78e11c1bcf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g78e11c1bcf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78e11c1bcf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arenR"/>
            </a:pPr>
            <a:r>
              <a:rPr lang="en"/>
              <a:t>Moving to another CMS would require less resources from </a:t>
            </a:r>
            <a:r>
              <a:rPr lang="en"/>
              <a:t>development</a:t>
            </a:r>
            <a:r>
              <a:rPr lang="en"/>
              <a:t> team </a:t>
            </a:r>
            <a:r>
              <a:rPr lang="en"/>
              <a:t>initially</a:t>
            </a:r>
            <a:r>
              <a:rPr lang="en"/>
              <a:t>, but reconstructing the websites of 200+ clients on another CMS is not feasible. Those existing clients would still require maintenance of their site in the YikeSite CMS as well as maintenance to the engine</a:t>
            </a:r>
            <a:endParaRPr/>
          </a:p>
          <a:p>
            <a:pPr indent="-298450" lvl="0" marL="457200" rtl="0" algn="l">
              <a:spcBef>
                <a:spcPts val="0"/>
              </a:spcBef>
              <a:spcAft>
                <a:spcPts val="0"/>
              </a:spcAft>
              <a:buSzPts val="1100"/>
              <a:buAutoNum type="arabicParenR"/>
            </a:pPr>
            <a:r>
              <a:rPr lang="en"/>
              <a:t>Not enough resources, current client pushback, time to migrate existing sites yet again</a:t>
            </a:r>
            <a:endParaRPr/>
          </a:p>
          <a:p>
            <a:pPr indent="-298450" lvl="0" marL="457200" rtl="0" algn="l">
              <a:spcBef>
                <a:spcPts val="0"/>
              </a:spcBef>
              <a:spcAft>
                <a:spcPts val="0"/>
              </a:spcAft>
              <a:buSzPts val="1100"/>
              <a:buAutoNum type="arabicParenR"/>
            </a:pPr>
            <a:r>
              <a:rPr lang="en"/>
              <a:t>Can focus on pain points and continue using what works, editability will be easier for the client but the system will be familiar, developers will have better tools to do their jobs</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78e11c1bcf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78e11c1bcf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Group together: Recommendation + conclusion</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g78e11c1bcf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78e11c1bcf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Group together: Recommendation and conclusion</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g7a5ae314d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7a5ae314d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Google Shape;244;g78e11c1bcf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78e11c1bcf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6ba722bb0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6ba722bb0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rgbClr val="5E696C"/>
                </a:solidFill>
              </a:rPr>
              <a:t>Animikii is an Indigenous digital agency that employs an expert team who work across various digital spaces such as Software development, Design, Digital communications and most importantly Web Development, which is the focus of our project. Animikii creates websites for their large client base by using a web content management system called YikeSite, which was created by their team of Web developers in the early 2000’s. This system is currently enduring problems due to its lack of updates over the last 15 years. Problems are occurring when the Development team are building a website for a client but don’t have access to common web development features that would normally aid them in meeting the needs of their client. This makes the development process more time consuming than it needs to be. Once the websites are built and are in the hands of the clients, some clients are having difficulty editing their web pages as some changes must be made inside an admin portal which can be too complex for clients to use and end up leading to more problems in the end. Our proposed solution is to create a YikeSite2.0 CMS that uses a Modular Object Oriented approach to address these problems and make things easier for everybody. </a:t>
            </a:r>
            <a:endParaRPr sz="1000">
              <a:solidFill>
                <a:srgbClr val="5E696C"/>
              </a:solidFill>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78e11c1bc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78e11c1bc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78e11c1bc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78e11c1bc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78e11c1bc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78e11c1bc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6ba722bb0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6ba722bb0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proposed to Animikii an object oriented modular system and found </a:t>
            </a:r>
            <a:r>
              <a:rPr lang="en"/>
              <a:t>positive</a:t>
            </a:r>
            <a:r>
              <a:rPr lang="en"/>
              <a:t> response. It would address the needs of the clients, developers, and the CEO</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78e11c1bc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78e11c1bc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system that we propose would transition from the WYSIWYG (what you see if what you get) model of website design into an object oriented one. Clients will now be able to edit object frames in their site dynamically. Now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7a62f42011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7a62f42011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current system has a very simplistic model. A user simply has to click on edit for the wysiwyg frame in the webpage. Edit the page. And then hit save.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9050" y="748800"/>
            <a:ext cx="3645900" cy="3645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992950" y="992700"/>
            <a:ext cx="3158100" cy="3158100"/>
          </a:xfrm>
          <a:prstGeom prst="rect">
            <a:avLst/>
          </a:prstGeom>
          <a:noFill/>
          <a:ln cap="flat" cmpd="sng" w="28575">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096250" y="1627200"/>
            <a:ext cx="2951400" cy="1584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p:txBody>
      </p:sp>
      <p:sp>
        <p:nvSpPr>
          <p:cNvPr id="13" name="Google Shape;13;p2"/>
          <p:cNvSpPr txBox="1"/>
          <p:nvPr>
            <p:ph idx="1" type="subTitle"/>
          </p:nvPr>
        </p:nvSpPr>
        <p:spPr>
          <a:xfrm>
            <a:off x="3096363" y="3266930"/>
            <a:ext cx="2951400" cy="701400"/>
          </a:xfrm>
          <a:prstGeom prst="rect">
            <a:avLst/>
          </a:prstGeom>
        </p:spPr>
        <p:txBody>
          <a:bodyPr anchorCtr="0" anchor="b" bIns="91425" lIns="91425" spcFirstLastPara="1" rIns="91425" wrap="square" tIns="91425">
            <a:noAutofit/>
          </a:bodyPr>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9pPr>
          </a:lstStyle>
          <a:p/>
        </p:txBody>
      </p:sp>
      <p:sp>
        <p:nvSpPr>
          <p:cNvPr id="14" name="Google Shape;14;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1233100"/>
            <a:ext cx="8520600" cy="1610100"/>
          </a:xfrm>
          <a:prstGeom prst="rect">
            <a:avLst/>
          </a:prstGeom>
        </p:spPr>
        <p:txBody>
          <a:bodyPr anchorCtr="0" anchor="b" bIns="91425" lIns="91425" spcFirstLastPara="1" rIns="91425" wrap="square" tIns="91425">
            <a:noAutofit/>
          </a:bodyPr>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Google Shape;51;p11"/>
          <p:cNvSpPr txBox="1"/>
          <p:nvPr>
            <p:ph idx="1" type="body"/>
          </p:nvPr>
        </p:nvSpPr>
        <p:spPr>
          <a:xfrm>
            <a:off x="311700" y="29194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sp>
        <p:nvSpPr>
          <p:cNvPr id="16" name="Google Shape;16;p3"/>
          <p:cNvSpPr txBox="1"/>
          <p:nvPr>
            <p:ph type="title"/>
          </p:nvPr>
        </p:nvSpPr>
        <p:spPr>
          <a:xfrm>
            <a:off x="509550" y="1423875"/>
            <a:ext cx="8124900" cy="17982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17" name="Google Shape;17;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91378"/>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37" name="Google Shape;37;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1" name="Google Shape;41;p9"/>
          <p:cNvSpPr txBox="1"/>
          <p:nvPr>
            <p:ph type="title"/>
          </p:nvPr>
        </p:nvSpPr>
        <p:spPr>
          <a:xfrm>
            <a:off x="265500" y="1107950"/>
            <a:ext cx="4045200" cy="1683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7" name="Google Shape;47;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oral">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3.png"/><Relationship Id="rId5"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1.jpg"/><Relationship Id="rId4" Type="http://schemas.openxmlformats.org/officeDocument/2006/relationships/image" Target="../media/image12.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png"/><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comments" Target="../comments/commen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comments" Target="../comments/commen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comments" Target="../comments/commen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comments" Target="../comments/comment3.xml"/><Relationship Id="rId4" Type="http://schemas.openxmlformats.org/officeDocument/2006/relationships/image" Target="../media/image1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3096250" y="1627200"/>
            <a:ext cx="2951400" cy="1584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YikeSite 2.0</a:t>
            </a:r>
            <a:endParaRPr/>
          </a:p>
        </p:txBody>
      </p:sp>
      <p:sp>
        <p:nvSpPr>
          <p:cNvPr id="60" name="Google Shape;60;p13"/>
          <p:cNvSpPr txBox="1"/>
          <p:nvPr>
            <p:ph idx="1" type="subTitle"/>
          </p:nvPr>
        </p:nvSpPr>
        <p:spPr>
          <a:xfrm>
            <a:off x="3096363" y="3266930"/>
            <a:ext cx="2951400" cy="701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Team #7 for Animikii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2"/>
          <p:cNvSpPr txBox="1"/>
          <p:nvPr>
            <p:ph idx="1" type="body"/>
          </p:nvPr>
        </p:nvSpPr>
        <p:spPr>
          <a:xfrm>
            <a:off x="311700" y="1017450"/>
            <a:ext cx="8520600" cy="887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These images give us a view of what a client is able to edit within a site.</a:t>
            </a:r>
            <a:endParaRPr/>
          </a:p>
        </p:txBody>
      </p:sp>
      <p:pic>
        <p:nvPicPr>
          <p:cNvPr id="125" name="Google Shape;125;p22"/>
          <p:cNvPicPr preferRelativeResize="0"/>
          <p:nvPr/>
        </p:nvPicPr>
        <p:blipFill>
          <a:blip r:embed="rId3">
            <a:alphaModFix/>
          </a:blip>
          <a:stretch>
            <a:fillRect/>
          </a:stretch>
        </p:blipFill>
        <p:spPr>
          <a:xfrm>
            <a:off x="6917775" y="3902137"/>
            <a:ext cx="1914525" cy="997265"/>
          </a:xfrm>
          <a:prstGeom prst="rect">
            <a:avLst/>
          </a:prstGeom>
          <a:noFill/>
          <a:ln>
            <a:noFill/>
          </a:ln>
        </p:spPr>
      </p:pic>
      <p:pic>
        <p:nvPicPr>
          <p:cNvPr id="126" name="Google Shape;126;p22"/>
          <p:cNvPicPr preferRelativeResize="0"/>
          <p:nvPr/>
        </p:nvPicPr>
        <p:blipFill>
          <a:blip r:embed="rId4">
            <a:alphaModFix/>
          </a:blip>
          <a:stretch>
            <a:fillRect/>
          </a:stretch>
        </p:blipFill>
        <p:spPr>
          <a:xfrm>
            <a:off x="4339625" y="2106175"/>
            <a:ext cx="2683775" cy="2732525"/>
          </a:xfrm>
          <a:prstGeom prst="rect">
            <a:avLst/>
          </a:prstGeom>
          <a:noFill/>
          <a:ln>
            <a:noFill/>
          </a:ln>
        </p:spPr>
      </p:pic>
      <p:pic>
        <p:nvPicPr>
          <p:cNvPr id="127" name="Google Shape;127;p22"/>
          <p:cNvPicPr preferRelativeResize="0"/>
          <p:nvPr/>
        </p:nvPicPr>
        <p:blipFill>
          <a:blip r:embed="rId5">
            <a:alphaModFix/>
          </a:blip>
          <a:stretch>
            <a:fillRect/>
          </a:stretch>
        </p:blipFill>
        <p:spPr>
          <a:xfrm>
            <a:off x="767500" y="2106175"/>
            <a:ext cx="2918625" cy="2732525"/>
          </a:xfrm>
          <a:prstGeom prst="rect">
            <a:avLst/>
          </a:prstGeom>
          <a:noFill/>
          <a:ln>
            <a:noFill/>
          </a:ln>
        </p:spPr>
      </p:pic>
      <p:sp>
        <p:nvSpPr>
          <p:cNvPr id="128" name="Google Shape;128;p22"/>
          <p:cNvSpPr/>
          <p:nvPr/>
        </p:nvSpPr>
        <p:spPr>
          <a:xfrm>
            <a:off x="735400" y="2896950"/>
            <a:ext cx="1914600" cy="1941600"/>
          </a:xfrm>
          <a:prstGeom prst="rect">
            <a:avLst/>
          </a:prstGeom>
          <a:noFill/>
          <a:ln cap="flat" cmpd="sng" w="1524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2"/>
          <p:cNvSpPr txBox="1"/>
          <p:nvPr>
            <p:ph type="title"/>
          </p:nvPr>
        </p:nvSpPr>
        <p:spPr>
          <a:xfrm>
            <a:off x="3275550" y="168200"/>
            <a:ext cx="2592900" cy="626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YikeSite 2.0</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pic>
        <p:nvPicPr>
          <p:cNvPr id="134" name="Google Shape;134;p23"/>
          <p:cNvPicPr preferRelativeResize="0"/>
          <p:nvPr/>
        </p:nvPicPr>
        <p:blipFill>
          <a:blip r:embed="rId3">
            <a:alphaModFix/>
          </a:blip>
          <a:stretch>
            <a:fillRect/>
          </a:stretch>
        </p:blipFill>
        <p:spPr>
          <a:xfrm>
            <a:off x="152400" y="1169850"/>
            <a:ext cx="5337499" cy="3002324"/>
          </a:xfrm>
          <a:prstGeom prst="rect">
            <a:avLst/>
          </a:prstGeom>
          <a:noFill/>
          <a:ln>
            <a:noFill/>
          </a:ln>
        </p:spPr>
      </p:pic>
      <p:sp>
        <p:nvSpPr>
          <p:cNvPr id="135" name="Google Shape;135;p23"/>
          <p:cNvSpPr txBox="1"/>
          <p:nvPr/>
        </p:nvSpPr>
        <p:spPr>
          <a:xfrm>
            <a:off x="5645100" y="1169850"/>
            <a:ext cx="3187200" cy="300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Lato"/>
                <a:ea typeface="Lato"/>
                <a:cs typeface="Lato"/>
                <a:sym typeface="Lato"/>
              </a:rPr>
              <a:t>Revamped Home Page Structure</a:t>
            </a:r>
            <a:endParaRPr b="1" sz="1800">
              <a:latin typeface="Lato"/>
              <a:ea typeface="Lato"/>
              <a:cs typeface="Lato"/>
              <a:sym typeface="Lato"/>
            </a:endParaRPr>
          </a:p>
          <a:p>
            <a:pPr indent="0" lvl="0" marL="0" rtl="0" algn="l">
              <a:spcBef>
                <a:spcPts val="0"/>
              </a:spcBef>
              <a:spcAft>
                <a:spcPts val="0"/>
              </a:spcAft>
              <a:buNone/>
            </a:pPr>
            <a:r>
              <a:t/>
            </a:r>
            <a:endParaRPr b="1" sz="1800">
              <a:latin typeface="Lato"/>
              <a:ea typeface="Lato"/>
              <a:cs typeface="Lato"/>
              <a:sym typeface="Lato"/>
            </a:endParaRPr>
          </a:p>
          <a:p>
            <a:pPr indent="-342900" lvl="0" marL="457200" rtl="0" algn="l">
              <a:spcBef>
                <a:spcPts val="0"/>
              </a:spcBef>
              <a:spcAft>
                <a:spcPts val="0"/>
              </a:spcAft>
              <a:buSzPts val="1800"/>
              <a:buFont typeface="Lato"/>
              <a:buChar char="●"/>
            </a:pPr>
            <a:r>
              <a:rPr b="1" lang="en" sz="1800">
                <a:latin typeface="Lato"/>
                <a:ea typeface="Lato"/>
                <a:cs typeface="Lato"/>
                <a:sym typeface="Lato"/>
              </a:rPr>
              <a:t>Site sections are concise and easy to find</a:t>
            </a:r>
            <a:endParaRPr b="1" sz="1800">
              <a:latin typeface="Lato"/>
              <a:ea typeface="Lato"/>
              <a:cs typeface="Lato"/>
              <a:sym typeface="Lato"/>
            </a:endParaRPr>
          </a:p>
          <a:p>
            <a:pPr indent="-342900" lvl="0" marL="457200" rtl="0" algn="l">
              <a:spcBef>
                <a:spcPts val="0"/>
              </a:spcBef>
              <a:spcAft>
                <a:spcPts val="0"/>
              </a:spcAft>
              <a:buSzPts val="1800"/>
              <a:buFont typeface="Lato"/>
              <a:buChar char="●"/>
            </a:pPr>
            <a:r>
              <a:rPr b="1" lang="en" sz="1800">
                <a:latin typeface="Lato"/>
                <a:ea typeface="Lato"/>
                <a:cs typeface="Lato"/>
                <a:sym typeface="Lato"/>
              </a:rPr>
              <a:t>Cascading pages can be sorted easily</a:t>
            </a:r>
            <a:endParaRPr b="1" sz="1800">
              <a:latin typeface="Lato"/>
              <a:ea typeface="Lato"/>
              <a:cs typeface="Lato"/>
              <a:sym typeface="Lato"/>
            </a:endParaRPr>
          </a:p>
          <a:p>
            <a:pPr indent="-342900" lvl="0" marL="457200" rtl="0" algn="l">
              <a:spcBef>
                <a:spcPts val="0"/>
              </a:spcBef>
              <a:spcAft>
                <a:spcPts val="0"/>
              </a:spcAft>
              <a:buSzPts val="1800"/>
              <a:buFont typeface="Lato"/>
              <a:buChar char="●"/>
            </a:pPr>
            <a:r>
              <a:rPr b="1" lang="en" sz="1800">
                <a:latin typeface="Lato"/>
                <a:ea typeface="Lato"/>
                <a:cs typeface="Lato"/>
                <a:sym typeface="Lato"/>
              </a:rPr>
              <a:t>Easy to pick and edit a page</a:t>
            </a:r>
            <a:endParaRPr b="1" sz="1800">
              <a:latin typeface="Lato"/>
              <a:ea typeface="Lato"/>
              <a:cs typeface="Lato"/>
              <a:sym typeface="Lato"/>
            </a:endParaRPr>
          </a:p>
        </p:txBody>
      </p:sp>
      <p:sp>
        <p:nvSpPr>
          <p:cNvPr id="136" name="Google Shape;136;p23"/>
          <p:cNvSpPr txBox="1"/>
          <p:nvPr>
            <p:ph type="title"/>
          </p:nvPr>
        </p:nvSpPr>
        <p:spPr>
          <a:xfrm>
            <a:off x="3275550" y="168200"/>
            <a:ext cx="2592900" cy="626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YikeSite 2.0</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4"/>
          <p:cNvSpPr txBox="1"/>
          <p:nvPr>
            <p:ph type="title"/>
          </p:nvPr>
        </p:nvSpPr>
        <p:spPr>
          <a:xfrm>
            <a:off x="924775" y="391350"/>
            <a:ext cx="7907700" cy="626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YikeSite 2.0</a:t>
            </a:r>
            <a:endParaRPr/>
          </a:p>
        </p:txBody>
      </p:sp>
      <p:sp>
        <p:nvSpPr>
          <p:cNvPr id="142" name="Google Shape;142;p24"/>
          <p:cNvSpPr txBox="1"/>
          <p:nvPr/>
        </p:nvSpPr>
        <p:spPr>
          <a:xfrm>
            <a:off x="5241275" y="1090325"/>
            <a:ext cx="3453900" cy="27309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Lato"/>
              <a:buChar char="●"/>
            </a:pPr>
            <a:r>
              <a:rPr b="1" lang="en" sz="1800">
                <a:latin typeface="Lato"/>
                <a:ea typeface="Lato"/>
                <a:cs typeface="Lato"/>
                <a:sym typeface="Lato"/>
              </a:rPr>
              <a:t>Yikesite 2.0 offers a structured inner page model that offer client’s more tools at their disposal to add content.</a:t>
            </a:r>
            <a:endParaRPr b="1">
              <a:latin typeface="Lato"/>
              <a:ea typeface="Lato"/>
              <a:cs typeface="Lato"/>
              <a:sym typeface="Lato"/>
            </a:endParaRPr>
          </a:p>
        </p:txBody>
      </p:sp>
      <p:pic>
        <p:nvPicPr>
          <p:cNvPr id="143" name="Google Shape;143;p24"/>
          <p:cNvPicPr preferRelativeResize="0"/>
          <p:nvPr/>
        </p:nvPicPr>
        <p:blipFill>
          <a:blip r:embed="rId3">
            <a:alphaModFix/>
          </a:blip>
          <a:stretch>
            <a:fillRect/>
          </a:stretch>
        </p:blipFill>
        <p:spPr>
          <a:xfrm>
            <a:off x="311700" y="1090325"/>
            <a:ext cx="4855176" cy="27310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5"/>
          <p:cNvSpPr txBox="1"/>
          <p:nvPr>
            <p:ph type="title"/>
          </p:nvPr>
        </p:nvSpPr>
        <p:spPr>
          <a:xfrm>
            <a:off x="924775" y="391350"/>
            <a:ext cx="7907700" cy="626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YikeSite 2.0</a:t>
            </a:r>
            <a:endParaRPr/>
          </a:p>
        </p:txBody>
      </p:sp>
      <p:sp>
        <p:nvSpPr>
          <p:cNvPr id="149" name="Google Shape;149;p25"/>
          <p:cNvSpPr txBox="1"/>
          <p:nvPr/>
        </p:nvSpPr>
        <p:spPr>
          <a:xfrm>
            <a:off x="461975" y="1017450"/>
            <a:ext cx="3453900" cy="11355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Lato"/>
              <a:buChar char="●"/>
            </a:pPr>
            <a:r>
              <a:rPr b="1" lang="en" sz="1800">
                <a:latin typeface="Lato"/>
                <a:ea typeface="Lato"/>
                <a:cs typeface="Lato"/>
                <a:sym typeface="Lato"/>
              </a:rPr>
              <a:t>What if a customer wants more editable areas on their page?</a:t>
            </a:r>
            <a:endParaRPr b="1">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6"/>
          <p:cNvSpPr txBox="1"/>
          <p:nvPr>
            <p:ph type="title"/>
          </p:nvPr>
        </p:nvSpPr>
        <p:spPr>
          <a:xfrm>
            <a:off x="924775" y="391350"/>
            <a:ext cx="7907700" cy="626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YikeSite 2.0</a:t>
            </a:r>
            <a:endParaRPr/>
          </a:p>
        </p:txBody>
      </p:sp>
      <p:pic>
        <p:nvPicPr>
          <p:cNvPr id="155" name="Google Shape;155;p26"/>
          <p:cNvPicPr preferRelativeResize="0"/>
          <p:nvPr/>
        </p:nvPicPr>
        <p:blipFill>
          <a:blip r:embed="rId3">
            <a:alphaModFix/>
          </a:blip>
          <a:stretch>
            <a:fillRect/>
          </a:stretch>
        </p:blipFill>
        <p:spPr>
          <a:xfrm>
            <a:off x="767500" y="2106175"/>
            <a:ext cx="2918625" cy="2732525"/>
          </a:xfrm>
          <a:prstGeom prst="rect">
            <a:avLst/>
          </a:prstGeom>
          <a:noFill/>
          <a:ln>
            <a:noFill/>
          </a:ln>
        </p:spPr>
      </p:pic>
      <p:sp>
        <p:nvSpPr>
          <p:cNvPr id="156" name="Google Shape;156;p26"/>
          <p:cNvSpPr/>
          <p:nvPr/>
        </p:nvSpPr>
        <p:spPr>
          <a:xfrm>
            <a:off x="735400" y="2896950"/>
            <a:ext cx="1914600" cy="1941600"/>
          </a:xfrm>
          <a:prstGeom prst="rect">
            <a:avLst/>
          </a:prstGeom>
          <a:noFill/>
          <a:ln cap="flat" cmpd="sng" w="1524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6"/>
          <p:cNvSpPr txBox="1"/>
          <p:nvPr/>
        </p:nvSpPr>
        <p:spPr>
          <a:xfrm>
            <a:off x="461975" y="1017450"/>
            <a:ext cx="3453900" cy="11355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Lato"/>
              <a:buChar char="●"/>
            </a:pPr>
            <a:r>
              <a:rPr b="1" lang="en" sz="1800">
                <a:latin typeface="Lato"/>
                <a:ea typeface="Lato"/>
                <a:cs typeface="Lato"/>
                <a:sym typeface="Lato"/>
              </a:rPr>
              <a:t>What if a customer wants more editable areas on their page?</a:t>
            </a:r>
            <a:endParaRPr b="1">
              <a:latin typeface="Lato"/>
              <a:ea typeface="Lato"/>
              <a:cs typeface="Lato"/>
              <a:sym typeface="Lato"/>
            </a:endParaRPr>
          </a:p>
        </p:txBody>
      </p:sp>
      <p:sp>
        <p:nvSpPr>
          <p:cNvPr id="158" name="Google Shape;158;p26"/>
          <p:cNvSpPr/>
          <p:nvPr/>
        </p:nvSpPr>
        <p:spPr>
          <a:xfrm>
            <a:off x="3818900" y="2765400"/>
            <a:ext cx="681600" cy="666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6"/>
          <p:cNvSpPr txBox="1"/>
          <p:nvPr/>
        </p:nvSpPr>
        <p:spPr>
          <a:xfrm>
            <a:off x="4833650" y="2564100"/>
            <a:ext cx="3586500" cy="10689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Lato"/>
              <a:buChar char="●"/>
            </a:pPr>
            <a:r>
              <a:rPr b="1" lang="en" sz="1800">
                <a:latin typeface="Lato"/>
                <a:ea typeface="Lato"/>
                <a:cs typeface="Lato"/>
                <a:sym typeface="Lato"/>
              </a:rPr>
              <a:t>They must ask a developer to insert those WYSIWYG editable frames.</a:t>
            </a:r>
            <a:endParaRPr b="1" sz="1800">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27"/>
          <p:cNvSpPr txBox="1"/>
          <p:nvPr>
            <p:ph type="title"/>
          </p:nvPr>
        </p:nvSpPr>
        <p:spPr>
          <a:xfrm>
            <a:off x="924775" y="391350"/>
            <a:ext cx="7907700" cy="626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YikeSite 2.0</a:t>
            </a:r>
            <a:endParaRPr/>
          </a:p>
        </p:txBody>
      </p:sp>
      <p:sp>
        <p:nvSpPr>
          <p:cNvPr id="165" name="Google Shape;165;p27"/>
          <p:cNvSpPr txBox="1"/>
          <p:nvPr/>
        </p:nvSpPr>
        <p:spPr>
          <a:xfrm>
            <a:off x="461975" y="1017450"/>
            <a:ext cx="3453900" cy="11355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Lato"/>
              <a:buChar char="●"/>
            </a:pPr>
            <a:r>
              <a:rPr b="1" lang="en" sz="1800">
                <a:latin typeface="Lato"/>
                <a:ea typeface="Lato"/>
                <a:cs typeface="Lato"/>
                <a:sym typeface="Lato"/>
              </a:rPr>
              <a:t>What if a customer wants more editable areas on their page?</a:t>
            </a:r>
            <a:endParaRPr b="1">
              <a:latin typeface="Lato"/>
              <a:ea typeface="Lato"/>
              <a:cs typeface="Lato"/>
              <a:sym typeface="Lato"/>
            </a:endParaRPr>
          </a:p>
        </p:txBody>
      </p:sp>
      <p:sp>
        <p:nvSpPr>
          <p:cNvPr id="166" name="Google Shape;166;p27"/>
          <p:cNvSpPr/>
          <p:nvPr/>
        </p:nvSpPr>
        <p:spPr>
          <a:xfrm>
            <a:off x="3818900" y="2765400"/>
            <a:ext cx="681600" cy="666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7"/>
          <p:cNvSpPr txBox="1"/>
          <p:nvPr/>
        </p:nvSpPr>
        <p:spPr>
          <a:xfrm>
            <a:off x="4833650" y="2564100"/>
            <a:ext cx="3586500" cy="10689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Lato"/>
              <a:buChar char="●"/>
            </a:pPr>
            <a:r>
              <a:rPr b="1" lang="en" sz="1800">
                <a:latin typeface="Lato"/>
                <a:ea typeface="Lato"/>
                <a:cs typeface="Lato"/>
                <a:sym typeface="Lato"/>
              </a:rPr>
              <a:t>YikeSite 2.0 now allows components to be premade in modules </a:t>
            </a:r>
            <a:endParaRPr b="1" sz="1800">
              <a:latin typeface="Lato"/>
              <a:ea typeface="Lato"/>
              <a:cs typeface="Lato"/>
              <a:sym typeface="Lato"/>
            </a:endParaRPr>
          </a:p>
        </p:txBody>
      </p:sp>
      <p:pic>
        <p:nvPicPr>
          <p:cNvPr id="168" name="Google Shape;168;p27"/>
          <p:cNvPicPr preferRelativeResize="0"/>
          <p:nvPr/>
        </p:nvPicPr>
        <p:blipFill>
          <a:blip r:embed="rId3">
            <a:alphaModFix/>
          </a:blip>
          <a:stretch>
            <a:fillRect/>
          </a:stretch>
        </p:blipFill>
        <p:spPr>
          <a:xfrm>
            <a:off x="187425" y="2338550"/>
            <a:ext cx="3514200" cy="1976767"/>
          </a:xfrm>
          <a:prstGeom prst="rect">
            <a:avLst/>
          </a:prstGeom>
          <a:noFill/>
          <a:ln>
            <a:noFill/>
          </a:ln>
        </p:spPr>
      </p:pic>
      <p:sp>
        <p:nvSpPr>
          <p:cNvPr id="169" name="Google Shape;169;p27"/>
          <p:cNvSpPr/>
          <p:nvPr/>
        </p:nvSpPr>
        <p:spPr>
          <a:xfrm>
            <a:off x="2718925" y="2711175"/>
            <a:ext cx="534600" cy="317700"/>
          </a:xfrm>
          <a:prstGeom prst="rect">
            <a:avLst/>
          </a:prstGeom>
          <a:noFill/>
          <a:ln cap="flat" cmpd="sng" w="762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28"/>
          <p:cNvSpPr txBox="1"/>
          <p:nvPr>
            <p:ph type="title"/>
          </p:nvPr>
        </p:nvSpPr>
        <p:spPr>
          <a:xfrm>
            <a:off x="924775" y="391350"/>
            <a:ext cx="7907700" cy="626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YikeSite 2.0</a:t>
            </a:r>
            <a:endParaRPr/>
          </a:p>
        </p:txBody>
      </p:sp>
      <p:pic>
        <p:nvPicPr>
          <p:cNvPr id="175" name="Google Shape;175;p28"/>
          <p:cNvPicPr preferRelativeResize="0"/>
          <p:nvPr/>
        </p:nvPicPr>
        <p:blipFill>
          <a:blip r:embed="rId3">
            <a:alphaModFix/>
          </a:blip>
          <a:stretch>
            <a:fillRect/>
          </a:stretch>
        </p:blipFill>
        <p:spPr>
          <a:xfrm>
            <a:off x="82675" y="1441525"/>
            <a:ext cx="4378275" cy="2186539"/>
          </a:xfrm>
          <a:prstGeom prst="rect">
            <a:avLst/>
          </a:prstGeom>
          <a:noFill/>
          <a:ln>
            <a:noFill/>
          </a:ln>
        </p:spPr>
      </p:pic>
      <p:pic>
        <p:nvPicPr>
          <p:cNvPr id="176" name="Google Shape;176;p28"/>
          <p:cNvPicPr preferRelativeResize="0"/>
          <p:nvPr/>
        </p:nvPicPr>
        <p:blipFill>
          <a:blip r:embed="rId4">
            <a:alphaModFix/>
          </a:blip>
          <a:stretch>
            <a:fillRect/>
          </a:stretch>
        </p:blipFill>
        <p:spPr>
          <a:xfrm>
            <a:off x="4460948" y="1441538"/>
            <a:ext cx="4378275" cy="218652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29"/>
          <p:cNvSpPr txBox="1"/>
          <p:nvPr>
            <p:ph type="title"/>
          </p:nvPr>
        </p:nvSpPr>
        <p:spPr>
          <a:xfrm>
            <a:off x="5466450" y="497650"/>
            <a:ext cx="2592900" cy="626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Existing YikeSite</a:t>
            </a:r>
            <a:endParaRPr/>
          </a:p>
        </p:txBody>
      </p:sp>
      <p:sp>
        <p:nvSpPr>
          <p:cNvPr id="182" name="Google Shape;182;p29"/>
          <p:cNvSpPr txBox="1"/>
          <p:nvPr/>
        </p:nvSpPr>
        <p:spPr>
          <a:xfrm>
            <a:off x="4572000" y="2184925"/>
            <a:ext cx="4381800" cy="88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latin typeface="Lato"/>
                <a:ea typeface="Lato"/>
                <a:cs typeface="Lato"/>
                <a:sym typeface="Lato"/>
              </a:rPr>
              <a:t>WHAT HAPPENS TO CONTENT WHEN AN AREA GETS EDITED?</a:t>
            </a:r>
            <a:endParaRPr b="1" sz="1800">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30"/>
          <p:cNvSpPr txBox="1"/>
          <p:nvPr>
            <p:ph type="title"/>
          </p:nvPr>
        </p:nvSpPr>
        <p:spPr>
          <a:xfrm>
            <a:off x="5466450" y="497650"/>
            <a:ext cx="2592900" cy="626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Existing YikeSite</a:t>
            </a:r>
            <a:endParaRPr/>
          </a:p>
        </p:txBody>
      </p:sp>
      <p:pic>
        <p:nvPicPr>
          <p:cNvPr id="188" name="Google Shape;188;p30"/>
          <p:cNvPicPr preferRelativeResize="0"/>
          <p:nvPr/>
        </p:nvPicPr>
        <p:blipFill>
          <a:blip r:embed="rId3">
            <a:alphaModFix/>
          </a:blip>
          <a:stretch>
            <a:fillRect/>
          </a:stretch>
        </p:blipFill>
        <p:spPr>
          <a:xfrm>
            <a:off x="140500" y="168188"/>
            <a:ext cx="2918625" cy="2732525"/>
          </a:xfrm>
          <a:prstGeom prst="rect">
            <a:avLst/>
          </a:prstGeom>
          <a:noFill/>
          <a:ln>
            <a:noFill/>
          </a:ln>
        </p:spPr>
      </p:pic>
      <p:sp>
        <p:nvSpPr>
          <p:cNvPr id="189" name="Google Shape;189;p30"/>
          <p:cNvSpPr/>
          <p:nvPr/>
        </p:nvSpPr>
        <p:spPr>
          <a:xfrm>
            <a:off x="108400" y="958963"/>
            <a:ext cx="1914600" cy="1941600"/>
          </a:xfrm>
          <a:prstGeom prst="rect">
            <a:avLst/>
          </a:prstGeom>
          <a:noFill/>
          <a:ln cap="flat" cmpd="sng" w="1524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90" name="Google Shape;190;p30"/>
          <p:cNvPicPr preferRelativeResize="0"/>
          <p:nvPr/>
        </p:nvPicPr>
        <p:blipFill>
          <a:blip r:embed="rId4">
            <a:alphaModFix/>
          </a:blip>
          <a:stretch>
            <a:fillRect/>
          </a:stretch>
        </p:blipFill>
        <p:spPr>
          <a:xfrm>
            <a:off x="1090924" y="3150500"/>
            <a:ext cx="7894447" cy="1675300"/>
          </a:xfrm>
          <a:prstGeom prst="rect">
            <a:avLst/>
          </a:prstGeom>
          <a:noFill/>
          <a:ln>
            <a:noFill/>
          </a:ln>
        </p:spPr>
      </p:pic>
      <p:sp>
        <p:nvSpPr>
          <p:cNvPr id="191" name="Google Shape;191;p30"/>
          <p:cNvSpPr/>
          <p:nvPr/>
        </p:nvSpPr>
        <p:spPr>
          <a:xfrm rot="5400000">
            <a:off x="3381550" y="1462250"/>
            <a:ext cx="1020300" cy="1020300"/>
          </a:xfrm>
          <a:prstGeom prst="bentArrow">
            <a:avLst>
              <a:gd fmla="val 25000" name="adj1"/>
              <a:gd fmla="val 25000" name="adj2"/>
              <a:gd fmla="val 25000" name="adj3"/>
              <a:gd fmla="val 43750" name="adj4"/>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30"/>
          <p:cNvSpPr txBox="1"/>
          <p:nvPr/>
        </p:nvSpPr>
        <p:spPr>
          <a:xfrm>
            <a:off x="4572000" y="2184925"/>
            <a:ext cx="4381800" cy="88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latin typeface="Lato"/>
                <a:ea typeface="Lato"/>
                <a:cs typeface="Lato"/>
                <a:sym typeface="Lato"/>
              </a:rPr>
              <a:t>EDITED CONTENT BECOMES EMBEDDED IN THE CODE</a:t>
            </a:r>
            <a:endParaRPr b="1" sz="1800">
              <a:latin typeface="Lato"/>
              <a:ea typeface="Lato"/>
              <a:cs typeface="Lato"/>
              <a:sym typeface="La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31"/>
          <p:cNvSpPr txBox="1"/>
          <p:nvPr>
            <p:ph type="title"/>
          </p:nvPr>
        </p:nvSpPr>
        <p:spPr>
          <a:xfrm>
            <a:off x="5466450" y="497650"/>
            <a:ext cx="2592900" cy="626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YikeSite 2.0</a:t>
            </a:r>
            <a:endParaRPr/>
          </a:p>
        </p:txBody>
      </p:sp>
      <p:sp>
        <p:nvSpPr>
          <p:cNvPr id="198" name="Google Shape;198;p31"/>
          <p:cNvSpPr txBox="1"/>
          <p:nvPr/>
        </p:nvSpPr>
        <p:spPr>
          <a:xfrm>
            <a:off x="4572000" y="2184925"/>
            <a:ext cx="4381800" cy="1881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latin typeface="Lato"/>
                <a:ea typeface="Lato"/>
                <a:cs typeface="Lato"/>
                <a:sym typeface="Lato"/>
              </a:rPr>
              <a:t>Content becomes a part of the module. </a:t>
            </a:r>
            <a:endParaRPr b="1" sz="1800">
              <a:latin typeface="Lato"/>
              <a:ea typeface="Lato"/>
              <a:cs typeface="Lato"/>
              <a:sym typeface="Lato"/>
            </a:endParaRPr>
          </a:p>
          <a:p>
            <a:pPr indent="0" lvl="0" marL="0" rtl="0" algn="ctr">
              <a:spcBef>
                <a:spcPts val="0"/>
              </a:spcBef>
              <a:spcAft>
                <a:spcPts val="0"/>
              </a:spcAft>
              <a:buNone/>
            </a:pPr>
            <a:r>
              <a:t/>
            </a:r>
            <a:endParaRPr b="1" sz="1800">
              <a:latin typeface="Lato"/>
              <a:ea typeface="Lato"/>
              <a:cs typeface="Lato"/>
              <a:sym typeface="Lato"/>
            </a:endParaRPr>
          </a:p>
          <a:p>
            <a:pPr indent="-342900" lvl="0" marL="457200" rtl="0" algn="l">
              <a:spcBef>
                <a:spcPts val="0"/>
              </a:spcBef>
              <a:spcAft>
                <a:spcPts val="0"/>
              </a:spcAft>
              <a:buSzPts val="1800"/>
              <a:buFont typeface="Lato"/>
              <a:buChar char="●"/>
            </a:pPr>
            <a:r>
              <a:rPr b="1" lang="en" sz="1800">
                <a:latin typeface="Lato"/>
                <a:ea typeface="Lato"/>
                <a:cs typeface="Lato"/>
                <a:sym typeface="Lato"/>
              </a:rPr>
              <a:t>Data of module can be exported and reused</a:t>
            </a:r>
            <a:endParaRPr b="1" sz="1800">
              <a:latin typeface="Lato"/>
              <a:ea typeface="Lato"/>
              <a:cs typeface="Lato"/>
              <a:sym typeface="Lato"/>
            </a:endParaRPr>
          </a:p>
          <a:p>
            <a:pPr indent="-342900" lvl="0" marL="457200" rtl="0" algn="l">
              <a:spcBef>
                <a:spcPts val="0"/>
              </a:spcBef>
              <a:spcAft>
                <a:spcPts val="0"/>
              </a:spcAft>
              <a:buSzPts val="1800"/>
              <a:buFont typeface="Lato"/>
              <a:buChar char="●"/>
            </a:pPr>
            <a:r>
              <a:rPr b="1" lang="en" sz="1800">
                <a:latin typeface="Lato"/>
                <a:ea typeface="Lato"/>
                <a:cs typeface="Lato"/>
                <a:sym typeface="Lato"/>
              </a:rPr>
              <a:t>Data can be accessed as you would access the instance variables of an object</a:t>
            </a:r>
            <a:endParaRPr b="1" sz="1800">
              <a:latin typeface="Lato"/>
              <a:ea typeface="Lato"/>
              <a:cs typeface="Lato"/>
              <a:sym typeface="Lato"/>
            </a:endParaRPr>
          </a:p>
        </p:txBody>
      </p:sp>
      <p:pic>
        <p:nvPicPr>
          <p:cNvPr id="199" name="Google Shape;199;p31"/>
          <p:cNvPicPr preferRelativeResize="0"/>
          <p:nvPr/>
        </p:nvPicPr>
        <p:blipFill>
          <a:blip r:embed="rId3">
            <a:alphaModFix/>
          </a:blip>
          <a:stretch>
            <a:fillRect/>
          </a:stretch>
        </p:blipFill>
        <p:spPr>
          <a:xfrm>
            <a:off x="536000" y="1583362"/>
            <a:ext cx="3514200" cy="197676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Team </a:t>
            </a:r>
            <a:r>
              <a:rPr lang="en"/>
              <a:t>Introduction</a:t>
            </a:r>
            <a:r>
              <a:rPr lang="en"/>
              <a:t> </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Gulshan Lalari - Web Developer</a:t>
            </a:r>
            <a:endParaRPr/>
          </a:p>
          <a:p>
            <a:pPr indent="0" lvl="0" marL="0" rtl="0" algn="ctr">
              <a:spcBef>
                <a:spcPts val="1600"/>
              </a:spcBef>
              <a:spcAft>
                <a:spcPts val="0"/>
              </a:spcAft>
              <a:buNone/>
            </a:pPr>
            <a:r>
              <a:rPr lang="en"/>
              <a:t>Hannah Bishop - Marketing Manager </a:t>
            </a:r>
            <a:endParaRPr/>
          </a:p>
          <a:p>
            <a:pPr indent="0" lvl="0" marL="0" rtl="0" algn="ctr">
              <a:spcBef>
                <a:spcPts val="1600"/>
              </a:spcBef>
              <a:spcAft>
                <a:spcPts val="0"/>
              </a:spcAft>
              <a:buNone/>
            </a:pPr>
            <a:r>
              <a:rPr lang="en"/>
              <a:t>Darian Sampare - UI Designer</a:t>
            </a:r>
            <a:endParaRPr/>
          </a:p>
          <a:p>
            <a:pPr indent="0" lvl="0" marL="0" rtl="0" algn="ctr">
              <a:spcBef>
                <a:spcPts val="1600"/>
              </a:spcBef>
              <a:spcAft>
                <a:spcPts val="0"/>
              </a:spcAft>
              <a:buNone/>
            </a:pPr>
            <a:r>
              <a:rPr lang="en"/>
              <a:t>Jacob Jones - Interface Designer</a:t>
            </a:r>
            <a:endParaRPr/>
          </a:p>
          <a:p>
            <a:pPr indent="0" lvl="0" marL="0" rtl="0" algn="ctr">
              <a:spcBef>
                <a:spcPts val="1600"/>
              </a:spcBef>
              <a:spcAft>
                <a:spcPts val="0"/>
              </a:spcAft>
              <a:buNone/>
            </a:pPr>
            <a:r>
              <a:rPr lang="en"/>
              <a:t>Ceilidh Torrance - Systems Analyst</a:t>
            </a:r>
            <a:endParaRPr/>
          </a:p>
          <a:p>
            <a:pPr indent="0" lvl="0" marL="0" rtl="0" algn="ctr">
              <a:spcBef>
                <a:spcPts val="1600"/>
              </a:spcBef>
              <a:spcAft>
                <a:spcPts val="0"/>
              </a:spcAft>
              <a:buNone/>
            </a:pPr>
            <a:r>
              <a:rPr lang="en"/>
              <a:t>Ryan Woodward - Systems Analyst</a:t>
            </a:r>
            <a:endParaRPr/>
          </a:p>
          <a:p>
            <a:pPr indent="0" lvl="0" marL="0" rtl="0" algn="ctr">
              <a:spcBef>
                <a:spcPts val="1600"/>
              </a:spcBef>
              <a:spcAft>
                <a:spcPts val="16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32"/>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Problems Solved by YikeSite 2.0</a:t>
            </a:r>
            <a:endParaRPr/>
          </a:p>
        </p:txBody>
      </p:sp>
      <p:sp>
        <p:nvSpPr>
          <p:cNvPr id="205" name="Google Shape;205;p32"/>
          <p:cNvSpPr txBox="1"/>
          <p:nvPr>
            <p:ph idx="1" type="body"/>
          </p:nvPr>
        </p:nvSpPr>
        <p:spPr>
          <a:xfrm>
            <a:off x="311700" y="1471225"/>
            <a:ext cx="8520600" cy="30978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Easier updates and maintenance</a:t>
            </a:r>
            <a:endParaRPr sz="2000"/>
          </a:p>
          <a:p>
            <a:pPr indent="-355600" lvl="0" marL="457200" rtl="0" algn="l">
              <a:spcBef>
                <a:spcPts val="0"/>
              </a:spcBef>
              <a:spcAft>
                <a:spcPts val="0"/>
              </a:spcAft>
              <a:buSzPts val="2000"/>
              <a:buChar char="●"/>
            </a:pPr>
            <a:r>
              <a:rPr lang="en" sz="2000"/>
              <a:t>User friendly</a:t>
            </a:r>
            <a:endParaRPr sz="2000"/>
          </a:p>
          <a:p>
            <a:pPr indent="-355600" lvl="0" marL="457200" rtl="0" algn="l">
              <a:spcBef>
                <a:spcPts val="0"/>
              </a:spcBef>
              <a:spcAft>
                <a:spcPts val="0"/>
              </a:spcAft>
              <a:buSzPts val="2000"/>
              <a:buChar char="●"/>
            </a:pPr>
            <a:r>
              <a:rPr lang="en" sz="2000"/>
              <a:t>Supports common features </a:t>
            </a:r>
            <a:endParaRPr sz="2000"/>
          </a:p>
          <a:p>
            <a:pPr indent="0" lvl="0" marL="0" rtl="0" algn="l">
              <a:spcBef>
                <a:spcPts val="0"/>
              </a:spcBef>
              <a:spcAft>
                <a:spcPts val="16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33"/>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Risks Associated with YikeSite 2.0</a:t>
            </a:r>
            <a:endParaRPr/>
          </a:p>
        </p:txBody>
      </p:sp>
      <p:graphicFrame>
        <p:nvGraphicFramePr>
          <p:cNvPr id="211" name="Google Shape;211;p33"/>
          <p:cNvGraphicFramePr/>
          <p:nvPr/>
        </p:nvGraphicFramePr>
        <p:xfrm>
          <a:off x="484350" y="1090750"/>
          <a:ext cx="3000000" cy="3000000"/>
        </p:xfrm>
        <a:graphic>
          <a:graphicData uri="http://schemas.openxmlformats.org/drawingml/2006/table">
            <a:tbl>
              <a:tblPr>
                <a:noFill/>
                <a:tableStyleId>{B569D2B0-0FAB-4C8D-8D07-CDC706952CEC}</a:tableStyleId>
              </a:tblPr>
              <a:tblGrid>
                <a:gridCol w="2432775"/>
                <a:gridCol w="3135200"/>
                <a:gridCol w="2607325"/>
              </a:tblGrid>
              <a:tr h="366825">
                <a:tc>
                  <a:txBody>
                    <a:bodyPr/>
                    <a:lstStyle/>
                    <a:p>
                      <a:pPr indent="0" lvl="0" marL="0" rtl="0" algn="l">
                        <a:lnSpc>
                          <a:spcPct val="115000"/>
                        </a:lnSpc>
                        <a:spcBef>
                          <a:spcPts val="0"/>
                        </a:spcBef>
                        <a:spcAft>
                          <a:spcPts val="0"/>
                        </a:spcAft>
                        <a:buNone/>
                      </a:pPr>
                      <a:r>
                        <a:rPr b="1" lang="en" sz="1800">
                          <a:solidFill>
                            <a:schemeClr val="dk2"/>
                          </a:solidFill>
                          <a:latin typeface="Lato"/>
                          <a:ea typeface="Lato"/>
                          <a:cs typeface="Lato"/>
                          <a:sym typeface="Lato"/>
                        </a:rPr>
                        <a:t>Risk</a:t>
                      </a:r>
                      <a:endParaRPr b="1" sz="1800">
                        <a:solidFill>
                          <a:schemeClr val="dk2"/>
                        </a:solidFill>
                        <a:latin typeface="Lato"/>
                        <a:ea typeface="Lato"/>
                        <a:cs typeface="Lato"/>
                        <a:sym typeface="Lato"/>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800">
                          <a:solidFill>
                            <a:schemeClr val="dk2"/>
                          </a:solidFill>
                          <a:latin typeface="Lato"/>
                          <a:ea typeface="Lato"/>
                          <a:cs typeface="Lato"/>
                          <a:sym typeface="Lato"/>
                        </a:rPr>
                        <a:t>Possible Loss </a:t>
                      </a:r>
                      <a:r>
                        <a:rPr lang="en" sz="1800">
                          <a:solidFill>
                            <a:schemeClr val="dk2"/>
                          </a:solidFill>
                          <a:latin typeface="Lato"/>
                          <a:ea typeface="Lato"/>
                          <a:cs typeface="Lato"/>
                          <a:sym typeface="Lato"/>
                        </a:rPr>
                        <a:t>(Loss likelihood)</a:t>
                      </a:r>
                      <a:endParaRPr sz="1800">
                        <a:solidFill>
                          <a:schemeClr val="dk2"/>
                        </a:solidFill>
                        <a:latin typeface="Lato"/>
                        <a:ea typeface="Lato"/>
                        <a:cs typeface="Lato"/>
                        <a:sym typeface="Lato"/>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800">
                          <a:solidFill>
                            <a:schemeClr val="dk2"/>
                          </a:solidFill>
                          <a:latin typeface="Lato"/>
                          <a:ea typeface="Lato"/>
                          <a:cs typeface="Lato"/>
                          <a:sym typeface="Lato"/>
                        </a:rPr>
                        <a:t>Mitigation Method</a:t>
                      </a:r>
                      <a:endParaRPr b="1" sz="1800">
                        <a:solidFill>
                          <a:schemeClr val="dk2"/>
                        </a:solidFill>
                        <a:latin typeface="Lato"/>
                        <a:ea typeface="Lato"/>
                        <a:cs typeface="Lato"/>
                        <a:sym typeface="Lato"/>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r h="909625">
                <a:tc>
                  <a:txBody>
                    <a:bodyPr/>
                    <a:lstStyle/>
                    <a:p>
                      <a:pPr indent="0" lvl="0" marL="0" rtl="0" algn="l">
                        <a:lnSpc>
                          <a:spcPct val="115000"/>
                        </a:lnSpc>
                        <a:spcBef>
                          <a:spcPts val="0"/>
                        </a:spcBef>
                        <a:spcAft>
                          <a:spcPts val="0"/>
                        </a:spcAft>
                        <a:buNone/>
                      </a:pPr>
                      <a:r>
                        <a:rPr lang="en">
                          <a:solidFill>
                            <a:schemeClr val="dk2"/>
                          </a:solidFill>
                          <a:latin typeface="Lato"/>
                          <a:ea typeface="Lato"/>
                          <a:cs typeface="Lato"/>
                          <a:sym typeface="Lato"/>
                        </a:rPr>
                        <a:t>Clients not wanting to learn a new system/learning curve for existing clients</a:t>
                      </a:r>
                      <a:endParaRPr>
                        <a:solidFill>
                          <a:schemeClr val="dk2"/>
                        </a:solidFill>
                        <a:latin typeface="Lato"/>
                        <a:ea typeface="Lato"/>
                        <a:cs typeface="Lato"/>
                        <a:sym typeface="Lato"/>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solidFill>
                            <a:schemeClr val="dk2"/>
                          </a:solidFill>
                          <a:latin typeface="Lato"/>
                          <a:ea typeface="Lato"/>
                          <a:cs typeface="Lato"/>
                          <a:sym typeface="Lato"/>
                        </a:rPr>
                        <a:t>Client productivity (Medium)</a:t>
                      </a:r>
                      <a:endParaRPr>
                        <a:solidFill>
                          <a:schemeClr val="dk2"/>
                        </a:solidFill>
                        <a:latin typeface="Lato"/>
                        <a:ea typeface="Lato"/>
                        <a:cs typeface="Lato"/>
                        <a:sym typeface="Lato"/>
                      </a:endParaRPr>
                    </a:p>
                    <a:p>
                      <a:pPr indent="0" lvl="0" marL="0" rtl="0" algn="l">
                        <a:lnSpc>
                          <a:spcPct val="115000"/>
                        </a:lnSpc>
                        <a:spcBef>
                          <a:spcPts val="0"/>
                        </a:spcBef>
                        <a:spcAft>
                          <a:spcPts val="0"/>
                        </a:spcAft>
                        <a:buNone/>
                      </a:pPr>
                      <a:r>
                        <a:rPr lang="en">
                          <a:solidFill>
                            <a:schemeClr val="dk2"/>
                          </a:solidFill>
                          <a:latin typeface="Lato"/>
                          <a:ea typeface="Lato"/>
                          <a:cs typeface="Lato"/>
                          <a:sym typeface="Lato"/>
                        </a:rPr>
                        <a:t>Clients (Low)</a:t>
                      </a:r>
                      <a:endParaRPr>
                        <a:solidFill>
                          <a:schemeClr val="dk2"/>
                        </a:solidFill>
                        <a:latin typeface="Lato"/>
                        <a:ea typeface="Lato"/>
                        <a:cs typeface="Lato"/>
                        <a:sym typeface="Lato"/>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solidFill>
                            <a:schemeClr val="dk2"/>
                          </a:solidFill>
                          <a:latin typeface="Lato"/>
                          <a:ea typeface="Lato"/>
                          <a:cs typeface="Lato"/>
                          <a:sym typeface="Lato"/>
                        </a:rPr>
                        <a:t>Additional training for existing clients</a:t>
                      </a:r>
                      <a:endParaRPr>
                        <a:solidFill>
                          <a:schemeClr val="dk2"/>
                        </a:solidFill>
                        <a:latin typeface="Lato"/>
                        <a:ea typeface="Lato"/>
                        <a:cs typeface="Lato"/>
                        <a:sym typeface="Lato"/>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r h="909625">
                <a:tc>
                  <a:txBody>
                    <a:bodyPr/>
                    <a:lstStyle/>
                    <a:p>
                      <a:pPr indent="0" lvl="0" marL="0" rtl="0" algn="l">
                        <a:lnSpc>
                          <a:spcPct val="115000"/>
                        </a:lnSpc>
                        <a:spcBef>
                          <a:spcPts val="0"/>
                        </a:spcBef>
                        <a:spcAft>
                          <a:spcPts val="0"/>
                        </a:spcAft>
                        <a:buNone/>
                      </a:pPr>
                      <a:r>
                        <a:rPr lang="en">
                          <a:solidFill>
                            <a:schemeClr val="dk2"/>
                          </a:solidFill>
                          <a:latin typeface="Lato"/>
                          <a:ea typeface="Lato"/>
                          <a:cs typeface="Lato"/>
                          <a:sym typeface="Lato"/>
                        </a:rPr>
                        <a:t>Developers adjusting to new system</a:t>
                      </a:r>
                      <a:endParaRPr>
                        <a:solidFill>
                          <a:schemeClr val="dk2"/>
                        </a:solidFill>
                        <a:latin typeface="Lato"/>
                        <a:ea typeface="Lato"/>
                        <a:cs typeface="Lato"/>
                        <a:sym typeface="Lato"/>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solidFill>
                            <a:schemeClr val="dk2"/>
                          </a:solidFill>
                          <a:latin typeface="Lato"/>
                          <a:ea typeface="Lato"/>
                          <a:cs typeface="Lato"/>
                          <a:sym typeface="Lato"/>
                        </a:rPr>
                        <a:t>Developer productivity (Medium)</a:t>
                      </a:r>
                      <a:endParaRPr>
                        <a:solidFill>
                          <a:schemeClr val="dk2"/>
                        </a:solidFill>
                        <a:latin typeface="Lato"/>
                        <a:ea typeface="Lato"/>
                        <a:cs typeface="Lato"/>
                        <a:sym typeface="Lato"/>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solidFill>
                            <a:schemeClr val="dk2"/>
                          </a:solidFill>
                          <a:latin typeface="Lato"/>
                          <a:ea typeface="Lato"/>
                          <a:cs typeface="Lato"/>
                          <a:sym typeface="Lato"/>
                        </a:rPr>
                        <a:t>Allowing developers time to get used to the system before launch</a:t>
                      </a:r>
                      <a:endParaRPr>
                        <a:solidFill>
                          <a:schemeClr val="dk2"/>
                        </a:solidFill>
                        <a:latin typeface="Lato"/>
                        <a:ea typeface="Lato"/>
                        <a:cs typeface="Lato"/>
                        <a:sym typeface="Lato"/>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r h="1396275">
                <a:tc>
                  <a:txBody>
                    <a:bodyPr/>
                    <a:lstStyle/>
                    <a:p>
                      <a:pPr indent="0" lvl="0" marL="0" rtl="0" algn="l">
                        <a:lnSpc>
                          <a:spcPct val="115000"/>
                        </a:lnSpc>
                        <a:spcBef>
                          <a:spcPts val="0"/>
                        </a:spcBef>
                        <a:spcAft>
                          <a:spcPts val="0"/>
                        </a:spcAft>
                        <a:buNone/>
                      </a:pPr>
                      <a:r>
                        <a:rPr lang="en">
                          <a:solidFill>
                            <a:schemeClr val="dk2"/>
                          </a:solidFill>
                          <a:latin typeface="Lato"/>
                          <a:ea typeface="Lato"/>
                          <a:cs typeface="Lato"/>
                          <a:sym typeface="Lato"/>
                        </a:rPr>
                        <a:t>Developers putting too much attention on YikeSite 2.0 and not enough on clients or vice versa</a:t>
                      </a:r>
                      <a:endParaRPr>
                        <a:solidFill>
                          <a:schemeClr val="dk2"/>
                        </a:solidFill>
                        <a:latin typeface="Lato"/>
                        <a:ea typeface="Lato"/>
                        <a:cs typeface="Lato"/>
                        <a:sym typeface="Lato"/>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solidFill>
                            <a:schemeClr val="dk2"/>
                          </a:solidFill>
                          <a:latin typeface="Lato"/>
                          <a:ea typeface="Lato"/>
                          <a:cs typeface="Lato"/>
                          <a:sym typeface="Lato"/>
                        </a:rPr>
                        <a:t>Client dissatisfaction (Low)</a:t>
                      </a:r>
                      <a:endParaRPr>
                        <a:solidFill>
                          <a:schemeClr val="dk2"/>
                        </a:solidFill>
                        <a:latin typeface="Lato"/>
                        <a:ea typeface="Lato"/>
                        <a:cs typeface="Lato"/>
                        <a:sym typeface="Lato"/>
                      </a:endParaRPr>
                    </a:p>
                    <a:p>
                      <a:pPr indent="0" lvl="0" marL="0" rtl="0" algn="l">
                        <a:lnSpc>
                          <a:spcPct val="115000"/>
                        </a:lnSpc>
                        <a:spcBef>
                          <a:spcPts val="0"/>
                        </a:spcBef>
                        <a:spcAft>
                          <a:spcPts val="0"/>
                        </a:spcAft>
                        <a:buNone/>
                      </a:pPr>
                      <a:r>
                        <a:rPr lang="en">
                          <a:solidFill>
                            <a:schemeClr val="dk2"/>
                          </a:solidFill>
                          <a:latin typeface="Lato"/>
                          <a:ea typeface="Lato"/>
                          <a:cs typeface="Lato"/>
                          <a:sym typeface="Lato"/>
                        </a:rPr>
                        <a:t>Longer development times (Medium)</a:t>
                      </a:r>
                      <a:endParaRPr>
                        <a:solidFill>
                          <a:schemeClr val="dk2"/>
                        </a:solidFill>
                        <a:latin typeface="Lato"/>
                        <a:ea typeface="Lato"/>
                        <a:cs typeface="Lato"/>
                        <a:sym typeface="Lato"/>
                      </a:endParaRPr>
                    </a:p>
                    <a:p>
                      <a:pPr indent="0" lvl="0" marL="0" rtl="0" algn="l">
                        <a:lnSpc>
                          <a:spcPct val="115000"/>
                        </a:lnSpc>
                        <a:spcBef>
                          <a:spcPts val="0"/>
                        </a:spcBef>
                        <a:spcAft>
                          <a:spcPts val="0"/>
                        </a:spcAft>
                        <a:buNone/>
                      </a:pPr>
                      <a:r>
                        <a:rPr lang="en">
                          <a:solidFill>
                            <a:schemeClr val="dk2"/>
                          </a:solidFill>
                          <a:latin typeface="Lato"/>
                          <a:ea typeface="Lato"/>
                          <a:cs typeface="Lato"/>
                          <a:sym typeface="Lato"/>
                        </a:rPr>
                        <a:t> </a:t>
                      </a:r>
                      <a:endParaRPr>
                        <a:solidFill>
                          <a:schemeClr val="dk2"/>
                        </a:solidFill>
                        <a:latin typeface="Lato"/>
                        <a:ea typeface="Lato"/>
                        <a:cs typeface="Lato"/>
                        <a:sym typeface="Lato"/>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solidFill>
                            <a:schemeClr val="dk2"/>
                          </a:solidFill>
                          <a:latin typeface="Lato"/>
                          <a:ea typeface="Lato"/>
                          <a:cs typeface="Lato"/>
                          <a:sym typeface="Lato"/>
                        </a:rPr>
                        <a:t>- </a:t>
                      </a:r>
                      <a:r>
                        <a:rPr lang="en">
                          <a:solidFill>
                            <a:schemeClr val="dk2"/>
                          </a:solidFill>
                          <a:latin typeface="Lato"/>
                          <a:ea typeface="Lato"/>
                          <a:cs typeface="Lato"/>
                          <a:sym typeface="Lato"/>
                        </a:rPr>
                        <a:t>Create a work schedule that specifies time to spend on each  - Re-evaluate regularly to determine if schedule needs to be changed</a:t>
                      </a:r>
                      <a:endParaRPr>
                        <a:solidFill>
                          <a:schemeClr val="dk2"/>
                        </a:solidFill>
                        <a:latin typeface="Lato"/>
                        <a:ea typeface="Lato"/>
                        <a:cs typeface="Lato"/>
                        <a:sym typeface="Lato"/>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34"/>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Cost Analysis For Potential Solutions</a:t>
            </a:r>
            <a:endParaRPr/>
          </a:p>
        </p:txBody>
      </p:sp>
      <p:sp>
        <p:nvSpPr>
          <p:cNvPr id="217" name="Google Shape;217;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arenR"/>
            </a:pPr>
            <a:r>
              <a:rPr lang="en"/>
              <a:t>Moving to another established CMS system</a:t>
            </a:r>
            <a:endParaRPr/>
          </a:p>
          <a:p>
            <a:pPr indent="-317500" lvl="1" marL="914400" rtl="0" algn="l">
              <a:spcBef>
                <a:spcPts val="0"/>
              </a:spcBef>
              <a:spcAft>
                <a:spcPts val="0"/>
              </a:spcAft>
              <a:buSzPts val="1400"/>
              <a:buChar char="○"/>
            </a:pPr>
            <a:r>
              <a:rPr lang="en"/>
              <a:t>Will need to reconstruct websites of 200+ clients on a new CMS or continue supporting current clients on the old system</a:t>
            </a:r>
            <a:endParaRPr/>
          </a:p>
          <a:p>
            <a:pPr indent="-317500" lvl="1" marL="914400" rtl="0" algn="l">
              <a:spcBef>
                <a:spcPts val="0"/>
              </a:spcBef>
              <a:spcAft>
                <a:spcPts val="0"/>
              </a:spcAft>
              <a:buSzPts val="1400"/>
              <a:buChar char="○"/>
            </a:pPr>
            <a:r>
              <a:rPr lang="en"/>
              <a:t>Probable loss of licensees as additions to YikeSite will come to a halt</a:t>
            </a:r>
            <a:endParaRPr/>
          </a:p>
          <a:p>
            <a:pPr indent="-342900" lvl="0" marL="457200" rtl="0" algn="l">
              <a:spcBef>
                <a:spcPts val="0"/>
              </a:spcBef>
              <a:spcAft>
                <a:spcPts val="0"/>
              </a:spcAft>
              <a:buSzPts val="1800"/>
              <a:buAutoNum type="arabicParenR"/>
            </a:pPr>
            <a:r>
              <a:rPr lang="en"/>
              <a:t>Complete rebuild</a:t>
            </a:r>
            <a:endParaRPr/>
          </a:p>
          <a:p>
            <a:pPr indent="-317500" lvl="1" marL="914400" rtl="0" algn="l">
              <a:spcBef>
                <a:spcPts val="0"/>
              </a:spcBef>
              <a:spcAft>
                <a:spcPts val="0"/>
              </a:spcAft>
              <a:buSzPts val="1400"/>
              <a:buChar char="○"/>
            </a:pPr>
            <a:r>
              <a:rPr lang="en"/>
              <a:t>Development time for a complete rebuild of the system was estimated at </a:t>
            </a:r>
            <a:r>
              <a:rPr b="1" lang="en"/>
              <a:t>8-12 months </a:t>
            </a:r>
            <a:r>
              <a:rPr lang="en"/>
              <a:t>with </a:t>
            </a:r>
            <a:r>
              <a:rPr b="1" lang="en"/>
              <a:t>3-4 full-time developers</a:t>
            </a:r>
            <a:r>
              <a:rPr lang="en"/>
              <a:t> working on the project</a:t>
            </a:r>
            <a:endParaRPr b="1"/>
          </a:p>
          <a:p>
            <a:pPr indent="-342900" lvl="0" marL="457200" rtl="0" algn="l">
              <a:spcBef>
                <a:spcPts val="0"/>
              </a:spcBef>
              <a:spcAft>
                <a:spcPts val="0"/>
              </a:spcAft>
              <a:buSzPts val="1800"/>
              <a:buAutoNum type="arabicParenR"/>
            </a:pPr>
            <a:r>
              <a:rPr lang="en"/>
              <a:t>Significant re-write of the YikeSite 1.0</a:t>
            </a:r>
            <a:endParaRPr/>
          </a:p>
          <a:p>
            <a:pPr indent="-317500" lvl="1" marL="914400" rtl="0" algn="l">
              <a:spcBef>
                <a:spcPts val="0"/>
              </a:spcBef>
              <a:spcAft>
                <a:spcPts val="0"/>
              </a:spcAft>
              <a:buSzPts val="1400"/>
              <a:buChar char="○"/>
            </a:pPr>
            <a:r>
              <a:rPr lang="en"/>
              <a:t>Resources required will be significantly less, </a:t>
            </a:r>
            <a:r>
              <a:rPr b="1" lang="en"/>
              <a:t>2-3 developers</a:t>
            </a:r>
            <a:r>
              <a:rPr lang="en"/>
              <a:t> while maintaining other client work as well over the course of </a:t>
            </a:r>
            <a:r>
              <a:rPr b="1" lang="en"/>
              <a:t>6-8 months </a:t>
            </a:r>
            <a:endParaRPr b="1"/>
          </a:p>
          <a:p>
            <a:pPr indent="-317500" lvl="1" marL="914400" rtl="0" algn="l">
              <a:spcBef>
                <a:spcPts val="0"/>
              </a:spcBef>
              <a:spcAft>
                <a:spcPts val="0"/>
              </a:spcAft>
              <a:buSzPts val="1400"/>
              <a:buChar char="○"/>
            </a:pPr>
            <a:r>
              <a:rPr lang="en"/>
              <a:t>Potential risk of the new system still not meeting expectations of developers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35"/>
          <p:cNvSpPr txBox="1"/>
          <p:nvPr>
            <p:ph type="title"/>
          </p:nvPr>
        </p:nvSpPr>
        <p:spPr>
          <a:xfrm>
            <a:off x="311700" y="374475"/>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Benefit Analysis for Potential </a:t>
            </a:r>
            <a:r>
              <a:rPr lang="en"/>
              <a:t>Solutions</a:t>
            </a:r>
            <a:endParaRPr/>
          </a:p>
        </p:txBody>
      </p:sp>
      <p:sp>
        <p:nvSpPr>
          <p:cNvPr id="223" name="Google Shape;223;p35"/>
          <p:cNvSpPr txBox="1"/>
          <p:nvPr>
            <p:ph idx="1" type="body"/>
          </p:nvPr>
        </p:nvSpPr>
        <p:spPr>
          <a:xfrm>
            <a:off x="311700" y="1152475"/>
            <a:ext cx="8520600" cy="3513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arenR"/>
            </a:pPr>
            <a:r>
              <a:rPr lang="en"/>
              <a:t>Moving to another established CMS system</a:t>
            </a:r>
            <a:endParaRPr/>
          </a:p>
          <a:p>
            <a:pPr indent="-317500" lvl="1" marL="914400" rtl="0" algn="l">
              <a:spcBef>
                <a:spcPts val="0"/>
              </a:spcBef>
              <a:spcAft>
                <a:spcPts val="0"/>
              </a:spcAft>
              <a:buSzPts val="1400"/>
              <a:buChar char="○"/>
            </a:pPr>
            <a:r>
              <a:rPr lang="en"/>
              <a:t>Requires less resources from development team up front</a:t>
            </a:r>
            <a:endParaRPr/>
          </a:p>
          <a:p>
            <a:pPr indent="-317500" lvl="1" marL="914400" rtl="0" algn="l">
              <a:spcBef>
                <a:spcPts val="0"/>
              </a:spcBef>
              <a:spcAft>
                <a:spcPts val="0"/>
              </a:spcAft>
              <a:buSzPts val="1400"/>
              <a:buChar char="○"/>
            </a:pPr>
            <a:r>
              <a:rPr lang="en"/>
              <a:t>Will significantly speed up development time on new projects</a:t>
            </a:r>
            <a:endParaRPr/>
          </a:p>
          <a:p>
            <a:pPr indent="-317500" lvl="1" marL="914400" rtl="0" algn="l">
              <a:spcBef>
                <a:spcPts val="0"/>
              </a:spcBef>
              <a:spcAft>
                <a:spcPts val="0"/>
              </a:spcAft>
              <a:buSzPts val="1400"/>
              <a:buChar char="○"/>
            </a:pPr>
            <a:r>
              <a:rPr lang="en"/>
              <a:t>No time spent on reconstructing the YikeSite CMS or future additions of features</a:t>
            </a:r>
            <a:endParaRPr/>
          </a:p>
          <a:p>
            <a:pPr indent="-342900" lvl="0" marL="457200" rtl="0" algn="l">
              <a:spcBef>
                <a:spcPts val="0"/>
              </a:spcBef>
              <a:spcAft>
                <a:spcPts val="0"/>
              </a:spcAft>
              <a:buSzPts val="1800"/>
              <a:buAutoNum type="arabicParenR"/>
            </a:pPr>
            <a:r>
              <a:rPr lang="en"/>
              <a:t>Complete rebuild</a:t>
            </a:r>
            <a:endParaRPr/>
          </a:p>
          <a:p>
            <a:pPr indent="-317500" lvl="1" marL="914400" rtl="0" algn="l">
              <a:spcBef>
                <a:spcPts val="0"/>
              </a:spcBef>
              <a:spcAft>
                <a:spcPts val="0"/>
              </a:spcAft>
              <a:buSzPts val="1400"/>
              <a:buChar char="○"/>
            </a:pPr>
            <a:r>
              <a:rPr lang="en"/>
              <a:t>Total control over projects from a development perspective</a:t>
            </a:r>
            <a:endParaRPr/>
          </a:p>
          <a:p>
            <a:pPr indent="-317500" lvl="1" marL="914400" rtl="0" algn="l">
              <a:spcBef>
                <a:spcPts val="0"/>
              </a:spcBef>
              <a:spcAft>
                <a:spcPts val="0"/>
              </a:spcAft>
              <a:buSzPts val="1400"/>
              <a:buChar char="○"/>
            </a:pPr>
            <a:r>
              <a:rPr lang="en"/>
              <a:t>Ease of use for clients</a:t>
            </a:r>
            <a:endParaRPr/>
          </a:p>
          <a:p>
            <a:pPr indent="-317500" lvl="1" marL="914400" rtl="0" algn="l">
              <a:spcBef>
                <a:spcPts val="0"/>
              </a:spcBef>
              <a:spcAft>
                <a:spcPts val="0"/>
              </a:spcAft>
              <a:buSzPts val="1400"/>
              <a:buChar char="○"/>
            </a:pPr>
            <a:r>
              <a:rPr lang="en"/>
              <a:t>Possibility to increase sales to licensees</a:t>
            </a:r>
            <a:endParaRPr/>
          </a:p>
          <a:p>
            <a:pPr indent="-342900" lvl="0" marL="457200" rtl="0" algn="l">
              <a:spcBef>
                <a:spcPts val="0"/>
              </a:spcBef>
              <a:spcAft>
                <a:spcPts val="0"/>
              </a:spcAft>
              <a:buSzPts val="1800"/>
              <a:buAutoNum type="arabicParenR"/>
            </a:pPr>
            <a:r>
              <a:rPr lang="en"/>
              <a:t>Significant re-write of the YikeSite 1.0 System</a:t>
            </a:r>
            <a:endParaRPr/>
          </a:p>
          <a:p>
            <a:pPr indent="-317500" lvl="1" marL="914400" rtl="0" algn="l">
              <a:spcBef>
                <a:spcPts val="0"/>
              </a:spcBef>
              <a:spcAft>
                <a:spcPts val="0"/>
              </a:spcAft>
              <a:buSzPts val="1400"/>
              <a:buChar char="○"/>
            </a:pPr>
            <a:r>
              <a:rPr lang="en"/>
              <a:t>Keep what works, focus on pain points for clients and development team</a:t>
            </a:r>
            <a:endParaRPr/>
          </a:p>
          <a:p>
            <a:pPr indent="-317500" lvl="1" marL="914400" rtl="0" algn="l">
              <a:spcBef>
                <a:spcPts val="0"/>
              </a:spcBef>
              <a:spcAft>
                <a:spcPts val="0"/>
              </a:spcAft>
              <a:buSzPts val="1400"/>
              <a:buChar char="○"/>
            </a:pPr>
            <a:r>
              <a:rPr lang="en"/>
              <a:t>Improve usability for the client in a familiar system</a:t>
            </a:r>
            <a:endParaRPr/>
          </a:p>
          <a:p>
            <a:pPr indent="-317500" lvl="1" marL="914400" rtl="0" algn="l">
              <a:spcBef>
                <a:spcPts val="0"/>
              </a:spcBef>
              <a:spcAft>
                <a:spcPts val="0"/>
              </a:spcAft>
              <a:buSzPts val="1400"/>
              <a:buChar char="○"/>
            </a:pPr>
            <a:r>
              <a:rPr lang="en"/>
              <a:t>Give developers better tools by implementing the features possible in current architecture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36"/>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Recommendation</a:t>
            </a:r>
            <a:endParaRPr/>
          </a:p>
        </p:txBody>
      </p:sp>
      <p:sp>
        <p:nvSpPr>
          <p:cNvPr id="229" name="Google Shape;229;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SzPts val="2000"/>
              <a:buChar char="●"/>
            </a:pPr>
            <a:r>
              <a:rPr lang="en" sz="2000"/>
              <a:t>Stay with existing system instead of moving clients to </a:t>
            </a:r>
            <a:r>
              <a:rPr lang="en" sz="2000"/>
              <a:t>similar</a:t>
            </a:r>
            <a:r>
              <a:rPr lang="en" sz="2000"/>
              <a:t> CMS</a:t>
            </a:r>
            <a:endParaRPr sz="2000"/>
          </a:p>
          <a:p>
            <a:pPr indent="-355600" lvl="0" marL="457200" rtl="0" algn="l">
              <a:lnSpc>
                <a:spcPct val="150000"/>
              </a:lnSpc>
              <a:spcBef>
                <a:spcPts val="0"/>
              </a:spcBef>
              <a:spcAft>
                <a:spcPts val="0"/>
              </a:spcAft>
              <a:buSzPts val="2000"/>
              <a:buChar char="●"/>
            </a:pPr>
            <a:r>
              <a:rPr lang="en" sz="2000"/>
              <a:t>Give clients updates before </a:t>
            </a:r>
            <a:r>
              <a:rPr lang="en" sz="2000"/>
              <a:t>development</a:t>
            </a:r>
            <a:r>
              <a:rPr lang="en" sz="2000"/>
              <a:t> occurs</a:t>
            </a:r>
            <a:endParaRPr sz="2000"/>
          </a:p>
          <a:p>
            <a:pPr indent="-355600" lvl="0" marL="457200" rtl="0" algn="l">
              <a:lnSpc>
                <a:spcPct val="150000"/>
              </a:lnSpc>
              <a:spcBef>
                <a:spcPts val="0"/>
              </a:spcBef>
              <a:spcAft>
                <a:spcPts val="0"/>
              </a:spcAft>
              <a:buSzPts val="2000"/>
              <a:buChar char="●"/>
            </a:pPr>
            <a:r>
              <a:rPr lang="en" sz="2000"/>
              <a:t>Continue working with clients to make sure YikeSite2.0 </a:t>
            </a:r>
            <a:r>
              <a:rPr lang="en" sz="2000"/>
              <a:t>fulfills</a:t>
            </a:r>
            <a:r>
              <a:rPr lang="en" sz="2000"/>
              <a:t> needs</a:t>
            </a:r>
            <a:endParaRPr sz="2000"/>
          </a:p>
          <a:p>
            <a:pPr indent="-355600" lvl="0" marL="457200" rtl="0" algn="l">
              <a:lnSpc>
                <a:spcPct val="115000"/>
              </a:lnSpc>
              <a:spcBef>
                <a:spcPts val="0"/>
              </a:spcBef>
              <a:spcAft>
                <a:spcPts val="0"/>
              </a:spcAft>
              <a:buSzPts val="2000"/>
              <a:buChar char="●"/>
            </a:pPr>
            <a:r>
              <a:rPr lang="en" sz="2000"/>
              <a:t>Slowly make changes to the current Yikesite with clear instructions on how to use the new system</a:t>
            </a:r>
            <a:endParaRPr sz="20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Google Shape;234;p37"/>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235" name="Google Shape;235;p37"/>
          <p:cNvSpPr txBox="1"/>
          <p:nvPr>
            <p:ph idx="1" type="body"/>
          </p:nvPr>
        </p:nvSpPr>
        <p:spPr>
          <a:xfrm>
            <a:off x="311700" y="131592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Research early for foothold in marketplace</a:t>
            </a:r>
            <a:endParaRPr sz="2400"/>
          </a:p>
          <a:p>
            <a:pPr indent="-381000" lvl="0" marL="457200" rtl="0" algn="l">
              <a:spcBef>
                <a:spcPts val="0"/>
              </a:spcBef>
              <a:spcAft>
                <a:spcPts val="0"/>
              </a:spcAft>
              <a:buSzPts val="2400"/>
              <a:buChar char="●"/>
            </a:pPr>
            <a:r>
              <a:rPr lang="en" sz="2400"/>
              <a:t>Ask clients for all applicable information </a:t>
            </a:r>
            <a:endParaRPr sz="2400"/>
          </a:p>
          <a:p>
            <a:pPr indent="-381000" lvl="0" marL="457200" rtl="0" algn="l">
              <a:spcBef>
                <a:spcPts val="0"/>
              </a:spcBef>
              <a:spcAft>
                <a:spcPts val="0"/>
              </a:spcAft>
              <a:buSzPts val="2400"/>
              <a:buChar char="●"/>
            </a:pPr>
            <a:r>
              <a:rPr lang="en" sz="2400"/>
              <a:t>Maintain frequent communications with stakeholders and clients</a:t>
            </a:r>
            <a:endParaRPr sz="2400"/>
          </a:p>
          <a:p>
            <a:pPr indent="-381000" lvl="0" marL="457200" rtl="0" algn="l">
              <a:spcBef>
                <a:spcPts val="0"/>
              </a:spcBef>
              <a:spcAft>
                <a:spcPts val="0"/>
              </a:spcAft>
              <a:buSzPts val="2400"/>
              <a:buChar char="●"/>
            </a:pPr>
            <a:r>
              <a:rPr lang="en" sz="2400"/>
              <a:t>Clearly define goals and when they are to be completed by</a:t>
            </a:r>
            <a:endParaRPr sz="2400"/>
          </a:p>
          <a:p>
            <a:pPr indent="0" lvl="0" marL="457200" rtl="0" algn="l">
              <a:spcBef>
                <a:spcPts val="1600"/>
              </a:spcBef>
              <a:spcAft>
                <a:spcPts val="1600"/>
              </a:spcAft>
              <a:buNone/>
            </a:pPr>
            <a:r>
              <a:t/>
            </a:r>
            <a:endParaRPr sz="24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Google Shape;240;p38"/>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Thanks to Animikii</a:t>
            </a:r>
            <a:endParaRPr/>
          </a:p>
        </p:txBody>
      </p:sp>
      <p:sp>
        <p:nvSpPr>
          <p:cNvPr id="241" name="Google Shape;241;p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Thank you Jeff Ward and Animikii for your involvement and support </a:t>
            </a:r>
            <a:endParaRPr sz="2000"/>
          </a:p>
          <a:p>
            <a:pPr indent="0" lvl="0" marL="457200" rtl="0" algn="l">
              <a:spcBef>
                <a:spcPts val="1600"/>
              </a:spcBef>
              <a:spcAft>
                <a:spcPts val="1600"/>
              </a:spcAft>
              <a:buNone/>
            </a:pPr>
            <a:r>
              <a:t/>
            </a:r>
            <a:endParaRPr/>
          </a:p>
        </p:txBody>
      </p:sp>
      <p:pic>
        <p:nvPicPr>
          <p:cNvPr id="242" name="Google Shape;242;p38"/>
          <p:cNvPicPr preferRelativeResize="0"/>
          <p:nvPr/>
        </p:nvPicPr>
        <p:blipFill>
          <a:blip r:embed="rId3">
            <a:alphaModFix/>
          </a:blip>
          <a:stretch>
            <a:fillRect/>
          </a:stretch>
        </p:blipFill>
        <p:spPr>
          <a:xfrm>
            <a:off x="1510225" y="1883373"/>
            <a:ext cx="5442624" cy="284377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Google Shape;247;p39"/>
          <p:cNvSpPr txBox="1"/>
          <p:nvPr>
            <p:ph type="title"/>
          </p:nvPr>
        </p:nvSpPr>
        <p:spPr>
          <a:xfrm>
            <a:off x="509550" y="1423875"/>
            <a:ext cx="8124900" cy="179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Questions?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Overview </a:t>
            </a:r>
            <a:endParaRPr/>
          </a:p>
        </p:txBody>
      </p:sp>
      <p:sp>
        <p:nvSpPr>
          <p:cNvPr id="72" name="Google Shape;72;p15"/>
          <p:cNvSpPr txBox="1"/>
          <p:nvPr>
            <p:ph idx="1" type="body"/>
          </p:nvPr>
        </p:nvSpPr>
        <p:spPr>
          <a:xfrm>
            <a:off x="311700" y="1017450"/>
            <a:ext cx="8520600" cy="3785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W</a:t>
            </a:r>
            <a:r>
              <a:rPr lang="en"/>
              <a:t>hy the project is being done?</a:t>
            </a:r>
            <a:endParaRPr/>
          </a:p>
          <a:p>
            <a:pPr indent="0" lvl="0" marL="457200" rtl="0" algn="l">
              <a:lnSpc>
                <a:spcPct val="100000"/>
              </a:lnSpc>
              <a:spcBef>
                <a:spcPts val="1600"/>
              </a:spcBef>
              <a:spcAft>
                <a:spcPts val="0"/>
              </a:spcAft>
              <a:buNone/>
            </a:pPr>
            <a:r>
              <a:rPr lang="en" sz="1400"/>
              <a:t>The YikeSite CMS is </a:t>
            </a:r>
            <a:r>
              <a:rPr lang="en" sz="1400"/>
              <a:t>severely</a:t>
            </a:r>
            <a:r>
              <a:rPr lang="en" sz="1400"/>
              <a:t> outdated causing issues for Developers, Clients and the Animikii Management team.</a:t>
            </a:r>
            <a:endParaRPr sz="1400"/>
          </a:p>
          <a:p>
            <a:pPr indent="0" lvl="0" marL="0" rtl="0" algn="l">
              <a:lnSpc>
                <a:spcPct val="100000"/>
              </a:lnSpc>
              <a:spcBef>
                <a:spcPts val="1600"/>
              </a:spcBef>
              <a:spcAft>
                <a:spcPts val="0"/>
              </a:spcAft>
              <a:buNone/>
            </a:pPr>
            <a:r>
              <a:rPr lang="en"/>
              <a:t>What problems need to be addressed?</a:t>
            </a:r>
            <a:endParaRPr/>
          </a:p>
          <a:p>
            <a:pPr indent="-317500" lvl="0" marL="457200" rtl="0" algn="l">
              <a:lnSpc>
                <a:spcPct val="100000"/>
              </a:lnSpc>
              <a:spcBef>
                <a:spcPts val="1600"/>
              </a:spcBef>
              <a:spcAft>
                <a:spcPts val="0"/>
              </a:spcAft>
              <a:buSzPts val="1400"/>
              <a:buChar char="●"/>
            </a:pPr>
            <a:r>
              <a:rPr lang="en" sz="1400"/>
              <a:t>Developers are currently working without the use of common features found in modern web development. </a:t>
            </a:r>
            <a:endParaRPr sz="1400"/>
          </a:p>
          <a:p>
            <a:pPr indent="-317500" lvl="0" marL="457200" rtl="0" algn="l">
              <a:lnSpc>
                <a:spcPct val="100000"/>
              </a:lnSpc>
              <a:spcBef>
                <a:spcPts val="0"/>
              </a:spcBef>
              <a:spcAft>
                <a:spcPts val="0"/>
              </a:spcAft>
              <a:buSzPts val="1400"/>
              <a:buChar char="●"/>
            </a:pPr>
            <a:r>
              <a:rPr lang="en" sz="1400"/>
              <a:t>The client editing process lacks a user friendly in-browser editing function, causing management to be tied up with troubleshooting problems and client dissatisfaction.  </a:t>
            </a:r>
            <a:endParaRPr sz="1400"/>
          </a:p>
          <a:p>
            <a:pPr indent="0" lvl="0" marL="0" rtl="0" algn="l">
              <a:lnSpc>
                <a:spcPct val="100000"/>
              </a:lnSpc>
              <a:spcBef>
                <a:spcPts val="1600"/>
              </a:spcBef>
              <a:spcAft>
                <a:spcPts val="0"/>
              </a:spcAft>
              <a:buNone/>
            </a:pPr>
            <a:r>
              <a:rPr lang="en"/>
              <a:t>Proposed Solution?</a:t>
            </a:r>
            <a:endParaRPr/>
          </a:p>
          <a:p>
            <a:pPr indent="0" lvl="0" marL="457200" rtl="0" algn="l">
              <a:lnSpc>
                <a:spcPct val="100000"/>
              </a:lnSpc>
              <a:spcBef>
                <a:spcPts val="1600"/>
              </a:spcBef>
              <a:spcAft>
                <a:spcPts val="0"/>
              </a:spcAft>
              <a:buNone/>
            </a:pPr>
            <a:r>
              <a:rPr lang="en" sz="1400"/>
              <a:t>Creation of YikeSite2.0 using an Object Oriented Modular System. </a:t>
            </a:r>
            <a:endParaRPr sz="1400"/>
          </a:p>
          <a:p>
            <a:pPr indent="0" lvl="0" marL="0" rtl="0" algn="l">
              <a:spcBef>
                <a:spcPts val="1600"/>
              </a:spcBef>
              <a:spcAft>
                <a:spcPts val="1600"/>
              </a:spcAft>
              <a:buNone/>
            </a:pPr>
            <a:r>
              <a:rPr lang="en"/>
              <a:t> </a:t>
            </a:r>
            <a:r>
              <a:rPr lang="en"/>
              <a: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Animikii Introduction</a:t>
            </a:r>
            <a:endParaRPr/>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Indigenous digital technology agency</a:t>
            </a:r>
            <a:endParaRPr/>
          </a:p>
          <a:p>
            <a:pPr indent="-342900" lvl="0" marL="457200" rtl="0" algn="l">
              <a:spcBef>
                <a:spcPts val="0"/>
              </a:spcBef>
              <a:spcAft>
                <a:spcPts val="0"/>
              </a:spcAft>
              <a:buSzPts val="1800"/>
              <a:buChar char="●"/>
            </a:pPr>
            <a:r>
              <a:rPr lang="en"/>
              <a:t>Offers services to the indigenous communities in Canada and the US in creating development, graphic design, and digital marketing</a:t>
            </a:r>
            <a:endParaRPr/>
          </a:p>
          <a:p>
            <a:pPr indent="-342900" lvl="0" marL="457200" rtl="0" algn="l">
              <a:spcBef>
                <a:spcPts val="0"/>
              </a:spcBef>
              <a:spcAft>
                <a:spcPts val="0"/>
              </a:spcAft>
              <a:buSzPts val="1800"/>
              <a:buChar char="●"/>
            </a:pPr>
            <a:r>
              <a:rPr lang="en"/>
              <a:t>Started in 2003 by Jeff Ward</a:t>
            </a:r>
            <a:endParaRPr/>
          </a:p>
          <a:p>
            <a:pPr indent="-342900" lvl="0" marL="457200" rtl="0" algn="l">
              <a:spcBef>
                <a:spcPts val="0"/>
              </a:spcBef>
              <a:spcAft>
                <a:spcPts val="0"/>
              </a:spcAft>
              <a:buSzPts val="1800"/>
              <a:buChar char="●"/>
            </a:pPr>
            <a:r>
              <a:rPr lang="en"/>
              <a:t>Content management system YikeSite was created in 2004</a:t>
            </a:r>
            <a:endParaRPr/>
          </a:p>
          <a:p>
            <a:pPr indent="-342900" lvl="0" marL="457200" rtl="0" algn="l">
              <a:spcBef>
                <a:spcPts val="0"/>
              </a:spcBef>
              <a:spcAft>
                <a:spcPts val="0"/>
              </a:spcAft>
              <a:buSzPts val="1800"/>
              <a:buChar char="●"/>
            </a:pPr>
            <a:r>
              <a:rPr lang="en"/>
              <a:t>YikeSite allows companies to independently maintain their websites</a:t>
            </a:r>
            <a:endParaRPr/>
          </a:p>
          <a:p>
            <a:pPr indent="-342900" lvl="0" marL="457200" rtl="0" algn="l">
              <a:spcBef>
                <a:spcPts val="0"/>
              </a:spcBef>
              <a:spcAft>
                <a:spcPts val="0"/>
              </a:spcAft>
              <a:buSzPts val="1800"/>
              <a:buChar char="●"/>
            </a:pPr>
            <a:r>
              <a:rPr lang="en"/>
              <a:t>Company has expanded over the past few years from 4 to 11 members and continuing to grow</a:t>
            </a:r>
            <a:endParaRPr/>
          </a:p>
          <a:p>
            <a:pPr indent="0" lvl="0" marL="0" rtl="0" algn="l">
              <a:spcBef>
                <a:spcPts val="0"/>
              </a:spcBef>
              <a:spcAft>
                <a:spcPts val="1600"/>
              </a:spcAft>
              <a:buNone/>
            </a:pPr>
            <a:r>
              <a:t/>
            </a:r>
            <a:endParaRPr/>
          </a:p>
        </p:txBody>
      </p:sp>
      <p:pic>
        <p:nvPicPr>
          <p:cNvPr id="79" name="Google Shape;79;p16"/>
          <p:cNvPicPr preferRelativeResize="0"/>
          <p:nvPr/>
        </p:nvPicPr>
        <p:blipFill>
          <a:blip r:embed="rId3">
            <a:alphaModFix/>
          </a:blip>
          <a:stretch>
            <a:fillRect/>
          </a:stretch>
        </p:blipFill>
        <p:spPr>
          <a:xfrm>
            <a:off x="6040850" y="3445338"/>
            <a:ext cx="2791450" cy="145406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YikeSite Statement of Purpose</a:t>
            </a:r>
            <a:endParaRPr/>
          </a:p>
        </p:txBody>
      </p:sp>
      <p:sp>
        <p:nvSpPr>
          <p:cNvPr id="85" name="Google Shape;85;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a:t>In-browser content management system for websites</a:t>
            </a:r>
            <a:endParaRPr/>
          </a:p>
          <a:p>
            <a:pPr indent="-342900" lvl="0" marL="457200" rtl="0" algn="l">
              <a:lnSpc>
                <a:spcPct val="150000"/>
              </a:lnSpc>
              <a:spcBef>
                <a:spcPts val="0"/>
              </a:spcBef>
              <a:spcAft>
                <a:spcPts val="0"/>
              </a:spcAft>
              <a:buSzPts val="1800"/>
              <a:buChar char="●"/>
            </a:pPr>
            <a:r>
              <a:rPr lang="en"/>
              <a:t>Makes website creation and upkeep easier</a:t>
            </a:r>
            <a:endParaRPr/>
          </a:p>
          <a:p>
            <a:pPr indent="-342900" lvl="0" marL="457200" rtl="0" algn="l">
              <a:lnSpc>
                <a:spcPct val="150000"/>
              </a:lnSpc>
              <a:spcBef>
                <a:spcPts val="0"/>
              </a:spcBef>
              <a:spcAft>
                <a:spcPts val="0"/>
              </a:spcAft>
              <a:buSzPts val="1800"/>
              <a:buChar char="●"/>
            </a:pPr>
            <a:r>
              <a:rPr lang="en"/>
              <a:t>Provides features for both developers and non-technical users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Current System: YikeSite</a:t>
            </a:r>
            <a:endParaRPr/>
          </a:p>
        </p:txBody>
      </p:sp>
      <p:sp>
        <p:nvSpPr>
          <p:cNvPr id="91" name="Google Shape;91;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Char char="●"/>
            </a:pPr>
            <a:r>
              <a:rPr lang="en"/>
              <a:t>Used by developers to make structural/layout changes</a:t>
            </a:r>
            <a:endParaRPr/>
          </a:p>
          <a:p>
            <a:pPr indent="-342900" lvl="0" marL="457200" rtl="0" algn="l">
              <a:lnSpc>
                <a:spcPct val="100000"/>
              </a:lnSpc>
              <a:spcBef>
                <a:spcPts val="0"/>
              </a:spcBef>
              <a:spcAft>
                <a:spcPts val="0"/>
              </a:spcAft>
              <a:buSzPts val="1800"/>
              <a:buChar char="●"/>
            </a:pPr>
            <a:r>
              <a:rPr lang="en"/>
              <a:t>Content uploaded and edited by administrative staff and clients</a:t>
            </a:r>
            <a:endParaRPr/>
          </a:p>
          <a:p>
            <a:pPr indent="-342900" lvl="0" marL="457200" rtl="0" algn="l">
              <a:lnSpc>
                <a:spcPct val="100000"/>
              </a:lnSpc>
              <a:spcBef>
                <a:spcPts val="0"/>
              </a:spcBef>
              <a:spcAft>
                <a:spcPts val="0"/>
              </a:spcAft>
              <a:buSzPts val="1800"/>
              <a:buChar char="●"/>
            </a:pPr>
            <a:r>
              <a:rPr lang="en"/>
              <a:t>Has simple WYSIWYG interface with dated tools, allows for basic website development and upkeep</a:t>
            </a:r>
            <a:endParaRPr/>
          </a:p>
          <a:p>
            <a:pPr indent="-342900" lvl="0" marL="457200" rtl="0" algn="l">
              <a:lnSpc>
                <a:spcPct val="100000"/>
              </a:lnSpc>
              <a:spcBef>
                <a:spcPts val="0"/>
              </a:spcBef>
              <a:spcAft>
                <a:spcPts val="0"/>
              </a:spcAft>
              <a:buSzPts val="1800"/>
              <a:buChar char="●"/>
            </a:pPr>
            <a:r>
              <a:rPr lang="en"/>
              <a:t>Lacking in modern features and usability</a:t>
            </a:r>
            <a:endParaRPr/>
          </a:p>
        </p:txBody>
      </p:sp>
      <p:pic>
        <p:nvPicPr>
          <p:cNvPr id="92" name="Google Shape;92;p18"/>
          <p:cNvPicPr preferRelativeResize="0"/>
          <p:nvPr/>
        </p:nvPicPr>
        <p:blipFill rotWithShape="1">
          <a:blip r:embed="rId4">
            <a:alphaModFix/>
          </a:blip>
          <a:srcRect b="0" l="0" r="0" t="51030"/>
          <a:stretch/>
        </p:blipFill>
        <p:spPr>
          <a:xfrm>
            <a:off x="625425" y="2925601"/>
            <a:ext cx="7586325" cy="185524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9"/>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Proposed System - Ryan</a:t>
            </a:r>
            <a:endParaRPr/>
          </a:p>
        </p:txBody>
      </p:sp>
      <p:sp>
        <p:nvSpPr>
          <p:cNvPr id="98" name="Google Shape;98;p19"/>
          <p:cNvSpPr txBox="1"/>
          <p:nvPr>
            <p:ph idx="1" type="body"/>
          </p:nvPr>
        </p:nvSpPr>
        <p:spPr>
          <a:xfrm>
            <a:off x="311700" y="1152475"/>
            <a:ext cx="8520600" cy="6261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
              <a:t>An object oriented modular system would a</a:t>
            </a:r>
            <a:r>
              <a:rPr b="1" lang="en"/>
              <a:t>ddress the key issues that have been brought forth by Animikii Stakeholders</a:t>
            </a:r>
            <a:endParaRPr b="1"/>
          </a:p>
        </p:txBody>
      </p:sp>
      <p:pic>
        <p:nvPicPr>
          <p:cNvPr id="99" name="Google Shape;99;p19"/>
          <p:cNvPicPr preferRelativeResize="0"/>
          <p:nvPr/>
        </p:nvPicPr>
        <p:blipFill>
          <a:blip r:embed="rId3">
            <a:alphaModFix/>
          </a:blip>
          <a:stretch>
            <a:fillRect/>
          </a:stretch>
        </p:blipFill>
        <p:spPr>
          <a:xfrm>
            <a:off x="6917775" y="3902137"/>
            <a:ext cx="1914525" cy="997265"/>
          </a:xfrm>
          <a:prstGeom prst="rect">
            <a:avLst/>
          </a:prstGeom>
          <a:noFill/>
          <a:ln>
            <a:noFill/>
          </a:ln>
        </p:spPr>
      </p:pic>
      <p:pic>
        <p:nvPicPr>
          <p:cNvPr id="100" name="Google Shape;100;p19"/>
          <p:cNvPicPr preferRelativeResize="0"/>
          <p:nvPr/>
        </p:nvPicPr>
        <p:blipFill>
          <a:blip r:embed="rId4">
            <a:alphaModFix/>
          </a:blip>
          <a:stretch>
            <a:fillRect/>
          </a:stretch>
        </p:blipFill>
        <p:spPr>
          <a:xfrm>
            <a:off x="3614725" y="1819575"/>
            <a:ext cx="1914525" cy="1718225"/>
          </a:xfrm>
          <a:prstGeom prst="rect">
            <a:avLst/>
          </a:prstGeom>
          <a:noFill/>
          <a:ln>
            <a:noFill/>
          </a:ln>
        </p:spPr>
      </p:pic>
      <p:pic>
        <p:nvPicPr>
          <p:cNvPr id="101" name="Google Shape;101;p19"/>
          <p:cNvPicPr preferRelativeResize="0"/>
          <p:nvPr/>
        </p:nvPicPr>
        <p:blipFill>
          <a:blip r:embed="rId5">
            <a:alphaModFix/>
          </a:blip>
          <a:stretch>
            <a:fillRect/>
          </a:stretch>
        </p:blipFill>
        <p:spPr>
          <a:xfrm>
            <a:off x="964275" y="1860575"/>
            <a:ext cx="1914525" cy="1718225"/>
          </a:xfrm>
          <a:prstGeom prst="rect">
            <a:avLst/>
          </a:prstGeom>
          <a:noFill/>
          <a:ln>
            <a:noFill/>
          </a:ln>
        </p:spPr>
      </p:pic>
      <p:pic>
        <p:nvPicPr>
          <p:cNvPr id="102" name="Google Shape;102;p19"/>
          <p:cNvPicPr preferRelativeResize="0"/>
          <p:nvPr/>
        </p:nvPicPr>
        <p:blipFill>
          <a:blip r:embed="rId6">
            <a:alphaModFix/>
          </a:blip>
          <a:stretch>
            <a:fillRect/>
          </a:stretch>
        </p:blipFill>
        <p:spPr>
          <a:xfrm>
            <a:off x="6460650" y="1778575"/>
            <a:ext cx="1783975" cy="1718225"/>
          </a:xfrm>
          <a:prstGeom prst="rect">
            <a:avLst/>
          </a:prstGeom>
          <a:noFill/>
          <a:ln>
            <a:noFill/>
          </a:ln>
        </p:spPr>
      </p:pic>
      <p:sp>
        <p:nvSpPr>
          <p:cNvPr id="103" name="Google Shape;103;p19"/>
          <p:cNvSpPr txBox="1"/>
          <p:nvPr/>
        </p:nvSpPr>
        <p:spPr>
          <a:xfrm>
            <a:off x="1136875" y="3696950"/>
            <a:ext cx="1675500" cy="360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Lato"/>
                <a:ea typeface="Lato"/>
                <a:cs typeface="Lato"/>
                <a:sym typeface="Lato"/>
              </a:rPr>
              <a:t>CLIENTS</a:t>
            </a:r>
            <a:endParaRPr b="1">
              <a:latin typeface="Lato"/>
              <a:ea typeface="Lato"/>
              <a:cs typeface="Lato"/>
              <a:sym typeface="Lato"/>
            </a:endParaRPr>
          </a:p>
        </p:txBody>
      </p:sp>
      <p:sp>
        <p:nvSpPr>
          <p:cNvPr id="104" name="Google Shape;104;p19"/>
          <p:cNvSpPr txBox="1"/>
          <p:nvPr/>
        </p:nvSpPr>
        <p:spPr>
          <a:xfrm>
            <a:off x="3639700" y="3686350"/>
            <a:ext cx="1889700" cy="360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Lato"/>
                <a:ea typeface="Lato"/>
                <a:cs typeface="Lato"/>
                <a:sym typeface="Lato"/>
              </a:rPr>
              <a:t>DEVELOPERS</a:t>
            </a:r>
            <a:endParaRPr b="1">
              <a:latin typeface="Lato"/>
              <a:ea typeface="Lato"/>
              <a:cs typeface="Lato"/>
              <a:sym typeface="Lato"/>
            </a:endParaRPr>
          </a:p>
        </p:txBody>
      </p:sp>
      <p:sp>
        <p:nvSpPr>
          <p:cNvPr id="105" name="Google Shape;105;p19"/>
          <p:cNvSpPr txBox="1"/>
          <p:nvPr/>
        </p:nvSpPr>
        <p:spPr>
          <a:xfrm>
            <a:off x="6435238" y="3702250"/>
            <a:ext cx="1834800" cy="328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Lato"/>
                <a:ea typeface="Lato"/>
                <a:cs typeface="Lato"/>
                <a:sym typeface="Lato"/>
              </a:rPr>
              <a:t>CEO</a:t>
            </a:r>
            <a:endParaRPr b="1">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system that we propose would transition from the WYSIWYG model of website design into object oriented models. </a:t>
            </a:r>
            <a:endParaRPr/>
          </a:p>
          <a:p>
            <a:pPr indent="-342900" lvl="0" marL="457200" rtl="0" algn="l">
              <a:spcBef>
                <a:spcPts val="1600"/>
              </a:spcBef>
              <a:spcAft>
                <a:spcPts val="0"/>
              </a:spcAft>
              <a:buSzPts val="1800"/>
              <a:buChar char="●"/>
            </a:pPr>
            <a:r>
              <a:rPr lang="en"/>
              <a:t>Clients will be able to edit object frames in their site dynamically</a:t>
            </a:r>
            <a:endParaRPr/>
          </a:p>
          <a:p>
            <a:pPr indent="-342900" lvl="0" marL="457200" rtl="0" algn="l">
              <a:spcBef>
                <a:spcPts val="0"/>
              </a:spcBef>
              <a:spcAft>
                <a:spcPts val="0"/>
              </a:spcAft>
              <a:buSzPts val="1800"/>
              <a:buChar char="●"/>
            </a:pPr>
            <a:r>
              <a:rPr lang="en"/>
              <a:t>Content frames will be classified as modules. Each module can have it’s own unique set of tools. Similar to objects.</a:t>
            </a:r>
            <a:endParaRPr/>
          </a:p>
          <a:p>
            <a:pPr indent="-342900" lvl="0" marL="457200" rtl="0" algn="l">
              <a:spcBef>
                <a:spcPts val="0"/>
              </a:spcBef>
              <a:spcAft>
                <a:spcPts val="0"/>
              </a:spcAft>
              <a:buSzPts val="1800"/>
              <a:buChar char="●"/>
            </a:pPr>
            <a:r>
              <a:rPr lang="en"/>
              <a:t>Modular page design allows for reusable objects</a:t>
            </a:r>
            <a:endParaRPr/>
          </a:p>
          <a:p>
            <a:pPr indent="-342900" lvl="0" marL="457200" rtl="0" algn="l">
              <a:spcBef>
                <a:spcPts val="0"/>
              </a:spcBef>
              <a:spcAft>
                <a:spcPts val="0"/>
              </a:spcAft>
              <a:buSzPts val="1800"/>
              <a:buChar char="●"/>
            </a:pPr>
            <a:r>
              <a:rPr lang="en"/>
              <a:t>Modular page design allows the separation of data from code</a:t>
            </a:r>
            <a:endParaRPr/>
          </a:p>
          <a:p>
            <a:pPr indent="0" lvl="0" marL="457200" rtl="0" algn="l">
              <a:spcBef>
                <a:spcPts val="1600"/>
              </a:spcBef>
              <a:spcAft>
                <a:spcPts val="0"/>
              </a:spcAft>
              <a:buNone/>
            </a:pPr>
            <a:r>
              <a:t/>
            </a:r>
            <a:endParaRPr/>
          </a:p>
          <a:p>
            <a:pPr indent="0" lvl="0" marL="457200" rtl="0" algn="l">
              <a:spcBef>
                <a:spcPts val="1600"/>
              </a:spcBef>
              <a:spcAft>
                <a:spcPts val="1600"/>
              </a:spcAft>
              <a:buNone/>
            </a:pPr>
            <a:r>
              <a:t/>
            </a:r>
            <a:endParaRPr/>
          </a:p>
        </p:txBody>
      </p:sp>
      <p:sp>
        <p:nvSpPr>
          <p:cNvPr id="111" name="Google Shape;111;p20"/>
          <p:cNvSpPr txBox="1"/>
          <p:nvPr>
            <p:ph type="title"/>
          </p:nvPr>
        </p:nvSpPr>
        <p:spPr>
          <a:xfrm>
            <a:off x="3275550" y="168200"/>
            <a:ext cx="2592900" cy="626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YikeSite 2.0</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21"/>
          <p:cNvSpPr txBox="1"/>
          <p:nvPr>
            <p:ph idx="1" type="body"/>
          </p:nvPr>
        </p:nvSpPr>
        <p:spPr>
          <a:xfrm>
            <a:off x="311700" y="1138875"/>
            <a:ext cx="8520600" cy="1109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a:t>At the time a simplistic use case model was all that was needed given the state of webpages. </a:t>
            </a:r>
            <a:endParaRPr b="1"/>
          </a:p>
        </p:txBody>
      </p:sp>
      <p:pic>
        <p:nvPicPr>
          <p:cNvPr id="117" name="Google Shape;117;p21"/>
          <p:cNvPicPr preferRelativeResize="0"/>
          <p:nvPr/>
        </p:nvPicPr>
        <p:blipFill>
          <a:blip r:embed="rId3">
            <a:alphaModFix/>
          </a:blip>
          <a:stretch>
            <a:fillRect/>
          </a:stretch>
        </p:blipFill>
        <p:spPr>
          <a:xfrm>
            <a:off x="6917775" y="3902137"/>
            <a:ext cx="1914525" cy="997265"/>
          </a:xfrm>
          <a:prstGeom prst="rect">
            <a:avLst/>
          </a:prstGeom>
          <a:noFill/>
          <a:ln>
            <a:noFill/>
          </a:ln>
        </p:spPr>
      </p:pic>
      <p:pic>
        <p:nvPicPr>
          <p:cNvPr id="118" name="Google Shape;118;p21"/>
          <p:cNvPicPr preferRelativeResize="0"/>
          <p:nvPr/>
        </p:nvPicPr>
        <p:blipFill>
          <a:blip r:embed="rId4">
            <a:alphaModFix/>
          </a:blip>
          <a:stretch>
            <a:fillRect/>
          </a:stretch>
        </p:blipFill>
        <p:spPr>
          <a:xfrm>
            <a:off x="1092996" y="1860547"/>
            <a:ext cx="5992227" cy="1925300"/>
          </a:xfrm>
          <a:prstGeom prst="rect">
            <a:avLst/>
          </a:prstGeom>
          <a:noFill/>
          <a:ln>
            <a:noFill/>
          </a:ln>
        </p:spPr>
      </p:pic>
      <p:sp>
        <p:nvSpPr>
          <p:cNvPr id="119" name="Google Shape;119;p21"/>
          <p:cNvSpPr txBox="1"/>
          <p:nvPr>
            <p:ph type="title"/>
          </p:nvPr>
        </p:nvSpPr>
        <p:spPr>
          <a:xfrm>
            <a:off x="3275550" y="168200"/>
            <a:ext cx="2592900" cy="626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YikeSite 2.0</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