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4b62e154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4b62e154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Ceilidh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4b8ece2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4b8ece2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4b62e154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4b62e154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4b62e154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4b62e15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4b62e154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4b62e154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b8ece2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b8ece2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c51f044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c51f044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c51f044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c51f044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b62e154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b62e154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Ceilidh - set roles based on strengths, skills, and background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b62e154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b62e154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Ceilidh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alpha val="72550"/>
          </a:srgbClr>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6101551"/>
          </a:xfrm>
          <a:prstGeom prst="rect">
            <a:avLst/>
          </a:prstGeom>
          <a:noFill/>
          <a:ln>
            <a:noFill/>
          </a:ln>
        </p:spPr>
      </p:pic>
      <p:sp>
        <p:nvSpPr>
          <p:cNvPr id="55" name="Google Shape;55;p13"/>
          <p:cNvSpPr/>
          <p:nvPr/>
        </p:nvSpPr>
        <p:spPr>
          <a:xfrm>
            <a:off x="0" y="0"/>
            <a:ext cx="9535200" cy="6200400"/>
          </a:xfrm>
          <a:prstGeom prst="rect">
            <a:avLst/>
          </a:prstGeom>
          <a:solidFill>
            <a:srgbClr val="FDDB48">
              <a:alpha val="860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067450" y="1818750"/>
            <a:ext cx="50091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Cardinal Consulting</a:t>
            </a:r>
            <a:endParaRPr b="1" sz="4000">
              <a:latin typeface="Helvetica Neue"/>
              <a:ea typeface="Helvetica Neue"/>
              <a:cs typeface="Helvetica Neue"/>
              <a:sym typeface="Helvetica Neue"/>
            </a:endParaRPr>
          </a:p>
        </p:txBody>
      </p:sp>
      <p:sp>
        <p:nvSpPr>
          <p:cNvPr id="57" name="Google Shape;57;p13"/>
          <p:cNvSpPr txBox="1"/>
          <p:nvPr/>
        </p:nvSpPr>
        <p:spPr>
          <a:xfrm>
            <a:off x="3434550" y="2571750"/>
            <a:ext cx="2274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Helvetica Neue"/>
                <a:ea typeface="Helvetica Neue"/>
                <a:cs typeface="Helvetica Neue"/>
                <a:sym typeface="Helvetica Neue"/>
              </a:rPr>
              <a:t>Animikii Charter</a:t>
            </a:r>
            <a:endParaRPr b="1" sz="2000">
              <a:latin typeface="Helvetica Neue"/>
              <a:ea typeface="Helvetica Neue"/>
              <a:cs typeface="Helvetica Neue"/>
              <a:sym typeface="Helvetica Neue"/>
            </a:endParaRPr>
          </a:p>
        </p:txBody>
      </p:sp>
      <p:sp>
        <p:nvSpPr>
          <p:cNvPr id="58" name="Google Shape;58;p13"/>
          <p:cNvSpPr txBox="1"/>
          <p:nvPr/>
        </p:nvSpPr>
        <p:spPr>
          <a:xfrm>
            <a:off x="72900" y="4549900"/>
            <a:ext cx="12129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Helvetica Neue"/>
                <a:ea typeface="Helvetica Neue"/>
                <a:cs typeface="Helvetica Neue"/>
                <a:sym typeface="Helvetica Neue"/>
              </a:rPr>
              <a:t>Team #7</a:t>
            </a:r>
            <a:endParaRPr b="1" sz="2000">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116" name="Shape 116"/>
        <p:cNvGrpSpPr/>
        <p:nvPr/>
      </p:nvGrpSpPr>
      <p:grpSpPr>
        <a:xfrm>
          <a:off x="0" y="0"/>
          <a:ext cx="0" cy="0"/>
          <a:chOff x="0" y="0"/>
          <a:chExt cx="0" cy="0"/>
        </a:xfrm>
      </p:grpSpPr>
      <p:sp>
        <p:nvSpPr>
          <p:cNvPr id="117" name="Google Shape;117;p22"/>
          <p:cNvSpPr txBox="1"/>
          <p:nvPr/>
        </p:nvSpPr>
        <p:spPr>
          <a:xfrm>
            <a:off x="3288300" y="586100"/>
            <a:ext cx="29013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Milestones</a:t>
            </a:r>
            <a:endParaRPr b="1" sz="4000">
              <a:latin typeface="Helvetica Neue"/>
              <a:ea typeface="Helvetica Neue"/>
              <a:cs typeface="Helvetica Neue"/>
              <a:sym typeface="Helvetica Neue"/>
            </a:endParaRPr>
          </a:p>
        </p:txBody>
      </p:sp>
      <p:sp>
        <p:nvSpPr>
          <p:cNvPr id="118" name="Google Shape;118;p22"/>
          <p:cNvSpPr txBox="1"/>
          <p:nvPr/>
        </p:nvSpPr>
        <p:spPr>
          <a:xfrm>
            <a:off x="649950" y="1534100"/>
            <a:ext cx="7799100" cy="2645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Project Charter - Oct. 15</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Prototype - Nov. 5</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Requirements - Nov. 6</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Presentation - Nov. 19</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Report - Dec. 4</a:t>
            </a:r>
            <a:endParaRPr b="1" sz="20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122" name="Shape 122"/>
        <p:cNvGrpSpPr/>
        <p:nvPr/>
      </p:nvGrpSpPr>
      <p:grpSpPr>
        <a:xfrm>
          <a:off x="0" y="0"/>
          <a:ext cx="0" cy="0"/>
          <a:chOff x="0" y="0"/>
          <a:chExt cx="0" cy="0"/>
        </a:xfrm>
      </p:grpSpPr>
      <p:sp>
        <p:nvSpPr>
          <p:cNvPr id="123" name="Google Shape;123;p23"/>
          <p:cNvSpPr txBox="1"/>
          <p:nvPr/>
        </p:nvSpPr>
        <p:spPr>
          <a:xfrm>
            <a:off x="1027200" y="1708200"/>
            <a:ext cx="7089600" cy="17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latin typeface="Helvetica Neue"/>
                <a:ea typeface="Helvetica Neue"/>
                <a:cs typeface="Helvetica Neue"/>
                <a:sym typeface="Helvetica Neue"/>
              </a:rPr>
              <a:t>Questions</a:t>
            </a:r>
            <a:endParaRPr b="1" sz="96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62" name="Shape 62"/>
        <p:cNvGrpSpPr/>
        <p:nvPr/>
      </p:nvGrpSpPr>
      <p:grpSpPr>
        <a:xfrm>
          <a:off x="0" y="0"/>
          <a:ext cx="0" cy="0"/>
          <a:chOff x="0" y="0"/>
          <a:chExt cx="0" cy="0"/>
        </a:xfrm>
      </p:grpSpPr>
      <p:sp>
        <p:nvSpPr>
          <p:cNvPr id="63" name="Google Shape;63;p14"/>
          <p:cNvSpPr txBox="1"/>
          <p:nvPr/>
        </p:nvSpPr>
        <p:spPr>
          <a:xfrm>
            <a:off x="2067450" y="586100"/>
            <a:ext cx="50820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Project Introduction</a:t>
            </a:r>
            <a:endParaRPr b="1" sz="4000">
              <a:latin typeface="Helvetica Neue"/>
              <a:ea typeface="Helvetica Neue"/>
              <a:cs typeface="Helvetica Neue"/>
              <a:sym typeface="Helvetica Neue"/>
            </a:endParaRPr>
          </a:p>
        </p:txBody>
      </p:sp>
      <p:sp>
        <p:nvSpPr>
          <p:cNvPr id="64" name="Google Shape;64;p14"/>
          <p:cNvSpPr txBox="1"/>
          <p:nvPr/>
        </p:nvSpPr>
        <p:spPr>
          <a:xfrm>
            <a:off x="649950" y="1534100"/>
            <a:ext cx="7799100" cy="2645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YikeSite is a CMS created by local digital agency Animikii</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Has not been updated and is now struggling to compete with other popular CMSs.</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Users desire a modern, intuitive experience</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Developers are bottlenecked by lack of modern web development tools and abilities</a:t>
            </a:r>
            <a:endParaRPr b="1" sz="20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68" name="Shape 68"/>
        <p:cNvGrpSpPr/>
        <p:nvPr/>
      </p:nvGrpSpPr>
      <p:grpSpPr>
        <a:xfrm>
          <a:off x="0" y="0"/>
          <a:ext cx="0" cy="0"/>
          <a:chOff x="0" y="0"/>
          <a:chExt cx="0" cy="0"/>
        </a:xfrm>
      </p:grpSpPr>
      <p:sp>
        <p:nvSpPr>
          <p:cNvPr id="69" name="Google Shape;69;p15"/>
          <p:cNvSpPr txBox="1"/>
          <p:nvPr/>
        </p:nvSpPr>
        <p:spPr>
          <a:xfrm>
            <a:off x="2989200" y="586100"/>
            <a:ext cx="31656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Background</a:t>
            </a:r>
            <a:endParaRPr b="1" sz="4000">
              <a:latin typeface="Helvetica Neue"/>
              <a:ea typeface="Helvetica Neue"/>
              <a:cs typeface="Helvetica Neue"/>
              <a:sym typeface="Helvetica Neue"/>
            </a:endParaRPr>
          </a:p>
        </p:txBody>
      </p:sp>
      <p:sp>
        <p:nvSpPr>
          <p:cNvPr id="70" name="Google Shape;70;p15"/>
          <p:cNvSpPr txBox="1"/>
          <p:nvPr/>
        </p:nvSpPr>
        <p:spPr>
          <a:xfrm>
            <a:off x="649950" y="1534100"/>
            <a:ext cx="7799100" cy="2645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YikeSite has a 15 year history</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Developers and users are accustomed to its workflow despite pain points</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Licensees have built businesses around it</a:t>
            </a:r>
            <a:endParaRPr b="1" sz="2000">
              <a:latin typeface="Helvetica Neue"/>
              <a:ea typeface="Helvetica Neue"/>
              <a:cs typeface="Helvetica Neue"/>
              <a:sym typeface="Helvetica Neue"/>
            </a:endParaRPr>
          </a:p>
          <a:p>
            <a:pPr indent="0" lvl="0" marL="0" rtl="0" algn="l">
              <a:spcBef>
                <a:spcPts val="0"/>
              </a:spcBef>
              <a:spcAft>
                <a:spcPts val="0"/>
              </a:spcAft>
              <a:buNone/>
            </a:pPr>
            <a:r>
              <a:t/>
            </a:r>
            <a:endParaRPr b="1" sz="20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74" name="Shape 74"/>
        <p:cNvGrpSpPr/>
        <p:nvPr/>
      </p:nvGrpSpPr>
      <p:grpSpPr>
        <a:xfrm>
          <a:off x="0" y="0"/>
          <a:ext cx="0" cy="0"/>
          <a:chOff x="0" y="0"/>
          <a:chExt cx="0" cy="0"/>
        </a:xfrm>
      </p:grpSpPr>
      <p:sp>
        <p:nvSpPr>
          <p:cNvPr id="75" name="Google Shape;75;p16"/>
          <p:cNvSpPr txBox="1"/>
          <p:nvPr/>
        </p:nvSpPr>
        <p:spPr>
          <a:xfrm>
            <a:off x="3158700" y="586100"/>
            <a:ext cx="28266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Objectives</a:t>
            </a:r>
            <a:endParaRPr b="1" sz="4000">
              <a:latin typeface="Helvetica Neue"/>
              <a:ea typeface="Helvetica Neue"/>
              <a:cs typeface="Helvetica Neue"/>
              <a:sym typeface="Helvetica Neue"/>
            </a:endParaRPr>
          </a:p>
        </p:txBody>
      </p:sp>
      <p:sp>
        <p:nvSpPr>
          <p:cNvPr id="76" name="Google Shape;76;p16"/>
          <p:cNvSpPr txBox="1"/>
          <p:nvPr/>
        </p:nvSpPr>
        <p:spPr>
          <a:xfrm>
            <a:off x="649950" y="1534100"/>
            <a:ext cx="7799100" cy="2645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Improve usability by providing separate tools for presentation configuration and content storage</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Adjust modern features such as live in-browser editing</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Complete project without alienating 200+ current clients and licensees</a:t>
            </a:r>
            <a:endParaRPr b="1" sz="2000">
              <a:latin typeface="Helvetica Neue"/>
              <a:ea typeface="Helvetica Neue"/>
              <a:cs typeface="Helvetica Neue"/>
              <a:sym typeface="Helvetica Neue"/>
            </a:endParaRPr>
          </a:p>
          <a:p>
            <a:pPr indent="0" lvl="0" marL="0" rtl="0" algn="l">
              <a:spcBef>
                <a:spcPts val="0"/>
              </a:spcBef>
              <a:spcAft>
                <a:spcPts val="0"/>
              </a:spcAft>
              <a:buNone/>
            </a:pPr>
            <a:r>
              <a:t/>
            </a:r>
            <a:endParaRPr b="1" sz="20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Scope</a:t>
            </a:r>
            <a:endParaRPr b="1">
              <a:latin typeface="Helvetica Neue"/>
              <a:ea typeface="Helvetica Neue"/>
              <a:cs typeface="Helvetica Neue"/>
              <a:sym typeface="Helvetica Neue"/>
            </a:endParaRPr>
          </a:p>
        </p:txBody>
      </p:sp>
      <p:sp>
        <p:nvSpPr>
          <p:cNvPr id="82" name="Google Shape;82;p17"/>
          <p:cNvSpPr txBox="1"/>
          <p:nvPr>
            <p:ph idx="1" type="body"/>
          </p:nvPr>
        </p:nvSpPr>
        <p:spPr>
          <a:xfrm>
            <a:off x="387897" y="1134154"/>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Helvetica Neue"/>
              <a:buChar char="●"/>
            </a:pPr>
            <a:r>
              <a:rPr b="1" lang="en" sz="2000">
                <a:solidFill>
                  <a:schemeClr val="dk1"/>
                </a:solidFill>
                <a:latin typeface="Helvetica Neue"/>
                <a:ea typeface="Helvetica Neue"/>
                <a:cs typeface="Helvetica Neue"/>
                <a:sym typeface="Helvetica Neue"/>
              </a:rPr>
              <a:t>Main focus is on providing a solution that will provide value to 4 identified key stakeholders </a:t>
            </a:r>
            <a:endParaRPr b="1" sz="2000">
              <a:solidFill>
                <a:schemeClr val="dk1"/>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chemeClr val="dk1"/>
              </a:buClr>
              <a:buSzPts val="1800"/>
              <a:buFont typeface="Helvetica Neue"/>
              <a:buChar char="○"/>
            </a:pPr>
            <a:r>
              <a:rPr b="1" lang="en" sz="1800">
                <a:solidFill>
                  <a:schemeClr val="dk1"/>
                </a:solidFill>
                <a:latin typeface="Helvetica Neue"/>
                <a:ea typeface="Helvetica Neue"/>
                <a:cs typeface="Helvetica Neue"/>
                <a:sym typeface="Helvetica Neue"/>
              </a:rPr>
              <a:t>Developers	</a:t>
            </a:r>
            <a:endParaRPr b="1" sz="1800">
              <a:solidFill>
                <a:schemeClr val="dk1"/>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chemeClr val="dk1"/>
              </a:buClr>
              <a:buSzPts val="1400"/>
              <a:buFont typeface="Helvetica Neue"/>
              <a:buChar char="■"/>
            </a:pPr>
            <a:r>
              <a:rPr b="1" lang="en">
                <a:solidFill>
                  <a:schemeClr val="dk1"/>
                </a:solidFill>
                <a:latin typeface="Helvetica Neue"/>
                <a:ea typeface="Helvetica Neue"/>
                <a:cs typeface="Helvetica Neue"/>
                <a:sym typeface="Helvetica Neue"/>
              </a:rPr>
              <a:t>Our solution will address the confusion between webpage and data entities by introducing a new data store to the system. As a result webpage entities will be able to draw upon these data stores and eliminate the tree structure which this stakeholder as identified to be problematic</a:t>
            </a:r>
            <a:endParaRPr b="1">
              <a:solidFill>
                <a:schemeClr val="dk1"/>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chemeClr val="dk1"/>
              </a:buClr>
              <a:buSzPts val="1400"/>
              <a:buFont typeface="Helvetica Neue"/>
              <a:buChar char="■"/>
            </a:pPr>
            <a:r>
              <a:rPr b="1" lang="en">
                <a:solidFill>
                  <a:schemeClr val="dk1"/>
                </a:solidFill>
                <a:latin typeface="Helvetica Neue"/>
                <a:ea typeface="Helvetica Neue"/>
                <a:cs typeface="Helvetica Neue"/>
                <a:sym typeface="Helvetica Neue"/>
              </a:rPr>
              <a:t>The new entities will provide a modular solution that will allow webpage entities to be able to add data elements that are able to be modified in browser. This offers a customizable back-end solution that aligns with the current niche of the market that Animikii finds itself in</a:t>
            </a:r>
            <a:endParaRPr b="1">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Scope</a:t>
            </a:r>
            <a:endParaRPr b="1">
              <a:latin typeface="Helvetica Neue"/>
              <a:ea typeface="Helvetica Neue"/>
              <a:cs typeface="Helvetica Neue"/>
              <a:sym typeface="Helvetica Neue"/>
            </a:endParaRPr>
          </a:p>
        </p:txBody>
      </p:sp>
      <p:sp>
        <p:nvSpPr>
          <p:cNvPr id="88" name="Google Shape;88;p18"/>
          <p:cNvSpPr txBox="1"/>
          <p:nvPr>
            <p:ph idx="1" type="body"/>
          </p:nvPr>
        </p:nvSpPr>
        <p:spPr>
          <a:xfrm>
            <a:off x="387897" y="1134154"/>
            <a:ext cx="8520600" cy="3416400"/>
          </a:xfrm>
          <a:prstGeom prst="rect">
            <a:avLst/>
          </a:prstGeom>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Clr>
                <a:srgbClr val="000000"/>
              </a:buClr>
              <a:buSzPts val="1400"/>
              <a:buFont typeface="Helvetica Neue"/>
              <a:buChar char="○"/>
            </a:pPr>
            <a:r>
              <a:rPr b="1" lang="en" sz="1800">
                <a:solidFill>
                  <a:srgbClr val="000000"/>
                </a:solidFill>
                <a:latin typeface="Helvetica Neue"/>
                <a:ea typeface="Helvetica Neue"/>
                <a:cs typeface="Helvetica Neue"/>
                <a:sym typeface="Helvetica Neue"/>
              </a:rPr>
              <a:t>Licensees</a:t>
            </a:r>
            <a:endParaRPr b="1" sz="1800">
              <a:solidFill>
                <a:srgbClr val="000000"/>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rgbClr val="000000"/>
              </a:buClr>
              <a:buSzPts val="1400"/>
              <a:buFont typeface="Helvetica Neue"/>
              <a:buChar char="■"/>
            </a:pPr>
            <a:r>
              <a:rPr b="1" lang="en">
                <a:solidFill>
                  <a:srgbClr val="000000"/>
                </a:solidFill>
                <a:latin typeface="Helvetica Neue"/>
                <a:ea typeface="Helvetica Neue"/>
                <a:cs typeface="Helvetica Neue"/>
                <a:sym typeface="Helvetica Neue"/>
              </a:rPr>
              <a:t>Our solution will comb existing entities that will be able to separate between webpage entities and data entities. The information will then be separated into the aforementioned </a:t>
            </a:r>
            <a:r>
              <a:rPr b="1" lang="en">
                <a:solidFill>
                  <a:srgbClr val="000000"/>
                </a:solidFill>
                <a:latin typeface="Helvetica Neue"/>
                <a:ea typeface="Helvetica Neue"/>
                <a:cs typeface="Helvetica Neue"/>
                <a:sym typeface="Helvetica Neue"/>
              </a:rPr>
              <a:t>web page</a:t>
            </a:r>
            <a:r>
              <a:rPr b="1" lang="en">
                <a:solidFill>
                  <a:srgbClr val="000000"/>
                </a:solidFill>
                <a:latin typeface="Helvetica Neue"/>
                <a:ea typeface="Helvetica Neue"/>
                <a:cs typeface="Helvetica Neue"/>
                <a:sym typeface="Helvetica Neue"/>
              </a:rPr>
              <a:t> structure, and data structure. As a result the licensees will not have to make any changes on their end, nor will their existing </a:t>
            </a:r>
            <a:r>
              <a:rPr b="1" lang="en">
                <a:solidFill>
                  <a:srgbClr val="000000"/>
                </a:solidFill>
                <a:latin typeface="Helvetica Neue"/>
                <a:ea typeface="Helvetica Neue"/>
                <a:cs typeface="Helvetica Neue"/>
                <a:sym typeface="Helvetica Neue"/>
              </a:rPr>
              <a:t>web pages</a:t>
            </a:r>
            <a:r>
              <a:rPr b="1" lang="en">
                <a:solidFill>
                  <a:srgbClr val="000000"/>
                </a:solidFill>
                <a:latin typeface="Helvetica Neue"/>
                <a:ea typeface="Helvetica Neue"/>
                <a:cs typeface="Helvetica Neue"/>
                <a:sym typeface="Helvetica Neue"/>
              </a:rPr>
              <a:t> change</a:t>
            </a:r>
            <a:endParaRPr b="1">
              <a:solidFill>
                <a:srgbClr val="000000"/>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000000"/>
              </a:buClr>
              <a:buSzPts val="1400"/>
              <a:buFont typeface="Helvetica Neue"/>
              <a:buChar char="○"/>
            </a:pPr>
            <a:r>
              <a:rPr b="1" lang="en">
                <a:solidFill>
                  <a:srgbClr val="000000"/>
                </a:solidFill>
                <a:latin typeface="Helvetica Neue"/>
                <a:ea typeface="Helvetica Neue"/>
                <a:cs typeface="Helvetica Neue"/>
                <a:sym typeface="Helvetica Neue"/>
              </a:rPr>
              <a:t>CEO</a:t>
            </a:r>
            <a:endParaRPr b="1">
              <a:solidFill>
                <a:srgbClr val="000000"/>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rgbClr val="000000"/>
              </a:buClr>
              <a:buSzPts val="1400"/>
              <a:buFont typeface="Helvetica Neue"/>
              <a:buChar char="■"/>
            </a:pPr>
            <a:r>
              <a:rPr b="1" lang="en">
                <a:solidFill>
                  <a:srgbClr val="000000"/>
                </a:solidFill>
                <a:latin typeface="Helvetica Neue"/>
                <a:ea typeface="Helvetica Neue"/>
                <a:cs typeface="Helvetica Neue"/>
                <a:sym typeface="Helvetica Neue"/>
              </a:rPr>
              <a:t>By automating the extraction of existing data entities this prevents the tedious method of analyzing every entity of the current system and manually separating webpage from data entities. The perceived value of the CEO is the reduction of money spent on this potential analysis</a:t>
            </a:r>
            <a:endParaRPr b="1">
              <a:solidFill>
                <a:srgbClr val="0000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Helvetica Neue"/>
                <a:ea typeface="Helvetica Neue"/>
                <a:cs typeface="Helvetica Neue"/>
                <a:sym typeface="Helvetica Neue"/>
              </a:rPr>
              <a:t>Scope</a:t>
            </a:r>
            <a:endParaRPr b="1">
              <a:latin typeface="Helvetica Neue"/>
              <a:ea typeface="Helvetica Neue"/>
              <a:cs typeface="Helvetica Neue"/>
              <a:sym typeface="Helvetica Neue"/>
            </a:endParaRPr>
          </a:p>
        </p:txBody>
      </p:sp>
      <p:sp>
        <p:nvSpPr>
          <p:cNvPr id="94" name="Google Shape;94;p19"/>
          <p:cNvSpPr txBox="1"/>
          <p:nvPr>
            <p:ph idx="1" type="body"/>
          </p:nvPr>
        </p:nvSpPr>
        <p:spPr>
          <a:xfrm>
            <a:off x="387897" y="1134154"/>
            <a:ext cx="8520600" cy="3416400"/>
          </a:xfrm>
          <a:prstGeom prst="rect">
            <a:avLst/>
          </a:prstGeom>
        </p:spPr>
        <p:txBody>
          <a:bodyPr anchorCtr="0" anchor="t" bIns="91425" lIns="91425" spcFirstLastPara="1" rIns="91425" wrap="square" tIns="91425">
            <a:noAutofit/>
          </a:bodyPr>
          <a:lstStyle/>
          <a:p>
            <a:pPr indent="-317500" lvl="1" marL="914400" rtl="0" algn="l">
              <a:lnSpc>
                <a:spcPct val="150000"/>
              </a:lnSpc>
              <a:spcBef>
                <a:spcPts val="0"/>
              </a:spcBef>
              <a:spcAft>
                <a:spcPts val="0"/>
              </a:spcAft>
              <a:buClr>
                <a:srgbClr val="000000"/>
              </a:buClr>
              <a:buSzPts val="1400"/>
              <a:buFont typeface="Helvetica Neue"/>
              <a:buChar char="○"/>
            </a:pPr>
            <a:r>
              <a:rPr b="1" lang="en" sz="1800">
                <a:solidFill>
                  <a:srgbClr val="000000"/>
                </a:solidFill>
                <a:latin typeface="Helvetica Neue"/>
                <a:ea typeface="Helvetica Neue"/>
                <a:cs typeface="Helvetica Neue"/>
                <a:sym typeface="Helvetica Neue"/>
              </a:rPr>
              <a:t>Users</a:t>
            </a:r>
            <a:endParaRPr b="1" sz="1800">
              <a:solidFill>
                <a:srgbClr val="000000"/>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rgbClr val="000000"/>
              </a:buClr>
              <a:buSzPts val="1400"/>
              <a:buFont typeface="Helvetica Neue"/>
              <a:buChar char="■"/>
            </a:pPr>
            <a:r>
              <a:rPr b="1" lang="en">
                <a:solidFill>
                  <a:srgbClr val="000000"/>
                </a:solidFill>
                <a:latin typeface="Helvetica Neue"/>
                <a:ea typeface="Helvetica Neue"/>
                <a:cs typeface="Helvetica Neue"/>
                <a:sym typeface="Helvetica Neue"/>
              </a:rPr>
              <a:t>Will be able to add/modify webpages without having to worry about, nor be restricted by, the data that is being added</a:t>
            </a:r>
            <a:endParaRPr b="1">
              <a:solidFill>
                <a:srgbClr val="000000"/>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rgbClr val="000000"/>
              </a:buClr>
              <a:buSzPts val="1400"/>
              <a:buFont typeface="Helvetica Neue"/>
              <a:buChar char="■"/>
            </a:pPr>
            <a:r>
              <a:rPr b="1" lang="en">
                <a:solidFill>
                  <a:srgbClr val="000000"/>
                </a:solidFill>
                <a:latin typeface="Helvetica Neue"/>
                <a:ea typeface="Helvetica Neue"/>
                <a:cs typeface="Helvetica Neue"/>
                <a:sym typeface="Helvetica Neue"/>
              </a:rPr>
              <a:t>The modular approach would allows new features to be added to existing webpages without affecting any current functionaility if the user does not wish to use any new functions</a:t>
            </a:r>
            <a:endParaRPr b="1">
              <a:solidFill>
                <a:srgbClr val="000000"/>
              </a:solidFill>
              <a:latin typeface="Helvetica Neue"/>
              <a:ea typeface="Helvetica Neue"/>
              <a:cs typeface="Helvetica Neue"/>
              <a:sym typeface="Helvetica Neue"/>
            </a:endParaRPr>
          </a:p>
          <a:p>
            <a:pPr indent="-317500" lvl="2" marL="1371600" rtl="0" algn="l">
              <a:lnSpc>
                <a:spcPct val="150000"/>
              </a:lnSpc>
              <a:spcBef>
                <a:spcPts val="0"/>
              </a:spcBef>
              <a:spcAft>
                <a:spcPts val="0"/>
              </a:spcAft>
              <a:buClr>
                <a:srgbClr val="000000"/>
              </a:buClr>
              <a:buSzPts val="1400"/>
              <a:buFont typeface="Helvetica Neue"/>
              <a:buChar char="■"/>
            </a:pPr>
            <a:r>
              <a:rPr b="1" lang="en">
                <a:solidFill>
                  <a:srgbClr val="000000"/>
                </a:solidFill>
                <a:latin typeface="Helvetica Neue"/>
                <a:ea typeface="Helvetica Neue"/>
                <a:cs typeface="Helvetica Neue"/>
                <a:sym typeface="Helvetica Neue"/>
              </a:rPr>
              <a:t>In terms of value the user is offered more functionality, and a better user experience at the cost of nothing</a:t>
            </a:r>
            <a:endParaRPr b="1">
              <a:solidFill>
                <a:srgbClr val="000000"/>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160987" y="405688"/>
            <a:ext cx="2686050" cy="2409825"/>
          </a:xfrm>
          <a:prstGeom prst="rect">
            <a:avLst/>
          </a:prstGeom>
          <a:noFill/>
          <a:ln>
            <a:noFill/>
          </a:ln>
        </p:spPr>
      </p:pic>
      <p:pic>
        <p:nvPicPr>
          <p:cNvPr id="100" name="Google Shape;100;p20"/>
          <p:cNvPicPr preferRelativeResize="0"/>
          <p:nvPr/>
        </p:nvPicPr>
        <p:blipFill>
          <a:blip r:embed="rId4">
            <a:alphaModFix/>
          </a:blip>
          <a:stretch>
            <a:fillRect/>
          </a:stretch>
        </p:blipFill>
        <p:spPr>
          <a:xfrm>
            <a:off x="4572000" y="2815475"/>
            <a:ext cx="2609850" cy="2400300"/>
          </a:xfrm>
          <a:prstGeom prst="rect">
            <a:avLst/>
          </a:prstGeom>
          <a:noFill/>
          <a:ln>
            <a:noFill/>
          </a:ln>
        </p:spPr>
      </p:pic>
      <p:pic>
        <p:nvPicPr>
          <p:cNvPr id="101" name="Google Shape;101;p20"/>
          <p:cNvPicPr preferRelativeResize="0"/>
          <p:nvPr/>
        </p:nvPicPr>
        <p:blipFill>
          <a:blip r:embed="rId5">
            <a:alphaModFix/>
          </a:blip>
          <a:stretch>
            <a:fillRect/>
          </a:stretch>
        </p:blipFill>
        <p:spPr>
          <a:xfrm>
            <a:off x="-71800" y="2877388"/>
            <a:ext cx="2507679" cy="2276475"/>
          </a:xfrm>
          <a:prstGeom prst="rect">
            <a:avLst/>
          </a:prstGeom>
          <a:noFill/>
          <a:ln>
            <a:noFill/>
          </a:ln>
        </p:spPr>
      </p:pic>
      <p:pic>
        <p:nvPicPr>
          <p:cNvPr id="102" name="Google Shape;102;p20"/>
          <p:cNvPicPr preferRelativeResize="0"/>
          <p:nvPr/>
        </p:nvPicPr>
        <p:blipFill>
          <a:blip r:embed="rId6">
            <a:alphaModFix/>
          </a:blip>
          <a:stretch>
            <a:fillRect/>
          </a:stretch>
        </p:blipFill>
        <p:spPr>
          <a:xfrm>
            <a:off x="6929025" y="410438"/>
            <a:ext cx="2333625" cy="2400300"/>
          </a:xfrm>
          <a:prstGeom prst="rect">
            <a:avLst/>
          </a:prstGeom>
          <a:noFill/>
          <a:ln>
            <a:noFill/>
          </a:ln>
        </p:spPr>
      </p:pic>
      <p:pic>
        <p:nvPicPr>
          <p:cNvPr id="103" name="Google Shape;103;p20"/>
          <p:cNvPicPr preferRelativeResize="0"/>
          <p:nvPr/>
        </p:nvPicPr>
        <p:blipFill>
          <a:blip r:embed="rId7">
            <a:alphaModFix/>
          </a:blip>
          <a:stretch>
            <a:fillRect/>
          </a:stretch>
        </p:blipFill>
        <p:spPr>
          <a:xfrm>
            <a:off x="2281200" y="2847487"/>
            <a:ext cx="2507675" cy="2336287"/>
          </a:xfrm>
          <a:prstGeom prst="rect">
            <a:avLst/>
          </a:prstGeom>
          <a:noFill/>
          <a:ln>
            <a:noFill/>
          </a:ln>
        </p:spPr>
      </p:pic>
      <p:pic>
        <p:nvPicPr>
          <p:cNvPr id="104" name="Google Shape;104;p20"/>
          <p:cNvPicPr preferRelativeResize="0"/>
          <p:nvPr/>
        </p:nvPicPr>
        <p:blipFill>
          <a:blip r:embed="rId8">
            <a:alphaModFix/>
          </a:blip>
          <a:stretch>
            <a:fillRect/>
          </a:stretch>
        </p:blipFill>
        <p:spPr>
          <a:xfrm>
            <a:off x="7118830" y="2810700"/>
            <a:ext cx="1954008" cy="2286000"/>
          </a:xfrm>
          <a:prstGeom prst="rect">
            <a:avLst/>
          </a:prstGeom>
          <a:noFill/>
          <a:ln>
            <a:noFill/>
          </a:ln>
        </p:spPr>
      </p:pic>
      <p:sp>
        <p:nvSpPr>
          <p:cNvPr id="105" name="Google Shape;105;p20"/>
          <p:cNvSpPr txBox="1"/>
          <p:nvPr/>
        </p:nvSpPr>
        <p:spPr>
          <a:xfrm>
            <a:off x="2807038" y="768325"/>
            <a:ext cx="38400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Meet the Team</a:t>
            </a:r>
            <a:endParaRPr b="1" sz="4000">
              <a:latin typeface="Helvetica Neue"/>
              <a:ea typeface="Helvetica Neue"/>
              <a:cs typeface="Helvetica Neue"/>
              <a:sym typeface="Helvetica Neue"/>
            </a:endParaRPr>
          </a:p>
        </p:txBody>
      </p:sp>
      <p:sp>
        <p:nvSpPr>
          <p:cNvPr id="106" name="Google Shape;106;p20"/>
          <p:cNvSpPr txBox="1"/>
          <p:nvPr/>
        </p:nvSpPr>
        <p:spPr>
          <a:xfrm>
            <a:off x="2807038" y="1699888"/>
            <a:ext cx="38400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Helvetica Neue"/>
                <a:ea typeface="Helvetica Neue"/>
                <a:cs typeface="Helvetica Neue"/>
                <a:sym typeface="Helvetica Neue"/>
              </a:rPr>
              <a:t>D</a:t>
            </a:r>
            <a:r>
              <a:rPr b="1" lang="en" sz="2000">
                <a:latin typeface="Helvetica Neue"/>
                <a:ea typeface="Helvetica Neue"/>
                <a:cs typeface="Helvetica Neue"/>
                <a:sym typeface="Helvetica Neue"/>
              </a:rPr>
              <a:t>igital problem solvers with a diverse track record</a:t>
            </a:r>
            <a:endParaRPr b="1" sz="20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DB48"/>
        </a:solidFill>
      </p:bgPr>
    </p:bg>
    <p:spTree>
      <p:nvGrpSpPr>
        <p:cNvPr id="110" name="Shape 110"/>
        <p:cNvGrpSpPr/>
        <p:nvPr/>
      </p:nvGrpSpPr>
      <p:grpSpPr>
        <a:xfrm>
          <a:off x="0" y="0"/>
          <a:ext cx="0" cy="0"/>
          <a:chOff x="0" y="0"/>
          <a:chExt cx="0" cy="0"/>
        </a:xfrm>
      </p:grpSpPr>
      <p:sp>
        <p:nvSpPr>
          <p:cNvPr id="111" name="Google Shape;111;p21"/>
          <p:cNvSpPr txBox="1"/>
          <p:nvPr/>
        </p:nvSpPr>
        <p:spPr>
          <a:xfrm>
            <a:off x="3288300" y="586100"/>
            <a:ext cx="25674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Helvetica Neue"/>
                <a:ea typeface="Helvetica Neue"/>
                <a:cs typeface="Helvetica Neue"/>
                <a:sym typeface="Helvetica Neue"/>
              </a:rPr>
              <a:t>Approach</a:t>
            </a:r>
            <a:endParaRPr b="1" sz="4000">
              <a:latin typeface="Helvetica Neue"/>
              <a:ea typeface="Helvetica Neue"/>
              <a:cs typeface="Helvetica Neue"/>
              <a:sym typeface="Helvetica Neue"/>
            </a:endParaRPr>
          </a:p>
        </p:txBody>
      </p:sp>
      <p:sp>
        <p:nvSpPr>
          <p:cNvPr id="112" name="Google Shape;112;p21"/>
          <p:cNvSpPr txBox="1"/>
          <p:nvPr/>
        </p:nvSpPr>
        <p:spPr>
          <a:xfrm>
            <a:off x="649950" y="1534100"/>
            <a:ext cx="7799100" cy="2645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Agile methodology</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1 week sprints</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Weekly sprint planning on Fridays</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Bi-weekly progress meetings with Animikii CEO</a:t>
            </a:r>
            <a:endParaRPr b="1" sz="2000">
              <a:latin typeface="Helvetica Neue"/>
              <a:ea typeface="Helvetica Neue"/>
              <a:cs typeface="Helvetica Neue"/>
              <a:sym typeface="Helvetica Neue"/>
            </a:endParaRPr>
          </a:p>
          <a:p>
            <a:pPr indent="-355600" lvl="0" marL="457200" rtl="0" algn="l">
              <a:lnSpc>
                <a:spcPct val="150000"/>
              </a:lnSpc>
              <a:spcBef>
                <a:spcPts val="0"/>
              </a:spcBef>
              <a:spcAft>
                <a:spcPts val="0"/>
              </a:spcAft>
              <a:buSzPts val="2000"/>
              <a:buFont typeface="Helvetica Neue"/>
              <a:buChar char="●"/>
            </a:pPr>
            <a:r>
              <a:rPr b="1" lang="en" sz="2000">
                <a:latin typeface="Helvetica Neue"/>
                <a:ea typeface="Helvetica Neue"/>
                <a:cs typeface="Helvetica Neue"/>
                <a:sym typeface="Helvetica Neue"/>
              </a:rPr>
              <a:t>Weekly progress meetings with current Animikii developers to determine whether the modular solution is viable</a:t>
            </a:r>
            <a:endParaRPr b="1" sz="2000">
              <a:latin typeface="Helvetica Neue"/>
              <a:ea typeface="Helvetica Neue"/>
              <a:cs typeface="Helvetica Neue"/>
              <a:sym typeface="Helvetica Neue"/>
            </a:endParaRPr>
          </a:p>
          <a:p>
            <a:pPr indent="0" lvl="0" marL="0" rtl="0" algn="l">
              <a:spcBef>
                <a:spcPts val="0"/>
              </a:spcBef>
              <a:spcAft>
                <a:spcPts val="0"/>
              </a:spcAft>
              <a:buNone/>
            </a:pPr>
            <a:r>
              <a:t/>
            </a:r>
            <a:endParaRPr b="1" sz="20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