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4I3cgxk8e3rIDSAgC/Wb015MW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Google Shape;27;p14"/>
          <p:cNvGrpSpPr/>
          <p:nvPr/>
        </p:nvGrpSpPr>
        <p:grpSpPr>
          <a:xfrm>
            <a:off x="0" y="-8467"/>
            <a:ext cx="12192000" cy="6866467"/>
            <a:chOff x="0" y="-8467"/>
            <a:chExt cx="12192000" cy="6866467"/>
          </a:xfrm>
        </p:grpSpPr>
        <p:cxnSp>
          <p:nvCxnSpPr>
            <p:cNvPr id="28" name="Google Shape;28;p14"/>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9" name="Google Shape;29;p14"/>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30" name="Google Shape;30;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40" name="Google Shape;4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2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7" name="Google Shape;97;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4" name="Google Shape;10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08" name="Google Shape;108;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2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2" name="Google Shape;11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9" name="Google Shape;11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3" name="Google Shape;123;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2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8" name="Google Shape;12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0" name="Shape 160"/>
        <p:cNvGrpSpPr/>
        <p:nvPr/>
      </p:nvGrpSpPr>
      <p:grpSpPr>
        <a:xfrm>
          <a:off x="0" y="0"/>
          <a:ext cx="0" cy="0"/>
          <a:chOff x="0" y="0"/>
          <a:chExt cx="0" cy="0"/>
        </a:xfrm>
      </p:grpSpPr>
      <p:sp>
        <p:nvSpPr>
          <p:cNvPr id="161" name="Google Shape;161;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2" name="Google Shape;5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2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2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90" name="Google Shape;90;p2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23" name="Google Shape;2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 name="Google Shape;2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5" name="Google Shape;2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3" name="Shape 143"/>
        <p:cNvGrpSpPr/>
        <p:nvPr/>
      </p:nvGrpSpPr>
      <p:grpSpPr>
        <a:xfrm>
          <a:off x="0" y="0"/>
          <a:ext cx="0" cy="0"/>
          <a:chOff x="0" y="0"/>
          <a:chExt cx="0" cy="0"/>
        </a:xfrm>
      </p:grpSpPr>
      <p:grpSp>
        <p:nvGrpSpPr>
          <p:cNvPr id="144" name="Google Shape;144;p16"/>
          <p:cNvGrpSpPr/>
          <p:nvPr/>
        </p:nvGrpSpPr>
        <p:grpSpPr>
          <a:xfrm>
            <a:off x="0" y="-8467"/>
            <a:ext cx="12192000" cy="6866467"/>
            <a:chOff x="0" y="-8467"/>
            <a:chExt cx="12192000" cy="6866467"/>
          </a:xfrm>
        </p:grpSpPr>
        <p:cxnSp>
          <p:nvCxnSpPr>
            <p:cNvPr id="145" name="Google Shape;145;p16"/>
            <p:cNvCxnSpPr/>
            <p:nvPr/>
          </p:nvCxnSpPr>
          <p:spPr>
            <a:xfrm>
              <a:off x="9371012" y="0"/>
              <a:ext cx="1219200" cy="6858000"/>
            </a:xfrm>
            <a:prstGeom prst="straightConnector1">
              <a:avLst/>
            </a:prstGeom>
            <a:noFill/>
            <a:ln cap="flat" cmpd="sng" w="9525">
              <a:solidFill>
                <a:srgbClr val="FEFEFE"/>
              </a:solidFill>
              <a:prstDash val="solid"/>
              <a:round/>
              <a:headEnd len="sm" w="sm" type="none"/>
              <a:tailEnd len="sm" w="sm" type="none"/>
            </a:ln>
          </p:spPr>
        </p:cxnSp>
        <p:cxnSp>
          <p:nvCxnSpPr>
            <p:cNvPr id="146" name="Google Shape;146;p16"/>
            <p:cNvCxnSpPr/>
            <p:nvPr/>
          </p:nvCxnSpPr>
          <p:spPr>
            <a:xfrm flipH="1">
              <a:off x="7425267" y="3681413"/>
              <a:ext cx="4763558" cy="3176587"/>
            </a:xfrm>
            <a:prstGeom prst="straightConnector1">
              <a:avLst/>
            </a:prstGeom>
            <a:noFill/>
            <a:ln cap="flat" cmpd="sng" w="9525">
              <a:solidFill>
                <a:srgbClr val="FEFEFE"/>
              </a:solidFill>
              <a:prstDash val="solid"/>
              <a:round/>
              <a:headEnd len="sm" w="sm" type="none"/>
              <a:tailEnd len="sm" w="sm" type="none"/>
            </a:ln>
          </p:spPr>
        </p:cxnSp>
        <p:sp>
          <p:nvSpPr>
            <p:cNvPr id="147" name="Google Shape;147;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8" name="Google Shape;148;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9" name="Google Shape;149;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1" name="Google Shape;151;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2" name="Google Shape;152;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3" name="Google Shape;153;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6" name="Google Shape;156;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57" name="Google Shape;157;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8" name="Google Shape;158;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9" name="Google Shape;159;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Campus Wide Soft Plastics Recycling</a:t>
            </a:r>
            <a:endParaRPr/>
          </a:p>
        </p:txBody>
      </p:sp>
      <p:sp>
        <p:nvSpPr>
          <p:cNvPr id="171" name="Google Shape;171;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Ryan Woodward, Joel Cohen, Gareth Marriott, Bowu 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86" name="Shape 286"/>
        <p:cNvGrpSpPr/>
        <p:nvPr/>
      </p:nvGrpSpPr>
      <p:grpSpPr>
        <a:xfrm>
          <a:off x="0" y="0"/>
          <a:ext cx="0" cy="0"/>
          <a:chOff x="0" y="0"/>
          <a:chExt cx="0" cy="0"/>
        </a:xfrm>
      </p:grpSpPr>
      <p:sp>
        <p:nvSpPr>
          <p:cNvPr id="287" name="Google Shape;287;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8" name="Google Shape;288;p10"/>
          <p:cNvSpPr txBox="1"/>
          <p:nvPr>
            <p:ph type="title"/>
          </p:nvPr>
        </p:nvSpPr>
        <p:spPr>
          <a:xfrm>
            <a:off x="1043950" y="1179151"/>
            <a:ext cx="3300646" cy="44638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Problems</a:t>
            </a:r>
            <a:endParaRPr/>
          </a:p>
        </p:txBody>
      </p:sp>
      <p:sp>
        <p:nvSpPr>
          <p:cNvPr id="289" name="Google Shape;289;p10"/>
          <p:cNvSpPr/>
          <p:nvPr/>
        </p:nvSpPr>
        <p:spPr>
          <a:xfrm>
            <a:off x="0" y="4013200"/>
            <a:ext cx="448733" cy="2844800"/>
          </a:xfrm>
          <a:prstGeom prst="triangle">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10"/>
          <p:cNvCxnSpPr/>
          <p:nvPr/>
        </p:nvCxnSpPr>
        <p:spPr>
          <a:xfrm>
            <a:off x="4656670" y="1442595"/>
            <a:ext cx="0" cy="3937000"/>
          </a:xfrm>
          <a:prstGeom prst="straightConnector1">
            <a:avLst/>
          </a:prstGeom>
          <a:noFill/>
          <a:ln cap="rnd" cmpd="sng" w="12700">
            <a:solidFill>
              <a:schemeClr val="accent1"/>
            </a:solidFill>
            <a:prstDash val="solid"/>
            <a:round/>
            <a:headEnd len="sm" w="sm" type="none"/>
            <a:tailEnd len="sm" w="sm" type="none"/>
          </a:ln>
        </p:spPr>
      </p:cxnSp>
      <p:sp>
        <p:nvSpPr>
          <p:cNvPr id="291" name="Google Shape;291;p10"/>
          <p:cNvSpPr txBox="1"/>
          <p:nvPr>
            <p:ph idx="1" type="body"/>
          </p:nvPr>
        </p:nvSpPr>
        <p:spPr>
          <a:xfrm>
            <a:off x="4978918" y="1109145"/>
            <a:ext cx="6341016" cy="46039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Upon searching sites such as directindustry.com we found no reasonably priced commercial solution for the cleaning of soft plastics.</a:t>
            </a:r>
            <a:endParaRPr/>
          </a:p>
          <a:p>
            <a:pPr indent="-342900" lvl="0" marL="342900" rtl="0" algn="l">
              <a:spcBef>
                <a:spcPts val="1000"/>
              </a:spcBef>
              <a:spcAft>
                <a:spcPts val="0"/>
              </a:spcAft>
              <a:buSzPts val="1440"/>
              <a:buChar char="►"/>
            </a:pPr>
            <a:r>
              <a:rPr lang="en-US"/>
              <a:t>Lack of response from BC Hydro regarding acceptable levels of microplastic contamination</a:t>
            </a:r>
            <a:endParaRPr/>
          </a:p>
          <a:p>
            <a:pPr indent="-251459" lvl="0" marL="342900" rtl="0" algn="l">
              <a:spcBef>
                <a:spcPts val="1000"/>
              </a:spcBef>
              <a:spcAft>
                <a:spcPts val="0"/>
              </a:spcAft>
              <a:buSzPts val="1440"/>
              <a:buNone/>
            </a:pPr>
            <a:r>
              <a:t/>
            </a:r>
            <a:endParaRPr/>
          </a:p>
        </p:txBody>
      </p:sp>
      <p:sp>
        <p:nvSpPr>
          <p:cNvPr id="292" name="Google Shape;292;p10"/>
          <p:cNvSpPr/>
          <p:nvPr/>
        </p:nvSpPr>
        <p:spPr>
          <a:xfrm flipH="1" rot="10800000">
            <a:off x="11364139" y="0"/>
            <a:ext cx="842596" cy="4616289"/>
          </a:xfrm>
          <a:prstGeom prst="triangle">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96" name="Shape 296"/>
        <p:cNvGrpSpPr/>
        <p:nvPr/>
      </p:nvGrpSpPr>
      <p:grpSpPr>
        <a:xfrm>
          <a:off x="0" y="0"/>
          <a:ext cx="0" cy="0"/>
          <a:chOff x="0" y="0"/>
          <a:chExt cx="0" cy="0"/>
        </a:xfrm>
      </p:grpSpPr>
      <p:sp>
        <p:nvSpPr>
          <p:cNvPr id="297" name="Google Shape;297;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8" name="Google Shape;298;p11"/>
          <p:cNvSpPr txBox="1"/>
          <p:nvPr>
            <p:ph type="title"/>
          </p:nvPr>
        </p:nvSpPr>
        <p:spPr>
          <a:xfrm>
            <a:off x="652481" y="1382486"/>
            <a:ext cx="3547581" cy="40930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Work Remaining</a:t>
            </a:r>
            <a:endParaRPr/>
          </a:p>
        </p:txBody>
      </p:sp>
      <p:grpSp>
        <p:nvGrpSpPr>
          <p:cNvPr id="299" name="Google Shape;299;p11"/>
          <p:cNvGrpSpPr/>
          <p:nvPr/>
        </p:nvGrpSpPr>
        <p:grpSpPr>
          <a:xfrm>
            <a:off x="1329267" y="-8467"/>
            <a:ext cx="4766733" cy="6866467"/>
            <a:chOff x="7425267" y="-8467"/>
            <a:chExt cx="4766733" cy="6866467"/>
          </a:xfrm>
        </p:grpSpPr>
        <p:cxnSp>
          <p:nvCxnSpPr>
            <p:cNvPr id="300" name="Google Shape;300;p11"/>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301" name="Google Shape;301;p11"/>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302" name="Google Shape;302;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3" name="Google Shape;303;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4" name="Google Shape;304;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6" name="Google Shape;306;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07" name="Google Shape;307;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08" name="Google Shape;308;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1"/>
          <p:cNvSpPr/>
          <p:nvPr/>
        </p:nvSpPr>
        <p:spPr>
          <a:xfrm>
            <a:off x="5977719" y="0"/>
            <a:ext cx="621428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310" name="Google Shape;310;p11"/>
          <p:cNvGrpSpPr/>
          <p:nvPr/>
        </p:nvGrpSpPr>
        <p:grpSpPr>
          <a:xfrm>
            <a:off x="4876847" y="1091810"/>
            <a:ext cx="6656769" cy="4626720"/>
            <a:chOff x="0" y="147247"/>
            <a:chExt cx="6656769" cy="4626720"/>
          </a:xfrm>
        </p:grpSpPr>
        <p:sp>
          <p:nvSpPr>
            <p:cNvPr id="311" name="Google Shape;311;p11"/>
            <p:cNvSpPr/>
            <p:nvPr/>
          </p:nvSpPr>
          <p:spPr>
            <a:xfrm>
              <a:off x="0" y="147247"/>
              <a:ext cx="6656769" cy="2274480"/>
            </a:xfrm>
            <a:prstGeom prst="roundRect">
              <a:avLst>
                <a:gd fmla="val 16667" name="adj"/>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txBox="1"/>
            <p:nvPr/>
          </p:nvSpPr>
          <p:spPr>
            <a:xfrm>
              <a:off x="111031" y="258278"/>
              <a:ext cx="6434707" cy="205241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Liaison with Emterric, Uvic's recycling transportation solution, and determine an adequate, scalable solution for soft plastic cleaning. Expected completion date: Friday, June 19th</a:t>
              </a:r>
              <a:endParaRPr/>
            </a:p>
          </p:txBody>
        </p:sp>
        <p:sp>
          <p:nvSpPr>
            <p:cNvPr id="313" name="Google Shape;313;p11"/>
            <p:cNvSpPr/>
            <p:nvPr/>
          </p:nvSpPr>
          <p:spPr>
            <a:xfrm>
              <a:off x="0" y="2499487"/>
              <a:ext cx="6656769" cy="2274480"/>
            </a:xfrm>
            <a:prstGeom prst="roundRect">
              <a:avLst>
                <a:gd fmla="val 16667" name="adj"/>
              </a:avLst>
            </a:prstGeom>
            <a:gradFill>
              <a:gsLst>
                <a:gs pos="0">
                  <a:srgbClr val="E8BC3E"/>
                </a:gs>
                <a:gs pos="78000">
                  <a:srgbClr val="D2A817"/>
                </a:gs>
                <a:gs pos="100000">
                  <a:srgbClr val="D2A817"/>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txBox="1"/>
            <p:nvPr/>
          </p:nvSpPr>
          <p:spPr>
            <a:xfrm>
              <a:off x="111031" y="2610518"/>
              <a:ext cx="6434707" cy="205241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Finish assembling report on campus-wide soft plastics reycling</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318" name="Shape 318"/>
        <p:cNvGrpSpPr/>
        <p:nvPr/>
      </p:nvGrpSpPr>
      <p:grpSpPr>
        <a:xfrm>
          <a:off x="0" y="0"/>
          <a:ext cx="0" cy="0"/>
          <a:chOff x="0" y="0"/>
          <a:chExt cx="0" cy="0"/>
        </a:xfrm>
      </p:grpSpPr>
      <p:cxnSp>
        <p:nvCxnSpPr>
          <p:cNvPr id="319" name="Google Shape;319;p12"/>
          <p:cNvCxnSpPr/>
          <p:nvPr/>
        </p:nvCxnSpPr>
        <p:spPr>
          <a:xfrm>
            <a:off x="4241804"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320" name="Google Shape;320;p12"/>
          <p:cNvSpPr txBox="1"/>
          <p:nvPr>
            <p:ph type="title"/>
          </p:nvPr>
        </p:nvSpPr>
        <p:spPr>
          <a:xfrm>
            <a:off x="643467" y="816638"/>
            <a:ext cx="336735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Expectations for Completion</a:t>
            </a:r>
            <a:endParaRPr/>
          </a:p>
        </p:txBody>
      </p:sp>
      <p:sp>
        <p:nvSpPr>
          <p:cNvPr id="321" name="Google Shape;321;p12"/>
          <p:cNvSpPr txBox="1"/>
          <p:nvPr>
            <p:ph idx="1" type="body"/>
          </p:nvPr>
        </p:nvSpPr>
        <p:spPr>
          <a:xfrm>
            <a:off x="4654295" y="816638"/>
            <a:ext cx="4619706" cy="52247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We would propose installing a small number of bins initially to get an idea for how much each bin increases the volume of soft plastics diverted, then increase the storage and transportation capacity accordingly.</a:t>
            </a:r>
            <a:endParaRPr/>
          </a:p>
          <a:p>
            <a:pPr indent="-342900" lvl="0" marL="342900" rtl="0" algn="l">
              <a:spcBef>
                <a:spcPts val="1000"/>
              </a:spcBef>
              <a:spcAft>
                <a:spcPts val="0"/>
              </a:spcAft>
              <a:buSzPts val="1440"/>
              <a:buChar char="►"/>
            </a:pPr>
            <a:r>
              <a:rPr lang="en-US"/>
              <a:t>This project is looking to stay within the budget, cleaning solutions dependent.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5" name="Shape 175"/>
        <p:cNvGrpSpPr/>
        <p:nvPr/>
      </p:nvGrpSpPr>
      <p:grpSpPr>
        <a:xfrm>
          <a:off x="0" y="0"/>
          <a:ext cx="0" cy="0"/>
          <a:chOff x="0" y="0"/>
          <a:chExt cx="0" cy="0"/>
        </a:xfrm>
      </p:grpSpPr>
      <p:sp>
        <p:nvSpPr>
          <p:cNvPr id="176" name="Google Shape;176;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Table of Contents</a:t>
            </a:r>
            <a:endParaRPr/>
          </a:p>
        </p:txBody>
      </p:sp>
      <p:grpSp>
        <p:nvGrpSpPr>
          <p:cNvPr id="177" name="Google Shape;177;p2"/>
          <p:cNvGrpSpPr/>
          <p:nvPr/>
        </p:nvGrpSpPr>
        <p:grpSpPr>
          <a:xfrm>
            <a:off x="680381" y="2802625"/>
            <a:ext cx="8591274" cy="2597362"/>
            <a:chOff x="2518" y="642037"/>
            <a:chExt cx="8591274" cy="2597362"/>
          </a:xfrm>
        </p:grpSpPr>
        <p:sp>
          <p:nvSpPr>
            <p:cNvPr id="178" name="Google Shape;178;p2"/>
            <p:cNvSpPr/>
            <p:nvPr/>
          </p:nvSpPr>
          <p:spPr>
            <a:xfrm>
              <a:off x="2518" y="642037"/>
              <a:ext cx="1997970" cy="1198782"/>
            </a:xfrm>
            <a:prstGeom prst="rect">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txBox="1"/>
            <p:nvPr/>
          </p:nvSpPr>
          <p:spPr>
            <a:xfrm>
              <a:off x="2518" y="64203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Project Background</a:t>
              </a:r>
              <a:endParaRPr/>
            </a:p>
          </p:txBody>
        </p:sp>
        <p:sp>
          <p:nvSpPr>
            <p:cNvPr id="180" name="Google Shape;180;p2"/>
            <p:cNvSpPr/>
            <p:nvPr/>
          </p:nvSpPr>
          <p:spPr>
            <a:xfrm>
              <a:off x="2200286" y="642037"/>
              <a:ext cx="1997970" cy="1198782"/>
            </a:xfrm>
            <a:prstGeom prst="rect">
              <a:avLst/>
            </a:prstGeom>
            <a:gradFill>
              <a:gsLst>
                <a:gs pos="0">
                  <a:srgbClr val="71AD41"/>
                </a:gs>
                <a:gs pos="78000">
                  <a:srgbClr val="5D9A1C"/>
                </a:gs>
                <a:gs pos="100000">
                  <a:srgbClr val="5D9A1C"/>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txBox="1"/>
            <p:nvPr/>
          </p:nvSpPr>
          <p:spPr>
            <a:xfrm>
              <a:off x="2200286" y="64203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Client Context</a:t>
              </a:r>
              <a:endParaRPr/>
            </a:p>
          </p:txBody>
        </p:sp>
        <p:sp>
          <p:nvSpPr>
            <p:cNvPr id="182" name="Google Shape;182;p2"/>
            <p:cNvSpPr/>
            <p:nvPr/>
          </p:nvSpPr>
          <p:spPr>
            <a:xfrm>
              <a:off x="4398054" y="642037"/>
              <a:ext cx="1997970" cy="1198782"/>
            </a:xfrm>
            <a:prstGeom prst="rect">
              <a:avLst/>
            </a:prstGeom>
            <a:gradFill>
              <a:gsLst>
                <a:gs pos="0">
                  <a:srgbClr val="85B740"/>
                </a:gs>
                <a:gs pos="78000">
                  <a:srgbClr val="71A31B"/>
                </a:gs>
                <a:gs pos="100000">
                  <a:srgbClr val="71A31B"/>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txBox="1"/>
            <p:nvPr/>
          </p:nvSpPr>
          <p:spPr>
            <a:xfrm>
              <a:off x="4398054" y="64203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Problem Statement</a:t>
              </a:r>
              <a:endParaRPr/>
            </a:p>
          </p:txBody>
        </p:sp>
        <p:sp>
          <p:nvSpPr>
            <p:cNvPr id="184" name="Google Shape;184;p2"/>
            <p:cNvSpPr/>
            <p:nvPr/>
          </p:nvSpPr>
          <p:spPr>
            <a:xfrm>
              <a:off x="6595822" y="642037"/>
              <a:ext cx="1997970" cy="1198782"/>
            </a:xfrm>
            <a:prstGeom prst="rect">
              <a:avLst/>
            </a:prstGeom>
            <a:gradFill>
              <a:gsLst>
                <a:gs pos="0">
                  <a:srgbClr val="9ABF40"/>
                </a:gs>
                <a:gs pos="78000">
                  <a:srgbClr val="87AC1A"/>
                </a:gs>
                <a:gs pos="100000">
                  <a:srgbClr val="87AC1A"/>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txBox="1"/>
            <p:nvPr/>
          </p:nvSpPr>
          <p:spPr>
            <a:xfrm>
              <a:off x="6595822" y="64203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Benefits</a:t>
              </a:r>
              <a:endParaRPr/>
            </a:p>
          </p:txBody>
        </p:sp>
        <p:sp>
          <p:nvSpPr>
            <p:cNvPr id="186" name="Google Shape;186;p2"/>
            <p:cNvSpPr/>
            <p:nvPr/>
          </p:nvSpPr>
          <p:spPr>
            <a:xfrm>
              <a:off x="2518" y="2040617"/>
              <a:ext cx="1997970" cy="1198782"/>
            </a:xfrm>
            <a:prstGeom prst="rect">
              <a:avLst/>
            </a:prstGeom>
            <a:gradFill>
              <a:gsLst>
                <a:gs pos="0">
                  <a:srgbClr val="B4CB3F"/>
                </a:gs>
                <a:gs pos="78000">
                  <a:srgbClr val="A1B619"/>
                </a:gs>
                <a:gs pos="100000">
                  <a:srgbClr val="A1B619"/>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txBox="1"/>
            <p:nvPr/>
          </p:nvSpPr>
          <p:spPr>
            <a:xfrm>
              <a:off x="2518" y="204061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Timeline</a:t>
              </a:r>
              <a:endParaRPr/>
            </a:p>
          </p:txBody>
        </p:sp>
        <p:sp>
          <p:nvSpPr>
            <p:cNvPr id="188" name="Google Shape;188;p2"/>
            <p:cNvSpPr/>
            <p:nvPr/>
          </p:nvSpPr>
          <p:spPr>
            <a:xfrm>
              <a:off x="2200286" y="2040617"/>
              <a:ext cx="1997970" cy="1198782"/>
            </a:xfrm>
            <a:prstGeom prst="rect">
              <a:avLst/>
            </a:prstGeom>
            <a:gradFill>
              <a:gsLst>
                <a:gs pos="0">
                  <a:srgbClr val="D2D43F"/>
                </a:gs>
                <a:gs pos="78000">
                  <a:srgbClr val="BDC018"/>
                </a:gs>
                <a:gs pos="100000">
                  <a:srgbClr val="BDC018"/>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txBox="1"/>
            <p:nvPr/>
          </p:nvSpPr>
          <p:spPr>
            <a:xfrm>
              <a:off x="2200286" y="204061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Work Completed</a:t>
              </a:r>
              <a:endParaRPr/>
            </a:p>
          </p:txBody>
        </p:sp>
        <p:sp>
          <p:nvSpPr>
            <p:cNvPr id="190" name="Google Shape;190;p2"/>
            <p:cNvSpPr/>
            <p:nvPr/>
          </p:nvSpPr>
          <p:spPr>
            <a:xfrm>
              <a:off x="4398054" y="2040617"/>
              <a:ext cx="1997970" cy="1198782"/>
            </a:xfrm>
            <a:prstGeom prst="rect">
              <a:avLst/>
            </a:prstGeom>
            <a:gradFill>
              <a:gsLst>
                <a:gs pos="0">
                  <a:srgbClr val="DFCB3F"/>
                </a:gs>
                <a:gs pos="78000">
                  <a:srgbClr val="CAB717"/>
                </a:gs>
                <a:gs pos="100000">
                  <a:srgbClr val="CAB717"/>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txBox="1"/>
            <p:nvPr/>
          </p:nvSpPr>
          <p:spPr>
            <a:xfrm>
              <a:off x="4398054" y="204061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Work Remaining</a:t>
              </a:r>
              <a:endParaRPr/>
            </a:p>
          </p:txBody>
        </p:sp>
        <p:sp>
          <p:nvSpPr>
            <p:cNvPr id="192" name="Google Shape;192;p2"/>
            <p:cNvSpPr/>
            <p:nvPr/>
          </p:nvSpPr>
          <p:spPr>
            <a:xfrm>
              <a:off x="6595822" y="2040617"/>
              <a:ext cx="1997970" cy="1198782"/>
            </a:xfrm>
            <a:prstGeom prst="rect">
              <a:avLst/>
            </a:prstGeom>
            <a:gradFill>
              <a:gsLst>
                <a:gs pos="0">
                  <a:srgbClr val="E8BC3E"/>
                </a:gs>
                <a:gs pos="78000">
                  <a:srgbClr val="D2A817"/>
                </a:gs>
                <a:gs pos="100000">
                  <a:srgbClr val="D2A817"/>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txBox="1"/>
            <p:nvPr/>
          </p:nvSpPr>
          <p:spPr>
            <a:xfrm>
              <a:off x="6595822" y="2040617"/>
              <a:ext cx="1997970" cy="11987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Expectations for Completion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7" name="Shape 197"/>
        <p:cNvGrpSpPr/>
        <p:nvPr/>
      </p:nvGrpSpPr>
      <p:grpSpPr>
        <a:xfrm>
          <a:off x="0" y="0"/>
          <a:ext cx="0" cy="0"/>
          <a:chOff x="0" y="0"/>
          <a:chExt cx="0" cy="0"/>
        </a:xfrm>
      </p:grpSpPr>
      <p:pic>
        <p:nvPicPr>
          <p:cNvPr descr="A group of people standing in front of a building&#10;&#10;Description generated with very high confidence" id="198" name="Google Shape;198;p3"/>
          <p:cNvPicPr preferRelativeResize="0"/>
          <p:nvPr/>
        </p:nvPicPr>
        <p:blipFill rotWithShape="1">
          <a:blip r:embed="rId3">
            <a:alphaModFix/>
          </a:blip>
          <a:srcRect b="1" l="23492" r="23370" t="0"/>
          <a:stretch/>
        </p:blipFill>
        <p:spPr>
          <a:xfrm>
            <a:off x="4269854" y="-1"/>
            <a:ext cx="7922146" cy="685800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199" name="Google Shape;199;p3"/>
          <p:cNvSpPr txBox="1"/>
          <p:nvPr>
            <p:ph type="title"/>
          </p:nvPr>
        </p:nvSpPr>
        <p:spPr>
          <a:xfrm>
            <a:off x="677333" y="609600"/>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Client Context</a:t>
            </a:r>
            <a:endParaRPr/>
          </a:p>
        </p:txBody>
      </p:sp>
      <p:sp>
        <p:nvSpPr>
          <p:cNvPr id="200" name="Google Shape;200;p3"/>
          <p:cNvSpPr txBox="1"/>
          <p:nvPr>
            <p:ph idx="1" type="body"/>
          </p:nvPr>
        </p:nvSpPr>
        <p:spPr>
          <a:xfrm>
            <a:off x="677334" y="2160589"/>
            <a:ext cx="3851122"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University of Victoria's Waste Reduction Supervisor &amp; Coordinator is requesting proposals for sustainable solutions for waste reduction.</a:t>
            </a:r>
            <a:endParaRPr/>
          </a:p>
          <a:p>
            <a:pPr indent="-342900" lvl="0" marL="342900" rtl="0" algn="l">
              <a:spcBef>
                <a:spcPts val="1000"/>
              </a:spcBef>
              <a:spcAft>
                <a:spcPts val="0"/>
              </a:spcAft>
              <a:buSzPts val="1440"/>
              <a:buChar char="►"/>
            </a:pPr>
            <a:r>
              <a:rPr lang="en-US"/>
              <a:t>The goal is to increase landfill waste diversion by 82% in 2020/21</a:t>
            </a:r>
            <a:endParaRPr/>
          </a:p>
        </p:txBody>
      </p:sp>
      <p:cxnSp>
        <p:nvCxnSpPr>
          <p:cNvPr id="201" name="Google Shape;201;p3"/>
          <p:cNvCxnSpPr/>
          <p:nvPr/>
        </p:nvCxnSpPr>
        <p:spPr>
          <a:xfrm>
            <a:off x="9371012" y="0"/>
            <a:ext cx="1219200" cy="6858000"/>
          </a:xfrm>
          <a:prstGeom prst="straightConnector1">
            <a:avLst/>
          </a:prstGeom>
          <a:noFill/>
          <a:ln cap="flat" cmpd="sng" w="9525">
            <a:solidFill>
              <a:srgbClr val="404040"/>
            </a:solidFill>
            <a:prstDash val="solid"/>
            <a:round/>
            <a:headEnd len="sm" w="sm" type="none"/>
            <a:tailEnd len="sm" w="sm" type="none"/>
          </a:ln>
        </p:spPr>
      </p:cxnSp>
      <p:cxnSp>
        <p:nvCxnSpPr>
          <p:cNvPr id="202" name="Google Shape;202;p3"/>
          <p:cNvCxnSpPr/>
          <p:nvPr/>
        </p:nvCxnSpPr>
        <p:spPr>
          <a:xfrm flipH="1">
            <a:off x="7425267" y="3681413"/>
            <a:ext cx="4763558" cy="3176587"/>
          </a:xfrm>
          <a:prstGeom prst="straightConnector1">
            <a:avLst/>
          </a:prstGeom>
          <a:noFill/>
          <a:ln cap="flat" cmpd="sng" w="9525">
            <a:solidFill>
              <a:srgbClr val="404040"/>
            </a:solidFill>
            <a:prstDash val="solid"/>
            <a:round/>
            <a:headEnd len="sm" w="sm" type="none"/>
            <a:tailEnd len="sm" w="sm" type="none"/>
          </a:ln>
        </p:spPr>
      </p:cxnSp>
      <p:sp>
        <p:nvSpPr>
          <p:cNvPr id="203" name="Google Shape;203;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4" name="Google Shape;204;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5" name="Google Shape;205;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sp>
      <p:sp>
        <p:nvSpPr>
          <p:cNvPr id="207" name="Google Shape;207;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08" name="Google Shape;208;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09" name="Google Shape;209;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https://www.uvic.ca/facilities/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15" name="Shape 215"/>
        <p:cNvGrpSpPr/>
        <p:nvPr/>
      </p:nvGrpSpPr>
      <p:grpSpPr>
        <a:xfrm>
          <a:off x="0" y="0"/>
          <a:ext cx="0" cy="0"/>
          <a:chOff x="0" y="0"/>
          <a:chExt cx="0" cy="0"/>
        </a:xfrm>
      </p:grpSpPr>
      <p:pic>
        <p:nvPicPr>
          <p:cNvPr descr="A person standing in front of a building&#10;&#10;Description generated with very high confidence" id="216" name="Google Shape;216;p4"/>
          <p:cNvPicPr preferRelativeResize="0"/>
          <p:nvPr/>
        </p:nvPicPr>
        <p:blipFill rotWithShape="1">
          <a:blip r:embed="rId3">
            <a:alphaModFix/>
          </a:blip>
          <a:srcRect b="0" l="5333" r="0" t="0"/>
          <a:stretch/>
        </p:blipFill>
        <p:spPr>
          <a:xfrm>
            <a:off x="1" y="10"/>
            <a:ext cx="12191999" cy="6857990"/>
          </a:xfrm>
          <a:prstGeom prst="rect">
            <a:avLst/>
          </a:prstGeom>
          <a:noFill/>
          <a:ln>
            <a:noFill/>
          </a:ln>
        </p:spPr>
      </p:pic>
      <p:sp>
        <p:nvSpPr>
          <p:cNvPr id="217" name="Google Shape;217;p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1624188" y="0"/>
            <a:ext cx="9372600" cy="6858000"/>
          </a:xfrm>
          <a:prstGeom prst="parallelogram">
            <a:avLst>
              <a:gd fmla="val 14937" name="adj"/>
            </a:avLst>
          </a:prstGeom>
          <a:solidFill>
            <a:schemeClr val="dk1">
              <a:alpha val="8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19" name="Google Shape;219;p4"/>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20" name="Google Shape;220;p4"/>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21" name="Google Shape;221;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2" name="Google Shape;222;p4"/>
          <p:cNvSpPr txBox="1"/>
          <p:nvPr>
            <p:ph type="title"/>
          </p:nvPr>
        </p:nvSpPr>
        <p:spPr>
          <a:xfrm>
            <a:off x="2786047" y="609600"/>
            <a:ext cx="6487955"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Background</a:t>
            </a:r>
            <a:endParaRPr/>
          </a:p>
        </p:txBody>
      </p:sp>
      <p:sp>
        <p:nvSpPr>
          <p:cNvPr id="223" name="Google Shape;223;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4" name="Google Shape;224;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txBox="1"/>
          <p:nvPr>
            <p:ph idx="1" type="body"/>
          </p:nvPr>
        </p:nvSpPr>
        <p:spPr>
          <a:xfrm>
            <a:off x="2786047" y="2159000"/>
            <a:ext cx="6487955" cy="388236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This proposal provides a plan to implement campus-wide soft plastics recycling across the University of Victoria in an attempt to lower Uvic’s plastic landfill waste.</a:t>
            </a:r>
            <a:endParaRPr/>
          </a:p>
          <a:p>
            <a:pPr indent="-251459" lvl="0" marL="342900" rtl="0" algn="l">
              <a:lnSpc>
                <a:spcPct val="90000"/>
              </a:lnSpc>
              <a:spcBef>
                <a:spcPts val="1000"/>
              </a:spcBef>
              <a:spcAft>
                <a:spcPts val="0"/>
              </a:spcAft>
              <a:buSzPts val="1440"/>
              <a:buNone/>
            </a:pPr>
            <a:r>
              <a:t/>
            </a:r>
            <a:endParaRPr/>
          </a:p>
          <a:p>
            <a:pPr indent="-342900" lvl="0" marL="342900" rtl="0" algn="l">
              <a:lnSpc>
                <a:spcPct val="90000"/>
              </a:lnSpc>
              <a:spcBef>
                <a:spcPts val="1000"/>
              </a:spcBef>
              <a:spcAft>
                <a:spcPts val="0"/>
              </a:spcAft>
              <a:buSzPts val="1440"/>
              <a:buChar char="►"/>
            </a:pPr>
            <a:r>
              <a:rPr lang="en-US"/>
              <a:t>The only option available to students and faculty to recycle soft plastic is a single “Expanded Recycling Station” located in the Student Union Building. Having only one location on campus for disposing of soft plastics provides barriers to recycling that aren't faced when recycling hard plastic. Adding soft plastic recycling to some or all of these kiosks could be an effective way to increase UVIC's soft plastic waste diversion rate to something similar to hard plastic.</a:t>
            </a:r>
            <a:endParaRPr/>
          </a:p>
          <a:p>
            <a:pPr indent="-251459" lvl="0" marL="342900" rtl="0" algn="l">
              <a:lnSpc>
                <a:spcPct val="90000"/>
              </a:lnSpc>
              <a:spcBef>
                <a:spcPts val="1000"/>
              </a:spcBef>
              <a:spcAft>
                <a:spcPts val="0"/>
              </a:spcAft>
              <a:buSzPts val="1440"/>
              <a:buNone/>
            </a:pPr>
            <a:r>
              <a:t/>
            </a:r>
            <a:endParaRPr/>
          </a:p>
        </p:txBody>
      </p:sp>
      <p:sp>
        <p:nvSpPr>
          <p:cNvPr id="226" name="Google Shape;226;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sp>
      <p:sp>
        <p:nvSpPr>
          <p:cNvPr id="227" name="Google Shape;227;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28" name="Google Shape;228;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29" name="Google Shape;229;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https://www.uvic.ca/sustainability/topics/waste/sort-it-out-stations/index.php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4" name="Shape 234"/>
        <p:cNvGrpSpPr/>
        <p:nvPr/>
      </p:nvGrpSpPr>
      <p:grpSpPr>
        <a:xfrm>
          <a:off x="0" y="0"/>
          <a:ext cx="0" cy="0"/>
          <a:chOff x="0" y="0"/>
          <a:chExt cx="0" cy="0"/>
        </a:xfrm>
      </p:grpSpPr>
      <p:sp>
        <p:nvSpPr>
          <p:cNvPr id="235" name="Google Shape;23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6" name="Google Shape;236;p5"/>
          <p:cNvSpPr/>
          <p:nvPr/>
        </p:nvSpPr>
        <p:spPr>
          <a:xfrm>
            <a:off x="0" y="-3"/>
            <a:ext cx="4660126"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7" name="Google Shape;237;p5"/>
          <p:cNvSpPr/>
          <p:nvPr/>
        </p:nvSpPr>
        <p:spPr>
          <a:xfrm rot="10800000">
            <a:off x="4660127" y="-3"/>
            <a:ext cx="1056745" cy="6858001"/>
          </a:xfrm>
          <a:prstGeom prst="triangle">
            <a:avLst>
              <a:gd fmla="val 100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8" name="Google Shape;238;p5"/>
          <p:cNvSpPr txBox="1"/>
          <p:nvPr>
            <p:ph type="title"/>
          </p:nvPr>
        </p:nvSpPr>
        <p:spPr>
          <a:xfrm>
            <a:off x="673754" y="643467"/>
            <a:ext cx="4203045" cy="13756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Problem Statement</a:t>
            </a:r>
            <a:endParaRPr/>
          </a:p>
        </p:txBody>
      </p:sp>
      <p:sp>
        <p:nvSpPr>
          <p:cNvPr id="239" name="Google Shape;239;p5"/>
          <p:cNvSpPr txBox="1"/>
          <p:nvPr>
            <p:ph idx="1" type="body"/>
          </p:nvPr>
        </p:nvSpPr>
        <p:spPr>
          <a:xfrm>
            <a:off x="673754" y="2160590"/>
            <a:ext cx="3973943" cy="344011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solidFill>
                  <a:schemeClr val="lt1"/>
                </a:solidFill>
              </a:rPr>
              <a:t>University of Victoria’s 2020/21 sustainability action plan intends to increase the landfill waste diversion rate to 82%. </a:t>
            </a:r>
            <a:endParaRPr/>
          </a:p>
          <a:p>
            <a:pPr indent="-342900" lvl="0" marL="342900" rtl="0" algn="l">
              <a:lnSpc>
                <a:spcPct val="90000"/>
              </a:lnSpc>
              <a:spcBef>
                <a:spcPts val="1000"/>
              </a:spcBef>
              <a:spcAft>
                <a:spcPts val="0"/>
              </a:spcAft>
              <a:buSzPts val="1440"/>
              <a:buChar char="►"/>
            </a:pPr>
            <a:r>
              <a:rPr lang="en-US">
                <a:solidFill>
                  <a:schemeClr val="lt1"/>
                </a:solidFill>
              </a:rPr>
              <a:t>The sort-it-out stations installed in 2019 do not have a compartment to recycle clean soft plastics nor clean styrofoam.</a:t>
            </a:r>
            <a:endParaRPr/>
          </a:p>
          <a:p>
            <a:pPr indent="-342900" lvl="0" marL="342900" rtl="0" algn="l">
              <a:lnSpc>
                <a:spcPct val="90000"/>
              </a:lnSpc>
              <a:spcBef>
                <a:spcPts val="1000"/>
              </a:spcBef>
              <a:spcAft>
                <a:spcPts val="0"/>
              </a:spcAft>
              <a:buSzPts val="1440"/>
              <a:buChar char="►"/>
            </a:pPr>
            <a:r>
              <a:rPr lang="en-US">
                <a:solidFill>
                  <a:schemeClr val="lt1"/>
                </a:solidFill>
              </a:rPr>
              <a:t> The stations recommend placing these items in the landfill waste bin. This means that 100% of the sort-it-out stations will fail to divert soft plastics and styrofoam from the landfill.</a:t>
            </a:r>
            <a:endParaRPr>
              <a:solidFill>
                <a:schemeClr val="lt1"/>
              </a:solidFill>
            </a:endParaRPr>
          </a:p>
        </p:txBody>
      </p:sp>
      <p:pic>
        <p:nvPicPr>
          <p:cNvPr descr="A close up of a map&#10;&#10;Description generated with high confidence" id="240" name="Google Shape;240;p5"/>
          <p:cNvPicPr preferRelativeResize="0"/>
          <p:nvPr/>
        </p:nvPicPr>
        <p:blipFill rotWithShape="1">
          <a:blip r:embed="rId3">
            <a:alphaModFix/>
          </a:blip>
          <a:srcRect b="-345" l="767" r="-255" t="1034"/>
          <a:stretch/>
        </p:blipFill>
        <p:spPr>
          <a:xfrm>
            <a:off x="6096001" y="1516634"/>
            <a:ext cx="5143500" cy="3812216"/>
          </a:xfrm>
          <a:prstGeom prst="rect">
            <a:avLst/>
          </a:prstGeom>
          <a:noFill/>
          <a:ln>
            <a:noFill/>
          </a:ln>
        </p:spPr>
      </p:pic>
      <p:sp>
        <p:nvSpPr>
          <p:cNvPr id="241" name="Google Shape;241;p5"/>
          <p:cNvSpPr/>
          <p:nvPr/>
        </p:nvSpPr>
        <p:spPr>
          <a:xfrm flipH="1">
            <a:off x="11755696"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2" name="Google Shape;242;p5"/>
          <p:cNvSpPr txBox="1"/>
          <p:nvPr>
            <p:ph idx="11" type="ftr"/>
          </p:nvPr>
        </p:nvSpPr>
        <p:spPr>
          <a:xfrm>
            <a:off x="5554134" y="61048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PLASTICS: THE WASTE REDUCTION PROBLEM. Jason Wolting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47" name="Shape 247"/>
        <p:cNvGrpSpPr/>
        <p:nvPr/>
      </p:nvGrpSpPr>
      <p:grpSpPr>
        <a:xfrm>
          <a:off x="0" y="0"/>
          <a:ext cx="0" cy="0"/>
          <a:chOff x="0" y="0"/>
          <a:chExt cx="0" cy="0"/>
        </a:xfrm>
      </p:grpSpPr>
      <p:sp>
        <p:nvSpPr>
          <p:cNvPr id="248" name="Google Shape;248;p6"/>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Benefits</a:t>
            </a:r>
            <a:endParaRPr/>
          </a:p>
        </p:txBody>
      </p:sp>
      <p:sp>
        <p:nvSpPr>
          <p:cNvPr id="249" name="Google Shape;249;p6"/>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proposed action plan will</a:t>
            </a:r>
            <a:endParaRPr/>
          </a:p>
          <a:p>
            <a:pPr indent="-285750" lvl="1" marL="742950" rtl="0" algn="l">
              <a:spcBef>
                <a:spcPts val="1000"/>
              </a:spcBef>
              <a:spcAft>
                <a:spcPts val="0"/>
              </a:spcAft>
              <a:buSzPts val="1280"/>
              <a:buChar char="►"/>
            </a:pPr>
            <a:r>
              <a:rPr lang="en-US"/>
              <a:t>Help meet the waste diversion rate of 82%</a:t>
            </a:r>
            <a:endParaRPr/>
          </a:p>
          <a:p>
            <a:pPr indent="-285750" lvl="1" marL="742950" rtl="0" algn="l">
              <a:spcBef>
                <a:spcPts val="1000"/>
              </a:spcBef>
              <a:spcAft>
                <a:spcPts val="0"/>
              </a:spcAft>
              <a:buSzPts val="1280"/>
              <a:buChar char="►"/>
            </a:pPr>
            <a:r>
              <a:rPr lang="en-US"/>
              <a:t>Help achieve UVIC’s ultimate zero waste goal</a:t>
            </a:r>
            <a:endParaRPr/>
          </a:p>
          <a:p>
            <a:pPr indent="-285750" lvl="1" marL="742950" rtl="0" algn="l">
              <a:spcBef>
                <a:spcPts val="1000"/>
              </a:spcBef>
              <a:spcAft>
                <a:spcPts val="0"/>
              </a:spcAft>
              <a:buSzPts val="1280"/>
              <a:buChar char="►"/>
            </a:pPr>
            <a:r>
              <a:rPr lang="en-US"/>
              <a:t>Educate the community about soft plastics recycling</a:t>
            </a:r>
            <a:endParaRPr/>
          </a:p>
          <a:p>
            <a:pPr indent="0" lvl="0" marL="0" rtl="0" algn="l">
              <a:spcBef>
                <a:spcPts val="1000"/>
              </a:spcBef>
              <a:spcAft>
                <a:spcPts val="0"/>
              </a:spcAft>
              <a:buSzPts val="1440"/>
              <a:buNone/>
            </a:pPr>
            <a:r>
              <a:t/>
            </a:r>
            <a:endParaRPr/>
          </a:p>
        </p:txBody>
      </p:sp>
      <p:pic>
        <p:nvPicPr>
          <p:cNvPr descr="A picture containing food, room&#10;&#10;Description generated with very high confidence" id="250" name="Google Shape;250;p6"/>
          <p:cNvPicPr preferRelativeResize="0"/>
          <p:nvPr/>
        </p:nvPicPr>
        <p:blipFill rotWithShape="1">
          <a:blip r:embed="rId3">
            <a:alphaModFix/>
          </a:blip>
          <a:srcRect b="0" l="0" r="0" t="0"/>
          <a:stretch/>
        </p:blipFill>
        <p:spPr>
          <a:xfrm>
            <a:off x="4654035" y="1778650"/>
            <a:ext cx="4602747" cy="2796168"/>
          </a:xfrm>
          <a:prstGeom prst="rect">
            <a:avLst/>
          </a:prstGeom>
          <a:noFill/>
          <a:ln>
            <a:noFill/>
          </a:ln>
        </p:spPr>
      </p:pic>
      <p:sp>
        <p:nvSpPr>
          <p:cNvPr id="251" name="Google Shape;251;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https://www.plastics.ca/PlasticTopics/RecyclingPlastics/RecyclingPlasticFacts/PlasticBagsandFilm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55" name="Shape 255"/>
        <p:cNvGrpSpPr/>
        <p:nvPr/>
      </p:nvGrpSpPr>
      <p:grpSpPr>
        <a:xfrm>
          <a:off x="0" y="0"/>
          <a:ext cx="0" cy="0"/>
          <a:chOff x="0" y="0"/>
          <a:chExt cx="0" cy="0"/>
        </a:xfrm>
      </p:grpSpPr>
      <p:sp>
        <p:nvSpPr>
          <p:cNvPr id="256" name="Google Shape;256;p7"/>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Objectives</a:t>
            </a:r>
            <a:endParaRPr/>
          </a:p>
        </p:txBody>
      </p:sp>
      <p:sp>
        <p:nvSpPr>
          <p:cNvPr id="257" name="Google Shape;257;p7"/>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Introduce Soft Plastic recycling bins to high traffic Sort It Out Stations with plans to add more stations if successful</a:t>
            </a:r>
            <a:endParaRPr/>
          </a:p>
          <a:p>
            <a:pPr indent="-342900" lvl="0" marL="342900" rtl="0" algn="l">
              <a:spcBef>
                <a:spcPts val="1000"/>
              </a:spcBef>
              <a:spcAft>
                <a:spcPts val="0"/>
              </a:spcAft>
              <a:buSzPts val="1440"/>
              <a:buChar char="►"/>
            </a:pPr>
            <a:r>
              <a:rPr lang="en-US"/>
              <a:t>Eliminate Styrofoam and Plastic Bags from landfill waste</a:t>
            </a:r>
            <a:endParaRPr/>
          </a:p>
          <a:p>
            <a:pPr indent="-251459" lvl="0" marL="342900" rtl="0" algn="l">
              <a:spcBef>
                <a:spcPts val="1000"/>
              </a:spcBef>
              <a:spcAft>
                <a:spcPts val="0"/>
              </a:spcAft>
              <a:buSzPts val="1440"/>
              <a:buNone/>
            </a:pPr>
            <a:r>
              <a:t/>
            </a:r>
            <a:endParaRPr/>
          </a:p>
        </p:txBody>
      </p:sp>
      <p:pic>
        <p:nvPicPr>
          <p:cNvPr descr="A screenshot of a cell phone&#10;&#10;Description automatically generated" id="258" name="Google Shape;258;p7"/>
          <p:cNvPicPr preferRelativeResize="0"/>
          <p:nvPr/>
        </p:nvPicPr>
        <p:blipFill rotWithShape="1">
          <a:blip r:embed="rId3">
            <a:alphaModFix/>
          </a:blip>
          <a:srcRect b="0" l="0" r="0" t="0"/>
          <a:stretch/>
        </p:blipFill>
        <p:spPr>
          <a:xfrm>
            <a:off x="5002436" y="632145"/>
            <a:ext cx="3905944" cy="50891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Timeline</a:t>
            </a:r>
            <a:endParaRPr/>
          </a:p>
        </p:txBody>
      </p:sp>
      <p:pic>
        <p:nvPicPr>
          <p:cNvPr descr="A screenshot of a cell phone&#10;&#10;Description generated with very high confidence" id="264" name="Google Shape;264;p8"/>
          <p:cNvPicPr preferRelativeResize="0"/>
          <p:nvPr>
            <p:ph idx="1" type="body"/>
          </p:nvPr>
        </p:nvPicPr>
        <p:blipFill rotWithShape="1">
          <a:blip r:embed="rId3">
            <a:alphaModFix/>
          </a:blip>
          <a:srcRect b="0" l="0" r="0" t="0"/>
          <a:stretch/>
        </p:blipFill>
        <p:spPr>
          <a:xfrm>
            <a:off x="1070747" y="1929932"/>
            <a:ext cx="10056429" cy="3015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68" name="Shape 268"/>
        <p:cNvGrpSpPr/>
        <p:nvPr/>
      </p:nvGrpSpPr>
      <p:grpSpPr>
        <a:xfrm>
          <a:off x="0" y="0"/>
          <a:ext cx="0" cy="0"/>
          <a:chOff x="0" y="0"/>
          <a:chExt cx="0" cy="0"/>
        </a:xfrm>
      </p:grpSpPr>
      <p:sp>
        <p:nvSpPr>
          <p:cNvPr id="269" name="Google Shape;269;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Work Completed</a:t>
            </a:r>
            <a:endParaRPr/>
          </a:p>
        </p:txBody>
      </p:sp>
      <p:grpSp>
        <p:nvGrpSpPr>
          <p:cNvPr id="270" name="Google Shape;270;p9"/>
          <p:cNvGrpSpPr/>
          <p:nvPr/>
        </p:nvGrpSpPr>
        <p:grpSpPr>
          <a:xfrm>
            <a:off x="677863" y="2161061"/>
            <a:ext cx="8596312" cy="3880489"/>
            <a:chOff x="0" y="473"/>
            <a:chExt cx="8596312" cy="3880489"/>
          </a:xfrm>
        </p:grpSpPr>
        <p:sp>
          <p:nvSpPr>
            <p:cNvPr id="271" name="Google Shape;271;p9"/>
            <p:cNvSpPr/>
            <p:nvPr/>
          </p:nvSpPr>
          <p:spPr>
            <a:xfrm>
              <a:off x="0" y="473"/>
              <a:ext cx="8596312" cy="1108711"/>
            </a:xfrm>
            <a:prstGeom prst="roundRect">
              <a:avLst>
                <a:gd fmla="val 10000" name="adj"/>
              </a:avLst>
            </a:prstGeom>
            <a:solidFill>
              <a:srgbClr val="52A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335385" y="249933"/>
              <a:ext cx="609791" cy="60979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1280561" y="473"/>
              <a:ext cx="7315750" cy="11087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1280561" y="473"/>
              <a:ext cx="7315750" cy="1108711"/>
            </a:xfrm>
            <a:prstGeom prst="rect">
              <a:avLst/>
            </a:prstGeom>
            <a:noFill/>
            <a:ln>
              <a:noFill/>
            </a:ln>
          </p:spPr>
          <p:txBody>
            <a:bodyPr anchorCtr="0" anchor="ctr" bIns="117325" lIns="117325" spcFirstLastPara="1" rIns="117325" wrap="square" tIns="117325">
              <a:noAutofit/>
            </a:bodyPr>
            <a:lstStyle/>
            <a:p>
              <a:pPr indent="0" lvl="0" marL="0" marR="0" rtl="0" algn="l">
                <a:lnSpc>
                  <a:spcPct val="90000"/>
                </a:lnSpc>
                <a:spcBef>
                  <a:spcPts val="0"/>
                </a:spcBef>
                <a:spcAft>
                  <a:spcPts val="0"/>
                </a:spcAft>
                <a:buClr>
                  <a:schemeClr val="lt1"/>
                </a:buClr>
                <a:buSzPts val="2300"/>
                <a:buFont typeface="Trebuchet MS"/>
                <a:buNone/>
              </a:pPr>
              <a:r>
                <a:rPr lang="en-US" sz="2300">
                  <a:solidFill>
                    <a:schemeClr val="lt1"/>
                  </a:solidFill>
                  <a:latin typeface="Trebuchet MS"/>
                  <a:ea typeface="Trebuchet MS"/>
                  <a:cs typeface="Trebuchet MS"/>
                  <a:sym typeface="Trebuchet MS"/>
                </a:rPr>
                <a:t>Investigated of the shelf soft plastic cleaning solutions from industrial machine suppliers</a:t>
              </a:r>
              <a:endParaRPr/>
            </a:p>
          </p:txBody>
        </p:sp>
        <p:sp>
          <p:nvSpPr>
            <p:cNvPr id="275" name="Google Shape;275;p9"/>
            <p:cNvSpPr/>
            <p:nvPr/>
          </p:nvSpPr>
          <p:spPr>
            <a:xfrm>
              <a:off x="0" y="1386362"/>
              <a:ext cx="8596312" cy="1108711"/>
            </a:xfrm>
            <a:prstGeom prst="roundRect">
              <a:avLst>
                <a:gd fmla="val 10000" name="adj"/>
              </a:avLst>
            </a:prstGeom>
            <a:solidFill>
              <a:srgbClr val="E4B9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335385" y="1635822"/>
              <a:ext cx="609791" cy="60979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1280561" y="1386362"/>
              <a:ext cx="7315750" cy="11087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txBox="1"/>
            <p:nvPr/>
          </p:nvSpPr>
          <p:spPr>
            <a:xfrm>
              <a:off x="1280561" y="1386362"/>
              <a:ext cx="7315750" cy="1108711"/>
            </a:xfrm>
            <a:prstGeom prst="rect">
              <a:avLst/>
            </a:prstGeom>
            <a:noFill/>
            <a:ln>
              <a:noFill/>
            </a:ln>
          </p:spPr>
          <p:txBody>
            <a:bodyPr anchorCtr="0" anchor="ctr" bIns="117325" lIns="117325" spcFirstLastPara="1" rIns="117325" wrap="square" tIns="117325">
              <a:noAutofit/>
            </a:bodyPr>
            <a:lstStyle/>
            <a:p>
              <a:pPr indent="0" lvl="0" marL="0" marR="0" rtl="0" algn="l">
                <a:lnSpc>
                  <a:spcPct val="90000"/>
                </a:lnSpc>
                <a:spcBef>
                  <a:spcPts val="0"/>
                </a:spcBef>
                <a:spcAft>
                  <a:spcPts val="0"/>
                </a:spcAft>
                <a:buClr>
                  <a:schemeClr val="lt1"/>
                </a:buClr>
                <a:buSzPts val="2300"/>
                <a:buFont typeface="Trebuchet MS"/>
                <a:buNone/>
              </a:pPr>
              <a:r>
                <a:rPr lang="en-US" sz="2300">
                  <a:solidFill>
                    <a:schemeClr val="lt1"/>
                  </a:solidFill>
                  <a:latin typeface="Trebuchet MS"/>
                  <a:ea typeface="Trebuchet MS"/>
                  <a:cs typeface="Trebuchet MS"/>
                  <a:sym typeface="Trebuchet MS"/>
                </a:rPr>
                <a:t>Sent email to the Recycling Council of BC, and examined commercial recycling solutions in Victoria</a:t>
              </a:r>
              <a:endParaRPr/>
            </a:p>
          </p:txBody>
        </p:sp>
        <p:sp>
          <p:nvSpPr>
            <p:cNvPr id="279" name="Google Shape;279;p9"/>
            <p:cNvSpPr/>
            <p:nvPr/>
          </p:nvSpPr>
          <p:spPr>
            <a:xfrm>
              <a:off x="0" y="2772251"/>
              <a:ext cx="8596312" cy="1108711"/>
            </a:xfrm>
            <a:prstGeom prst="roundRect">
              <a:avLst>
                <a:gd fmla="val 10000" name="adj"/>
              </a:avLst>
            </a:prstGeom>
            <a:solidFill>
              <a:srgbClr val="E76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335385" y="3021711"/>
              <a:ext cx="609791" cy="60979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1280561" y="2772251"/>
              <a:ext cx="7315750" cy="11087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txBox="1"/>
            <p:nvPr/>
          </p:nvSpPr>
          <p:spPr>
            <a:xfrm>
              <a:off x="1280561" y="2772251"/>
              <a:ext cx="7315750" cy="1108711"/>
            </a:xfrm>
            <a:prstGeom prst="rect">
              <a:avLst/>
            </a:prstGeom>
            <a:noFill/>
            <a:ln>
              <a:noFill/>
            </a:ln>
          </p:spPr>
          <p:txBody>
            <a:bodyPr anchorCtr="0" anchor="ctr" bIns="117325" lIns="117325" spcFirstLastPara="1" rIns="117325" wrap="square" tIns="117325">
              <a:noAutofit/>
            </a:bodyPr>
            <a:lstStyle/>
            <a:p>
              <a:pPr indent="0" lvl="0" marL="0" marR="0" rtl="0" algn="l">
                <a:lnSpc>
                  <a:spcPct val="90000"/>
                </a:lnSpc>
                <a:spcBef>
                  <a:spcPts val="0"/>
                </a:spcBef>
                <a:spcAft>
                  <a:spcPts val="0"/>
                </a:spcAft>
                <a:buClr>
                  <a:schemeClr val="lt1"/>
                </a:buClr>
                <a:buSzPts val="2300"/>
                <a:buFont typeface="Trebuchet MS"/>
                <a:buNone/>
              </a:pPr>
              <a:r>
                <a:rPr lang="en-US" sz="2300">
                  <a:solidFill>
                    <a:schemeClr val="lt1"/>
                  </a:solidFill>
                  <a:latin typeface="Trebuchet MS"/>
                  <a:ea typeface="Trebuchet MS"/>
                  <a:cs typeface="Trebuchet MS"/>
                  <a:sym typeface="Trebuchet MS"/>
                </a:rPr>
                <a:t>Received response from facilities about bin cost, waste storage capacity, and transportation</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2020-06-18T19:13:09Z</dcterms:created>
  <dc:creator>Ryan Woodward</dc:creator>
</cp:coreProperties>
</file>