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jpg" ContentType="image/jpeg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3" r:id="rId1"/>
  </p:sldMasterIdLst>
  <p:notesMasterIdLst>
    <p:notesMasterId r:id="rId34"/>
  </p:notesMasterIdLst>
  <p:sldIdLst>
    <p:sldId id="256" r:id="rId2"/>
    <p:sldId id="389" r:id="rId3"/>
    <p:sldId id="398" r:id="rId4"/>
    <p:sldId id="312" r:id="rId5"/>
    <p:sldId id="296" r:id="rId6"/>
    <p:sldId id="353" r:id="rId7"/>
    <p:sldId id="377" r:id="rId8"/>
    <p:sldId id="354" r:id="rId9"/>
    <p:sldId id="383" r:id="rId10"/>
    <p:sldId id="399" r:id="rId11"/>
    <p:sldId id="319" r:id="rId12"/>
    <p:sldId id="318" r:id="rId13"/>
    <p:sldId id="321" r:id="rId14"/>
    <p:sldId id="323" r:id="rId15"/>
    <p:sldId id="325" r:id="rId16"/>
    <p:sldId id="359" r:id="rId17"/>
    <p:sldId id="360" r:id="rId18"/>
    <p:sldId id="400" r:id="rId19"/>
    <p:sldId id="361" r:id="rId20"/>
    <p:sldId id="362" r:id="rId21"/>
    <p:sldId id="363" r:id="rId22"/>
    <p:sldId id="388" r:id="rId23"/>
    <p:sldId id="364" r:id="rId24"/>
    <p:sldId id="387" r:id="rId25"/>
    <p:sldId id="391" r:id="rId26"/>
    <p:sldId id="375" r:id="rId27"/>
    <p:sldId id="392" r:id="rId28"/>
    <p:sldId id="393" r:id="rId29"/>
    <p:sldId id="395" r:id="rId30"/>
    <p:sldId id="396" r:id="rId31"/>
    <p:sldId id="322" r:id="rId32"/>
    <p:sldId id="292" r:id="rId3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aitlin Blank" initials="CRBB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99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92" autoAdjust="0"/>
    <p:restoredTop sz="92945" autoAdjust="0"/>
  </p:normalViewPr>
  <p:slideViewPr>
    <p:cSldViewPr>
      <p:cViewPr varScale="1">
        <p:scale>
          <a:sx n="97" d="100"/>
          <a:sy n="97" d="100"/>
        </p:scale>
        <p:origin x="-88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notesMaster" Target="notesMasters/notesMaster1.xml"/><Relationship Id="rId35" Type="http://schemas.openxmlformats.org/officeDocument/2006/relationships/printerSettings" Target="printerSettings/printerSettings1.bin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8386569-4ED8-4599-9FEF-62A787886C57}" type="doc">
      <dgm:prSet loTypeId="urn:microsoft.com/office/officeart/2005/8/layout/cycle6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E2CDE2D-F5B8-4D20-99F5-4BC705880388}">
      <dgm:prSet phldrT="[Text]" custT="1"/>
      <dgm:spPr/>
      <dgm:t>
        <a:bodyPr/>
        <a:lstStyle/>
        <a:p>
          <a:r>
            <a:rPr lang="en-US" sz="1800" b="1" dirty="0" smtClean="0"/>
            <a:t>Problem Definition</a:t>
          </a:r>
          <a:endParaRPr lang="en-US" sz="1800" b="1" dirty="0"/>
        </a:p>
      </dgm:t>
    </dgm:pt>
    <dgm:pt modelId="{657D351F-FACF-4279-9651-52101F8E85CD}" type="parTrans" cxnId="{4436DAFC-57D7-4C69-B8F7-C01B2E3BE442}">
      <dgm:prSet/>
      <dgm:spPr/>
      <dgm:t>
        <a:bodyPr/>
        <a:lstStyle/>
        <a:p>
          <a:endParaRPr lang="en-US"/>
        </a:p>
      </dgm:t>
    </dgm:pt>
    <dgm:pt modelId="{96688381-2A6A-4311-828E-99AB22EB958A}" type="sibTrans" cxnId="{4436DAFC-57D7-4C69-B8F7-C01B2E3BE442}">
      <dgm:prSet/>
      <dgm:spPr/>
      <dgm:t>
        <a:bodyPr/>
        <a:lstStyle/>
        <a:p>
          <a:endParaRPr lang="en-US"/>
        </a:p>
      </dgm:t>
    </dgm:pt>
    <dgm:pt modelId="{008F1A73-81BE-436E-ABBE-809B8BBD63AF}">
      <dgm:prSet phldrT="[Text]" custT="1"/>
      <dgm:spPr/>
      <dgm:t>
        <a:bodyPr/>
        <a:lstStyle/>
        <a:p>
          <a:r>
            <a:rPr lang="en-US" sz="1800" b="1" dirty="0" smtClean="0"/>
            <a:t>Plan of Action: What you will do</a:t>
          </a:r>
          <a:endParaRPr lang="en-US" sz="1800" b="1" dirty="0"/>
        </a:p>
      </dgm:t>
    </dgm:pt>
    <dgm:pt modelId="{8D3BD873-4CB2-4096-9E78-95152E15832D}" type="parTrans" cxnId="{FA4DEFD1-A0E3-4E5A-BE12-68F19F6F002E}">
      <dgm:prSet/>
      <dgm:spPr/>
      <dgm:t>
        <a:bodyPr/>
        <a:lstStyle/>
        <a:p>
          <a:endParaRPr lang="en-US"/>
        </a:p>
      </dgm:t>
    </dgm:pt>
    <dgm:pt modelId="{AEC98F81-F930-42DB-A63C-FBBAEAEBD79E}" type="sibTrans" cxnId="{FA4DEFD1-A0E3-4E5A-BE12-68F19F6F002E}">
      <dgm:prSet/>
      <dgm:spPr/>
      <dgm:t>
        <a:bodyPr/>
        <a:lstStyle/>
        <a:p>
          <a:endParaRPr lang="en-US"/>
        </a:p>
      </dgm:t>
    </dgm:pt>
    <dgm:pt modelId="{054BF1F3-C425-45D2-9B72-AC3FDF41B7BC}">
      <dgm:prSet phldrT="[Text]"/>
      <dgm:spPr/>
      <dgm:t>
        <a:bodyPr/>
        <a:lstStyle/>
        <a:p>
          <a:r>
            <a:rPr lang="en-US" b="1" dirty="0" smtClean="0"/>
            <a:t>How long it will take to do</a:t>
          </a:r>
          <a:endParaRPr lang="en-US" b="1" dirty="0"/>
        </a:p>
      </dgm:t>
    </dgm:pt>
    <dgm:pt modelId="{EF8654C4-7785-4DFB-9944-B3CCD1BE6F0D}" type="parTrans" cxnId="{08B8F77E-A304-400B-A507-860FD9463383}">
      <dgm:prSet/>
      <dgm:spPr/>
      <dgm:t>
        <a:bodyPr/>
        <a:lstStyle/>
        <a:p>
          <a:endParaRPr lang="en-US"/>
        </a:p>
      </dgm:t>
    </dgm:pt>
    <dgm:pt modelId="{C3C9B532-5E72-44D4-80C3-D0F689879030}" type="sibTrans" cxnId="{08B8F77E-A304-400B-A507-860FD9463383}">
      <dgm:prSet/>
      <dgm:spPr/>
      <dgm:t>
        <a:bodyPr/>
        <a:lstStyle/>
        <a:p>
          <a:endParaRPr lang="en-US"/>
        </a:p>
      </dgm:t>
    </dgm:pt>
    <dgm:pt modelId="{18054FF5-21CE-491C-AFCB-9CB934E8017C}">
      <dgm:prSet phldrT="[Text]"/>
      <dgm:spPr/>
      <dgm:t>
        <a:bodyPr/>
        <a:lstStyle/>
        <a:p>
          <a:r>
            <a:rPr lang="en-US" b="1" dirty="0" smtClean="0"/>
            <a:t>The Cost of doing it</a:t>
          </a:r>
          <a:endParaRPr lang="en-US" b="1" dirty="0"/>
        </a:p>
      </dgm:t>
    </dgm:pt>
    <dgm:pt modelId="{5FA3B971-AA08-44B8-A422-07FB81C9010E}" type="parTrans" cxnId="{E8F6ADFC-78C8-461B-9A8A-A7957A8DD478}">
      <dgm:prSet/>
      <dgm:spPr/>
      <dgm:t>
        <a:bodyPr/>
        <a:lstStyle/>
        <a:p>
          <a:endParaRPr lang="en-US"/>
        </a:p>
      </dgm:t>
    </dgm:pt>
    <dgm:pt modelId="{D510F2C6-208F-47BE-B421-D4A4FF9611CF}" type="sibTrans" cxnId="{E8F6ADFC-78C8-461B-9A8A-A7957A8DD478}">
      <dgm:prSet/>
      <dgm:spPr/>
      <dgm:t>
        <a:bodyPr/>
        <a:lstStyle/>
        <a:p>
          <a:endParaRPr lang="en-US"/>
        </a:p>
      </dgm:t>
    </dgm:pt>
    <dgm:pt modelId="{CEEA7108-136A-4FCC-97F9-44914007C304}">
      <dgm:prSet phldrT="[Text]"/>
      <dgm:spPr/>
      <dgm:t>
        <a:bodyPr/>
        <a:lstStyle/>
        <a:p>
          <a:r>
            <a:rPr lang="en-US" b="1" dirty="0" smtClean="0"/>
            <a:t>Your qualifications for doing it</a:t>
          </a:r>
          <a:endParaRPr lang="en-US" b="1" dirty="0"/>
        </a:p>
      </dgm:t>
    </dgm:pt>
    <dgm:pt modelId="{E1E273C4-E5F1-44ED-B6F0-32A763C78D7B}" type="parTrans" cxnId="{EFD6C8E4-2BC9-4152-B50D-3076AC2C748C}">
      <dgm:prSet/>
      <dgm:spPr/>
      <dgm:t>
        <a:bodyPr/>
        <a:lstStyle/>
        <a:p>
          <a:endParaRPr lang="en-US"/>
        </a:p>
      </dgm:t>
    </dgm:pt>
    <dgm:pt modelId="{9C734612-8449-4AC5-BDAE-D775A3FFAD7E}" type="sibTrans" cxnId="{EFD6C8E4-2BC9-4152-B50D-3076AC2C748C}">
      <dgm:prSet/>
      <dgm:spPr/>
      <dgm:t>
        <a:bodyPr/>
        <a:lstStyle/>
        <a:p>
          <a:endParaRPr lang="en-US"/>
        </a:p>
      </dgm:t>
    </dgm:pt>
    <dgm:pt modelId="{1F85C4CF-953F-40A9-A6C4-8B2DAFB9BD14}" type="pres">
      <dgm:prSet presAssocID="{D8386569-4ED8-4599-9FEF-62A787886C57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4E17E13-CDC6-4C32-8698-AB424158846B}" type="pres">
      <dgm:prSet presAssocID="{BE2CDE2D-F5B8-4D20-99F5-4BC705880388}" presName="node" presStyleLbl="node1" presStyleIdx="0" presStyleCnt="5" custScaleX="117347" custScaleY="15115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B90BC10-53E6-4123-AB6F-757FA6C1B88D}" type="pres">
      <dgm:prSet presAssocID="{BE2CDE2D-F5B8-4D20-99F5-4BC705880388}" presName="spNode" presStyleCnt="0"/>
      <dgm:spPr/>
    </dgm:pt>
    <dgm:pt modelId="{FCAF7C5E-4705-4252-A535-8CCF4961F856}" type="pres">
      <dgm:prSet presAssocID="{96688381-2A6A-4311-828E-99AB22EB958A}" presName="sibTrans" presStyleLbl="sibTrans1D1" presStyleIdx="0" presStyleCnt="5"/>
      <dgm:spPr/>
      <dgm:t>
        <a:bodyPr/>
        <a:lstStyle/>
        <a:p>
          <a:endParaRPr lang="en-US"/>
        </a:p>
      </dgm:t>
    </dgm:pt>
    <dgm:pt modelId="{2772FA09-21BD-4B6C-90E8-3AC79D0043DF}" type="pres">
      <dgm:prSet presAssocID="{008F1A73-81BE-436E-ABBE-809B8BBD63AF}" presName="node" presStyleLbl="node1" presStyleIdx="1" presStyleCnt="5" custScaleX="111545" custScaleY="15267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352371A-E49B-4FA8-AE5C-F4D7E75173CB}" type="pres">
      <dgm:prSet presAssocID="{008F1A73-81BE-436E-ABBE-809B8BBD63AF}" presName="spNode" presStyleCnt="0"/>
      <dgm:spPr/>
    </dgm:pt>
    <dgm:pt modelId="{C0131FD5-5D08-41B5-B5B4-C699186DF747}" type="pres">
      <dgm:prSet presAssocID="{AEC98F81-F930-42DB-A63C-FBBAEAEBD79E}" presName="sibTrans" presStyleLbl="sibTrans1D1" presStyleIdx="1" presStyleCnt="5"/>
      <dgm:spPr/>
      <dgm:t>
        <a:bodyPr/>
        <a:lstStyle/>
        <a:p>
          <a:endParaRPr lang="en-US"/>
        </a:p>
      </dgm:t>
    </dgm:pt>
    <dgm:pt modelId="{1C340260-59FD-4309-8F24-F71636DDB7A6}" type="pres">
      <dgm:prSet presAssocID="{054BF1F3-C425-45D2-9B72-AC3FDF41B7BC}" presName="node" presStyleLbl="node1" presStyleIdx="2" presStyleCnt="5" custScaleX="111386" custScaleY="12438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8FEF15-2243-406D-8063-AE9EDAB0BC15}" type="pres">
      <dgm:prSet presAssocID="{054BF1F3-C425-45D2-9B72-AC3FDF41B7BC}" presName="spNode" presStyleCnt="0"/>
      <dgm:spPr/>
    </dgm:pt>
    <dgm:pt modelId="{CAC561C2-F230-437A-9A6D-E042E4D41C89}" type="pres">
      <dgm:prSet presAssocID="{C3C9B532-5E72-44D4-80C3-D0F689879030}" presName="sibTrans" presStyleLbl="sibTrans1D1" presStyleIdx="2" presStyleCnt="5"/>
      <dgm:spPr/>
      <dgm:t>
        <a:bodyPr/>
        <a:lstStyle/>
        <a:p>
          <a:endParaRPr lang="en-US"/>
        </a:p>
      </dgm:t>
    </dgm:pt>
    <dgm:pt modelId="{DAF845D5-CC77-41EE-B181-938973B24C27}" type="pres">
      <dgm:prSet presAssocID="{18054FF5-21CE-491C-AFCB-9CB934E8017C}" presName="node" presStyleLbl="node1" presStyleIdx="3" presStyleCnt="5" custScaleX="122378" custScaleY="147377" custRadScaleRad="98487" custRadScaleInc="634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6E3621D-785B-480D-B6C1-888B8BC83541}" type="pres">
      <dgm:prSet presAssocID="{18054FF5-21CE-491C-AFCB-9CB934E8017C}" presName="spNode" presStyleCnt="0"/>
      <dgm:spPr/>
    </dgm:pt>
    <dgm:pt modelId="{E42F8EA5-69F5-4162-881F-5503301408C4}" type="pres">
      <dgm:prSet presAssocID="{D510F2C6-208F-47BE-B421-D4A4FF9611CF}" presName="sibTrans" presStyleLbl="sibTrans1D1" presStyleIdx="3" presStyleCnt="5"/>
      <dgm:spPr/>
      <dgm:t>
        <a:bodyPr/>
        <a:lstStyle/>
        <a:p>
          <a:endParaRPr lang="en-US"/>
        </a:p>
      </dgm:t>
    </dgm:pt>
    <dgm:pt modelId="{7BBD7CC8-3B8D-49BD-ACE4-D0C526B85A26}" type="pres">
      <dgm:prSet presAssocID="{CEEA7108-136A-4FCC-97F9-44914007C304}" presName="node" presStyleLbl="node1" presStyleIdx="4" presStyleCnt="5" custScaleX="128862" custScaleY="16903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F635A78-009B-4C3C-B936-33FDE85D0B45}" type="pres">
      <dgm:prSet presAssocID="{CEEA7108-136A-4FCC-97F9-44914007C304}" presName="spNode" presStyleCnt="0"/>
      <dgm:spPr/>
    </dgm:pt>
    <dgm:pt modelId="{C7123B21-E661-41F1-AFF9-190C638E91C8}" type="pres">
      <dgm:prSet presAssocID="{9C734612-8449-4AC5-BDAE-D775A3FFAD7E}" presName="sibTrans" presStyleLbl="sibTrans1D1" presStyleIdx="4" presStyleCnt="5"/>
      <dgm:spPr/>
      <dgm:t>
        <a:bodyPr/>
        <a:lstStyle/>
        <a:p>
          <a:endParaRPr lang="en-US"/>
        </a:p>
      </dgm:t>
    </dgm:pt>
  </dgm:ptLst>
  <dgm:cxnLst>
    <dgm:cxn modelId="{2BF2CD2E-92AF-405A-B8BA-30BAE20F9EC9}" type="presOf" srcId="{BE2CDE2D-F5B8-4D20-99F5-4BC705880388}" destId="{94E17E13-CDC6-4C32-8698-AB424158846B}" srcOrd="0" destOrd="0" presId="urn:microsoft.com/office/officeart/2005/8/layout/cycle6"/>
    <dgm:cxn modelId="{08B8F77E-A304-400B-A507-860FD9463383}" srcId="{D8386569-4ED8-4599-9FEF-62A787886C57}" destId="{054BF1F3-C425-45D2-9B72-AC3FDF41B7BC}" srcOrd="2" destOrd="0" parTransId="{EF8654C4-7785-4DFB-9944-B3CCD1BE6F0D}" sibTransId="{C3C9B532-5E72-44D4-80C3-D0F689879030}"/>
    <dgm:cxn modelId="{4436DAFC-57D7-4C69-B8F7-C01B2E3BE442}" srcId="{D8386569-4ED8-4599-9FEF-62A787886C57}" destId="{BE2CDE2D-F5B8-4D20-99F5-4BC705880388}" srcOrd="0" destOrd="0" parTransId="{657D351F-FACF-4279-9651-52101F8E85CD}" sibTransId="{96688381-2A6A-4311-828E-99AB22EB958A}"/>
    <dgm:cxn modelId="{9CC51CDC-92CF-4523-8025-6A64EB5372C5}" type="presOf" srcId="{C3C9B532-5E72-44D4-80C3-D0F689879030}" destId="{CAC561C2-F230-437A-9A6D-E042E4D41C89}" srcOrd="0" destOrd="0" presId="urn:microsoft.com/office/officeart/2005/8/layout/cycle6"/>
    <dgm:cxn modelId="{1B22B7C3-E51B-474E-9FC7-B20051F361AA}" type="presOf" srcId="{008F1A73-81BE-436E-ABBE-809B8BBD63AF}" destId="{2772FA09-21BD-4B6C-90E8-3AC79D0043DF}" srcOrd="0" destOrd="0" presId="urn:microsoft.com/office/officeart/2005/8/layout/cycle6"/>
    <dgm:cxn modelId="{82B91A6F-52FC-486C-8CCF-41EC8217F363}" type="presOf" srcId="{9C734612-8449-4AC5-BDAE-D775A3FFAD7E}" destId="{C7123B21-E661-41F1-AFF9-190C638E91C8}" srcOrd="0" destOrd="0" presId="urn:microsoft.com/office/officeart/2005/8/layout/cycle6"/>
    <dgm:cxn modelId="{FA4DEFD1-A0E3-4E5A-BE12-68F19F6F002E}" srcId="{D8386569-4ED8-4599-9FEF-62A787886C57}" destId="{008F1A73-81BE-436E-ABBE-809B8BBD63AF}" srcOrd="1" destOrd="0" parTransId="{8D3BD873-4CB2-4096-9E78-95152E15832D}" sibTransId="{AEC98F81-F930-42DB-A63C-FBBAEAEBD79E}"/>
    <dgm:cxn modelId="{539BE253-0A62-4791-96B3-38DC46A227B5}" type="presOf" srcId="{96688381-2A6A-4311-828E-99AB22EB958A}" destId="{FCAF7C5E-4705-4252-A535-8CCF4961F856}" srcOrd="0" destOrd="0" presId="urn:microsoft.com/office/officeart/2005/8/layout/cycle6"/>
    <dgm:cxn modelId="{EFD6C8E4-2BC9-4152-B50D-3076AC2C748C}" srcId="{D8386569-4ED8-4599-9FEF-62A787886C57}" destId="{CEEA7108-136A-4FCC-97F9-44914007C304}" srcOrd="4" destOrd="0" parTransId="{E1E273C4-E5F1-44ED-B6F0-32A763C78D7B}" sibTransId="{9C734612-8449-4AC5-BDAE-D775A3FFAD7E}"/>
    <dgm:cxn modelId="{AB333807-0223-43A5-86C9-56AB020CE307}" type="presOf" srcId="{18054FF5-21CE-491C-AFCB-9CB934E8017C}" destId="{DAF845D5-CC77-41EE-B181-938973B24C27}" srcOrd="0" destOrd="0" presId="urn:microsoft.com/office/officeart/2005/8/layout/cycle6"/>
    <dgm:cxn modelId="{E8F6ADFC-78C8-461B-9A8A-A7957A8DD478}" srcId="{D8386569-4ED8-4599-9FEF-62A787886C57}" destId="{18054FF5-21CE-491C-AFCB-9CB934E8017C}" srcOrd="3" destOrd="0" parTransId="{5FA3B971-AA08-44B8-A422-07FB81C9010E}" sibTransId="{D510F2C6-208F-47BE-B421-D4A4FF9611CF}"/>
    <dgm:cxn modelId="{5A994CC6-5A4B-49D9-97E7-E027EBC5A420}" type="presOf" srcId="{D8386569-4ED8-4599-9FEF-62A787886C57}" destId="{1F85C4CF-953F-40A9-A6C4-8B2DAFB9BD14}" srcOrd="0" destOrd="0" presId="urn:microsoft.com/office/officeart/2005/8/layout/cycle6"/>
    <dgm:cxn modelId="{A92D399B-C1FF-4531-8EDE-A023DE63A2C5}" type="presOf" srcId="{D510F2C6-208F-47BE-B421-D4A4FF9611CF}" destId="{E42F8EA5-69F5-4162-881F-5503301408C4}" srcOrd="0" destOrd="0" presId="urn:microsoft.com/office/officeart/2005/8/layout/cycle6"/>
    <dgm:cxn modelId="{3AF09EF0-B074-4C3A-AA51-C65C29F331F4}" type="presOf" srcId="{054BF1F3-C425-45D2-9B72-AC3FDF41B7BC}" destId="{1C340260-59FD-4309-8F24-F71636DDB7A6}" srcOrd="0" destOrd="0" presId="urn:microsoft.com/office/officeart/2005/8/layout/cycle6"/>
    <dgm:cxn modelId="{BDB2CB51-208D-4AC3-9A7C-004724201A47}" type="presOf" srcId="{CEEA7108-136A-4FCC-97F9-44914007C304}" destId="{7BBD7CC8-3B8D-49BD-ACE4-D0C526B85A26}" srcOrd="0" destOrd="0" presId="urn:microsoft.com/office/officeart/2005/8/layout/cycle6"/>
    <dgm:cxn modelId="{9FB195D7-0C08-48A5-9898-E259B68714C4}" type="presOf" srcId="{AEC98F81-F930-42DB-A63C-FBBAEAEBD79E}" destId="{C0131FD5-5D08-41B5-B5B4-C699186DF747}" srcOrd="0" destOrd="0" presId="urn:microsoft.com/office/officeart/2005/8/layout/cycle6"/>
    <dgm:cxn modelId="{AE6E1086-576B-4D2B-AE7A-847D2CA4EDB3}" type="presParOf" srcId="{1F85C4CF-953F-40A9-A6C4-8B2DAFB9BD14}" destId="{94E17E13-CDC6-4C32-8698-AB424158846B}" srcOrd="0" destOrd="0" presId="urn:microsoft.com/office/officeart/2005/8/layout/cycle6"/>
    <dgm:cxn modelId="{71E1F1FA-810B-4809-B94A-29D31DB41A57}" type="presParOf" srcId="{1F85C4CF-953F-40A9-A6C4-8B2DAFB9BD14}" destId="{EB90BC10-53E6-4123-AB6F-757FA6C1B88D}" srcOrd="1" destOrd="0" presId="urn:microsoft.com/office/officeart/2005/8/layout/cycle6"/>
    <dgm:cxn modelId="{640D9682-17D8-4542-A741-0181BCE901A4}" type="presParOf" srcId="{1F85C4CF-953F-40A9-A6C4-8B2DAFB9BD14}" destId="{FCAF7C5E-4705-4252-A535-8CCF4961F856}" srcOrd="2" destOrd="0" presId="urn:microsoft.com/office/officeart/2005/8/layout/cycle6"/>
    <dgm:cxn modelId="{967142B4-691C-4C15-B8CA-36E8866312E8}" type="presParOf" srcId="{1F85C4CF-953F-40A9-A6C4-8B2DAFB9BD14}" destId="{2772FA09-21BD-4B6C-90E8-3AC79D0043DF}" srcOrd="3" destOrd="0" presId="urn:microsoft.com/office/officeart/2005/8/layout/cycle6"/>
    <dgm:cxn modelId="{29742729-904B-49E2-987C-88ADECA498D0}" type="presParOf" srcId="{1F85C4CF-953F-40A9-A6C4-8B2DAFB9BD14}" destId="{1352371A-E49B-4FA8-AE5C-F4D7E75173CB}" srcOrd="4" destOrd="0" presId="urn:microsoft.com/office/officeart/2005/8/layout/cycle6"/>
    <dgm:cxn modelId="{F0A12641-ABCC-47B9-84CD-8A0289E83C10}" type="presParOf" srcId="{1F85C4CF-953F-40A9-A6C4-8B2DAFB9BD14}" destId="{C0131FD5-5D08-41B5-B5B4-C699186DF747}" srcOrd="5" destOrd="0" presId="urn:microsoft.com/office/officeart/2005/8/layout/cycle6"/>
    <dgm:cxn modelId="{E9877F5B-65E4-4F6B-8B42-0ACDD5D93A58}" type="presParOf" srcId="{1F85C4CF-953F-40A9-A6C4-8B2DAFB9BD14}" destId="{1C340260-59FD-4309-8F24-F71636DDB7A6}" srcOrd="6" destOrd="0" presId="urn:microsoft.com/office/officeart/2005/8/layout/cycle6"/>
    <dgm:cxn modelId="{ADF02729-519B-48C7-8680-9732C05D1CBD}" type="presParOf" srcId="{1F85C4CF-953F-40A9-A6C4-8B2DAFB9BD14}" destId="{D08FEF15-2243-406D-8063-AE9EDAB0BC15}" srcOrd="7" destOrd="0" presId="urn:microsoft.com/office/officeart/2005/8/layout/cycle6"/>
    <dgm:cxn modelId="{0E0128BF-9A56-450F-AE0B-CF68ED3601E8}" type="presParOf" srcId="{1F85C4CF-953F-40A9-A6C4-8B2DAFB9BD14}" destId="{CAC561C2-F230-437A-9A6D-E042E4D41C89}" srcOrd="8" destOrd="0" presId="urn:microsoft.com/office/officeart/2005/8/layout/cycle6"/>
    <dgm:cxn modelId="{863081CB-A6BC-4C6C-86BD-ECB7B6A3362A}" type="presParOf" srcId="{1F85C4CF-953F-40A9-A6C4-8B2DAFB9BD14}" destId="{DAF845D5-CC77-41EE-B181-938973B24C27}" srcOrd="9" destOrd="0" presId="urn:microsoft.com/office/officeart/2005/8/layout/cycle6"/>
    <dgm:cxn modelId="{0647D6A3-595D-4027-8095-04B1B176924D}" type="presParOf" srcId="{1F85C4CF-953F-40A9-A6C4-8B2DAFB9BD14}" destId="{16E3621D-785B-480D-B6C1-888B8BC83541}" srcOrd="10" destOrd="0" presId="urn:microsoft.com/office/officeart/2005/8/layout/cycle6"/>
    <dgm:cxn modelId="{7D04167D-9CD6-4A76-BCAB-E14D00B18A63}" type="presParOf" srcId="{1F85C4CF-953F-40A9-A6C4-8B2DAFB9BD14}" destId="{E42F8EA5-69F5-4162-881F-5503301408C4}" srcOrd="11" destOrd="0" presId="urn:microsoft.com/office/officeart/2005/8/layout/cycle6"/>
    <dgm:cxn modelId="{C0FDEA20-1C1C-4493-A6B7-186F1340AF48}" type="presParOf" srcId="{1F85C4CF-953F-40A9-A6C4-8B2DAFB9BD14}" destId="{7BBD7CC8-3B8D-49BD-ACE4-D0C526B85A26}" srcOrd="12" destOrd="0" presId="urn:microsoft.com/office/officeart/2005/8/layout/cycle6"/>
    <dgm:cxn modelId="{B1143BE8-3D7C-4CCD-9029-B4EF0E2958FB}" type="presParOf" srcId="{1F85C4CF-953F-40A9-A6C4-8B2DAFB9BD14}" destId="{6F635A78-009B-4C3C-B936-33FDE85D0B45}" srcOrd="13" destOrd="0" presId="urn:microsoft.com/office/officeart/2005/8/layout/cycle6"/>
    <dgm:cxn modelId="{68F53C04-CB3D-4B02-AE81-48CE4DFC3FF1}" type="presParOf" srcId="{1F85C4CF-953F-40A9-A6C4-8B2DAFB9BD14}" destId="{C7123B21-E661-41F1-AFF9-190C638E91C8}" srcOrd="14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E17E13-CDC6-4C32-8698-AB424158846B}">
      <dsp:nvSpPr>
        <dsp:cNvPr id="0" name=""/>
        <dsp:cNvSpPr/>
      </dsp:nvSpPr>
      <dsp:spPr>
        <a:xfrm>
          <a:off x="1465535" y="816891"/>
          <a:ext cx="1442570" cy="12077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Problem Definition</a:t>
          </a:r>
          <a:endParaRPr lang="en-US" sz="1800" b="1" kern="1200" dirty="0"/>
        </a:p>
      </dsp:txBody>
      <dsp:txXfrm>
        <a:off x="1524494" y="875850"/>
        <a:ext cx="1324652" cy="1089866"/>
      </dsp:txXfrm>
    </dsp:sp>
    <dsp:sp modelId="{FCAF7C5E-4705-4252-A535-8CCF4961F856}">
      <dsp:nvSpPr>
        <dsp:cNvPr id="0" name=""/>
        <dsp:cNvSpPr/>
      </dsp:nvSpPr>
      <dsp:spPr>
        <a:xfrm>
          <a:off x="590090" y="1420783"/>
          <a:ext cx="3193458" cy="3193458"/>
        </a:xfrm>
        <a:custGeom>
          <a:avLst/>
          <a:gdLst/>
          <a:ahLst/>
          <a:cxnLst/>
          <a:rect l="0" t="0" r="0" b="0"/>
          <a:pathLst>
            <a:path>
              <a:moveTo>
                <a:pt x="2322818" y="174639"/>
              </a:moveTo>
              <a:arcTo wR="1596729" hR="1596729" stAng="17822875" swAng="1142743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72FA09-21BD-4B6C-90E8-3AC79D0043DF}">
      <dsp:nvSpPr>
        <dsp:cNvPr id="0" name=""/>
        <dsp:cNvSpPr/>
      </dsp:nvSpPr>
      <dsp:spPr>
        <a:xfrm>
          <a:off x="3019777" y="1914099"/>
          <a:ext cx="1371245" cy="121999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Plan of Action: What you will do</a:t>
          </a:r>
          <a:endParaRPr lang="en-US" sz="1800" b="1" kern="1200" dirty="0"/>
        </a:p>
      </dsp:txBody>
      <dsp:txXfrm>
        <a:off x="3079332" y="1973654"/>
        <a:ext cx="1252135" cy="1100884"/>
      </dsp:txXfrm>
    </dsp:sp>
    <dsp:sp modelId="{C0131FD5-5D08-41B5-B5B4-C699186DF747}">
      <dsp:nvSpPr>
        <dsp:cNvPr id="0" name=""/>
        <dsp:cNvSpPr/>
      </dsp:nvSpPr>
      <dsp:spPr>
        <a:xfrm>
          <a:off x="590090" y="1420783"/>
          <a:ext cx="3193458" cy="3193458"/>
        </a:xfrm>
        <a:custGeom>
          <a:avLst/>
          <a:gdLst/>
          <a:ahLst/>
          <a:cxnLst/>
          <a:rect l="0" t="0" r="0" b="0"/>
          <a:pathLst>
            <a:path>
              <a:moveTo>
                <a:pt x="3188663" y="1720382"/>
              </a:moveTo>
              <a:arcTo wR="1596729" hR="1596729" stAng="266492" swAng="1509448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340260-59FD-4309-8F24-F71636DDB7A6}">
      <dsp:nvSpPr>
        <dsp:cNvPr id="0" name=""/>
        <dsp:cNvSpPr/>
      </dsp:nvSpPr>
      <dsp:spPr>
        <a:xfrm>
          <a:off x="2440708" y="3812340"/>
          <a:ext cx="1369290" cy="99390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How long it will take to do</a:t>
          </a:r>
          <a:endParaRPr lang="en-US" sz="1800" b="1" kern="1200" dirty="0"/>
        </a:p>
      </dsp:txBody>
      <dsp:txXfrm>
        <a:off x="2489227" y="3860859"/>
        <a:ext cx="1272252" cy="896870"/>
      </dsp:txXfrm>
    </dsp:sp>
    <dsp:sp modelId="{CAC561C2-F230-437A-9A6D-E042E4D41C89}">
      <dsp:nvSpPr>
        <dsp:cNvPr id="0" name=""/>
        <dsp:cNvSpPr/>
      </dsp:nvSpPr>
      <dsp:spPr>
        <a:xfrm>
          <a:off x="673827" y="1409561"/>
          <a:ext cx="3193458" cy="3193458"/>
        </a:xfrm>
        <a:custGeom>
          <a:avLst/>
          <a:gdLst/>
          <a:ahLst/>
          <a:cxnLst/>
          <a:rect l="0" t="0" r="0" b="0"/>
          <a:pathLst>
            <a:path>
              <a:moveTo>
                <a:pt x="1762308" y="3184850"/>
              </a:moveTo>
              <a:arcTo wR="1596729" hR="1596729" stAng="5042867" swAng="973673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F845D5-CC77-41EE-B181-938973B24C27}">
      <dsp:nvSpPr>
        <dsp:cNvPr id="0" name=""/>
        <dsp:cNvSpPr/>
      </dsp:nvSpPr>
      <dsp:spPr>
        <a:xfrm>
          <a:off x="476784" y="3675914"/>
          <a:ext cx="1504417" cy="117762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The Cost of doing it</a:t>
          </a:r>
          <a:endParaRPr lang="en-US" sz="1800" b="1" kern="1200" dirty="0"/>
        </a:p>
      </dsp:txBody>
      <dsp:txXfrm>
        <a:off x="534271" y="3733401"/>
        <a:ext cx="1389443" cy="1062654"/>
      </dsp:txXfrm>
    </dsp:sp>
    <dsp:sp modelId="{E42F8EA5-69F5-4162-881F-5503301408C4}">
      <dsp:nvSpPr>
        <dsp:cNvPr id="0" name=""/>
        <dsp:cNvSpPr/>
      </dsp:nvSpPr>
      <dsp:spPr>
        <a:xfrm>
          <a:off x="579390" y="1343993"/>
          <a:ext cx="3193458" cy="3193458"/>
        </a:xfrm>
        <a:custGeom>
          <a:avLst/>
          <a:gdLst/>
          <a:ahLst/>
          <a:cxnLst/>
          <a:rect l="0" t="0" r="0" b="0"/>
          <a:pathLst>
            <a:path>
              <a:moveTo>
                <a:pt x="177019" y="2327460"/>
              </a:moveTo>
              <a:arcTo wR="1596729" hR="1596729" stAng="9165896" swAng="1063846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BD7CC8-3B8D-49BD-ACE4-D0C526B85A26}">
      <dsp:nvSpPr>
        <dsp:cNvPr id="0" name=""/>
        <dsp:cNvSpPr/>
      </dsp:nvSpPr>
      <dsp:spPr>
        <a:xfrm>
          <a:off x="-123822" y="1848768"/>
          <a:ext cx="1584126" cy="135065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Your qualifications for doing it</a:t>
          </a:r>
          <a:endParaRPr lang="en-US" sz="1800" b="1" kern="1200" dirty="0"/>
        </a:p>
      </dsp:txBody>
      <dsp:txXfrm>
        <a:off x="-57888" y="1914702"/>
        <a:ext cx="1452258" cy="1218788"/>
      </dsp:txXfrm>
    </dsp:sp>
    <dsp:sp modelId="{C7123B21-E661-41F1-AFF9-190C638E91C8}">
      <dsp:nvSpPr>
        <dsp:cNvPr id="0" name=""/>
        <dsp:cNvSpPr/>
      </dsp:nvSpPr>
      <dsp:spPr>
        <a:xfrm>
          <a:off x="590090" y="1420783"/>
          <a:ext cx="3193458" cy="3193458"/>
        </a:xfrm>
        <a:custGeom>
          <a:avLst/>
          <a:gdLst/>
          <a:ahLst/>
          <a:cxnLst/>
          <a:rect l="0" t="0" r="0" b="0"/>
          <a:pathLst>
            <a:path>
              <a:moveTo>
                <a:pt x="512080" y="424943"/>
              </a:moveTo>
              <a:arcTo wR="1596729" hR="1596729" stAng="13632690" swAng="946413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0C756D2-6A00-47E4-B11B-E5F0DEBB8FF8}" type="datetimeFigureOut">
              <a:rPr lang="en-US"/>
              <a:pPr/>
              <a:t>20-05-25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7FE7299-714F-49AD-AC76-FA9D90D0F8C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06306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829F1247-ABE7-4E91-9367-3C7742860C92}" type="slidenum">
              <a:rPr lang="en-US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1831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2.xml"/><Relationship Id="rId2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E987159-9815-4CA3-8332-71F6DF8A86CD}" type="datetimeFigureOut">
              <a:rPr lang="en-US"/>
              <a:pPr/>
              <a:t>20-05-25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599657-FF6E-4945-87EB-66E6FA1D3D7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2FE31C5-9827-42A8-B778-ED06050DC67C}" type="datetimeFigureOut">
              <a:rPr lang="en-US"/>
              <a:pPr/>
              <a:t>20-05-25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6DA315-7092-4C2C-9BFE-D3D0963408C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AA8BA61-9854-4E94-AC3E-91DF78C0F0FD}" type="datetimeFigureOut">
              <a:rPr lang="en-US"/>
              <a:pPr/>
              <a:t>20-05-25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3466FD-0F20-4665-AC94-583B8DD68D4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Section Head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295400"/>
            <a:ext cx="7239000" cy="4539000"/>
          </a:xfrm>
        </p:spPr>
        <p:txBody>
          <a:bodyPr/>
          <a:lstStyle>
            <a:lvl1pPr marL="0" indent="0" algn="l">
              <a:lnSpc>
                <a:spcPct val="150000"/>
              </a:lnSpc>
              <a:buNone/>
              <a:defRPr sz="2300" baseline="0">
                <a:solidFill>
                  <a:schemeClr val="accent5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E5C4B4C-FC95-4947-93F5-2EB8FAD986D4}" type="datetimeFigureOut">
              <a:rPr lang="en-US"/>
              <a:pPr/>
              <a:t>20-05-25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E84C804-B25D-4913-8825-FA62707EE984}" type="slidenum">
              <a:rPr lang="en-US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Section Head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/>
          <p:nvPr/>
        </p:nvSpPr>
        <p:spPr>
          <a:xfrm>
            <a:off x="1633538" y="1905000"/>
            <a:ext cx="18415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Chevron 4"/>
          <p:cNvSpPr/>
          <p:nvPr/>
        </p:nvSpPr>
        <p:spPr>
          <a:xfrm>
            <a:off x="1447800" y="1905000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endParaRPr lang="en-US" baseline="-2500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1200" y="1752600"/>
            <a:ext cx="6513513" cy="3657600"/>
          </a:xfrm>
        </p:spPr>
        <p:txBody>
          <a:bodyPr/>
          <a:lstStyle>
            <a:lvl1pPr marL="0" indent="0" algn="l">
              <a:lnSpc>
                <a:spcPct val="150000"/>
              </a:lnSpc>
              <a:buNone/>
              <a:defRPr sz="2300" baseline="0">
                <a:solidFill>
                  <a:schemeClr val="accent5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117501-9EE3-4ADE-8525-11598CF7082D}" type="datetimeFigureOut">
              <a:rPr lang="en-US"/>
              <a:pPr/>
              <a:t>20-05-25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64595C7-D2E6-4F55-938A-1182C1DCF6B3}" type="slidenum">
              <a:rPr lang="en-US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15962"/>
          </a:xfrm>
        </p:spPr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730875"/>
          </a:xfrm>
        </p:spPr>
        <p:txBody>
          <a:bodyPr/>
          <a:lstStyle>
            <a:lvl1pPr>
              <a:defRPr sz="2000">
                <a:latin typeface="+mj-lt"/>
              </a:defRPr>
            </a:lvl1pPr>
            <a:lvl2pPr>
              <a:defRPr sz="2000"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002187C-57F0-4546-9F91-5FE44862342F}" type="datetimeFigureOut">
              <a:rPr lang="en-US"/>
              <a:pPr/>
              <a:t>20-05-25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2BE624-BE15-4615-BA00-F9B40F6552C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D94C122-D1E6-4220-878E-1227F04E8A5C}" type="datetimeFigureOut">
              <a:rPr lang="en-US"/>
              <a:pPr/>
              <a:t>20-05-25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6F7DE5-5FFB-404E-9EF6-68AC1EA4A0D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364B471-147C-46E5-8765-378FEEFB45D9}" type="datetimeFigureOut">
              <a:rPr lang="en-US"/>
              <a:pPr/>
              <a:t>20-05-25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D8BDD1-107E-4739-BCA0-EE1A43DF5B0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FB2C171-C08D-495B-8389-E3B7F632686E}" type="datetimeFigureOut">
              <a:rPr lang="en-US"/>
              <a:pPr/>
              <a:t>20-05-25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F5CBDCE-BC1F-4566-B0CE-D1DF3D86DC1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086D66D-8CC8-4E1E-92A3-CB18817A0E7B}" type="datetimeFigureOut">
              <a:rPr lang="en-US"/>
              <a:pPr/>
              <a:t>20-05-25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83AB2D-CC32-4EB6-B171-4BD14E23AB5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1015A11-36CE-419D-ABA4-F6084F5846AD}" type="datetimeFigureOut">
              <a:rPr lang="en-US"/>
              <a:pPr/>
              <a:t>20-05-25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D46256-D913-4770-8AC0-3FF62553F5F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6C245AE-3EE1-4577-B6B6-239A4C68B40F}" type="datetimeFigureOut">
              <a:rPr lang="en-US"/>
              <a:pPr/>
              <a:t>20-05-25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25B1B2-A1D9-43B9-803A-D9EA3C3BD6E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FFE473D-71A6-4AC0-878D-0714A99CA3BB}" type="datetimeFigureOut">
              <a:rPr lang="en-US"/>
              <a:pPr/>
              <a:t>20-05-25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86A2C6-ED75-4C69-9BA5-6D5393F4244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19200"/>
            <a:ext cx="8229600" cy="550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fld id="{2F763751-275E-4B18-A67B-92AB80C426C4}" type="datetimeFigureOut">
              <a:rPr lang="en-US"/>
              <a:pPr/>
              <a:t>20-05-25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3F1BC79B-7D3A-4C08-96E8-ED107A9E8471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1" r:id="rId1"/>
    <p:sldLayoutId id="2147483852" r:id="rId2"/>
    <p:sldLayoutId id="2147483853" r:id="rId3"/>
    <p:sldLayoutId id="2147483854" r:id="rId4"/>
    <p:sldLayoutId id="2147483855" r:id="rId5"/>
    <p:sldLayoutId id="2147483856" r:id="rId6"/>
    <p:sldLayoutId id="2147483857" r:id="rId7"/>
    <p:sldLayoutId id="2147483858" r:id="rId8"/>
    <p:sldLayoutId id="2147483859" r:id="rId9"/>
    <p:sldLayoutId id="2147483860" r:id="rId10"/>
    <p:sldLayoutId id="2147483861" r:id="rId11"/>
    <p:sldLayoutId id="2147483863" r:id="rId12"/>
    <p:sldLayoutId id="2147483865" r:id="rId13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rgbClr val="0000FF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FF"/>
          </a:solidFill>
          <a:latin typeface="Calibri" pitchFamily="34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FF"/>
          </a:solidFill>
          <a:latin typeface="Calibri" pitchFamily="34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FF"/>
          </a:solidFill>
          <a:latin typeface="Calibri" pitchFamily="34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FF"/>
          </a:solidFill>
          <a:latin typeface="Calibri" pitchFamily="34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3200" b="1">
          <a:solidFill>
            <a:srgbClr val="0000FF"/>
          </a:solidFill>
          <a:latin typeface="Calibri" pitchFamily="34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3200" b="1">
          <a:solidFill>
            <a:srgbClr val="0000FF"/>
          </a:solidFill>
          <a:latin typeface="Calibri" pitchFamily="34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3200" b="1">
          <a:solidFill>
            <a:srgbClr val="0000FF"/>
          </a:solidFill>
          <a:latin typeface="Calibri" pitchFamily="34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3200" b="1">
          <a:solidFill>
            <a:srgbClr val="0000FF"/>
          </a:solidFill>
          <a:latin typeface="Calibri" pitchFamily="34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Font typeface="Wingdings" pitchFamily="2" charset="2"/>
        <a:buChar char="§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Font typeface="Wingdings" pitchFamily="2" charset="2"/>
        <a:buChar char="§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Font typeface="Wingdings" pitchFamily="2" charset="2"/>
        <a:buChar char="§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Font typeface="Wingdings" pitchFamily="2" charset="2"/>
        <a:buChar char="§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Font typeface="Wingdings" pitchFamily="2" charset="2"/>
        <a:buChar char="§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eg"/><Relationship Id="rId3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4" Type="http://schemas.openxmlformats.org/officeDocument/2006/relationships/image" Target="../media/image13.wmf"/><Relationship Id="rId5" Type="http://schemas.openxmlformats.org/officeDocument/2006/relationships/image" Target="../media/image14.wmf"/><Relationship Id="rId6" Type="http://schemas.openxmlformats.org/officeDocument/2006/relationships/image" Target="../media/image15.wmf"/><Relationship Id="rId7" Type="http://schemas.openxmlformats.org/officeDocument/2006/relationships/image" Target="../media/image16.wmf"/><Relationship Id="rId8" Type="http://schemas.openxmlformats.org/officeDocument/2006/relationships/image" Target="../media/image17.wmf"/><Relationship Id="rId9" Type="http://schemas.openxmlformats.org/officeDocument/2006/relationships/image" Target="../media/image18.w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w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4" Type="http://schemas.openxmlformats.org/officeDocument/2006/relationships/image" Target="../media/image6.jp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4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jpe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w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7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1566264" y="311925"/>
            <a:ext cx="7391400" cy="4124206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800" b="1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ENGR 240</a:t>
            </a:r>
            <a:endParaRPr lang="en-US" sz="28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pPr algn="r">
              <a:spcBef>
                <a:spcPct val="50000"/>
              </a:spcBef>
            </a:pPr>
            <a:r>
              <a:rPr lang="en-US" sz="48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</a:rPr>
              <a:t>Setting up the Proposal:</a:t>
            </a:r>
          </a:p>
          <a:p>
            <a:pPr algn="r">
              <a:spcBef>
                <a:spcPct val="50000"/>
              </a:spcBef>
            </a:pPr>
            <a:r>
              <a:rPr lang="en-US" sz="36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anose="020B0A04020102020204" pitchFamily="34" charset="0"/>
              </a:rPr>
              <a:t>Problem Definition</a:t>
            </a:r>
            <a:endParaRPr lang="en-US" sz="2400" b="1" dirty="0" smtClean="0">
              <a:solidFill>
                <a:schemeClr val="accent1">
                  <a:lumMod val="75000"/>
                </a:schemeClr>
              </a:solidFill>
              <a:latin typeface="Calibri" pitchFamily="34" charset="0"/>
            </a:endParaRPr>
          </a:p>
          <a:p>
            <a:pPr algn="r">
              <a:spcBef>
                <a:spcPct val="50000"/>
              </a:spcBef>
            </a:pP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Monika Smith</a:t>
            </a:r>
          </a:p>
          <a:p>
            <a:pPr algn="r">
              <a:spcBef>
                <a:spcPct val="50000"/>
              </a:spcBef>
            </a:pP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Assistant Teaching Professor</a:t>
            </a:r>
          </a:p>
          <a:p>
            <a:pPr algn="r">
              <a:spcBef>
                <a:spcPct val="50000"/>
              </a:spcBef>
            </a:pP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Department of English</a:t>
            </a:r>
            <a:endParaRPr lang="en-US" sz="24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743200"/>
            <a:ext cx="4528503" cy="3951604"/>
          </a:xfrm>
          <a:prstGeom prst="rect">
            <a:avLst/>
          </a:prstGeom>
          <a:ln>
            <a:solidFill>
              <a:srgbClr val="0000FF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4664" y="4441624"/>
            <a:ext cx="1143000" cy="137464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1137" y="5816272"/>
            <a:ext cx="1908644" cy="73692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Identify the Need (CEAB)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9800" y="990600"/>
            <a:ext cx="4724400" cy="5181599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r>
              <a:rPr lang="en-US" sz="2800" dirty="0" smtClean="0"/>
              <a:t>“Engineering design integrates mathematics, natural sciences, engineering sciences, and complementary studies in order to develop elements, systems, and processes </a:t>
            </a:r>
            <a:r>
              <a:rPr lang="en-US" sz="2800" dirty="0" smtClean="0">
                <a:latin typeface="Arial Black" pitchFamily="34" charset="0"/>
              </a:rPr>
              <a:t>to meet specific needs</a:t>
            </a:r>
            <a:r>
              <a:rPr lang="en-US" sz="2800" dirty="0" smtClean="0"/>
              <a:t>…” </a:t>
            </a:r>
          </a:p>
          <a:p>
            <a:pPr marL="0" indent="0">
              <a:buNone/>
            </a:pPr>
            <a:endParaRPr lang="en-US" sz="2800" dirty="0" smtClean="0"/>
          </a:p>
          <a:p>
            <a:pPr marL="1430338" indent="0">
              <a:buNone/>
            </a:pPr>
            <a:r>
              <a:rPr lang="en-US" dirty="0" smtClean="0"/>
              <a:t>Canadian Engineering Accreditation Board</a:t>
            </a:r>
          </a:p>
        </p:txBody>
      </p:sp>
    </p:spTree>
    <p:extLst>
      <p:ext uri="{BB962C8B-B14F-4D97-AF65-F5344CB8AC3E}">
        <p14:creationId xmlns:p14="http://schemas.microsoft.com/office/powerpoint/2010/main" val="24391605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Then Formulate a Need Statement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6084" y="937370"/>
            <a:ext cx="5562600" cy="1524000"/>
          </a:xfrm>
          <a:ln>
            <a:solidFill>
              <a:schemeClr val="tx2"/>
            </a:solidFill>
          </a:ln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dirty="0" smtClean="0"/>
              <a:t>To help clarify your understanding of a </a:t>
            </a:r>
            <a:r>
              <a:rPr lang="en-US" dirty="0" smtClean="0">
                <a:latin typeface="Arial Black" pitchFamily="34" charset="0"/>
              </a:rPr>
              <a:t>need statement</a:t>
            </a:r>
            <a:r>
              <a:rPr lang="en-US" dirty="0" smtClean="0"/>
              <a:t>, Dr. Hyman (</a:t>
            </a:r>
            <a:r>
              <a:rPr lang="en-US" i="1" dirty="0" smtClean="0"/>
              <a:t>Fundamentals of Engineering Design) </a:t>
            </a:r>
            <a:r>
              <a:rPr lang="en-US" dirty="0" smtClean="0"/>
              <a:t>offers the following prompt:</a:t>
            </a:r>
          </a:p>
          <a:p>
            <a:pPr marL="0" indent="0">
              <a:buFont typeface="Wingdings" pitchFamily="2" charset="2"/>
              <a:buNone/>
            </a:pPr>
            <a:endParaRPr lang="en-US" dirty="0" smtClean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7719" y="4800600"/>
            <a:ext cx="2057400" cy="1886519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2133600" y="2001047"/>
            <a:ext cx="5181600" cy="3048000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marL="176213">
              <a:defRPr/>
            </a:pPr>
            <a:r>
              <a:rPr lang="en-US" sz="3200" b="1" dirty="0">
                <a:solidFill>
                  <a:schemeClr val="tx1"/>
                </a:solidFill>
              </a:rPr>
              <a:t>“Articulate the need as an </a:t>
            </a:r>
            <a:r>
              <a:rPr lang="en-US" sz="3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expression of dissatisfaction </a:t>
            </a:r>
          </a:p>
          <a:p>
            <a:pPr marL="176213">
              <a:defRPr/>
            </a:pPr>
            <a:r>
              <a:rPr lang="en-US" sz="3200" b="1" dirty="0">
                <a:solidFill>
                  <a:schemeClr val="tx1"/>
                </a:solidFill>
              </a:rPr>
              <a:t>with the </a:t>
            </a:r>
            <a:r>
              <a:rPr lang="en-US" sz="3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current situation</a:t>
            </a:r>
            <a:r>
              <a:rPr lang="en-US" sz="3200" b="1" dirty="0">
                <a:solidFill>
                  <a:schemeClr val="tx1"/>
                </a:solidFill>
              </a:rPr>
              <a:t>” [p. 42]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626874" y="5306524"/>
            <a:ext cx="3048000" cy="120168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2400" b="1" dirty="0" smtClean="0">
                <a:solidFill>
                  <a:schemeClr val="tx1"/>
                </a:solidFill>
              </a:rPr>
              <a:t>Think of it as a chance to grumble and complain . . . </a:t>
            </a:r>
            <a:endParaRPr lang="en-CA" sz="2400" b="1" dirty="0">
              <a:solidFill>
                <a:schemeClr val="tx1"/>
              </a:solidFill>
            </a:endParaRPr>
          </a:p>
        </p:txBody>
      </p:sp>
      <p:sp>
        <p:nvSpPr>
          <p:cNvPr id="5" name="Down Arrow 4"/>
          <p:cNvSpPr/>
          <p:nvPr/>
        </p:nvSpPr>
        <p:spPr>
          <a:xfrm>
            <a:off x="5957119" y="4594561"/>
            <a:ext cx="685800" cy="83820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6716" y="781847"/>
            <a:ext cx="2438400" cy="2438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Formulate a NEED Statement: Focus on What’s Lacking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200400"/>
            <a:ext cx="4608871" cy="3105226"/>
          </a:xfrm>
          <a:prstGeom prst="rect">
            <a:avLst/>
          </a:prstGeom>
        </p:spPr>
      </p:pic>
      <p:sp>
        <p:nvSpPr>
          <p:cNvPr id="22531" name="Content Placeholder 1"/>
          <p:cNvSpPr>
            <a:spLocks noGrp="1"/>
          </p:cNvSpPr>
          <p:nvPr>
            <p:ph idx="1"/>
          </p:nvPr>
        </p:nvSpPr>
        <p:spPr>
          <a:xfrm>
            <a:off x="76200" y="715962"/>
            <a:ext cx="4648200" cy="6142037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530225" lvl="2" indent="-457200" defTabSz="912813">
              <a:spcBef>
                <a:spcPts val="400"/>
              </a:spcBef>
              <a:buClr>
                <a:schemeClr val="accent1"/>
              </a:buClr>
              <a:buSzPct val="90000"/>
              <a:buFont typeface="+mj-lt"/>
              <a:buAutoNum type="arabicPeriod"/>
            </a:pPr>
            <a:r>
              <a:rPr lang="en-US" sz="2800" dirty="0" smtClean="0">
                <a:ln w="12700" cmpd="sng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rgbClr val="7030A0"/>
                </a:solidFill>
                <a:latin typeface="Arial Black" pitchFamily="34" charset="0"/>
              </a:rPr>
              <a:t>Need Statement: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Describe the current situation in terms of what a technology that the client currently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Arial Black" panose="020B0A04020102020204" pitchFamily="34" charset="0"/>
              </a:rPr>
              <a:t>lacks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or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Arial Black" panose="020B0A04020102020204" pitchFamily="34" charset="0"/>
              </a:rPr>
              <a:t>doesn’t have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(that ideally they could or should have—and that you intend to supply!) Focus on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Arial Black" pitchFamily="34" charset="0"/>
              </a:rPr>
              <a:t>negatives: </a:t>
            </a:r>
          </a:p>
          <a:p>
            <a:pPr marL="346075" lvl="2" indent="0" defTabSz="912813">
              <a:spcBef>
                <a:spcPts val="400"/>
              </a:spcBef>
              <a:buClr>
                <a:schemeClr val="accent1"/>
              </a:buClr>
              <a:buSzPct val="90000"/>
              <a:buNone/>
            </a:pPr>
            <a:endParaRPr lang="en-US" sz="1200" dirty="0">
              <a:ln>
                <a:solidFill>
                  <a:sysClr val="windowText" lastClr="000000"/>
                </a:solidFill>
              </a:ln>
              <a:solidFill>
                <a:schemeClr val="accent1">
                  <a:lumMod val="50000"/>
                </a:schemeClr>
              </a:solidFill>
              <a:latin typeface="Arial Black" pitchFamily="34" charset="0"/>
            </a:endParaRPr>
          </a:p>
          <a:p>
            <a:pPr marL="88900" lvl="2" indent="0" algn="ctr" defTabSz="912813">
              <a:spcBef>
                <a:spcPts val="400"/>
              </a:spcBef>
              <a:buClr>
                <a:schemeClr val="accent1"/>
              </a:buClr>
              <a:buSzPct val="90000"/>
              <a:buNone/>
            </a:pPr>
            <a:r>
              <a:rPr lang="en-US" sz="4000" dirty="0" smtClean="0">
                <a:ln>
                  <a:solidFill>
                    <a:sysClr val="windowText" lastClr="000000"/>
                  </a:solidFill>
                </a:ln>
                <a:solidFill>
                  <a:srgbClr val="7030A0"/>
                </a:solidFill>
                <a:latin typeface="Arial Black" pitchFamily="34" charset="0"/>
              </a:rPr>
              <a:t>Negative Need</a:t>
            </a:r>
            <a:endParaRPr lang="en-US" sz="12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530225" lvl="2" indent="-457200" defTabSz="912813">
              <a:spcBef>
                <a:spcPts val="400"/>
              </a:spcBef>
              <a:buClr>
                <a:schemeClr val="accent1"/>
              </a:buClr>
              <a:buSzPct val="90000"/>
              <a:buFont typeface="Wingdings" pitchFamily="2" charset="2"/>
              <a:buNone/>
            </a:pPr>
            <a:r>
              <a:rPr lang="en-US" i="1" dirty="0" smtClean="0">
                <a:solidFill>
                  <a:srgbClr val="003399"/>
                </a:solidFill>
              </a:rPr>
              <a:t>For example:</a:t>
            </a:r>
          </a:p>
          <a:p>
            <a:pPr marL="530225" lvl="2" indent="6350" defTabSz="912813">
              <a:spcBef>
                <a:spcPts val="400"/>
              </a:spcBef>
              <a:buClr>
                <a:schemeClr val="accent1"/>
              </a:buClr>
              <a:buSzPct val="90000"/>
              <a:buFont typeface="Wingdings" pitchFamily="2" charset="2"/>
              <a:buNone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What did the old Johnson Street Bridge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Arial Black" panose="020B0A04020102020204" pitchFamily="34" charset="0"/>
              </a:rPr>
              <a:t>NOT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provide:</a:t>
            </a:r>
          </a:p>
          <a:p>
            <a:pPr marL="987425" lvl="2" indent="-258763" defTabSz="912813">
              <a:spcBef>
                <a:spcPts val="400"/>
              </a:spcBef>
              <a:buClr>
                <a:schemeClr val="accent1"/>
              </a:buClr>
              <a:buSzPct val="90000"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what did it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Arial Black" panose="020B0A04020102020204" pitchFamily="34" charset="0"/>
              </a:rPr>
              <a:t> lack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? </a:t>
            </a:r>
          </a:p>
          <a:p>
            <a:pPr marL="987425" lvl="2" indent="-258763" defTabSz="912813">
              <a:spcBef>
                <a:spcPts val="400"/>
              </a:spcBef>
              <a:buClr>
                <a:schemeClr val="accent1"/>
              </a:buClr>
              <a:buSzPct val="90000"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what did it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Arial Black" panose="020B0A04020102020204" pitchFamily="34" charset="0"/>
              </a:rPr>
              <a:t>not do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pPr marL="987425" lvl="2" indent="-258763" defTabSz="912813">
              <a:spcBef>
                <a:spcPts val="400"/>
              </a:spcBef>
              <a:buClr>
                <a:schemeClr val="accent1"/>
              </a:buClr>
              <a:buSzPct val="90000"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What did it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Arial Black" panose="020B0A04020102020204" pitchFamily="34" charset="0"/>
              </a:rPr>
              <a:t>not have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? </a:t>
            </a:r>
          </a:p>
          <a:p>
            <a:pPr marL="987425" lvl="2" indent="-258763" defTabSz="912813">
              <a:spcBef>
                <a:spcPts val="400"/>
              </a:spcBef>
              <a:buClr>
                <a:schemeClr val="accent1"/>
              </a:buClr>
              <a:buSzPct val="90000"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What was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Arial Black" panose="020B0A04020102020204" pitchFamily="34" charset="0"/>
              </a:rPr>
              <a:t>absent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or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Arial Black" panose="020B0A04020102020204" pitchFamily="34" charset="0"/>
              </a:rPr>
              <a:t>missing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? </a:t>
            </a:r>
          </a:p>
          <a:p>
            <a:pPr marL="803275" lvl="2" indent="-457200" defTabSz="912813">
              <a:spcBef>
                <a:spcPts val="400"/>
              </a:spcBef>
              <a:buClr>
                <a:schemeClr val="accent1"/>
              </a:buClr>
              <a:buSzPct val="90000"/>
              <a:buFont typeface="Wingdings" pitchFamily="2" charset="2"/>
              <a:buNone/>
            </a:pPr>
            <a:endParaRPr lang="en-US" sz="2400" dirty="0" smtClean="0">
              <a:solidFill>
                <a:srgbClr val="17375E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390139" y="1143000"/>
            <a:ext cx="2972592" cy="2286000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1"/>
          </a:lnRef>
          <a:fillRef idx="1003">
            <a:schemeClr val="dk2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Think of the Need Statement in terms of an old-fashioned roll of film: it provides the </a:t>
            </a:r>
            <a:r>
              <a:rPr lang="en-CA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negative image </a:t>
            </a:r>
            <a:r>
              <a:rPr lang="en-CA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 the thing you aim to </a:t>
            </a:r>
            <a:r>
              <a:rPr lang="en-CA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provide (in the Goal Statement </a:t>
            </a:r>
            <a:r>
              <a:rPr lang="en-CA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. . </a:t>
            </a:r>
            <a:r>
              <a:rPr lang="en-CA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CA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Formulate a NEED Statement: Focus on What’s Lacking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715962"/>
            <a:ext cx="6096000" cy="6142038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sz="20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For example *</a:t>
            </a:r>
          </a:p>
          <a:p>
            <a:pPr marL="0" indent="0">
              <a:buFont typeface="Wingdings" pitchFamily="2" charset="2"/>
              <a:buNone/>
            </a:pPr>
            <a:endParaRPr lang="en-US" sz="1200" dirty="0" smtClean="0">
              <a:solidFill>
                <a:srgbClr val="0070C0"/>
              </a:solidFill>
            </a:endParaRPr>
          </a:p>
          <a:p>
            <a:r>
              <a:rPr lang="en-US" sz="2400" dirty="0" smtClean="0"/>
              <a:t>The heating system directly beneath B150  does not come with effective sound baffle</a:t>
            </a:r>
            <a:r>
              <a:rPr lang="en-US" sz="2400" dirty="0"/>
              <a:t>. Noise from the heating systems directly beneath </a:t>
            </a:r>
            <a:r>
              <a:rPr lang="en-US" sz="2400" dirty="0" smtClean="0"/>
              <a:t>the room </a:t>
            </a:r>
            <a:r>
              <a:rPr lang="en-US" sz="2400" dirty="0"/>
              <a:t>is distracting and can make it difficult to hear the </a:t>
            </a:r>
            <a:r>
              <a:rPr lang="en-US" sz="2400" dirty="0" smtClean="0"/>
              <a:t>speaker, reducing the effectiveness of B150  as a lecture hall</a:t>
            </a:r>
            <a:endParaRPr lang="en-CA" sz="2400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0" indent="0">
              <a:buNone/>
            </a:pPr>
            <a:endParaRPr lang="en-US" sz="1000" dirty="0" smtClean="0"/>
          </a:p>
          <a:p>
            <a:r>
              <a:rPr lang="en-US" sz="2400" dirty="0" smtClean="0"/>
              <a:t>Conventional materials cannot withstand the extremely high temperatures of reentry and so cannot protect astronauts from the heat that is generated during reentry</a:t>
            </a:r>
          </a:p>
          <a:p>
            <a:endParaRPr lang="en-US" sz="1200" dirty="0" smtClean="0"/>
          </a:p>
          <a:p>
            <a:r>
              <a:rPr lang="en-US" sz="2400" dirty="0" smtClean="0"/>
              <a:t>The bumper cannot withstand impacts of more than 5 mph</a:t>
            </a:r>
          </a:p>
          <a:p>
            <a:endParaRPr lang="en-US" i="1" dirty="0" smtClean="0"/>
          </a:p>
          <a:p>
            <a:pPr marL="0" indent="0">
              <a:buNone/>
            </a:pPr>
            <a:endParaRPr lang="en-US" i="1" dirty="0"/>
          </a:p>
          <a:p>
            <a:pPr marL="0" indent="0" algn="r">
              <a:buNone/>
            </a:pPr>
            <a:endParaRPr lang="en-US" i="1" dirty="0" smtClean="0"/>
          </a:p>
          <a:p>
            <a:pPr>
              <a:buNone/>
            </a:pPr>
            <a:r>
              <a:rPr lang="en-US" i="1" dirty="0" smtClean="0"/>
              <a:t>	 </a:t>
            </a:r>
          </a:p>
          <a:p>
            <a:pPr>
              <a:buNone/>
            </a:pPr>
            <a:r>
              <a:rPr lang="en-US" dirty="0" smtClean="0"/>
              <a:t>										</a:t>
            </a:r>
            <a:r>
              <a:rPr lang="en-US" i="1" dirty="0" smtClean="0"/>
              <a:t>	</a:t>
            </a:r>
            <a:endParaRPr lang="en-US" sz="2000" i="1" dirty="0" smtClean="0"/>
          </a:p>
        </p:txBody>
      </p:sp>
      <p:sp>
        <p:nvSpPr>
          <p:cNvPr id="4" name="Rectangle 3"/>
          <p:cNvSpPr/>
          <p:nvPr/>
        </p:nvSpPr>
        <p:spPr>
          <a:xfrm>
            <a:off x="6387662" y="838200"/>
            <a:ext cx="2514600" cy="2590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9388" indent="-179388">
              <a:buNone/>
            </a:pPr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* Lindsay </a:t>
            </a:r>
            <a:r>
              <a:rPr lang="en-US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McCardle</a:t>
            </a:r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PhD Candidate, Educational Psychology &amp; Leadership Studies. Visiting Speaker, Engr. 110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20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100" dirty="0" smtClean="0"/>
              <a:t/>
            </a:r>
            <a:br>
              <a:rPr lang="en-US" sz="3100" dirty="0" smtClean="0"/>
            </a:br>
            <a:r>
              <a:rPr lang="en-US" sz="3600" dirty="0" smtClean="0"/>
              <a:t>Provide Specifics to Illustrate </a:t>
            </a:r>
            <a:br>
              <a:rPr lang="en-US" sz="3600" dirty="0" smtClean="0"/>
            </a:br>
            <a:endParaRPr lang="en-US" sz="3600" dirty="0"/>
          </a:p>
        </p:txBody>
      </p:sp>
      <p:sp>
        <p:nvSpPr>
          <p:cNvPr id="37889" name="Content Placeholder 1"/>
          <p:cNvSpPr>
            <a:spLocks noGrp="1"/>
          </p:cNvSpPr>
          <p:nvPr>
            <p:ph idx="1"/>
          </p:nvPr>
        </p:nvSpPr>
        <p:spPr>
          <a:xfrm>
            <a:off x="342900" y="1000535"/>
            <a:ext cx="6667500" cy="4352721"/>
          </a:xfr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117475" indent="-9525" eaLnBrk="1" hangingPunct="1">
              <a:buFont typeface="Wingdings 3" pitchFamily="18" charset="2"/>
              <a:buNone/>
            </a:pPr>
            <a:r>
              <a:rPr lang="en-US" sz="2500" dirty="0" smtClean="0">
                <a:solidFill>
                  <a:schemeClr val="tx2"/>
                </a:solidFill>
              </a:rPr>
              <a:t>	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Define the scope of the </a:t>
            </a:r>
            <a:r>
              <a:rPr lang="en-US" sz="2800" dirty="0" smtClean="0">
                <a:ln>
                  <a:solidFill>
                    <a:sysClr val="windowText" lastClr="000000"/>
                  </a:solidFill>
                </a:ln>
                <a:solidFill>
                  <a:srgbClr val="7030A0"/>
                </a:solidFill>
                <a:latin typeface="Arial Black" panose="020B0A04020102020204" pitchFamily="34" charset="0"/>
              </a:rPr>
              <a:t>troubling or unsatisfactory situation:</a:t>
            </a:r>
          </a:p>
          <a:p>
            <a:pPr marL="117475" indent="-9525" eaLnBrk="1" hangingPunct="1">
              <a:buFont typeface="Wingdings 3" pitchFamily="18" charset="2"/>
              <a:buNone/>
            </a:pPr>
            <a:endParaRPr lang="en-US" sz="12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565150" indent="9525" eaLnBrk="1" hangingPunct="1">
              <a:buFont typeface="Wingdings 3" pitchFamily="18" charset="2"/>
              <a:buNone/>
            </a:pP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Identify 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latin typeface="Arial Black" pitchFamily="34" charset="0"/>
              </a:rPr>
              <a:t>costs or outcomes 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of the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current unsatisfactory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 situation in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Arial Black" pitchFamily="34" charset="0"/>
              </a:rPr>
              <a:t>concrete, measureable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 terms. This makes your description 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latin typeface="Arial Black" pitchFamily="34" charset="0"/>
              </a:rPr>
              <a:t>convincing, 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showing you understand it, you have the numbers to make sense of it in “real world” terms—and you’re not just making empty claims!</a:t>
            </a:r>
          </a:p>
          <a:p>
            <a:pPr marL="565150" indent="9525" eaLnBrk="1" hangingPunct="1">
              <a:buFont typeface="Wingdings 3" pitchFamily="18" charset="2"/>
              <a:buNone/>
            </a:pPr>
            <a:endParaRPr lang="en-US" sz="12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lvl="2" indent="22225" eaLnBrk="1" hangingPunct="1">
              <a:spcBef>
                <a:spcPts val="400"/>
              </a:spcBef>
              <a:buClr>
                <a:schemeClr val="accent1"/>
              </a:buClr>
              <a:buFont typeface="Wingdings 2" pitchFamily="18" charset="2"/>
              <a:buNone/>
            </a:pPr>
            <a:endParaRPr lang="en-US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565150" indent="-457200" eaLnBrk="1" hangingPunct="1">
              <a:lnSpc>
                <a:spcPct val="130000"/>
              </a:lnSpc>
              <a:buFont typeface="Wingdings 3" pitchFamily="18" charset="2"/>
              <a:buNone/>
            </a:pPr>
            <a:endParaRPr lang="en-US" sz="2000" dirty="0" smtClean="0">
              <a:solidFill>
                <a:schemeClr val="tx2"/>
              </a:solidFill>
            </a:endParaRPr>
          </a:p>
        </p:txBody>
      </p:sp>
      <p:pic>
        <p:nvPicPr>
          <p:cNvPr id="31748" name="Picture 2" descr="C:\Documents and Settings\Jason\Local Settings\Temporary Internet Files\Content.IE5\5N2ARS46\MC900412628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43835" y="5080411"/>
            <a:ext cx="22098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49" name="Picture 3" descr="C:\Documents and Settings\Jason\Local Settings\Temporary Internet Files\Content.IE5\WXLLENK1\MC900014133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807809">
            <a:off x="7264400" y="3302794"/>
            <a:ext cx="508000" cy="66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50" name="Picture 4" descr="C:\Documents and Settings\Jason\Local Settings\Temporary Internet Files\Content.IE5\AOP8H1FW\MC900014132[1]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178800" y="3636450"/>
            <a:ext cx="508000" cy="696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51" name="Picture 6" descr="C:\Documents and Settings\Jason\Local Settings\Temporary Internet Files\Content.IE5\5N2ARS46\MC900014131[1].wm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994735" y="4317873"/>
            <a:ext cx="508000" cy="677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52" name="Picture 7" descr="C:\Documents and Settings\Jason\Local Settings\Temporary Internet Files\Content.IE5\WXLLENK1\MC900014136[1].wmf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166185" y="1597563"/>
            <a:ext cx="508000" cy="60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53" name="Picture 8" descr="C:\Documents and Settings\Jason\Local Settings\Temporary Internet Files\Content.IE5\AOP8H1FW\MC900014135[1].wmf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924800" y="2286000"/>
            <a:ext cx="508000" cy="693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54" name="Picture 9" descr="C:\Documents and Settings\Jason\Local Settings\Temporary Internet Files\Content.IE5\033DE813\MC900014130[1].wmf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8178035" y="1274045"/>
            <a:ext cx="5080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55" name="Picture 11" descr="C:\Documents and Settings\Jason\Local Settings\Temporary Internet Files\Content.IE5\033DE813\MC900014134[1].wmf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924800" y="4697618"/>
            <a:ext cx="508000" cy="65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tangle 11"/>
          <p:cNvSpPr/>
          <p:nvPr/>
        </p:nvSpPr>
        <p:spPr>
          <a:xfrm>
            <a:off x="2059092" y="4317873"/>
            <a:ext cx="3592407" cy="1828800"/>
          </a:xfrm>
          <a:prstGeom prst="rect">
            <a:avLst/>
          </a:prstGeom>
          <a:ln>
            <a:solidFill>
              <a:srgbClr val="0070C0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6213" lvl="3" defTabSz="912813" eaLnBrk="0" hangingPunct="0">
              <a:spcBef>
                <a:spcPts val="400"/>
              </a:spcBef>
              <a:buClr>
                <a:srgbClr val="4F81BD"/>
              </a:buClr>
              <a:buSzPct val="90000"/>
            </a:pPr>
            <a:endParaRPr lang="en-US" sz="2000" b="1" dirty="0" smtClean="0">
              <a:solidFill>
                <a:srgbClr val="4F81BD">
                  <a:lumMod val="50000"/>
                </a:srgbClr>
              </a:solidFill>
            </a:endParaRPr>
          </a:p>
          <a:p>
            <a:pPr marL="176213" lvl="3" defTabSz="912813" eaLnBrk="0" hangingPunct="0">
              <a:spcBef>
                <a:spcPts val="400"/>
              </a:spcBef>
              <a:buClr>
                <a:srgbClr val="4F81BD"/>
              </a:buClr>
              <a:buSzPct val="90000"/>
            </a:pPr>
            <a:r>
              <a:rPr lang="en-US" sz="2000" b="1" dirty="0" smtClean="0">
                <a:solidFill>
                  <a:schemeClr val="tx1"/>
                </a:solidFill>
              </a:rPr>
              <a:t>Identify who </a:t>
            </a:r>
            <a:r>
              <a:rPr lang="en-US" sz="2000" b="1" dirty="0">
                <a:solidFill>
                  <a:schemeClr val="tx1"/>
                </a:solidFill>
              </a:rPr>
              <a:t>or what is effected by </a:t>
            </a:r>
            <a:r>
              <a:rPr lang="en-US" sz="2000" b="1" dirty="0" smtClean="0">
                <a:solidFill>
                  <a:schemeClr val="tx1"/>
                </a:solidFill>
              </a:rPr>
              <a:t>this lack or absence, </a:t>
            </a:r>
            <a:r>
              <a:rPr lang="en-US" sz="2000" b="1" dirty="0">
                <a:solidFill>
                  <a:schemeClr val="tx1"/>
                </a:solidFill>
              </a:rPr>
              <a:t>and </a:t>
            </a:r>
            <a:r>
              <a:rPr lang="en-US" sz="2000" b="1" dirty="0" smtClean="0">
                <a:solidFill>
                  <a:schemeClr val="tx1"/>
                </a:solidFill>
              </a:rPr>
              <a:t>how</a:t>
            </a:r>
            <a:endParaRPr lang="en-US" sz="2000" b="1" dirty="0">
              <a:solidFill>
                <a:schemeClr val="tx1"/>
              </a:solidFill>
            </a:endParaRPr>
          </a:p>
          <a:p>
            <a:pPr marL="176213" lvl="3" defTabSz="912813" eaLnBrk="0" hangingPunct="0">
              <a:spcBef>
                <a:spcPts val="400"/>
              </a:spcBef>
              <a:buClr>
                <a:srgbClr val="4F81BD"/>
              </a:buClr>
              <a:buSzPct val="90000"/>
            </a:pPr>
            <a:r>
              <a:rPr lang="en-US" sz="2000" b="1" dirty="0" smtClean="0">
                <a:solidFill>
                  <a:schemeClr val="tx1"/>
                </a:solidFill>
              </a:rPr>
              <a:t>What are </a:t>
            </a:r>
            <a:r>
              <a:rPr lang="en-US" sz="2000" b="1" dirty="0">
                <a:solidFill>
                  <a:schemeClr val="tx1"/>
                </a:solidFill>
              </a:rPr>
              <a:t>the consequences of this lack?</a:t>
            </a:r>
          </a:p>
          <a:p>
            <a:pPr marL="1363662" lvl="3" defTabSz="912813" eaLnBrk="0" hangingPunct="0">
              <a:spcBef>
                <a:spcPts val="400"/>
              </a:spcBef>
              <a:buClr>
                <a:srgbClr val="4F81BD"/>
              </a:buClr>
              <a:buSzPct val="90000"/>
            </a:pPr>
            <a:endParaRPr lang="en-CA" dirty="0"/>
          </a:p>
        </p:txBody>
      </p:sp>
    </p:spTree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3"/>
          <p:cNvSpPr>
            <a:spLocks noGrp="1"/>
          </p:cNvSpPr>
          <p:nvPr>
            <p:ph type="body" idx="1"/>
          </p:nvPr>
        </p:nvSpPr>
        <p:spPr>
          <a:xfrm>
            <a:off x="228600" y="228600"/>
            <a:ext cx="4724400" cy="5638800"/>
          </a:xfr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 marL="176213" lvl="4" indent="-17463">
              <a:lnSpc>
                <a:spcPct val="125000"/>
              </a:lnSpc>
              <a:buFont typeface="Wingdings 2" pitchFamily="18" charset="2"/>
              <a:buNone/>
            </a:pPr>
            <a:r>
              <a:rPr lang="en-US" sz="2400" dirty="0" smtClean="0">
                <a:solidFill>
                  <a:srgbClr val="474B78"/>
                </a:solidFill>
              </a:rPr>
              <a:t>What kinds of measurable losses could you refer to?</a:t>
            </a:r>
          </a:p>
          <a:p>
            <a:pPr marL="1547813" lvl="4" indent="0">
              <a:lnSpc>
                <a:spcPct val="125000"/>
              </a:lnSpc>
              <a:buFont typeface="Wingdings 2" pitchFamily="18" charset="2"/>
              <a:buNone/>
            </a:pPr>
            <a:r>
              <a:rPr lang="en-US" sz="2400" dirty="0" smtClean="0">
                <a:solidFill>
                  <a:srgbClr val="474B78"/>
                </a:solidFill>
                <a:latin typeface="Arial Black" pitchFamily="34" charset="0"/>
              </a:rPr>
              <a:t>Time </a:t>
            </a:r>
          </a:p>
          <a:p>
            <a:pPr marL="1547813" lvl="4" indent="0">
              <a:lnSpc>
                <a:spcPct val="125000"/>
              </a:lnSpc>
              <a:buFont typeface="Wingdings 2" pitchFamily="18" charset="2"/>
              <a:buNone/>
            </a:pPr>
            <a:r>
              <a:rPr lang="en-US" sz="2400" dirty="0" smtClean="0">
                <a:solidFill>
                  <a:srgbClr val="474B78"/>
                </a:solidFill>
                <a:latin typeface="Arial Black" pitchFamily="34" charset="0"/>
              </a:rPr>
              <a:t>Costs </a:t>
            </a:r>
          </a:p>
          <a:p>
            <a:pPr marL="1547813" lvl="4" indent="0">
              <a:lnSpc>
                <a:spcPct val="125000"/>
              </a:lnSpc>
              <a:buFont typeface="Wingdings 2" pitchFamily="18" charset="2"/>
              <a:buNone/>
            </a:pPr>
            <a:r>
              <a:rPr lang="en-US" sz="2400" dirty="0" smtClean="0">
                <a:solidFill>
                  <a:srgbClr val="474B78"/>
                </a:solidFill>
                <a:latin typeface="Arial Black" pitchFamily="34" charset="0"/>
              </a:rPr>
              <a:t>Productivity </a:t>
            </a:r>
          </a:p>
          <a:p>
            <a:pPr marL="1547813" lvl="4" indent="0">
              <a:lnSpc>
                <a:spcPct val="125000"/>
              </a:lnSpc>
              <a:buFont typeface="Wingdings 2" pitchFamily="18" charset="2"/>
              <a:buNone/>
            </a:pPr>
            <a:r>
              <a:rPr lang="en-US" sz="2400" dirty="0" smtClean="0">
                <a:solidFill>
                  <a:srgbClr val="474B78"/>
                </a:solidFill>
                <a:latin typeface="Arial Black" pitchFamily="34" charset="0"/>
              </a:rPr>
              <a:t>Safety</a:t>
            </a:r>
            <a:r>
              <a:rPr lang="en-US" sz="2400" dirty="0" smtClean="0">
                <a:solidFill>
                  <a:srgbClr val="474B78"/>
                </a:solidFill>
              </a:rPr>
              <a:t> </a:t>
            </a:r>
          </a:p>
          <a:p>
            <a:pPr marL="1547813" lvl="4" indent="0">
              <a:lnSpc>
                <a:spcPct val="125000"/>
              </a:lnSpc>
              <a:buFont typeface="Wingdings 2" pitchFamily="18" charset="2"/>
              <a:buNone/>
            </a:pPr>
            <a:r>
              <a:rPr lang="en-US" sz="2400" dirty="0" smtClean="0">
                <a:solidFill>
                  <a:srgbClr val="474B78"/>
                </a:solidFill>
                <a:latin typeface="Arial Black" pitchFamily="34" charset="0"/>
              </a:rPr>
              <a:t>Wellbeing</a:t>
            </a:r>
            <a:r>
              <a:rPr lang="en-US" sz="2400" dirty="0" smtClean="0">
                <a:solidFill>
                  <a:srgbClr val="474B78"/>
                </a:solidFill>
              </a:rPr>
              <a:t> </a:t>
            </a:r>
          </a:p>
          <a:p>
            <a:pPr marL="1547813" lvl="4" indent="0">
              <a:lnSpc>
                <a:spcPct val="125000"/>
              </a:lnSpc>
              <a:buFont typeface="Wingdings 2" pitchFamily="18" charset="2"/>
              <a:buNone/>
            </a:pPr>
            <a:r>
              <a:rPr lang="en-US" sz="2400" dirty="0" smtClean="0">
                <a:solidFill>
                  <a:srgbClr val="474B78"/>
                </a:solidFill>
                <a:latin typeface="Arial Black" pitchFamily="34" charset="0"/>
              </a:rPr>
              <a:t>Efficiency</a:t>
            </a:r>
            <a:r>
              <a:rPr lang="en-US" sz="2400" dirty="0" smtClean="0">
                <a:solidFill>
                  <a:srgbClr val="474B78"/>
                </a:solidFill>
              </a:rPr>
              <a:t>  </a:t>
            </a:r>
            <a:r>
              <a:rPr lang="en-US" sz="2400" dirty="0" smtClean="0">
                <a:solidFill>
                  <a:srgbClr val="474B78"/>
                </a:solidFill>
                <a:latin typeface="Arial Black" pitchFamily="34" charset="0"/>
              </a:rPr>
              <a:t> </a:t>
            </a:r>
          </a:p>
          <a:p>
            <a:pPr marL="1547813" lvl="4" indent="0">
              <a:lnSpc>
                <a:spcPct val="125000"/>
              </a:lnSpc>
              <a:buFont typeface="Wingdings 2" pitchFamily="18" charset="2"/>
              <a:buNone/>
            </a:pPr>
            <a:r>
              <a:rPr lang="en-US" sz="2400" dirty="0" smtClean="0">
                <a:solidFill>
                  <a:srgbClr val="474B78"/>
                </a:solidFill>
                <a:latin typeface="Arial Black" pitchFamily="34" charset="0"/>
              </a:rPr>
              <a:t>Sustainability</a:t>
            </a:r>
            <a:endParaRPr lang="en-US" sz="2400" dirty="0" smtClean="0">
              <a:solidFill>
                <a:srgbClr val="474B78"/>
              </a:solidFill>
            </a:endParaRPr>
          </a:p>
          <a:p>
            <a:pPr marL="1547813" lvl="4" indent="0">
              <a:lnSpc>
                <a:spcPct val="125000"/>
              </a:lnSpc>
              <a:buFont typeface="Wingdings 2" pitchFamily="18" charset="2"/>
              <a:buNone/>
            </a:pPr>
            <a:r>
              <a:rPr lang="en-US" sz="2400" dirty="0" smtClean="0">
                <a:solidFill>
                  <a:srgbClr val="474B78"/>
                </a:solidFill>
                <a:latin typeface="Arial Black" pitchFamily="34" charset="0"/>
              </a:rPr>
              <a:t>Convenience</a:t>
            </a:r>
            <a:r>
              <a:rPr lang="en-US" sz="2400" dirty="0" smtClean="0">
                <a:solidFill>
                  <a:srgbClr val="474B78"/>
                </a:solidFill>
              </a:rPr>
              <a:t> </a:t>
            </a:r>
          </a:p>
          <a:p>
            <a:pPr marL="1379538" lvl="4" indent="-17463">
              <a:lnSpc>
                <a:spcPct val="125000"/>
              </a:lnSpc>
              <a:buFont typeface="Wingdings 2" pitchFamily="18" charset="2"/>
              <a:buNone/>
            </a:pPr>
            <a:endParaRPr lang="en-US" sz="1200" dirty="0" smtClean="0">
              <a:solidFill>
                <a:srgbClr val="474B78"/>
              </a:solidFill>
            </a:endParaRPr>
          </a:p>
          <a:p>
            <a:pPr marL="1379538" lvl="4" indent="-17463">
              <a:lnSpc>
                <a:spcPct val="125000"/>
              </a:lnSpc>
              <a:buFont typeface="Wingdings 2" pitchFamily="18" charset="2"/>
              <a:buNone/>
            </a:pPr>
            <a:r>
              <a:rPr lang="en-US" sz="2400" dirty="0" smtClean="0">
                <a:solidFill>
                  <a:srgbClr val="474B78"/>
                </a:solidFill>
              </a:rPr>
              <a:t>	</a:t>
            </a:r>
            <a:endParaRPr lang="en-US" sz="2400" dirty="0" smtClean="0">
              <a:solidFill>
                <a:srgbClr val="FFFFFF"/>
              </a:solidFill>
            </a:endParaRPr>
          </a:p>
          <a:p>
            <a:pPr>
              <a:lnSpc>
                <a:spcPct val="125000"/>
              </a:lnSpc>
            </a:pPr>
            <a:endParaRPr lang="en-US" sz="2400" dirty="0" smtClean="0">
              <a:solidFill>
                <a:srgbClr val="474B78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343400" y="1066800"/>
            <a:ext cx="1828800" cy="2215991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88900"/>
            <a:r>
              <a:rPr lang="en-US" sz="2000" b="1" dirty="0" smtClean="0"/>
              <a:t>Identify </a:t>
            </a:r>
            <a:r>
              <a:rPr lang="en-US" sz="2000" b="1" dirty="0" smtClean="0">
                <a:latin typeface="Arial Black" pitchFamily="34" charset="0"/>
              </a:rPr>
              <a:t>who, when,</a:t>
            </a:r>
            <a:r>
              <a:rPr lang="en-US" sz="2000" b="1" dirty="0" smtClean="0"/>
              <a:t> </a:t>
            </a:r>
            <a:r>
              <a:rPr lang="en-US" sz="2000" b="1" dirty="0" smtClean="0">
                <a:latin typeface="Arial Black" pitchFamily="34" charset="0"/>
              </a:rPr>
              <a:t>what </a:t>
            </a:r>
            <a:r>
              <a:rPr lang="en-US" sz="2000" b="1" dirty="0" smtClean="0"/>
              <a:t>is negatively affected, and </a:t>
            </a:r>
            <a:r>
              <a:rPr lang="en-US" sz="2000" b="1" dirty="0" smtClean="0">
                <a:latin typeface="Arial Black" pitchFamily="34" charset="0"/>
              </a:rPr>
              <a:t>how</a:t>
            </a:r>
            <a:endParaRPr lang="en-US" sz="2000" b="1" dirty="0" smtClean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486400" y="2860596"/>
            <a:ext cx="2362200" cy="342900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88900" lvl="2">
              <a:buNone/>
            </a:pPr>
            <a:r>
              <a:rPr lang="en-US" sz="2000" b="1" dirty="0" smtClean="0">
                <a:solidFill>
                  <a:schemeClr val="bg1"/>
                </a:solidFill>
              </a:rPr>
              <a:t>If appropriate, broach the </a:t>
            </a:r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negative consequences </a:t>
            </a:r>
            <a:r>
              <a:rPr lang="en-US" sz="2000" b="1" dirty="0" smtClean="0">
                <a:solidFill>
                  <a:schemeClr val="bg1"/>
                </a:solidFill>
              </a:rPr>
              <a:t>of keeping things as they are—possible losses, risks, damages, or dangers . . .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Writing Prompt:  Draft a NEED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824" y="838200"/>
            <a:ext cx="5265376" cy="5715000"/>
          </a:xfr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3175" indent="-3175">
              <a:buNone/>
            </a:pPr>
            <a:r>
              <a:rPr lang="en-US" dirty="0" smtClean="0"/>
              <a:t>Work on formulating the Need Statement for your proposal. Remember Professor Hyman’s prompt:</a:t>
            </a:r>
            <a:endParaRPr lang="en-US" sz="1400" dirty="0" smtClean="0"/>
          </a:p>
          <a:p>
            <a:pPr marL="460375" indent="-3175">
              <a:buNone/>
            </a:pPr>
            <a:r>
              <a:rPr lang="en-US" sz="2400" dirty="0" smtClean="0">
                <a:ln>
                  <a:solidFill>
                    <a:sysClr val="windowText" lastClr="000000"/>
                  </a:solidFill>
                </a:ln>
                <a:solidFill>
                  <a:srgbClr val="7030A0"/>
                </a:solidFill>
                <a:latin typeface="Arial Black" panose="020B0A04020102020204" pitchFamily="34" charset="0"/>
              </a:rPr>
              <a:t>“Articulate the need as an expression of dissatisfaction with the current situation</a:t>
            </a:r>
            <a:r>
              <a:rPr lang="en-US" dirty="0" smtClean="0">
                <a:ln>
                  <a:solidFill>
                    <a:sysClr val="windowText" lastClr="000000"/>
                  </a:solidFill>
                </a:ln>
                <a:solidFill>
                  <a:srgbClr val="7030A0"/>
                </a:solidFill>
                <a:latin typeface="Arial Black" panose="020B0A04020102020204" pitchFamily="34" charset="0"/>
              </a:rPr>
              <a:t>”</a:t>
            </a:r>
          </a:p>
          <a:p>
            <a:pPr marL="1316038" indent="-3175">
              <a:buNone/>
            </a:pPr>
            <a:endParaRPr lang="en-US" sz="1200" i="1" dirty="0" smtClean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61913" indent="-3175">
              <a:buNone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Broach this “unsatisfactory situation” in terms of what resources, services, equipment, or technology is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lacking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and who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or what is affected by this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 lack</a:t>
            </a:r>
          </a:p>
          <a:p>
            <a:pPr marL="61913" indent="-3175">
              <a:buNone/>
            </a:pPr>
            <a:endParaRPr lang="en-US" sz="12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/>
              <a:t>In short, make the Need Statement answer the following question: </a:t>
            </a:r>
            <a:r>
              <a:rPr lang="en-US" dirty="0" smtClean="0">
                <a:latin typeface="Arial Black" panose="020B0A04020102020204" pitchFamily="34" charset="0"/>
              </a:rPr>
              <a:t>what </a:t>
            </a:r>
            <a:r>
              <a:rPr lang="en-US" dirty="0">
                <a:latin typeface="Arial Black" panose="020B0A04020102020204" pitchFamily="34" charset="0"/>
              </a:rPr>
              <a:t>does </a:t>
            </a:r>
            <a:r>
              <a:rPr lang="en-US" dirty="0" smtClean="0">
                <a:latin typeface="Arial Black" panose="020B0A04020102020204" pitchFamily="34" charset="0"/>
              </a:rPr>
              <a:t>the client </a:t>
            </a:r>
            <a:r>
              <a:rPr lang="en-US" dirty="0">
                <a:latin typeface="Arial Black" panose="020B0A04020102020204" pitchFamily="34" charset="0"/>
              </a:rPr>
              <a:t>lack or not currently have that makes the situation unsatisfactory?</a:t>
            </a:r>
            <a:endParaRPr lang="en-CA" dirty="0">
              <a:latin typeface="Arial Black" panose="020B0A04020102020204" pitchFamily="34" charset="0"/>
            </a:endParaRP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019800" y="5020904"/>
            <a:ext cx="2893756" cy="1456045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9388" indent="-3175">
              <a:buNone/>
            </a:pPr>
            <a:r>
              <a:rPr lang="en-US" sz="2400" b="1" dirty="0" smtClean="0">
                <a:solidFill>
                  <a:schemeClr val="tx1"/>
                </a:solidFill>
              </a:rPr>
              <a:t>At no point broach what’s going to improve things: that comes next . . .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5191024" y="2497199"/>
            <a:ext cx="3274142" cy="214986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b="1" dirty="0" smtClean="0"/>
              <a:t>Review </a:t>
            </a:r>
            <a:r>
              <a:rPr lang="en-CA" b="1" dirty="0" smtClean="0">
                <a:latin typeface="Arial Black" panose="020B0A04020102020204" pitchFamily="34" charset="0"/>
              </a:rPr>
              <a:t>client resources </a:t>
            </a:r>
            <a:r>
              <a:rPr lang="en-CA" b="1" dirty="0" smtClean="0"/>
              <a:t>to compose your Need statement; review sample proposals for </a:t>
            </a:r>
            <a:r>
              <a:rPr lang="en-CA" b="1" dirty="0" smtClean="0">
                <a:latin typeface="Arial Black" panose="020B0A04020102020204" pitchFamily="34" charset="0"/>
              </a:rPr>
              <a:t>examples of Need Statements </a:t>
            </a:r>
            <a:r>
              <a:rPr lang="en-CA" b="1" dirty="0" smtClean="0"/>
              <a:t>to get the right idea</a:t>
            </a:r>
            <a:endParaRPr lang="en-CA" b="1" dirty="0"/>
          </a:p>
        </p:txBody>
      </p:sp>
      <p:sp>
        <p:nvSpPr>
          <p:cNvPr id="6" name="Bent Arrow 5"/>
          <p:cNvSpPr/>
          <p:nvPr/>
        </p:nvSpPr>
        <p:spPr>
          <a:xfrm rot="5400000">
            <a:off x="5263844" y="1891952"/>
            <a:ext cx="666750" cy="812390"/>
          </a:xfrm>
          <a:prstGeom prst="ben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5300612" y="5562600"/>
            <a:ext cx="812390" cy="479809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3"/>
          <p:cNvSpPr>
            <a:spLocks noGrp="1"/>
          </p:cNvSpPr>
          <p:nvPr>
            <p:ph idx="1"/>
          </p:nvPr>
        </p:nvSpPr>
        <p:spPr>
          <a:xfrm>
            <a:off x="457200" y="990601"/>
            <a:ext cx="6858000" cy="3733800"/>
          </a:xfr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574675" lvl="1" indent="-457200">
              <a:buClr>
                <a:srgbClr val="0070C0"/>
              </a:buClr>
              <a:buFont typeface="+mj-lt"/>
              <a:buAutoNum type="arabicPeriod" startAt="2"/>
            </a:pPr>
            <a:r>
              <a:rPr lang="en-US" sz="2400" dirty="0" smtClean="0">
                <a:ln w="12700" cmpd="sng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rgbClr val="7030A0"/>
                </a:solidFill>
                <a:latin typeface="Arial Black" pitchFamily="34" charset="0"/>
              </a:rPr>
              <a:t>Goal Statement</a:t>
            </a:r>
            <a:r>
              <a:rPr lang="en-US" sz="2400" dirty="0" smtClean="0">
                <a:solidFill>
                  <a:srgbClr val="17375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: </a:t>
            </a:r>
            <a:r>
              <a:rPr lang="en-US" dirty="0" smtClean="0">
                <a:solidFill>
                  <a:srgbClr val="17375E"/>
                </a:solidFill>
                <a:latin typeface="Arial Black" panose="020B0A04020102020204" pitchFamily="34" charset="0"/>
              </a:rPr>
              <a:t>Here, you present a response: what’s required to meet the Need?</a:t>
            </a:r>
          </a:p>
          <a:p>
            <a:pPr marL="973138" indent="0">
              <a:buFont typeface="Wingdings" pitchFamily="2" charset="2"/>
              <a:buNone/>
            </a:pPr>
            <a:r>
              <a:rPr lang="en-US" sz="2000" dirty="0" smtClean="0">
                <a:solidFill>
                  <a:srgbClr val="262626"/>
                </a:solidFill>
              </a:rPr>
              <a:t>Provide a brief </a:t>
            </a:r>
            <a:r>
              <a:rPr lang="en-US" dirty="0" smtClean="0">
                <a:solidFill>
                  <a:srgbClr val="262626"/>
                </a:solidFill>
              </a:rPr>
              <a:t>statement</a:t>
            </a:r>
            <a:r>
              <a:rPr lang="en-US" sz="2000" dirty="0" smtClean="0">
                <a:solidFill>
                  <a:srgbClr val="262626"/>
                </a:solidFill>
              </a:rPr>
              <a:t> that </a:t>
            </a:r>
            <a:r>
              <a:rPr lang="en-US" dirty="0" smtClean="0">
                <a:solidFill>
                  <a:srgbClr val="262626"/>
                </a:solidFill>
              </a:rPr>
              <a:t>identifies</a:t>
            </a:r>
            <a:r>
              <a:rPr lang="en-US" sz="2000" dirty="0" smtClean="0">
                <a:solidFill>
                  <a:srgbClr val="262626"/>
                </a:solidFill>
              </a:rPr>
              <a:t>, in general terms, </a:t>
            </a:r>
            <a:r>
              <a:rPr lang="en-US" dirty="0" smtClean="0">
                <a:solidFill>
                  <a:srgbClr val="262626"/>
                </a:solidFill>
                <a:latin typeface="Arial Black" pitchFamily="34" charset="0"/>
              </a:rPr>
              <a:t>the </a:t>
            </a:r>
            <a:r>
              <a:rPr lang="en-US" sz="2000" dirty="0" smtClean="0">
                <a:solidFill>
                  <a:srgbClr val="262626"/>
                </a:solidFill>
                <a:latin typeface="Arial Black" pitchFamily="34" charset="0"/>
              </a:rPr>
              <a:t>change that will address the situation (and meet the need)</a:t>
            </a:r>
            <a:endParaRPr lang="en-US" sz="2000" dirty="0" smtClean="0">
              <a:solidFill>
                <a:srgbClr val="262626"/>
              </a:solidFill>
            </a:endParaRPr>
          </a:p>
          <a:p>
            <a:pPr marL="973138" indent="0">
              <a:buFont typeface="Wingdings" pitchFamily="2" charset="2"/>
              <a:buNone/>
            </a:pPr>
            <a:endParaRPr lang="en-US" sz="1000" dirty="0" smtClean="0">
              <a:solidFill>
                <a:srgbClr val="262626"/>
              </a:solidFill>
            </a:endParaRPr>
          </a:p>
          <a:p>
            <a:pPr marL="973138" indent="0">
              <a:buFont typeface="Wingdings" pitchFamily="2" charset="2"/>
              <a:buNone/>
            </a:pPr>
            <a:r>
              <a:rPr lang="en-US" sz="2000" dirty="0" smtClean="0"/>
              <a:t>This should be formulated as </a:t>
            </a:r>
            <a:r>
              <a:rPr lang="en-US" sz="2000" dirty="0" smtClean="0">
                <a:latin typeface="Arial Black" panose="020B0A04020102020204" pitchFamily="34" charset="0"/>
              </a:rPr>
              <a:t>ONE goal </a:t>
            </a:r>
            <a:r>
              <a:rPr lang="en-US" sz="2000" dirty="0" smtClean="0"/>
              <a:t>(preferably in </a:t>
            </a:r>
            <a:r>
              <a:rPr lang="en-US" dirty="0" smtClean="0">
                <a:latin typeface="Arial Black" panose="020B0A04020102020204" pitchFamily="34" charset="0"/>
              </a:rPr>
              <a:t>ONE</a:t>
            </a:r>
            <a:r>
              <a:rPr lang="en-US" sz="2000" dirty="0" smtClean="0">
                <a:latin typeface="Arial Black" panose="020B0A04020102020204" pitchFamily="34" charset="0"/>
              </a:rPr>
              <a:t> sentence</a:t>
            </a:r>
            <a:r>
              <a:rPr lang="en-US" sz="2000" dirty="0" smtClean="0"/>
              <a:t>) that explains</a:t>
            </a:r>
          </a:p>
          <a:p>
            <a:pPr marL="973138" indent="0">
              <a:buFont typeface="Wingdings" pitchFamily="2" charset="2"/>
              <a:buNone/>
            </a:pPr>
            <a:endParaRPr lang="en-US" sz="2000" dirty="0" smtClean="0">
              <a:solidFill>
                <a:srgbClr val="262626"/>
              </a:solidFill>
            </a:endParaRPr>
          </a:p>
          <a:p>
            <a:pPr marL="973138" indent="0">
              <a:buFont typeface="Wingdings" pitchFamily="2" charset="2"/>
              <a:buNone/>
            </a:pPr>
            <a:endParaRPr lang="en-US" sz="2000" dirty="0" smtClean="0">
              <a:solidFill>
                <a:srgbClr val="262626"/>
              </a:solidFill>
            </a:endParaRPr>
          </a:p>
          <a:p>
            <a:pPr lvl="2">
              <a:lnSpc>
                <a:spcPct val="125000"/>
              </a:lnSpc>
              <a:spcBef>
                <a:spcPts val="400"/>
              </a:spcBef>
              <a:buClr>
                <a:schemeClr val="accent1"/>
              </a:buClr>
              <a:buSzPct val="90000"/>
            </a:pPr>
            <a:endParaRPr lang="en-US" dirty="0" smtClean="0">
              <a:solidFill>
                <a:schemeClr val="tx2"/>
              </a:solidFill>
            </a:endParaRPr>
          </a:p>
          <a:p>
            <a:pPr lvl="2">
              <a:spcBef>
                <a:spcPts val="400"/>
              </a:spcBef>
              <a:buClr>
                <a:schemeClr val="accent1"/>
              </a:buClr>
              <a:buSzPct val="90000"/>
            </a:pPr>
            <a:endParaRPr lang="en-US" dirty="0" smtClean="0">
              <a:solidFill>
                <a:schemeClr val="tx2"/>
              </a:solidFill>
            </a:endParaRPr>
          </a:p>
          <a:p>
            <a:pPr marL="973138" indent="0">
              <a:buFont typeface="Wingdings" pitchFamily="2" charset="2"/>
              <a:buNone/>
            </a:pPr>
            <a:endParaRPr lang="en-US" dirty="0" smtClean="0">
              <a:solidFill>
                <a:schemeClr val="tx2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Follow up with a GOAL Statement Identifying the Solution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921393" y="4233069"/>
            <a:ext cx="4724400" cy="197326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236538">
              <a:defRPr/>
            </a:pPr>
            <a:r>
              <a:rPr lang="en-US" sz="2400" b="1" dirty="0" smtClean="0">
                <a:solidFill>
                  <a:schemeClr val="tx1"/>
                </a:solidFill>
              </a:rPr>
              <a:t>“the </a:t>
            </a:r>
            <a:r>
              <a:rPr lang="en-US" sz="2400" b="1" dirty="0">
                <a:solidFill>
                  <a:schemeClr val="tx1"/>
                </a:solidFill>
              </a:rPr>
              <a:t>ideal future state or condition that is envisioned for improving the unsatisfactory state described by </a:t>
            </a:r>
            <a:r>
              <a:rPr lang="en-US" sz="2400" b="1" dirty="0" smtClean="0">
                <a:solidFill>
                  <a:schemeClr val="tx1"/>
                </a:solidFill>
              </a:rPr>
              <a:t>the need statement</a:t>
            </a:r>
            <a:r>
              <a:rPr lang="en-US" sz="2400" b="1" i="1" dirty="0" smtClean="0">
                <a:solidFill>
                  <a:schemeClr val="tx1"/>
                </a:solidFill>
              </a:rPr>
              <a:t>”</a:t>
            </a:r>
            <a:endParaRPr lang="en-US" sz="2000" b="1" i="1" dirty="0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917324" y="4343400"/>
            <a:ext cx="3150476" cy="2362200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1"/>
          </a:lnRef>
          <a:fillRef idx="1003">
            <a:schemeClr val="dk2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4138">
              <a:defRPr/>
            </a:pPr>
            <a:r>
              <a:rPr lang="en-US" sz="2000" b="1" dirty="0" smtClean="0">
                <a:solidFill>
                  <a:schemeClr val="bg1"/>
                </a:solidFill>
              </a:rPr>
              <a:t>The “film negative” is now flipped to its positive side! Identify what you envision for remedying the Need, i.e. the missing or lacking technology that you just identified!</a:t>
            </a:r>
          </a:p>
        </p:txBody>
      </p:sp>
      <p:sp>
        <p:nvSpPr>
          <p:cNvPr id="3" name="Bent-Up Arrow 2"/>
          <p:cNvSpPr/>
          <p:nvPr/>
        </p:nvSpPr>
        <p:spPr>
          <a:xfrm rot="5400000">
            <a:off x="5187278" y="5742984"/>
            <a:ext cx="533401" cy="926690"/>
          </a:xfrm>
          <a:prstGeom prst="bent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For Example: Goal Statement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900" y="914401"/>
            <a:ext cx="6934200" cy="4876800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CA" sz="2400" dirty="0"/>
              <a:t>The goal is </a:t>
            </a:r>
            <a:r>
              <a:rPr lang="en-CA" sz="2400" dirty="0" smtClean="0"/>
              <a:t>to investigate sensor-based irrigation systems to see if this </a:t>
            </a:r>
            <a:r>
              <a:rPr lang="en-CA" sz="2400" dirty="0"/>
              <a:t>c</a:t>
            </a:r>
            <a:r>
              <a:rPr lang="en-CA" sz="2400" dirty="0" smtClean="0"/>
              <a:t>ould help reduce </a:t>
            </a:r>
            <a:r>
              <a:rPr lang="en-CA" sz="2400" dirty="0"/>
              <a:t>excess </a:t>
            </a:r>
            <a:r>
              <a:rPr lang="en-CA" sz="2400" dirty="0" smtClean="0"/>
              <a:t>water waste on UVic campus</a:t>
            </a:r>
          </a:p>
          <a:p>
            <a:endParaRPr lang="en-CA" sz="2400" dirty="0" smtClean="0"/>
          </a:p>
          <a:p>
            <a:r>
              <a:rPr lang="en-CA" sz="2400" dirty="0"/>
              <a:t>The goal is </a:t>
            </a:r>
            <a:r>
              <a:rPr lang="en-CA" sz="2400" dirty="0" smtClean="0"/>
              <a:t>to determine whether an educational campaign to </a:t>
            </a:r>
            <a:r>
              <a:rPr lang="en-CA" sz="2400" dirty="0"/>
              <a:t>raise user awareness </a:t>
            </a:r>
            <a:r>
              <a:rPr lang="en-CA" sz="2400" dirty="0" smtClean="0"/>
              <a:t>would reduce energy consumption on UVic campus</a:t>
            </a:r>
          </a:p>
          <a:p>
            <a:endParaRPr lang="en-CA" sz="2400" dirty="0" smtClean="0"/>
          </a:p>
          <a:p>
            <a:r>
              <a:rPr lang="en-US" sz="2400" dirty="0" smtClean="0"/>
              <a:t>The goal </a:t>
            </a:r>
            <a:r>
              <a:rPr lang="en-US" sz="2400" dirty="0"/>
              <a:t>is to </a:t>
            </a:r>
            <a:r>
              <a:rPr lang="en-US" sz="2400" dirty="0" smtClean="0"/>
              <a:t>examine whether reducing or eliminating </a:t>
            </a:r>
            <a:r>
              <a:rPr lang="en-US" sz="2400" dirty="0"/>
              <a:t>the </a:t>
            </a:r>
            <a:r>
              <a:rPr lang="en-US" sz="2400" dirty="0" smtClean="0"/>
              <a:t>daily </a:t>
            </a:r>
            <a:r>
              <a:rPr lang="en-US" sz="2400" dirty="0"/>
              <a:t>runtime of </a:t>
            </a:r>
            <a:r>
              <a:rPr lang="en-US" sz="2400" dirty="0" err="1" smtClean="0"/>
              <a:t>digicasters</a:t>
            </a:r>
            <a:r>
              <a:rPr lang="en-US" sz="2400" dirty="0" smtClean="0"/>
              <a:t> would help UVic meet its sustainability goals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24697052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GOAL Statement: What Has to be Supplied?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1"/>
            <a:ext cx="6172200" cy="5791199"/>
          </a:xfr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dirty="0" smtClean="0">
                <a:solidFill>
                  <a:srgbClr val="26262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anose="020B0A04020102020204" pitchFamily="34" charset="0"/>
              </a:rPr>
              <a:t>For example:</a:t>
            </a:r>
            <a:endParaRPr lang="en-US" sz="1200" dirty="0" smtClean="0">
              <a:solidFill>
                <a:srgbClr val="262626"/>
              </a:solidFill>
              <a:latin typeface="Arial Black" panose="020B0A04020102020204" pitchFamily="34" charset="0"/>
            </a:endParaRPr>
          </a:p>
          <a:p>
            <a:pPr marL="714375" lvl="2" indent="7938">
              <a:spcBef>
                <a:spcPts val="400"/>
              </a:spcBef>
              <a:buClr>
                <a:schemeClr val="accent1"/>
              </a:buClr>
              <a:buSzPct val="90000"/>
              <a:buFont typeface="Wingdings" pitchFamily="2" charset="2"/>
              <a:buNone/>
            </a:pPr>
            <a:r>
              <a:rPr lang="en-US" i="1" dirty="0" smtClean="0">
                <a:solidFill>
                  <a:schemeClr val="accent1">
                    <a:lumMod val="50000"/>
                  </a:schemeClr>
                </a:solidFill>
              </a:rPr>
              <a:t>The goal is to determine the feasibility of designing a food sourcing app that can help students locate menus and seating availability at campus outlets.</a:t>
            </a:r>
          </a:p>
          <a:p>
            <a:pPr marL="1150938" indent="0">
              <a:buNone/>
            </a:pPr>
            <a:endParaRPr lang="en-US" i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26262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anose="020B0A04020102020204" pitchFamily="34" charset="0"/>
              </a:rPr>
              <a:t>For example:</a:t>
            </a:r>
            <a:endParaRPr lang="en-US" sz="1200" dirty="0" smtClean="0">
              <a:solidFill>
                <a:srgbClr val="262626"/>
              </a:solidFill>
              <a:latin typeface="Arial Black" panose="020B0A04020102020204" pitchFamily="34" charset="0"/>
            </a:endParaRPr>
          </a:p>
          <a:p>
            <a:pPr marL="714375" indent="0">
              <a:buNone/>
            </a:pPr>
            <a:r>
              <a:rPr lang="en-US" sz="2000" i="1" dirty="0" smtClean="0">
                <a:solidFill>
                  <a:schemeClr val="accent1">
                    <a:lumMod val="50000"/>
                  </a:schemeClr>
                </a:solidFill>
              </a:rPr>
              <a:t>The goal is to study whether implementing a </a:t>
            </a:r>
            <a:r>
              <a:rPr lang="en-US" i="1" dirty="0" smtClean="0">
                <a:solidFill>
                  <a:schemeClr val="accent1">
                    <a:lumMod val="50000"/>
                  </a:schemeClr>
                </a:solidFill>
              </a:rPr>
              <a:t>re-usable mug</a:t>
            </a:r>
            <a:r>
              <a:rPr lang="en-US" sz="2000" i="1" dirty="0" smtClean="0">
                <a:solidFill>
                  <a:schemeClr val="accent1">
                    <a:lumMod val="50000"/>
                  </a:schemeClr>
                </a:solidFill>
              </a:rPr>
              <a:t> program is a feasible option for reducing paper waste on campus.</a:t>
            </a:r>
          </a:p>
          <a:p>
            <a:pPr marL="714375" indent="0">
              <a:buNone/>
            </a:pPr>
            <a:endParaRPr lang="en-US" sz="2000" i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26262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anose="020B0A04020102020204" pitchFamily="34" charset="0"/>
              </a:rPr>
              <a:t>For example</a:t>
            </a:r>
            <a:r>
              <a:rPr lang="en-US" dirty="0" smtClean="0">
                <a:solidFill>
                  <a:srgbClr val="26262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anose="020B0A04020102020204" pitchFamily="34" charset="0"/>
              </a:rPr>
              <a:t>:</a:t>
            </a:r>
          </a:p>
          <a:p>
            <a:pPr marL="714375" indent="0">
              <a:buNone/>
            </a:pPr>
            <a:r>
              <a:rPr lang="en-US" i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The goal is to investigate whether educational notices in washrooms would be effective in reducing paper waste on campus</a:t>
            </a:r>
            <a:endParaRPr lang="en-US" sz="1200" i="1" dirty="0">
              <a:solidFill>
                <a:srgbClr val="262626"/>
              </a:solidFill>
            </a:endParaRPr>
          </a:p>
          <a:p>
            <a:pPr marL="1166813" indent="0">
              <a:buNone/>
            </a:pPr>
            <a:endParaRPr lang="en-US" sz="2000" i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1150938" indent="0" algn="r">
              <a:buNone/>
            </a:pPr>
            <a:endParaRPr lang="en-US" sz="2000" i="1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324600" y="3657600"/>
            <a:ext cx="2590800" cy="1371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4138" algn="ctr">
              <a:buNone/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Arial Black" pitchFamily="34" charset="0"/>
              </a:rPr>
              <a:t>Keep 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Arial Black" pitchFamily="34" charset="0"/>
              </a:rPr>
              <a:t>it short: ONE SENTENCE!</a:t>
            </a:r>
            <a:endParaRPr lang="en-US" sz="2400" dirty="0">
              <a:solidFill>
                <a:schemeClr val="tx2">
                  <a:lumMod val="75000"/>
                </a:schemeClr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 descr="cons_1206720688_1"/>
          <p:cNvSpPr>
            <a:spLocks noGrp="1" noChangeAspect="1" noChangeArrowheads="1"/>
          </p:cNvSpPr>
          <p:nvPr isPhoto="1"/>
        </p:nvSpPr>
        <p:spPr bwMode="auto">
          <a:xfrm>
            <a:off x="0" y="0"/>
            <a:ext cx="4122064" cy="558924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  <p:pic>
        <p:nvPicPr>
          <p:cNvPr id="3" name="Picture 5" descr="cons_1gcipu8ltpm1mybzuuh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780737" y="2612"/>
            <a:ext cx="4354207" cy="558662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83568" y="404664"/>
            <a:ext cx="633178" cy="12717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CA" dirty="0"/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>
          <a:xfrm>
            <a:off x="1044115" y="3692305"/>
            <a:ext cx="7272808" cy="224824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3200" b="1" kern="120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endParaRPr lang="en-US" altLang="en-US" sz="2400" dirty="0" smtClean="0">
              <a:solidFill>
                <a:schemeClr val="tx1"/>
              </a:solidFill>
              <a:effectLst/>
              <a:latin typeface="+mn-lt"/>
            </a:endParaRPr>
          </a:p>
          <a:p>
            <a:pPr fontAlgn="auto">
              <a:spcAft>
                <a:spcPts val="0"/>
              </a:spcAft>
            </a:pPr>
            <a:r>
              <a:rPr lang="en-US" altLang="en-US" sz="2000" dirty="0" smtClean="0"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These visuals depict daily scenes of </a:t>
            </a:r>
            <a:r>
              <a:rPr lang="en-US" altLang="en-US" sz="2000" dirty="0"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workers between 1920 and 1935</a:t>
            </a:r>
          </a:p>
          <a:p>
            <a:pPr fontAlgn="auto">
              <a:spcAft>
                <a:spcPts val="0"/>
              </a:spcAft>
            </a:pPr>
            <a:r>
              <a:rPr lang="en-US" altLang="en-US" sz="2000" dirty="0" smtClean="0"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 who helped build America’s skyscrapers</a:t>
            </a:r>
          </a:p>
          <a:p>
            <a:pPr fontAlgn="auto">
              <a:spcAft>
                <a:spcPts val="0"/>
              </a:spcAft>
            </a:pPr>
            <a:endParaRPr lang="en-US" altLang="en-US" sz="2000" dirty="0">
              <a:solidFill>
                <a:schemeClr val="tx1"/>
              </a:solidFill>
              <a:effectLst/>
              <a:latin typeface="Arial Black" panose="020B0A04020102020204" pitchFamily="34" charset="0"/>
            </a:endParaRPr>
          </a:p>
          <a:p>
            <a:pPr fontAlgn="auto">
              <a:spcAft>
                <a:spcPts val="0"/>
              </a:spcAft>
            </a:pPr>
            <a:r>
              <a:rPr lang="en-US" altLang="en-US" sz="2000" dirty="0" smtClean="0"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The next visual shows workers today cleaning the windows of those skyscrapers . . .</a:t>
            </a:r>
            <a:r>
              <a:rPr lang="es-ES" altLang="en-US" sz="2400" dirty="0" smtClean="0">
                <a:solidFill>
                  <a:schemeClr val="tx1"/>
                </a:solidFill>
                <a:effectLst/>
                <a:latin typeface="+mn-lt"/>
              </a:rPr>
              <a:t/>
            </a:r>
            <a:br>
              <a:rPr lang="es-ES" altLang="en-US" sz="2400" dirty="0" smtClean="0">
                <a:solidFill>
                  <a:schemeClr val="tx1"/>
                </a:solidFill>
                <a:effectLst/>
                <a:latin typeface="+mn-lt"/>
              </a:rPr>
            </a:br>
            <a:r>
              <a:rPr lang="en-US" altLang="en-US" sz="2400" dirty="0" smtClean="0">
                <a:solidFill>
                  <a:schemeClr val="tx1"/>
                </a:solidFill>
                <a:effectLst/>
                <a:latin typeface="+mn-lt"/>
              </a:rPr>
              <a:t/>
            </a:r>
            <a:br>
              <a:rPr lang="en-US" altLang="en-US" sz="2400" dirty="0" smtClean="0">
                <a:solidFill>
                  <a:schemeClr val="tx1"/>
                </a:solidFill>
                <a:effectLst/>
                <a:latin typeface="+mn-lt"/>
              </a:rPr>
            </a:br>
            <a:endParaRPr lang="es-ES" altLang="en-US" sz="2400" dirty="0">
              <a:solidFill>
                <a:schemeClr val="tx1"/>
              </a:solidFill>
              <a:effectLst/>
              <a:latin typeface="+mn-lt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16" r="4330"/>
          <a:stretch/>
        </p:blipFill>
        <p:spPr>
          <a:xfrm>
            <a:off x="-1" y="2177480"/>
            <a:ext cx="9361040" cy="468052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975419" y="-14288"/>
            <a:ext cx="5410201" cy="292625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3200" b="1" dirty="0" smtClean="0">
                <a:latin typeface="Arial Black" panose="020B0A04020102020204" pitchFamily="34" charset="0"/>
              </a:rPr>
              <a:t>When you Learn to Write Proposals</a:t>
            </a:r>
            <a:r>
              <a:rPr lang="en-CA" sz="3200" b="1" smtClean="0">
                <a:latin typeface="Arial Black" panose="020B0A04020102020204" pitchFamily="34" charset="0"/>
              </a:rPr>
              <a:t>, you Can </a:t>
            </a:r>
            <a:r>
              <a:rPr lang="en-CA" sz="3200" b="1" dirty="0" smtClean="0">
                <a:latin typeface="Arial Black" panose="020B0A04020102020204" pitchFamily="34" charset="0"/>
              </a:rPr>
              <a:t>Change the World!</a:t>
            </a:r>
          </a:p>
        </p:txBody>
      </p:sp>
    </p:spTree>
    <p:extLst>
      <p:ext uri="{BB962C8B-B14F-4D97-AF65-F5344CB8AC3E}">
        <p14:creationId xmlns:p14="http://schemas.microsoft.com/office/powerpoint/2010/main" val="35136330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Writing Prompt: Draft a Goal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0" y="914401"/>
            <a:ext cx="5486400" cy="3505199"/>
          </a:xfr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  <a:defRPr/>
            </a:pPr>
            <a:r>
              <a:rPr lang="en-US" sz="2000" dirty="0" smtClean="0"/>
              <a:t>Formulate a ONE</a:t>
            </a:r>
            <a:r>
              <a:rPr lang="en-US" sz="2400" dirty="0" smtClean="0"/>
              <a:t> sentence </a:t>
            </a:r>
            <a:r>
              <a:rPr lang="en-US" sz="2400" dirty="0" smtClean="0">
                <a:ln w="12700" cmpd="sng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rgbClr val="7030A0"/>
                </a:solidFill>
                <a:latin typeface="Arial Black" panose="020B0A04020102020204" pitchFamily="34" charset="0"/>
              </a:rPr>
              <a:t>Goal Statement </a:t>
            </a:r>
            <a:r>
              <a:rPr lang="en-US" sz="2000" dirty="0" smtClean="0"/>
              <a:t>for your proposal</a:t>
            </a:r>
          </a:p>
          <a:p>
            <a:pPr marL="0" indent="0">
              <a:buNone/>
              <a:defRPr/>
            </a:pPr>
            <a:endParaRPr lang="en-US" sz="1200" dirty="0" smtClean="0"/>
          </a:p>
          <a:p>
            <a:pPr marL="914400" indent="0">
              <a:buNone/>
              <a:defRPr/>
            </a:pPr>
            <a:r>
              <a:rPr lang="en-US" dirty="0"/>
              <a:t>W</a:t>
            </a:r>
            <a:r>
              <a:rPr lang="en-US" dirty="0" smtClean="0"/>
              <a:t>ithout yet going into detail, briefly describe the potential </a:t>
            </a:r>
            <a:r>
              <a:rPr lang="en-US" dirty="0" smtClean="0">
                <a:latin typeface="Arial Black" panose="020B0A04020102020204" pitchFamily="34" charset="0"/>
              </a:rPr>
              <a:t>solution</a:t>
            </a:r>
            <a:r>
              <a:rPr lang="en-US" dirty="0" smtClean="0"/>
              <a:t> or</a:t>
            </a:r>
            <a:r>
              <a:rPr lang="en-US" sz="2000" dirty="0" smtClean="0"/>
              <a:t> “correction” </a:t>
            </a:r>
            <a:r>
              <a:rPr lang="en-US" dirty="0" smtClean="0"/>
              <a:t>you wish to investigate </a:t>
            </a:r>
            <a:r>
              <a:rPr lang="en-US" sz="2000" dirty="0" smtClean="0"/>
              <a:t>to resolve </a:t>
            </a:r>
            <a:r>
              <a:rPr lang="en-US" dirty="0" smtClean="0"/>
              <a:t>the unsatisfactory situation, i.e. you now identify what you plan to study to remedy the client Need</a:t>
            </a:r>
            <a:endParaRPr lang="en-US" sz="1200" dirty="0" smtClean="0"/>
          </a:p>
          <a:p>
            <a:pPr marL="914400" indent="0">
              <a:buNone/>
              <a:defRPr/>
            </a:pPr>
            <a:endParaRPr lang="en-US" dirty="0" smtClean="0"/>
          </a:p>
        </p:txBody>
      </p:sp>
      <p:sp>
        <p:nvSpPr>
          <p:cNvPr id="4" name="Rounded Rectangle 3"/>
          <p:cNvSpPr/>
          <p:nvPr/>
        </p:nvSpPr>
        <p:spPr>
          <a:xfrm>
            <a:off x="4419600" y="3886200"/>
            <a:ext cx="4343400" cy="2438400"/>
          </a:xfrm>
          <a:prstGeom prst="roundRect">
            <a:avLst/>
          </a:prstGeom>
          <a:ln>
            <a:solidFill>
              <a:srgbClr val="0070C0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2400" b="1" dirty="0" smtClean="0"/>
              <a:t>Review </a:t>
            </a:r>
            <a:r>
              <a:rPr lang="en-CA" sz="2400" b="1" dirty="0" smtClean="0">
                <a:latin typeface="Arial Black" panose="020B0A04020102020204" pitchFamily="34" charset="0"/>
              </a:rPr>
              <a:t>client resources,</a:t>
            </a:r>
            <a:r>
              <a:rPr lang="en-CA" sz="2400" dirty="0" smtClean="0">
                <a:latin typeface="Arial Black" panose="020B0A04020102020204" pitchFamily="34" charset="0"/>
              </a:rPr>
              <a:t> </a:t>
            </a:r>
            <a:r>
              <a:rPr lang="en-CA" sz="2400" b="1" dirty="0" smtClean="0"/>
              <a:t>as well as </a:t>
            </a:r>
            <a:r>
              <a:rPr lang="en-CA" sz="2400" dirty="0" smtClean="0">
                <a:latin typeface="Arial Black" panose="020B0A04020102020204" pitchFamily="34" charset="0"/>
              </a:rPr>
              <a:t>student sample Proposals</a:t>
            </a:r>
            <a:r>
              <a:rPr lang="en-CA" sz="2400" b="1" dirty="0" smtClean="0"/>
              <a:t> to get a clear idea of how to write a strong Need and Goal statement</a:t>
            </a:r>
            <a:endParaRPr lang="en-CA" sz="2400" b="1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 numCol="1" anchorCtr="0" compatLnSpc="1">
            <a:prstTxWarp prst="textNoShape">
              <a:avLst/>
            </a:prstTxWarp>
            <a:normAutofit/>
          </a:bodyPr>
          <a:lstStyle/>
          <a:p>
            <a:r>
              <a:rPr lang="en-US" dirty="0"/>
              <a:t>Follow up with </a:t>
            </a:r>
            <a:r>
              <a:rPr lang="en-US" dirty="0" smtClean="0"/>
              <a:t>an Objectives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876300"/>
            <a:ext cx="4800600" cy="5715000"/>
          </a:xfr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693738" lvl="1" indent="-515938">
              <a:buClr>
                <a:srgbClr val="0070C0"/>
              </a:buClr>
              <a:buFont typeface="+mj-lt"/>
              <a:buAutoNum type="arabicPeriod" startAt="3"/>
            </a:pPr>
            <a:r>
              <a:rPr lang="en-US" sz="2400" dirty="0" smtClean="0">
                <a:ln w="12700" cmpd="sng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rgbClr val="7030A0"/>
                </a:solidFill>
                <a:latin typeface="Arial Black" pitchFamily="34" charset="0"/>
              </a:rPr>
              <a:t>Objectives </a:t>
            </a:r>
          </a:p>
          <a:p>
            <a:pPr marL="177800" lvl="1" indent="0">
              <a:buClr>
                <a:srgbClr val="0070C0"/>
              </a:buClr>
              <a:buNone/>
            </a:pPr>
            <a:r>
              <a:rPr lang="en-US" sz="2000" dirty="0" smtClean="0">
                <a:solidFill>
                  <a:srgbClr val="262626"/>
                </a:solidFill>
              </a:rPr>
              <a:t>Here, you outline key </a:t>
            </a:r>
            <a:r>
              <a:rPr lang="en-US" sz="2000" dirty="0" smtClean="0">
                <a:solidFill>
                  <a:srgbClr val="262626"/>
                </a:solidFill>
                <a:latin typeface="Arial Black" panose="020B0A04020102020204" pitchFamily="34" charset="0"/>
              </a:rPr>
              <a:t>performance</a:t>
            </a:r>
            <a:r>
              <a:rPr lang="en-US" sz="2000" dirty="0" smtClean="0">
                <a:solidFill>
                  <a:srgbClr val="262626"/>
                </a:solidFill>
              </a:rPr>
              <a:t> </a:t>
            </a:r>
            <a:r>
              <a:rPr lang="en-US" sz="2000" dirty="0" smtClean="0">
                <a:solidFill>
                  <a:srgbClr val="262626"/>
                </a:solidFill>
                <a:latin typeface="Arial Black" pitchFamily="34" charset="0"/>
              </a:rPr>
              <a:t>characteristics</a:t>
            </a:r>
            <a:r>
              <a:rPr lang="en-US" dirty="0">
                <a:solidFill>
                  <a:srgbClr val="262626"/>
                </a:solidFill>
                <a:latin typeface="Arial Black" pitchFamily="34" charset="0"/>
              </a:rPr>
              <a:t>:</a:t>
            </a:r>
            <a:r>
              <a:rPr lang="en-US" sz="2000" dirty="0" smtClean="0">
                <a:solidFill>
                  <a:srgbClr val="262626"/>
                </a:solidFill>
                <a:latin typeface="Arial Black" pitchFamily="34" charset="0"/>
              </a:rPr>
              <a:t> features, capabilities, or </a:t>
            </a:r>
            <a:r>
              <a:rPr lang="en-US" dirty="0" smtClean="0">
                <a:solidFill>
                  <a:srgbClr val="262626"/>
                </a:solidFill>
                <a:latin typeface="Arial Black" pitchFamily="34" charset="0"/>
              </a:rPr>
              <a:t>expectations</a:t>
            </a:r>
            <a:r>
              <a:rPr lang="en-US" dirty="0" smtClean="0">
                <a:solidFill>
                  <a:srgbClr val="262626"/>
                </a:solidFill>
              </a:rPr>
              <a:t> that the proposed design solution should be able to perform, achieve, or carry out</a:t>
            </a:r>
            <a:endParaRPr lang="en-US" sz="2000" dirty="0" smtClean="0">
              <a:solidFill>
                <a:srgbClr val="262626"/>
              </a:solidFill>
            </a:endParaRPr>
          </a:p>
          <a:p>
            <a:pPr marL="722313" indent="0">
              <a:buFont typeface="Wingdings" pitchFamily="2" charset="2"/>
              <a:buNone/>
            </a:pPr>
            <a:endParaRPr lang="en-US" sz="1000" dirty="0" smtClean="0">
              <a:solidFill>
                <a:srgbClr val="262626"/>
              </a:solidFill>
            </a:endParaRPr>
          </a:p>
          <a:p>
            <a:pPr marL="722313" indent="0">
              <a:buNone/>
            </a:pPr>
            <a:r>
              <a:rPr lang="en-US" dirty="0" smtClean="0"/>
              <a:t>Use </a:t>
            </a:r>
            <a:r>
              <a:rPr lang="en-US" dirty="0" smtClean="0">
                <a:latin typeface="Arial Black" panose="020B0A04020102020204" pitchFamily="34" charset="0"/>
              </a:rPr>
              <a:t>future conditional </a:t>
            </a:r>
            <a:r>
              <a:rPr lang="en-US" dirty="0" smtClean="0"/>
              <a:t>to describe these features (as they don’t yet exist!): </a:t>
            </a:r>
            <a:r>
              <a:rPr lang="en-US" sz="2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should </a:t>
            </a:r>
            <a:r>
              <a:rPr lang="en-US" dirty="0" smtClean="0"/>
              <a:t>or</a:t>
            </a:r>
            <a:r>
              <a:rPr lang="en-US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would have</a:t>
            </a:r>
            <a:r>
              <a:rPr lang="en-US" dirty="0" smtClean="0"/>
              <a:t>; what it </a:t>
            </a:r>
            <a:r>
              <a:rPr lang="en-US" sz="2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could, should, </a:t>
            </a:r>
            <a:r>
              <a:rPr lang="en-US" dirty="0" smtClean="0"/>
              <a:t>or </a:t>
            </a:r>
            <a:r>
              <a:rPr lang="en-US" sz="2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would do; </a:t>
            </a:r>
            <a:r>
              <a:rPr lang="en-US" dirty="0" smtClean="0">
                <a:latin typeface="+mn-lt"/>
              </a:rPr>
              <a:t>what it </a:t>
            </a:r>
            <a:r>
              <a:rPr lang="en-US" sz="2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could supply</a:t>
            </a:r>
            <a:r>
              <a:rPr lang="en-US" dirty="0" smtClean="0"/>
              <a:t>—given that it has not yet been created, it’s still just hypothetical</a:t>
            </a:r>
            <a:endParaRPr lang="en-US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1031875" indent="0">
              <a:buFont typeface="Wingdings" pitchFamily="2" charset="2"/>
              <a:buNone/>
            </a:pPr>
            <a:endParaRPr lang="en-US" sz="2000" dirty="0" smtClean="0">
              <a:solidFill>
                <a:srgbClr val="262626"/>
              </a:solidFill>
            </a:endParaRPr>
          </a:p>
          <a:p>
            <a:pPr marL="1031875" indent="0">
              <a:buFont typeface="Wingdings" pitchFamily="2" charset="2"/>
              <a:buNone/>
            </a:pPr>
            <a:endParaRPr lang="en-US" dirty="0" smtClean="0"/>
          </a:p>
          <a:p>
            <a:pPr marL="1031875" indent="0">
              <a:buFont typeface="Wingdings" pitchFamily="2" charset="2"/>
              <a:buNone/>
            </a:pPr>
            <a:endParaRPr lang="en-US" dirty="0" smtClean="0"/>
          </a:p>
        </p:txBody>
      </p:sp>
      <p:sp>
        <p:nvSpPr>
          <p:cNvPr id="4" name="Rounded Rectangle 3"/>
          <p:cNvSpPr/>
          <p:nvPr/>
        </p:nvSpPr>
        <p:spPr>
          <a:xfrm>
            <a:off x="5562600" y="1181100"/>
            <a:ext cx="3276600" cy="25527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176213">
              <a:buNone/>
            </a:pPr>
            <a:r>
              <a:rPr lang="en-US" sz="2000" b="1" dirty="0">
                <a:solidFill>
                  <a:schemeClr val="tx1"/>
                </a:solidFill>
              </a:rPr>
              <a:t>F</a:t>
            </a:r>
            <a:r>
              <a:rPr lang="en-US" sz="2000" b="1" dirty="0" smtClean="0">
                <a:solidFill>
                  <a:schemeClr val="tx1"/>
                </a:solidFill>
              </a:rPr>
              <a:t>ollow terms set </a:t>
            </a:r>
            <a:r>
              <a:rPr lang="en-US" sz="2000" b="1" dirty="0">
                <a:solidFill>
                  <a:schemeClr val="tx1"/>
                </a:solidFill>
              </a:rPr>
              <a:t>by an </a:t>
            </a:r>
            <a:r>
              <a:rPr lang="en-US" sz="2000" b="1" dirty="0" smtClean="0">
                <a:solidFill>
                  <a:schemeClr val="tx1"/>
                </a:solidFill>
              </a:rPr>
              <a:t>RFP, but </a:t>
            </a:r>
            <a:endParaRPr lang="en-US" sz="1000" b="1" dirty="0" smtClean="0">
              <a:solidFill>
                <a:schemeClr val="tx1"/>
              </a:solidFill>
            </a:endParaRPr>
          </a:p>
          <a:p>
            <a:pPr marL="176213">
              <a:buNone/>
            </a:pPr>
            <a:r>
              <a:rPr lang="en-US" sz="2000" b="1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PARAPHRASE </a:t>
            </a:r>
            <a:r>
              <a:rPr lang="en-US" sz="2000" b="1" dirty="0" smtClean="0">
                <a:solidFill>
                  <a:schemeClr val="tx1"/>
                </a:solidFill>
              </a:rPr>
              <a:t>(rather than quote) to show </a:t>
            </a:r>
            <a:r>
              <a:rPr lang="en-US" sz="2000" b="1" dirty="0">
                <a:solidFill>
                  <a:schemeClr val="tx1"/>
                </a:solidFill>
              </a:rPr>
              <a:t>the client </a:t>
            </a:r>
            <a:r>
              <a:rPr lang="en-US" sz="2000" b="1" dirty="0" smtClean="0">
                <a:solidFill>
                  <a:schemeClr val="tx1"/>
                </a:solidFill>
              </a:rPr>
              <a:t>you’ve </a:t>
            </a:r>
            <a:r>
              <a:rPr lang="en-US" sz="2000" b="1" dirty="0">
                <a:solidFill>
                  <a:schemeClr val="tx1"/>
                </a:solidFill>
              </a:rPr>
              <a:t>understood what’s </a:t>
            </a:r>
            <a:r>
              <a:rPr lang="en-US" sz="2000" b="1" dirty="0" smtClean="0"/>
              <a:t>required—and then</a:t>
            </a:r>
            <a:r>
              <a:rPr lang="en-US" sz="2000" b="1" dirty="0" smtClean="0">
                <a:latin typeface="Arial Black" panose="020B0A04020102020204" pitchFamily="34" charset="0"/>
              </a:rPr>
              <a:t> cite </a:t>
            </a:r>
            <a:r>
              <a:rPr lang="en-US" sz="2000" b="1" dirty="0" smtClean="0"/>
              <a:t>the RFP as needed! </a:t>
            </a:r>
            <a:endParaRPr lang="en-US" sz="2000" dirty="0">
              <a:solidFill>
                <a:srgbClr val="002060"/>
              </a:solidFill>
              <a:latin typeface="Arial Black" panose="020B0A04020102020204" pitchFamily="34" charset="0"/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4886633" y="2971800"/>
            <a:ext cx="835299" cy="457200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Rounded Rectangle 5"/>
          <p:cNvSpPr/>
          <p:nvPr/>
        </p:nvSpPr>
        <p:spPr>
          <a:xfrm>
            <a:off x="5426964" y="4267200"/>
            <a:ext cx="3547872" cy="20574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 dirty="0">
                <a:solidFill>
                  <a:schemeClr val="tx1"/>
                </a:solidFill>
              </a:rPr>
              <a:t>A clear set of </a:t>
            </a:r>
            <a:r>
              <a:rPr lang="en-US" sz="2000" b="1" dirty="0">
                <a:solidFill>
                  <a:schemeClr val="tx1"/>
                </a:solidFill>
                <a:latin typeface="Arial Black" panose="020B0A04020102020204" pitchFamily="34" charset="0"/>
              </a:rPr>
              <a:t>objectives </a:t>
            </a:r>
            <a:r>
              <a:rPr lang="en-US" sz="2000" b="1" dirty="0">
                <a:solidFill>
                  <a:schemeClr val="tx1"/>
                </a:solidFill>
              </a:rPr>
              <a:t>will allow you and the client to determine how well the </a:t>
            </a:r>
            <a:r>
              <a:rPr lang="en-US" sz="2000" b="1" dirty="0" smtClean="0">
                <a:solidFill>
                  <a:schemeClr val="tx1"/>
                </a:solidFill>
              </a:rPr>
              <a:t>design solution you propose </a:t>
            </a:r>
            <a:r>
              <a:rPr lang="en-US" sz="2000" b="1" dirty="0">
                <a:solidFill>
                  <a:schemeClr val="tx1"/>
                </a:solidFill>
              </a:rPr>
              <a:t>meets the </a:t>
            </a:r>
            <a:r>
              <a:rPr lang="en-US" sz="2000" b="1" dirty="0" smtClean="0">
                <a:solidFill>
                  <a:schemeClr val="tx1"/>
                </a:solidFill>
              </a:rPr>
              <a:t>client’s expectations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7" name="Down Arrow 6"/>
          <p:cNvSpPr/>
          <p:nvPr/>
        </p:nvSpPr>
        <p:spPr>
          <a:xfrm>
            <a:off x="8001000" y="3657600"/>
            <a:ext cx="457200" cy="685800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622300"/>
            <a:r>
              <a:rPr lang="en-CA" dirty="0" smtClean="0"/>
              <a:t>For Example . . .</a:t>
            </a:r>
            <a:endParaRPr lang="en-CA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52400" y="838200"/>
            <a:ext cx="6477000" cy="5562600"/>
          </a:xfr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622300" indent="0">
              <a:buNone/>
            </a:pPr>
            <a:endParaRPr lang="en-US" i="1" dirty="0" smtClean="0"/>
          </a:p>
          <a:p>
            <a:pPr marL="176213" indent="0">
              <a:buFont typeface="Wingdings" pitchFamily="2" charset="2"/>
              <a:buNone/>
            </a:pPr>
            <a:r>
              <a:rPr lang="en-US" sz="2800" dirty="0" smtClean="0">
                <a:latin typeface="Arial Black" panose="020B0A04020102020204" pitchFamily="34" charset="0"/>
              </a:rPr>
              <a:t>OBJECTIVES </a:t>
            </a:r>
          </a:p>
          <a:p>
            <a:pPr marL="723900" indent="0">
              <a:buFont typeface="Wingdings" pitchFamily="2" charset="2"/>
              <a:buNone/>
            </a:pPr>
            <a:r>
              <a:rPr lang="en-US" sz="2200" dirty="0" smtClean="0">
                <a:latin typeface="+mn-lt"/>
              </a:rPr>
              <a:t>The proposed plan of action should be able to achieve the following:</a:t>
            </a:r>
          </a:p>
          <a:p>
            <a:pPr marL="1439863">
              <a:buClr>
                <a:srgbClr val="003399"/>
              </a:buClr>
            </a:pPr>
            <a:r>
              <a:rPr lang="en-US" sz="2400" dirty="0" smtClean="0">
                <a:latin typeface="+mn-lt"/>
              </a:rPr>
              <a:t>Help UVic meet sustainability goals laid out in its </a:t>
            </a:r>
            <a:r>
              <a:rPr lang="en-US" sz="2400" dirty="0" smtClean="0"/>
              <a:t>2019 </a:t>
            </a:r>
            <a:r>
              <a:rPr lang="en-US" sz="2400" dirty="0"/>
              <a:t>Action Plan </a:t>
            </a:r>
            <a:endParaRPr lang="en-US" sz="2400" dirty="0" smtClean="0">
              <a:latin typeface="+mn-lt"/>
            </a:endParaRPr>
          </a:p>
          <a:p>
            <a:pPr marL="1439863">
              <a:buClr>
                <a:srgbClr val="003399"/>
              </a:buClr>
            </a:pPr>
            <a:r>
              <a:rPr lang="en-US" sz="2400" dirty="0" smtClean="0">
                <a:latin typeface="+mn-lt"/>
              </a:rPr>
              <a:t>Reduce energy consumption on campus</a:t>
            </a:r>
          </a:p>
          <a:p>
            <a:pPr marL="1439863">
              <a:buClr>
                <a:srgbClr val="003399"/>
              </a:buClr>
            </a:pPr>
            <a:r>
              <a:rPr lang="en-US" sz="2400" dirty="0" smtClean="0">
                <a:latin typeface="+mn-lt"/>
              </a:rPr>
              <a:t>Decrease the university’s carbon footprint  </a:t>
            </a:r>
          </a:p>
          <a:p>
            <a:pPr marL="1439863">
              <a:buClr>
                <a:srgbClr val="003399"/>
              </a:buClr>
            </a:pPr>
            <a:r>
              <a:rPr lang="en-US" sz="2400" dirty="0" smtClean="0"/>
              <a:t>Raise awareness of sustainability goals among the campus community</a:t>
            </a:r>
          </a:p>
          <a:p>
            <a:pPr marL="1612900"/>
            <a:endParaRPr lang="en-US" dirty="0"/>
          </a:p>
          <a:p>
            <a:pPr marL="1270000" indent="0">
              <a:buNone/>
            </a:pPr>
            <a:endParaRPr lang="en-US" sz="2400" dirty="0" smtClean="0">
              <a:latin typeface="+mn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342993" y="3124200"/>
            <a:ext cx="2667000" cy="121126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Notice the use of grammatical parallelism!</a:t>
            </a:r>
            <a:endParaRPr lang="en-CA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6019800" y="4179093"/>
            <a:ext cx="609600" cy="6858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 flipV="1">
            <a:off x="4876800" y="3962400"/>
            <a:ext cx="1752600" cy="762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5753100" y="3276600"/>
            <a:ext cx="876300" cy="5635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49022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Prompt: 0bjectives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7400" y="990601"/>
            <a:ext cx="5029200" cy="3276599"/>
          </a:xfr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>
              <a:buNone/>
            </a:pPr>
            <a:r>
              <a:rPr lang="en-US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Writing Prompt</a:t>
            </a:r>
          </a:p>
          <a:p>
            <a:pPr>
              <a:buNone/>
            </a:pPr>
            <a:endParaRPr lang="en-US" sz="1200" i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84138" indent="0">
              <a:buNone/>
            </a:pPr>
            <a:r>
              <a:rPr lang="en-US" sz="2400" dirty="0" smtClean="0"/>
              <a:t>Identify projected outcomes, or “performance characteristics” of a good design solution: what changes should it be able to do, achieve, or accomplish?</a:t>
            </a:r>
          </a:p>
          <a:p>
            <a:pPr marL="0" indent="0">
              <a:buNone/>
            </a:pPr>
            <a:endParaRPr lang="en-US" sz="1200" dirty="0"/>
          </a:p>
          <a:p>
            <a:pPr marL="914400" indent="0">
              <a:buNone/>
            </a:pPr>
            <a:endParaRPr lang="en-US" dirty="0" smtClean="0"/>
          </a:p>
        </p:txBody>
      </p:sp>
      <p:sp>
        <p:nvSpPr>
          <p:cNvPr id="5" name="Rectangle 4"/>
          <p:cNvSpPr/>
          <p:nvPr/>
        </p:nvSpPr>
        <p:spPr>
          <a:xfrm>
            <a:off x="5181600" y="3657600"/>
            <a:ext cx="3352800" cy="1371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Refer to the </a:t>
            </a:r>
            <a:r>
              <a:rPr lang="en-CA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client </a:t>
            </a:r>
            <a:r>
              <a:rPr lang="en-CA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RFP,</a:t>
            </a:r>
            <a:r>
              <a:rPr lang="en-CA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plus any other client </a:t>
            </a:r>
            <a:r>
              <a:rPr lang="en-CA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resources </a:t>
            </a:r>
            <a:r>
              <a:rPr lang="en-CA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 relevant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Round up with Given Constraints</a:t>
            </a:r>
            <a:endParaRPr lang="en-CA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3657600"/>
            <a:ext cx="5709295" cy="2313432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715962"/>
            <a:ext cx="5071087" cy="3170238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84138" indent="0">
              <a:buNone/>
            </a:pPr>
            <a:r>
              <a:rPr lang="en-CA" sz="2400" dirty="0" smtClean="0">
                <a:latin typeface="+mn-lt"/>
              </a:rPr>
              <a:t>Constraints, which are set by a client, refer to </a:t>
            </a:r>
            <a:r>
              <a:rPr lang="en-CA" sz="2400" dirty="0" smtClean="0">
                <a:latin typeface="Arial Black" panose="020B0A04020102020204" pitchFamily="34" charset="0"/>
              </a:rPr>
              <a:t>limitations</a:t>
            </a:r>
            <a:r>
              <a:rPr lang="en-CA" sz="2400" dirty="0" smtClean="0">
                <a:latin typeface="+mn-lt"/>
              </a:rPr>
              <a:t> that a design solution must abide by, or must NOT do, if it is to be successful. Usually, this includes measurable factors like </a:t>
            </a:r>
            <a:r>
              <a:rPr lang="en-CA" sz="2400" dirty="0" smtClean="0">
                <a:latin typeface="Arial Black" panose="020B0A04020102020204" pitchFamily="34" charset="0"/>
              </a:rPr>
              <a:t>costs, timeframe, materials, </a:t>
            </a:r>
            <a:r>
              <a:rPr lang="en-CA" sz="2400" dirty="0" smtClean="0">
                <a:latin typeface="+mn-lt"/>
              </a:rPr>
              <a:t>and/ or </a:t>
            </a:r>
            <a:r>
              <a:rPr lang="en-CA" sz="2400" dirty="0" smtClean="0">
                <a:latin typeface="Arial Black" panose="020B0A04020102020204" pitchFamily="34" charset="0"/>
              </a:rPr>
              <a:t>longevity</a:t>
            </a:r>
            <a:endParaRPr lang="en-CA" sz="2400" dirty="0">
              <a:latin typeface="Arial Black" panose="020B0A04020102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27515">
            <a:off x="5354545" y="1038042"/>
            <a:ext cx="3608262" cy="292745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641" y="3893574"/>
            <a:ext cx="3522917" cy="3111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9414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Prompt: Draft a Brief Constraints Statement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9958" y="982717"/>
            <a:ext cx="3534442" cy="2910857"/>
          </a:xfr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>
              <a:buNone/>
            </a:pPr>
            <a:r>
              <a:rPr lang="en-US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Writing Prompt</a:t>
            </a:r>
          </a:p>
          <a:p>
            <a:pPr>
              <a:buNone/>
            </a:pPr>
            <a:endParaRPr lang="en-US" sz="1200" i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84138" indent="0">
              <a:buNone/>
            </a:pPr>
            <a:r>
              <a:rPr lang="en-US" sz="2400" dirty="0" smtClean="0"/>
              <a:t>Draft a couple of sentences in which you make note of the given constraints</a:t>
            </a:r>
            <a:endParaRPr lang="en-US" sz="1200" dirty="0"/>
          </a:p>
          <a:p>
            <a:pPr marL="914400" indent="0">
              <a:buNone/>
            </a:pP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3541" y="3893574"/>
            <a:ext cx="3787275" cy="3345426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10240" y="982717"/>
            <a:ext cx="4009359" cy="2910857"/>
          </a:xfrm>
          <a:prstGeom prst="rect">
            <a:avLst/>
          </a:prstGeom>
          <a:ln w="9525" cap="flat" cmpd="sng" algn="ctr">
            <a:solidFill>
              <a:schemeClr val="dk1">
                <a:shade val="95000"/>
                <a:satMod val="105000"/>
              </a:schemeClr>
            </a:solidFill>
            <a:prstDash val="solid"/>
            <a:miter lim="800000"/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Char char="§"/>
              <a:defRPr sz="2000" b="1" kern="1200">
                <a:solidFill>
                  <a:schemeClr val="dk1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Char char="§"/>
              <a:defRPr sz="2000" b="1" kern="1200">
                <a:solidFill>
                  <a:schemeClr val="dk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Char char="§"/>
              <a:defRPr sz="2000" b="1" kern="1200">
                <a:solidFill>
                  <a:schemeClr val="dk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Char char="§"/>
              <a:defRPr sz="2000" b="1" kern="1200">
                <a:solidFill>
                  <a:schemeClr val="dk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Char char="§"/>
              <a:defRPr sz="2000" b="1" kern="1200">
                <a:solidFill>
                  <a:schemeClr val="dk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CA" sz="2400" dirty="0" smtClean="0">
                <a:latin typeface="+mn-lt"/>
              </a:rPr>
              <a:t>Your main constraint as imposed by UVic for this project is </a:t>
            </a:r>
          </a:p>
          <a:p>
            <a:pPr marL="0" indent="0">
              <a:buFont typeface="Wingdings" pitchFamily="2" charset="2"/>
              <a:buNone/>
            </a:pPr>
            <a:endParaRPr lang="en-CA" sz="1200" dirty="0" smtClean="0">
              <a:latin typeface="+mn-lt"/>
            </a:endParaRPr>
          </a:p>
          <a:p>
            <a:r>
              <a:rPr lang="en-CA" sz="2400" dirty="0">
                <a:latin typeface="+mn-lt"/>
              </a:rPr>
              <a:t>A</a:t>
            </a:r>
            <a:r>
              <a:rPr lang="en-CA" sz="2400" dirty="0" smtClean="0">
                <a:latin typeface="+mn-lt"/>
              </a:rPr>
              <a:t> 5-year payback period</a:t>
            </a:r>
          </a:p>
          <a:p>
            <a:endParaRPr lang="en-CA" sz="1000" dirty="0" smtClean="0">
              <a:latin typeface="+mn-lt"/>
            </a:endParaRPr>
          </a:p>
          <a:p>
            <a:r>
              <a:rPr lang="en-CA" sz="2400" dirty="0" smtClean="0">
                <a:latin typeface="+mn-lt"/>
              </a:rPr>
              <a:t>A maximum spending limit of $100,000</a:t>
            </a:r>
            <a:endParaRPr lang="en-CA" sz="2400" dirty="0">
              <a:latin typeface="+mn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10241" y="4495800"/>
            <a:ext cx="4009358" cy="1981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2000" b="1" dirty="0" smtClean="0"/>
              <a:t>Your proposed design solution needn’t be large scale; don’t automatically propose something that costs a lot. Small scale solution can be as valuable as large scale ones</a:t>
            </a:r>
            <a:endParaRPr lang="en-CA" sz="2000" b="1" dirty="0"/>
          </a:p>
        </p:txBody>
      </p:sp>
      <p:sp>
        <p:nvSpPr>
          <p:cNvPr id="4" name="Down Arrow 3"/>
          <p:cNvSpPr/>
          <p:nvPr/>
        </p:nvSpPr>
        <p:spPr>
          <a:xfrm>
            <a:off x="2743200" y="3657600"/>
            <a:ext cx="838200" cy="99060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698375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sz="3600" dirty="0" smtClean="0"/>
              <a:t>Terminology  Recap </a:t>
            </a:r>
            <a:br>
              <a:rPr lang="en-US" sz="3600" dirty="0" smtClean="0"/>
            </a:b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15962"/>
            <a:ext cx="8229600" cy="6142038"/>
          </a:xfr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2684463" indent="-2595563">
              <a:buNone/>
            </a:pPr>
            <a:r>
              <a:rPr lang="en-US" sz="3200" dirty="0" smtClean="0">
                <a:ln w="12700" cmpd="sng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rgbClr val="7030A0"/>
                </a:solidFill>
                <a:latin typeface="Arial Black" panose="020B0A04020102020204" pitchFamily="34" charset="0"/>
              </a:rPr>
              <a:t>Need: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sz="2800" dirty="0" smtClean="0"/>
              <a:t>Describes a current situation that is unsatisfactory: what’s lacking or absent </a:t>
            </a:r>
          </a:p>
          <a:p>
            <a:pPr marL="973138" indent="-973138">
              <a:buNone/>
            </a:pPr>
            <a:endParaRPr lang="en-US" sz="2400" dirty="0" smtClean="0"/>
          </a:p>
          <a:p>
            <a:pPr marL="2684463" indent="-2684463">
              <a:buNone/>
            </a:pPr>
            <a:r>
              <a:rPr lang="en-US" sz="3200" dirty="0" smtClean="0">
                <a:ln w="12700" cmpd="sng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rgbClr val="7030A0"/>
                </a:solidFill>
                <a:latin typeface="Arial Black" panose="020B0A04020102020204" pitchFamily="34" charset="0"/>
              </a:rPr>
              <a:t>Goal: </a:t>
            </a:r>
            <a:r>
              <a:rPr lang="en-US" sz="2800" dirty="0" smtClean="0"/>
              <a:t>	Describes a </a:t>
            </a:r>
            <a:r>
              <a:rPr lang="en-US" sz="2800" i="1" dirty="0" smtClean="0"/>
              <a:t>proposed response to the need: the proposed design </a:t>
            </a:r>
            <a:r>
              <a:rPr lang="en-US" sz="2800" dirty="0" smtClean="0"/>
              <a:t>solution</a:t>
            </a:r>
            <a:endParaRPr lang="en-US" sz="2800" i="1" dirty="0" smtClean="0"/>
          </a:p>
          <a:p>
            <a:pPr>
              <a:buNone/>
            </a:pPr>
            <a:endParaRPr lang="en-US" sz="2400" i="1" dirty="0" smtClean="0"/>
          </a:p>
          <a:p>
            <a:pPr marL="2684463" indent="-2684463">
              <a:buNone/>
            </a:pPr>
            <a:r>
              <a:rPr lang="en-US" sz="3200" dirty="0" smtClean="0">
                <a:ln w="12700" cmpd="sng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rgbClr val="7030A0"/>
                </a:solidFill>
                <a:latin typeface="Arial Black" panose="020B0A04020102020204" pitchFamily="34" charset="0"/>
              </a:rPr>
              <a:t>Objectives: </a:t>
            </a:r>
            <a:r>
              <a:rPr lang="en-US" sz="2800" dirty="0" smtClean="0"/>
              <a:t>Describes key performance expectations or characteristics</a:t>
            </a:r>
          </a:p>
          <a:p>
            <a:pPr marL="2684463" indent="-2684463">
              <a:buNone/>
            </a:pPr>
            <a:endParaRPr lang="en-US" sz="1800" dirty="0" smtClean="0"/>
          </a:p>
          <a:p>
            <a:pPr marL="2684463" indent="0" algn="r">
              <a:buNone/>
            </a:pPr>
            <a:r>
              <a:rPr lang="en-US" sz="1800" i="1" dirty="0" smtClean="0"/>
              <a:t>Fundamentals of Engineering Design</a:t>
            </a:r>
            <a:r>
              <a:rPr lang="en-US" sz="1800" dirty="0" smtClean="0"/>
              <a:t>, B. Hyman, Prentice Hall, 2nd Ed., 2003. </a:t>
            </a:r>
          </a:p>
          <a:p>
            <a:pPr>
              <a:buNone/>
            </a:pPr>
            <a:r>
              <a:rPr lang="en-US" dirty="0" smtClean="0"/>
              <a:t>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End the Intro with </a:t>
            </a:r>
            <a:r>
              <a:rPr lang="en-US" dirty="0"/>
              <a:t>a</a:t>
            </a:r>
            <a:r>
              <a:rPr lang="en-US" dirty="0" smtClean="0"/>
              <a:t> Benefits Statement</a:t>
            </a:r>
            <a:endParaRPr lang="en-US" dirty="0"/>
          </a:p>
        </p:txBody>
      </p:sp>
      <p:sp>
        <p:nvSpPr>
          <p:cNvPr id="29698" name="Content Placeholder 1"/>
          <p:cNvSpPr>
            <a:spLocks noGrp="1"/>
          </p:cNvSpPr>
          <p:nvPr>
            <p:ph idx="1"/>
          </p:nvPr>
        </p:nvSpPr>
        <p:spPr>
          <a:xfrm>
            <a:off x="76200" y="715962"/>
            <a:ext cx="6096000" cy="6142038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84138" indent="0" eaLnBrk="1" hangingPunct="1">
              <a:buFont typeface="Wingdings 3" pitchFamily="18" charset="2"/>
              <a:buNone/>
            </a:pP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Project clear </a:t>
            </a:r>
            <a:r>
              <a:rPr lang="en-US" sz="2400" dirty="0" smtClean="0">
                <a:ln w="12700" cmpd="sng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rgbClr val="7030A0"/>
                </a:solidFill>
                <a:latin typeface="Arial Black" pitchFamily="34" charset="0"/>
              </a:rPr>
              <a:t>Benefits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to the client of going ahead with your proposal</a:t>
            </a:r>
            <a:endParaRPr lang="en-US" sz="10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84138" indent="0" eaLnBrk="1" hangingPunct="1">
              <a:lnSpc>
                <a:spcPct val="125000"/>
              </a:lnSpc>
            </a:pPr>
            <a:endParaRPr lang="en-US" sz="12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536575" indent="-179388" eaLnBrk="1" hangingPunct="1">
              <a:lnSpc>
                <a:spcPct val="125000"/>
              </a:lnSpc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Briefly state the 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advantages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of undertaking the proposed action, design, or service</a:t>
            </a:r>
            <a:endParaRPr lang="en-US" sz="1000" dirty="0" smtClean="0">
              <a:solidFill>
                <a:schemeClr val="tx1">
                  <a:lumMod val="95000"/>
                  <a:lumOff val="5000"/>
                </a:schemeClr>
              </a:solidFill>
              <a:latin typeface="Arial Black" pitchFamily="34" charset="0"/>
            </a:endParaRPr>
          </a:p>
          <a:p>
            <a:pPr marL="536575" indent="-179388" eaLnBrk="1" hangingPunct="1">
              <a:lnSpc>
                <a:spcPct val="125000"/>
              </a:lnSpc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Show 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who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or 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what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will benefit and 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how</a:t>
            </a:r>
          </a:p>
          <a:p>
            <a:pPr marL="84138" indent="0" eaLnBrk="1" hangingPunct="1">
              <a:lnSpc>
                <a:spcPct val="125000"/>
              </a:lnSpc>
              <a:buNone/>
            </a:pPr>
            <a:endParaRPr lang="en-US" dirty="0" smtClean="0">
              <a:solidFill>
                <a:schemeClr val="tx2"/>
              </a:solidFill>
              <a:latin typeface="Arial Black" pitchFamily="34" charset="0"/>
            </a:endParaRPr>
          </a:p>
          <a:p>
            <a:pPr marL="84138" indent="0">
              <a:buNone/>
            </a:pPr>
            <a:r>
              <a:rPr lang="en-US" dirty="0" smtClean="0"/>
              <a:t>As the benefits or advantages you envision are hypothetical at this point, they’re </a:t>
            </a:r>
            <a:r>
              <a:rPr lang="en-US" dirty="0" smtClean="0">
                <a:latin typeface="Arial Black" panose="020B0A04020102020204" pitchFamily="34" charset="0"/>
              </a:rPr>
              <a:t>POTENTIALS</a:t>
            </a:r>
            <a:r>
              <a:rPr lang="en-US" dirty="0" smtClean="0"/>
              <a:t>, </a:t>
            </a:r>
            <a:r>
              <a:rPr lang="en-US" i="1" dirty="0" smtClean="0"/>
              <a:t>not facts </a:t>
            </a:r>
            <a:r>
              <a:rPr lang="en-US" dirty="0" smtClean="0"/>
              <a:t>per se</a:t>
            </a:r>
            <a:r>
              <a:rPr lang="en-US" i="1" dirty="0" smtClean="0"/>
              <a:t>,</a:t>
            </a:r>
            <a:r>
              <a:rPr lang="en-US" dirty="0" smtClean="0"/>
              <a:t> you should stick to future modal tense:</a:t>
            </a:r>
          </a:p>
          <a:p>
            <a:pPr marL="0" indent="0">
              <a:buNone/>
            </a:pPr>
            <a:endParaRPr lang="en-US" sz="800" dirty="0" smtClean="0"/>
          </a:p>
          <a:p>
            <a:pPr marL="1797050" indent="-336550"/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Could</a:t>
            </a:r>
          </a:p>
          <a:p>
            <a:pPr marL="1797050" indent="-336550"/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Would</a:t>
            </a:r>
          </a:p>
          <a:p>
            <a:pPr marL="1797050" indent="-336550"/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Should </a:t>
            </a:r>
          </a:p>
          <a:p>
            <a:pPr marL="800100" eaLnBrk="1" hangingPunct="1">
              <a:lnSpc>
                <a:spcPct val="125000"/>
              </a:lnSpc>
            </a:pPr>
            <a:endParaRPr lang="en-US" dirty="0" smtClean="0">
              <a:solidFill>
                <a:schemeClr val="tx2"/>
              </a:solidFill>
              <a:latin typeface="Arial Black" pitchFamily="34" charset="0"/>
            </a:endParaRPr>
          </a:p>
        </p:txBody>
      </p:sp>
      <p:pic>
        <p:nvPicPr>
          <p:cNvPr id="49156" name="Picture 4" descr="C:\Documents and Settings\Jason\Local Settings\Temporary Internet Files\Content.IE5\033DE813\MC900039005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29400" y="2438400"/>
            <a:ext cx="1836738" cy="171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square" numCol="1" anchorCtr="0" compatLnSpc="1">
            <a:prstTxWarp prst="textNoShape">
              <a:avLst/>
            </a:prstTxWarp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CA" dirty="0" smtClean="0"/>
              <a:t>Identify what </a:t>
            </a:r>
            <a:r>
              <a:rPr lang="en-CA" dirty="0"/>
              <a:t>K</a:t>
            </a:r>
            <a:r>
              <a:rPr lang="en-CA" dirty="0" smtClean="0"/>
              <a:t>inds of Benefits would Accrue</a:t>
            </a:r>
          </a:p>
        </p:txBody>
      </p:sp>
      <p:sp>
        <p:nvSpPr>
          <p:cNvPr id="13315" name="Content Placeholder 1"/>
          <p:cNvSpPr>
            <a:spLocks noGrp="1"/>
          </p:cNvSpPr>
          <p:nvPr>
            <p:ph idx="1"/>
          </p:nvPr>
        </p:nvSpPr>
        <p:spPr>
          <a:xfrm>
            <a:off x="457200" y="715963"/>
            <a:ext cx="8229600" cy="5075238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numCol="2"/>
          <a:lstStyle/>
          <a:p>
            <a:pPr marL="0" indent="0">
              <a:buFont typeface="Wingdings 3" pitchFamily="18" charset="2"/>
              <a:buNone/>
              <a:defRPr/>
            </a:pPr>
            <a:r>
              <a:rPr lang="en-US" sz="2400" dirty="0" smtClean="0">
                <a:solidFill>
                  <a:schemeClr val="tx2"/>
                </a:solidFill>
              </a:rPr>
              <a:t>On what basis might </a:t>
            </a:r>
            <a:r>
              <a:rPr lang="en-US" sz="2400" dirty="0" smtClean="0">
                <a:solidFill>
                  <a:schemeClr val="tx2"/>
                </a:solidFill>
                <a:latin typeface="Arial Black" panose="020B0A04020102020204" pitchFamily="34" charset="0"/>
              </a:rPr>
              <a:t>positive outcomes </a:t>
            </a:r>
            <a:r>
              <a:rPr lang="en-US" sz="2400" dirty="0" smtClean="0">
                <a:solidFill>
                  <a:schemeClr val="tx2"/>
                </a:solidFill>
              </a:rPr>
              <a:t>be measured and investigated?</a:t>
            </a:r>
          </a:p>
          <a:p>
            <a:pPr marL="0" indent="0">
              <a:buFont typeface="Wingdings 3" pitchFamily="18" charset="2"/>
              <a:buNone/>
              <a:defRPr/>
            </a:pPr>
            <a:endParaRPr lang="en-US" sz="1200" dirty="0" smtClean="0">
              <a:solidFill>
                <a:schemeClr val="tx2"/>
              </a:solidFill>
            </a:endParaRPr>
          </a:p>
          <a:p>
            <a:pPr marL="800100">
              <a:lnSpc>
                <a:spcPct val="125000"/>
              </a:lnSpc>
              <a:buClr>
                <a:srgbClr val="003399"/>
              </a:buClr>
              <a:defRPr/>
            </a:pPr>
            <a:r>
              <a:rPr lang="en-US" sz="2400" dirty="0" smtClean="0">
                <a:solidFill>
                  <a:schemeClr val="tx2"/>
                </a:solidFill>
              </a:rPr>
              <a:t>Cost</a:t>
            </a:r>
          </a:p>
          <a:p>
            <a:pPr marL="800100">
              <a:lnSpc>
                <a:spcPct val="125000"/>
              </a:lnSpc>
              <a:buClr>
                <a:srgbClr val="003399"/>
              </a:buClr>
              <a:defRPr/>
            </a:pPr>
            <a:r>
              <a:rPr lang="en-US" sz="2400" dirty="0" smtClean="0">
                <a:solidFill>
                  <a:schemeClr val="tx2"/>
                </a:solidFill>
              </a:rPr>
              <a:t>Technology</a:t>
            </a:r>
          </a:p>
          <a:p>
            <a:pPr marL="800100">
              <a:lnSpc>
                <a:spcPct val="125000"/>
              </a:lnSpc>
              <a:buClr>
                <a:srgbClr val="003399"/>
              </a:buClr>
              <a:defRPr/>
            </a:pPr>
            <a:r>
              <a:rPr lang="en-US" sz="2400" dirty="0" smtClean="0">
                <a:solidFill>
                  <a:schemeClr val="tx2"/>
                </a:solidFill>
              </a:rPr>
              <a:t>Safety</a:t>
            </a:r>
          </a:p>
          <a:p>
            <a:pPr marL="800100">
              <a:lnSpc>
                <a:spcPct val="125000"/>
              </a:lnSpc>
              <a:buClr>
                <a:srgbClr val="003399"/>
              </a:buClr>
              <a:defRPr/>
            </a:pPr>
            <a:r>
              <a:rPr lang="en-US" sz="2400" dirty="0" smtClean="0">
                <a:solidFill>
                  <a:schemeClr val="tx2"/>
                </a:solidFill>
              </a:rPr>
              <a:t>Efficiency</a:t>
            </a:r>
          </a:p>
          <a:p>
            <a:pPr marL="800100">
              <a:lnSpc>
                <a:spcPct val="125000"/>
              </a:lnSpc>
              <a:buClr>
                <a:srgbClr val="003399"/>
              </a:buClr>
              <a:defRPr/>
            </a:pPr>
            <a:r>
              <a:rPr lang="en-US" sz="2400" dirty="0" smtClean="0">
                <a:solidFill>
                  <a:schemeClr val="tx2"/>
                </a:solidFill>
              </a:rPr>
              <a:t>Convenience</a:t>
            </a:r>
          </a:p>
          <a:p>
            <a:pPr marL="800100">
              <a:lnSpc>
                <a:spcPct val="125000"/>
              </a:lnSpc>
              <a:buClr>
                <a:srgbClr val="003399"/>
              </a:buClr>
              <a:defRPr/>
            </a:pPr>
            <a:endParaRPr lang="en-US" dirty="0" smtClean="0">
              <a:solidFill>
                <a:schemeClr val="tx2"/>
              </a:solidFill>
            </a:endParaRPr>
          </a:p>
          <a:p>
            <a:pPr marL="800100">
              <a:lnSpc>
                <a:spcPct val="125000"/>
              </a:lnSpc>
              <a:buClr>
                <a:srgbClr val="003399"/>
              </a:buClr>
              <a:defRPr/>
            </a:pPr>
            <a:endParaRPr lang="en-US" dirty="0" smtClean="0">
              <a:solidFill>
                <a:schemeClr val="tx2"/>
              </a:solidFill>
            </a:endParaRPr>
          </a:p>
          <a:p>
            <a:pPr marL="800100">
              <a:lnSpc>
                <a:spcPct val="125000"/>
              </a:lnSpc>
              <a:buClr>
                <a:srgbClr val="003399"/>
              </a:buClr>
              <a:defRPr/>
            </a:pPr>
            <a:endParaRPr lang="en-US" dirty="0" smtClean="0">
              <a:solidFill>
                <a:schemeClr val="tx2"/>
              </a:solidFill>
            </a:endParaRPr>
          </a:p>
          <a:p>
            <a:pPr marL="800100">
              <a:lnSpc>
                <a:spcPct val="125000"/>
              </a:lnSpc>
              <a:buClr>
                <a:srgbClr val="003399"/>
              </a:buClr>
              <a:defRPr/>
            </a:pPr>
            <a:endParaRPr lang="en-US" sz="2400" dirty="0" smtClean="0">
              <a:solidFill>
                <a:schemeClr val="tx2"/>
              </a:solidFill>
            </a:endParaRPr>
          </a:p>
          <a:p>
            <a:pPr marL="800100">
              <a:lnSpc>
                <a:spcPct val="125000"/>
              </a:lnSpc>
              <a:buClr>
                <a:srgbClr val="003399"/>
              </a:buClr>
              <a:defRPr/>
            </a:pPr>
            <a:endParaRPr lang="en-US" sz="2400" dirty="0">
              <a:solidFill>
                <a:schemeClr val="tx2"/>
              </a:solidFill>
            </a:endParaRPr>
          </a:p>
          <a:p>
            <a:pPr marL="800100">
              <a:lnSpc>
                <a:spcPct val="125000"/>
              </a:lnSpc>
              <a:buClr>
                <a:srgbClr val="003399"/>
              </a:buClr>
              <a:defRPr/>
            </a:pPr>
            <a:r>
              <a:rPr lang="en-US" sz="2400" dirty="0" smtClean="0">
                <a:solidFill>
                  <a:schemeClr val="tx2"/>
                </a:solidFill>
              </a:rPr>
              <a:t>Security</a:t>
            </a:r>
          </a:p>
          <a:p>
            <a:pPr marL="800100">
              <a:lnSpc>
                <a:spcPct val="125000"/>
              </a:lnSpc>
              <a:buClr>
                <a:srgbClr val="003399"/>
              </a:buClr>
              <a:defRPr/>
            </a:pPr>
            <a:r>
              <a:rPr lang="en-US" sz="2400" dirty="0" smtClean="0">
                <a:solidFill>
                  <a:schemeClr val="tx2"/>
                </a:solidFill>
              </a:rPr>
              <a:t>Social acceptability</a:t>
            </a:r>
          </a:p>
          <a:p>
            <a:pPr marL="800100">
              <a:lnSpc>
                <a:spcPct val="125000"/>
              </a:lnSpc>
              <a:buClr>
                <a:srgbClr val="003399"/>
              </a:buClr>
              <a:defRPr/>
            </a:pPr>
            <a:r>
              <a:rPr lang="en-US" sz="2400" dirty="0" smtClean="0">
                <a:solidFill>
                  <a:schemeClr val="tx2"/>
                </a:solidFill>
              </a:rPr>
              <a:t>Sustainability</a:t>
            </a:r>
          </a:p>
          <a:p>
            <a:pPr marL="800100">
              <a:lnSpc>
                <a:spcPct val="125000"/>
              </a:lnSpc>
              <a:buClr>
                <a:srgbClr val="003399"/>
              </a:buClr>
              <a:defRPr/>
            </a:pPr>
            <a:r>
              <a:rPr lang="en-US" sz="2400" dirty="0" smtClean="0">
                <a:solidFill>
                  <a:schemeClr val="tx2"/>
                </a:solidFill>
              </a:rPr>
              <a:t>Administration</a:t>
            </a:r>
          </a:p>
          <a:p>
            <a:pPr marL="800100">
              <a:lnSpc>
                <a:spcPct val="125000"/>
              </a:lnSpc>
              <a:buClr>
                <a:srgbClr val="003399"/>
              </a:buClr>
              <a:defRPr/>
            </a:pPr>
            <a:r>
              <a:rPr lang="en-US" sz="2400" dirty="0">
                <a:solidFill>
                  <a:schemeClr val="tx2"/>
                </a:solidFill>
              </a:rPr>
              <a:t>Longevity; </a:t>
            </a:r>
            <a:r>
              <a:rPr lang="en-US" sz="2400" dirty="0" smtClean="0">
                <a:solidFill>
                  <a:schemeClr val="tx2"/>
                </a:solidFill>
              </a:rPr>
              <a:t>durability</a:t>
            </a:r>
          </a:p>
          <a:p>
            <a:pPr marL="4343400" lvl="8">
              <a:lnSpc>
                <a:spcPct val="125000"/>
              </a:lnSpc>
              <a:defRPr/>
            </a:pPr>
            <a:endParaRPr lang="en-US" sz="2400" dirty="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Writing Prompt: Draft a Brief Benefits Statement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0" y="715962"/>
            <a:ext cx="5486400" cy="4846638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3175" indent="-3175">
              <a:buNone/>
            </a:pPr>
            <a:r>
              <a:rPr lang="en-US" sz="2400" dirty="0" smtClean="0"/>
              <a:t>Draft a couple of sentences identifying the desirability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 smtClean="0"/>
              <a:t>of implementing your proposed study: what it would help the client do, achieve, or accomplish?</a:t>
            </a:r>
          </a:p>
          <a:p>
            <a:pPr marL="3175" indent="-3175">
              <a:buNone/>
            </a:pPr>
            <a:endParaRPr lang="en-US" sz="1200" dirty="0" smtClean="0"/>
          </a:p>
          <a:p>
            <a:pPr marL="401638" indent="-3175">
              <a:buNone/>
            </a:pPr>
            <a:r>
              <a:rPr lang="en-US" sz="2400" i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 Example</a:t>
            </a:r>
          </a:p>
          <a:p>
            <a:pPr marL="401638" indent="-3175">
              <a:buNone/>
            </a:pPr>
            <a:endParaRPr lang="en-US" sz="1200" dirty="0" smtClean="0"/>
          </a:p>
          <a:p>
            <a:pPr marL="893763" indent="0">
              <a:buNone/>
            </a:pPr>
            <a:r>
              <a:rPr lang="en-US" sz="2800" dirty="0" smtClean="0"/>
              <a:t>Determining the viability of </a:t>
            </a:r>
            <a:r>
              <a:rPr lang="en-US" sz="2400" i="1" dirty="0" smtClean="0">
                <a:solidFill>
                  <a:srgbClr val="0070C0"/>
                </a:solidFill>
              </a:rPr>
              <a:t>[insert proposed design solution here] </a:t>
            </a:r>
            <a:r>
              <a:rPr lang="en-US" sz="2800" dirty="0" smtClean="0"/>
              <a:t>would be a positive step  in helping UVic achieve  . . .  </a:t>
            </a:r>
          </a:p>
          <a:p>
            <a:pPr marL="5313363" indent="-3175">
              <a:buNone/>
            </a:pPr>
            <a:r>
              <a:rPr lang="en-US" sz="2000" dirty="0" smtClean="0"/>
              <a:t>			</a:t>
            </a:r>
          </a:p>
          <a:p>
            <a:endParaRPr lang="en-US" sz="2000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Learning Outcomes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791199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CA" dirty="0" smtClean="0"/>
              <a:t>Having gone through these slides and completed the Writing Prompts, you should be able to</a:t>
            </a:r>
            <a:endParaRPr lang="en-CA" sz="1200" dirty="0" smtClean="0"/>
          </a:p>
          <a:p>
            <a:pPr marL="352425" indent="0">
              <a:buNone/>
            </a:pPr>
            <a:endParaRPr lang="en-CA" sz="1200" dirty="0"/>
          </a:p>
          <a:p>
            <a:pPr marL="809625" indent="-457200">
              <a:buFont typeface="+mj-lt"/>
              <a:buAutoNum type="arabicPeriod"/>
            </a:pPr>
            <a:r>
              <a:rPr lang="en-CA" dirty="0" smtClean="0"/>
              <a:t>Identify and describe the</a:t>
            </a:r>
            <a:r>
              <a:rPr lang="en-CA" dirty="0" smtClean="0">
                <a:latin typeface="Arial Black" panose="020B0A04020102020204" pitchFamily="34" charset="0"/>
              </a:rPr>
              <a:t> FOUR </a:t>
            </a:r>
            <a:r>
              <a:rPr lang="en-CA" dirty="0" smtClean="0"/>
              <a:t>individual components of a </a:t>
            </a:r>
            <a:r>
              <a:rPr lang="en-CA" sz="2400" dirty="0" smtClean="0">
                <a:latin typeface="Arial Black" panose="020B0A04020102020204" pitchFamily="34" charset="0"/>
              </a:rPr>
              <a:t>Problem Definition</a:t>
            </a:r>
            <a:r>
              <a:rPr lang="en-CA" dirty="0" smtClean="0"/>
              <a:t> Statement</a:t>
            </a:r>
          </a:p>
          <a:p>
            <a:pPr marL="809625" indent="-457200">
              <a:buFont typeface="+mj-lt"/>
              <a:buAutoNum type="arabicPeriod"/>
            </a:pPr>
            <a:endParaRPr lang="en-CA" sz="1200" dirty="0" smtClean="0"/>
          </a:p>
          <a:p>
            <a:pPr marL="809625" indent="-457200">
              <a:buFont typeface="+mj-lt"/>
              <a:buAutoNum type="arabicPeriod"/>
            </a:pPr>
            <a:r>
              <a:rPr lang="en-CA" dirty="0" smtClean="0"/>
              <a:t>Recognize the vital role of a clearly defining the problem so your solution aligns with the </a:t>
            </a:r>
            <a:r>
              <a:rPr lang="en-CA" dirty="0" smtClean="0">
                <a:latin typeface="Arial Black" panose="020B0A04020102020204" pitchFamily="34" charset="0"/>
              </a:rPr>
              <a:t>deliverables</a:t>
            </a:r>
            <a:r>
              <a:rPr lang="en-CA" dirty="0" smtClean="0"/>
              <a:t> the client and other stakeholders are looking for</a:t>
            </a:r>
          </a:p>
          <a:p>
            <a:pPr marL="809625" indent="-457200">
              <a:buFont typeface="+mj-lt"/>
              <a:buAutoNum type="arabicPeriod"/>
            </a:pPr>
            <a:endParaRPr lang="en-CA" sz="1200" dirty="0" smtClean="0"/>
          </a:p>
          <a:p>
            <a:pPr marL="809625" indent="0">
              <a:buNone/>
            </a:pPr>
            <a:r>
              <a:rPr lang="en-CA" dirty="0" smtClean="0"/>
              <a:t>In short, it’s important to recognize that while an excellent problem definition may not result in you winning a proposal bid, a </a:t>
            </a:r>
            <a:r>
              <a:rPr lang="en-CA" dirty="0" smtClean="0">
                <a:latin typeface="Arial Black" panose="020B0A04020102020204" pitchFamily="34" charset="0"/>
              </a:rPr>
              <a:t>poor problem definition will likely cause you to lose it</a:t>
            </a:r>
            <a:r>
              <a:rPr lang="en-CA" dirty="0" smtClean="0"/>
              <a:t>—regardless of the merits of the rest of the proposal!</a:t>
            </a:r>
          </a:p>
          <a:p>
            <a:pPr marL="809625" indent="-457200">
              <a:buFont typeface="+mj-lt"/>
              <a:buAutoNum type="arabicPeriod"/>
            </a:pPr>
            <a:endParaRPr lang="en-CA" sz="1200" dirty="0" smtClean="0"/>
          </a:p>
          <a:p>
            <a:pPr marL="809625" indent="-457200">
              <a:buFont typeface="+mj-lt"/>
              <a:buAutoNum type="arabicPeriod" startAt="3"/>
            </a:pPr>
            <a:r>
              <a:rPr lang="en-CA" dirty="0" smtClean="0"/>
              <a:t>Draft a problem definition in all its component parts</a:t>
            </a:r>
            <a:r>
              <a:rPr lang="en-CA" dirty="0"/>
              <a:t>:</a:t>
            </a:r>
            <a:r>
              <a:rPr lang="en-CA" dirty="0" smtClean="0"/>
              <a:t> </a:t>
            </a:r>
            <a:r>
              <a:rPr lang="en-CA" dirty="0" smtClean="0">
                <a:latin typeface="Arial Black" panose="020B0A04020102020204" pitchFamily="34" charset="0"/>
              </a:rPr>
              <a:t>Need, Goal, Objectives, </a:t>
            </a:r>
            <a:r>
              <a:rPr lang="en-CA" dirty="0" smtClean="0">
                <a:latin typeface="+mn-lt"/>
              </a:rPr>
              <a:t>and</a:t>
            </a:r>
            <a:r>
              <a:rPr lang="en-CA" dirty="0" smtClean="0">
                <a:latin typeface="Arial Black" panose="020B0A04020102020204" pitchFamily="34" charset="0"/>
              </a:rPr>
              <a:t> Constraints</a:t>
            </a:r>
          </a:p>
          <a:p>
            <a:pPr marL="809625" indent="-457200">
              <a:buFont typeface="+mj-lt"/>
              <a:buAutoNum type="arabicPeriod" startAt="3"/>
            </a:pPr>
            <a:endParaRPr lang="en-CA" dirty="0" smtClean="0"/>
          </a:p>
          <a:p>
            <a:pPr marL="457200" indent="-457200">
              <a:buFont typeface="+mj-lt"/>
              <a:buAutoNum type="arabicPeriod" startAt="3"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87420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9216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And with that you’re all done—for now!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2835"/>
            <a:ext cx="8229600" cy="5730875"/>
          </a:xfrm>
        </p:spPr>
        <p:txBody>
          <a:bodyPr/>
          <a:lstStyle/>
          <a:p>
            <a:pPr marL="3175" indent="-3175">
              <a:buFont typeface="Wingdings" pitchFamily="2" charset="2"/>
              <a:buNone/>
            </a:pPr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1316038" indent="-3175">
              <a:buFont typeface="Wingdings" pitchFamily="2" charset="2"/>
              <a:buNone/>
            </a:pPr>
            <a:endParaRPr lang="en-US" i="1" dirty="0" smtClean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524000" y="1030455"/>
            <a:ext cx="6096000" cy="35814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latin typeface="Arial Black" panose="020B0A04020102020204" pitchFamily="34" charset="0"/>
              </a:rPr>
              <a:t>CONGRATULATIONS</a:t>
            </a:r>
            <a:r>
              <a:rPr lang="en-US" sz="2800" b="1" dirty="0"/>
              <a:t>!</a:t>
            </a:r>
            <a:r>
              <a:rPr lang="en-US" sz="2800" b="1" dirty="0" smtClean="0"/>
              <a:t> </a:t>
            </a:r>
            <a:endParaRPr lang="en-US" sz="2800" b="1" dirty="0" smtClean="0">
              <a:solidFill>
                <a:schemeClr val="tx1"/>
              </a:solidFill>
              <a:latin typeface="Arial Black" pitchFamily="34" charset="0"/>
            </a:endParaRPr>
          </a:p>
          <a:p>
            <a:pPr algn="ctr"/>
            <a:endParaRPr lang="en-US" sz="2400" b="1" dirty="0" smtClean="0">
              <a:solidFill>
                <a:schemeClr val="tx1"/>
              </a:solidFill>
              <a:latin typeface="Arial Black" pitchFamily="34" charset="0"/>
            </a:endParaRPr>
          </a:p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Arial Black" pitchFamily="34" charset="0"/>
              </a:rPr>
              <a:t>You’ve </a:t>
            </a:r>
            <a:r>
              <a:rPr lang="en-US" sz="2400" b="1" dirty="0">
                <a:solidFill>
                  <a:schemeClr val="tx1"/>
                </a:solidFill>
                <a:latin typeface="Arial Black" pitchFamily="34" charset="0"/>
              </a:rPr>
              <a:t>now composed a solid </a:t>
            </a:r>
            <a:r>
              <a:rPr lang="en-US" sz="2400" b="1" dirty="0" smtClean="0">
                <a:solidFill>
                  <a:schemeClr val="tx1"/>
                </a:solidFill>
                <a:latin typeface="Arial Black" pitchFamily="34" charset="0"/>
              </a:rPr>
              <a:t>draft of the Proposal’s introductory material: a full and complete Problem Definition!</a:t>
            </a:r>
            <a:endParaRPr lang="en-US" sz="2400" b="1" dirty="0">
              <a:solidFill>
                <a:schemeClr val="tx1"/>
              </a:solidFill>
              <a:latin typeface="Arial Black" pitchFamily="34" charset="0"/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438400" y="4088426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ctr"/>
            <a:endParaRPr lang="en-US" b="1" dirty="0">
              <a:solidFill>
                <a:srgbClr val="FF0000"/>
              </a:solidFill>
              <a:latin typeface="Arial Black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82182" y="4088426"/>
            <a:ext cx="4114800" cy="2054769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 sure to </a:t>
            </a:r>
            <a:r>
              <a:rPr lang="en-CA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budget time </a:t>
            </a:r>
            <a:r>
              <a:rPr lang="en-CA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 revise your draft</a:t>
            </a:r>
            <a:r>
              <a:rPr lang="en-CA" sz="24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so that </a:t>
            </a:r>
            <a:r>
              <a:rPr lang="en-CA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style and expression align with principles of clear </a:t>
            </a:r>
            <a:r>
              <a:rPr lang="en-CA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plain language</a:t>
            </a:r>
            <a:r>
              <a:rPr lang="en-CA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. . . </a:t>
            </a:r>
            <a:endParaRPr lang="en-CA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5-Point Star 6"/>
          <p:cNvSpPr/>
          <p:nvPr/>
        </p:nvSpPr>
        <p:spPr>
          <a:xfrm rot="901649">
            <a:off x="6663381" y="535154"/>
            <a:ext cx="1066800" cy="990600"/>
          </a:xfrm>
          <a:prstGeom prst="star5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9216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3600" dirty="0" smtClean="0"/>
              <a:t>Looking Ahead . . . 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175" indent="-3175">
              <a:buFont typeface="Wingdings" pitchFamily="2" charset="2"/>
              <a:buNone/>
            </a:pPr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1316038" indent="-3175">
              <a:buFont typeface="Wingdings" pitchFamily="2" charset="2"/>
              <a:buNone/>
            </a:pPr>
            <a:endParaRPr lang="en-US" i="1" dirty="0" smtClean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885950" y="1143000"/>
            <a:ext cx="5372100" cy="3581400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It’s now time to move onto the </a:t>
            </a:r>
            <a:r>
              <a:rPr lang="en-US" sz="3200" b="1" dirty="0" smtClean="0">
                <a:latin typeface="Arial Black" panose="020B0A04020102020204" pitchFamily="34" charset="0"/>
              </a:rPr>
              <a:t>Plan of Action, </a:t>
            </a:r>
            <a:r>
              <a:rPr lang="en-US" sz="3200" b="1" dirty="0" smtClean="0"/>
              <a:t>the core of a successful Proposal!</a:t>
            </a:r>
          </a:p>
          <a:p>
            <a:pPr algn="ctr"/>
            <a:endParaRPr lang="en-US" sz="2000" b="1" dirty="0"/>
          </a:p>
          <a:p>
            <a:pPr algn="ctr"/>
            <a:r>
              <a:rPr lang="en-US" sz="3200" b="1" dirty="0" smtClean="0"/>
              <a:t>This will be covered in upcoming slides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/>
          </p:cNvSpPr>
          <p:nvPr>
            <p:ph type="title"/>
          </p:nvPr>
        </p:nvSpPr>
        <p:spPr bwMode="auto"/>
        <p:txBody>
          <a:bodyPr wrap="square" numCol="1" anchorCtr="0" compatLnSpc="1">
            <a:prstTxWarp prst="textNoShape">
              <a:avLst/>
            </a:prstTxWarp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Thanks for Going through these Slides!</a:t>
            </a:r>
          </a:p>
        </p:txBody>
      </p:sp>
      <p:sp>
        <p:nvSpPr>
          <p:cNvPr id="43011" name="Rectangl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Placeholder 4"/>
          <p:cNvSpPr>
            <a:spLocks noGrp="1"/>
          </p:cNvSpPr>
          <p:nvPr>
            <p:ph type="body" idx="1"/>
          </p:nvPr>
        </p:nvSpPr>
        <p:spPr>
          <a:xfrm>
            <a:off x="1066800" y="304800"/>
            <a:ext cx="3810000" cy="4381500"/>
          </a:xfr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 defTabSz="912813">
              <a:lnSpc>
                <a:spcPct val="100000"/>
              </a:lnSpc>
            </a:pPr>
            <a:r>
              <a:rPr lang="en-US" sz="2400" dirty="0" smtClean="0">
                <a:solidFill>
                  <a:srgbClr val="474B78"/>
                </a:solidFill>
                <a:latin typeface="Arial Black" panose="020B0A04020102020204" pitchFamily="34" charset="0"/>
              </a:rPr>
              <a:t>These and my following slides cover each section of a proposal in detail, providing </a:t>
            </a:r>
            <a:r>
              <a:rPr lang="en-US" sz="2800" dirty="0" smtClean="0">
                <a:solidFill>
                  <a:srgbClr val="474B7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examples </a:t>
            </a:r>
            <a:r>
              <a:rPr lang="en-US" sz="2400" dirty="0" smtClean="0">
                <a:solidFill>
                  <a:srgbClr val="474B78"/>
                </a:solidFill>
                <a:latin typeface="Arial Black" panose="020B0A04020102020204" pitchFamily="34" charset="0"/>
              </a:rPr>
              <a:t>and </a:t>
            </a:r>
            <a:r>
              <a:rPr lang="en-US" sz="2800" dirty="0" smtClean="0">
                <a:solidFill>
                  <a:srgbClr val="474B7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Writing Prompts </a:t>
            </a:r>
            <a:r>
              <a:rPr lang="en-US" sz="2400" dirty="0" smtClean="0">
                <a:solidFill>
                  <a:srgbClr val="474B78"/>
                </a:solidFill>
                <a:latin typeface="Arial Black" panose="020B0A04020102020204" pitchFamily="34" charset="0"/>
              </a:rPr>
              <a:t>to help you successfully compose your proposal</a:t>
            </a:r>
          </a:p>
          <a:p>
            <a:pPr algn="ctr" defTabSz="912813">
              <a:lnSpc>
                <a:spcPct val="100000"/>
              </a:lnSpc>
            </a:pPr>
            <a:r>
              <a:rPr lang="en-US" sz="1200" dirty="0" smtClean="0">
                <a:solidFill>
                  <a:srgbClr val="474B78"/>
                </a:solidFill>
              </a:rPr>
              <a:t> </a:t>
            </a:r>
          </a:p>
          <a:p>
            <a:pPr algn="ctr" defTabSz="912813">
              <a:lnSpc>
                <a:spcPct val="100000"/>
              </a:lnSpc>
            </a:pPr>
            <a:r>
              <a:rPr lang="en-US" sz="2800" dirty="0" smtClean="0">
                <a:solidFill>
                  <a:srgbClr val="474B78"/>
                </a:solidFill>
              </a:rPr>
              <a:t/>
            </a:r>
            <a:br>
              <a:rPr lang="en-US" sz="2800" dirty="0" smtClean="0">
                <a:solidFill>
                  <a:srgbClr val="474B78"/>
                </a:solidFill>
              </a:rPr>
            </a:br>
            <a:endParaRPr lang="en-US" sz="2800" dirty="0" smtClean="0">
              <a:solidFill>
                <a:srgbClr val="474B78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1524000"/>
            <a:ext cx="3179205" cy="4114800"/>
          </a:xfrm>
          <a:prstGeom prst="rect">
            <a:avLst/>
          </a:prstGeom>
          <a:ln>
            <a:solidFill>
              <a:srgbClr val="0070C0"/>
            </a:solidFill>
          </a:ln>
        </p:spPr>
      </p:pic>
      <p:sp>
        <p:nvSpPr>
          <p:cNvPr id="2" name="Rectangle 1"/>
          <p:cNvSpPr/>
          <p:nvPr/>
        </p:nvSpPr>
        <p:spPr>
          <a:xfrm>
            <a:off x="2743200" y="4343400"/>
            <a:ext cx="3124200" cy="160020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2800" b="1" dirty="0" smtClean="0">
                <a:solidFill>
                  <a:srgbClr val="002060"/>
                </a:solidFill>
              </a:rPr>
              <a:t>Begin by downloading a </a:t>
            </a:r>
            <a:r>
              <a:rPr lang="en-CA" sz="2800" b="1" dirty="0" smtClean="0">
                <a:solidFill>
                  <a:srgbClr val="002060"/>
                </a:solidFill>
                <a:latin typeface="Arial Black" panose="020B0A04020102020204" pitchFamily="34" charset="0"/>
              </a:rPr>
              <a:t>MEMO</a:t>
            </a:r>
            <a:r>
              <a:rPr lang="en-CA" sz="2800" b="1" dirty="0" smtClean="0">
                <a:solidFill>
                  <a:srgbClr val="002060"/>
                </a:solidFill>
              </a:rPr>
              <a:t> Template</a:t>
            </a:r>
            <a:endParaRPr lang="en-CA" sz="2800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20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Follow Procedures to </a:t>
            </a:r>
            <a:r>
              <a:rPr lang="en-US" dirty="0"/>
              <a:t>Align with the </a:t>
            </a:r>
            <a:r>
              <a:rPr lang="en-US" dirty="0" smtClean="0"/>
              <a:t>Client RFP 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914400"/>
            <a:ext cx="5791200" cy="5092700"/>
          </a:xfrm>
        </p:spPr>
        <p:txBody>
          <a:bodyPr rtlCol="0">
            <a:normAutofit/>
          </a:bodyPr>
          <a:lstStyle/>
          <a:p>
            <a:pPr marL="0" indent="0" eaLnBrk="1" fontAlgn="auto" hangingPunct="1">
              <a:spcAft>
                <a:spcPts val="0"/>
              </a:spcAft>
              <a:buFont typeface="Wingdings 3" pitchFamily="18" charset="2"/>
              <a:buNone/>
              <a:defRPr/>
            </a:pPr>
            <a:r>
              <a:rPr 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Different Projects, Different Proposals, Different Tasks . . . </a:t>
            </a:r>
          </a:p>
          <a:p>
            <a:pPr eaLnBrk="1" fontAlgn="auto" hangingPunct="1">
              <a:spcAft>
                <a:spcPts val="0"/>
              </a:spcAft>
              <a:buFont typeface="Wingdings 3" pitchFamily="18" charset="2"/>
              <a:buNone/>
              <a:defRPr/>
            </a:pPr>
            <a:r>
              <a:rPr 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		</a:t>
            </a:r>
          </a:p>
          <a:p>
            <a:pPr eaLnBrk="1" fontAlgn="auto" hangingPunct="1">
              <a:spcAft>
                <a:spcPts val="0"/>
              </a:spcAft>
              <a:buFont typeface="Wingdings 3" pitchFamily="18" charset="2"/>
              <a:buNone/>
              <a:defRPr/>
            </a:pPr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But Same </a:t>
            </a:r>
          </a:p>
          <a:p>
            <a:pPr marL="0" indent="0" eaLnBrk="1" fontAlgn="auto" hangingPunct="1">
              <a:spcAft>
                <a:spcPts val="0"/>
              </a:spcAft>
              <a:buFont typeface="Wingdings 3" pitchFamily="18" charset="2"/>
              <a:buNone/>
              <a:defRPr/>
            </a:pPr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Basic</a:t>
            </a: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 </a:t>
            </a:r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Structure or Template</a:t>
            </a:r>
            <a:endPara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4215673725"/>
              </p:ext>
            </p:extLst>
          </p:nvPr>
        </p:nvGraphicFramePr>
        <p:xfrm>
          <a:off x="4724400" y="914400"/>
          <a:ext cx="4267200" cy="5715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Present a Complete Problem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97974"/>
            <a:ext cx="5638800" cy="2659626"/>
          </a:xfr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514350" indent="-514350">
              <a:buClr>
                <a:schemeClr val="accent1">
                  <a:lumMod val="75000"/>
                </a:schemeClr>
              </a:buClr>
              <a:buSzPct val="95000"/>
              <a:buFont typeface="+mj-lt"/>
              <a:buAutoNum type="arabicPeriod"/>
            </a:pPr>
            <a:r>
              <a:rPr lang="en-US" sz="28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PROBLEM DEFINITION</a:t>
            </a:r>
            <a:endParaRPr lang="en-US" sz="2800" dirty="0" smtClean="0">
              <a:solidFill>
                <a:schemeClr val="tx2"/>
              </a:solidFill>
              <a:latin typeface="Arial Black" pitchFamily="34" charset="0"/>
            </a:endParaRPr>
          </a:p>
          <a:p>
            <a:pPr marL="855663" indent="0" eaLnBrk="1" hangingPunct="1">
              <a:buNone/>
            </a:pPr>
            <a:r>
              <a:rPr lang="en-US" sz="24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1.1</a:t>
            </a:r>
            <a:r>
              <a:rPr lang="en-US" sz="2400" dirty="0" smtClean="0">
                <a:solidFill>
                  <a:schemeClr val="tx2"/>
                </a:solidFill>
              </a:rPr>
              <a:t> Need Statement</a:t>
            </a:r>
          </a:p>
          <a:p>
            <a:pPr marL="855663" indent="0" eaLnBrk="1" hangingPunct="1">
              <a:buNone/>
            </a:pPr>
            <a:r>
              <a:rPr lang="en-US" sz="24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1.2</a:t>
            </a:r>
            <a:r>
              <a:rPr lang="en-US" sz="2400" dirty="0" smtClean="0">
                <a:solidFill>
                  <a:schemeClr val="tx2"/>
                </a:solidFill>
              </a:rPr>
              <a:t> Goal</a:t>
            </a:r>
          </a:p>
          <a:p>
            <a:pPr marL="855663" indent="0" eaLnBrk="1" hangingPunct="1">
              <a:buNone/>
            </a:pPr>
            <a:r>
              <a:rPr lang="en-US" sz="24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1.3 </a:t>
            </a:r>
            <a:r>
              <a:rPr lang="en-US" sz="2400" dirty="0" smtClean="0">
                <a:solidFill>
                  <a:schemeClr val="tx2"/>
                </a:solidFill>
              </a:rPr>
              <a:t>Objectives</a:t>
            </a:r>
          </a:p>
          <a:p>
            <a:pPr marL="855663" indent="0" eaLnBrk="1" hangingPunct="1">
              <a:buNone/>
            </a:pPr>
            <a:r>
              <a:rPr lang="en-US" sz="24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1.4</a:t>
            </a:r>
            <a:r>
              <a:rPr lang="en-US" sz="2400" dirty="0" smtClean="0">
                <a:solidFill>
                  <a:schemeClr val="tx2"/>
                </a:solidFill>
              </a:rPr>
              <a:t> Constraints</a:t>
            </a:r>
          </a:p>
          <a:p>
            <a:pPr marL="1150938" indent="-295275" eaLnBrk="1" hangingPunct="1"/>
            <a:endParaRPr lang="en-US" sz="22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457200" indent="-457200">
              <a:buSzPct val="95000"/>
              <a:buNone/>
            </a:pPr>
            <a:endParaRPr lang="en-US" sz="1100" dirty="0" smtClean="0">
              <a:solidFill>
                <a:schemeClr val="tx2"/>
              </a:solidFill>
            </a:endParaRPr>
          </a:p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 rot="21294697">
            <a:off x="4445177" y="2179849"/>
            <a:ext cx="4152900" cy="2479571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3600" b="1" dirty="0" smtClean="0">
                <a:ln w="12700" cmpd="sng">
                  <a:solidFill>
                    <a:schemeClr val="accent4">
                      <a:lumMod val="50000"/>
                    </a:schemeClr>
                  </a:solidFill>
                  <a:prstDash val="solid"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anose="020B0A04020102020204" pitchFamily="34" charset="0"/>
              </a:rPr>
              <a:t>Problem Definition </a:t>
            </a:r>
          </a:p>
          <a:p>
            <a:pPr algn="ctr"/>
            <a:r>
              <a:rPr lang="en-CA" sz="2400" b="1" dirty="0" smtClean="0"/>
              <a:t>in all its parts forms the </a:t>
            </a:r>
            <a:r>
              <a:rPr lang="en-CA" sz="2400" b="1" dirty="0" smtClean="0">
                <a:latin typeface="Arial Black" panose="020B0A04020102020204" pitchFamily="34" charset="0"/>
              </a:rPr>
              <a:t>Introductory material </a:t>
            </a:r>
            <a:r>
              <a:rPr lang="en-CA" sz="2400" b="1" dirty="0" smtClean="0"/>
              <a:t>of your proposal</a:t>
            </a:r>
            <a:endParaRPr lang="en-CA" sz="2400" b="1" dirty="0"/>
          </a:p>
        </p:txBody>
      </p:sp>
      <p:sp>
        <p:nvSpPr>
          <p:cNvPr id="6" name="Rectangle 5"/>
          <p:cNvSpPr/>
          <p:nvPr/>
        </p:nvSpPr>
        <p:spPr>
          <a:xfrm>
            <a:off x="914400" y="4267200"/>
            <a:ext cx="3124200" cy="2057400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6213" indent="-44450" algn="ctr" eaLnBrk="1" hangingPunct="1"/>
            <a:r>
              <a:rPr lang="en-US" sz="2400" b="1" dirty="0" smtClean="0">
                <a:solidFill>
                  <a:schemeClr val="tx2">
                    <a:lumMod val="50000"/>
                  </a:schemeClr>
                </a:solidFill>
                <a:latin typeface="Arial Black" panose="020B0A04020102020204" pitchFamily="34" charset="0"/>
              </a:rPr>
              <a:t>Finally end with the potential </a:t>
            </a:r>
            <a:r>
              <a:rPr lang="en-US" sz="2400" b="1" dirty="0">
                <a:solidFill>
                  <a:schemeClr val="tx2">
                    <a:lumMod val="50000"/>
                  </a:schemeClr>
                </a:solidFill>
                <a:latin typeface="Arial Black" panose="020B0A04020102020204" pitchFamily="34" charset="0"/>
              </a:rPr>
              <a:t>benefits of solving the problem</a:t>
            </a:r>
          </a:p>
        </p:txBody>
      </p:sp>
      <p:sp>
        <p:nvSpPr>
          <p:cNvPr id="5" name="Down Arrow 4"/>
          <p:cNvSpPr/>
          <p:nvPr/>
        </p:nvSpPr>
        <p:spPr>
          <a:xfrm>
            <a:off x="2084764" y="3347830"/>
            <a:ext cx="609600" cy="990600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Then Supply the Main Body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975186"/>
            <a:ext cx="6705600" cy="1996614"/>
          </a:xfr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530225" lvl="1" indent="-457200">
              <a:buClr>
                <a:srgbClr val="002060"/>
              </a:buClr>
              <a:buSzPct val="95000"/>
              <a:buFont typeface="+mj-lt"/>
              <a:buAutoNum type="arabicPeriod" startAt="2"/>
            </a:pPr>
            <a:r>
              <a:rPr lang="en-US" sz="3200" dirty="0" smtClean="0">
                <a:solidFill>
                  <a:srgbClr val="4F81BD">
                    <a:lumMod val="5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PLAN OF ACTION:</a:t>
            </a:r>
            <a:r>
              <a:rPr lang="en-US" sz="2200" dirty="0" smtClean="0">
                <a:solidFill>
                  <a:srgbClr val="1F497D"/>
                </a:solidFill>
              </a:rPr>
              <a:t> </a:t>
            </a:r>
          </a:p>
          <a:p>
            <a:pPr marL="530225" lvl="1" indent="0">
              <a:buClr>
                <a:srgbClr val="002060"/>
              </a:buClr>
              <a:buSzPct val="95000"/>
              <a:buNone/>
            </a:pPr>
            <a:r>
              <a:rPr lang="en-US" sz="2200" dirty="0" smtClean="0">
                <a:solidFill>
                  <a:srgbClr val="1F497D"/>
                </a:solidFill>
              </a:rPr>
              <a:t>The Plan of Action details how </a:t>
            </a:r>
            <a:r>
              <a:rPr lang="en-US" sz="2200" dirty="0">
                <a:solidFill>
                  <a:srgbClr val="1F497D"/>
                </a:solidFill>
              </a:rPr>
              <a:t>you’re going to tackle </a:t>
            </a:r>
            <a:r>
              <a:rPr lang="en-US" sz="2200" dirty="0" smtClean="0">
                <a:solidFill>
                  <a:srgbClr val="1F497D"/>
                </a:solidFill>
              </a:rPr>
              <a:t>the problem</a:t>
            </a:r>
            <a:r>
              <a:rPr lang="en-US" sz="2200" dirty="0">
                <a:solidFill>
                  <a:srgbClr val="1F497D"/>
                </a:solidFill>
              </a:rPr>
              <a:t>:</a:t>
            </a:r>
            <a:r>
              <a:rPr lang="en-US" sz="2200" dirty="0" smtClean="0">
                <a:solidFill>
                  <a:srgbClr val="1F497D"/>
                </a:solidFill>
              </a:rPr>
              <a:t> your </a:t>
            </a:r>
            <a:r>
              <a:rPr lang="en-US" sz="2200" dirty="0" smtClean="0">
                <a:solidFill>
                  <a:srgbClr val="1F497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design solution </a:t>
            </a:r>
            <a:r>
              <a:rPr lang="en-US" sz="2200" dirty="0" smtClean="0">
                <a:solidFill>
                  <a:srgbClr val="1F497D"/>
                </a:solidFill>
                <a:latin typeface="+mn-lt"/>
              </a:rPr>
              <a:t>for </a:t>
            </a:r>
            <a:r>
              <a:rPr lang="en-US" sz="2200" dirty="0" smtClean="0">
                <a:solidFill>
                  <a:srgbClr val="1F497D"/>
                </a:solidFill>
              </a:rPr>
              <a:t>remedying the Need and the practical logistics of actually implementing it</a:t>
            </a:r>
            <a:endParaRPr lang="en-US" sz="2200" dirty="0">
              <a:solidFill>
                <a:srgbClr val="1F497D"/>
              </a:solidFill>
            </a:endParaRPr>
          </a:p>
          <a:p>
            <a:pPr marL="457200" lvl="0" indent="-457200">
              <a:buSzPct val="95000"/>
              <a:buFont typeface="+mj-lt"/>
              <a:buAutoNum type="arabicPeriod"/>
            </a:pPr>
            <a:endParaRPr lang="en-US" dirty="0">
              <a:solidFill>
                <a:srgbClr val="1F497D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28600" y="3154824"/>
            <a:ext cx="3736258" cy="347457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442913" lvl="0" indent="-295275">
              <a:buSzPct val="95000"/>
              <a:buNone/>
            </a:pPr>
            <a:r>
              <a:rPr lang="en-US" sz="2400" b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2.1 Technical Plan</a:t>
            </a:r>
            <a:endParaRPr lang="en-US" sz="2400" b="1" dirty="0">
              <a:solidFill>
                <a:schemeClr val="tx2">
                  <a:lumMod val="50000"/>
                </a:schemeClr>
              </a:solidFill>
              <a:latin typeface="Arial Black" panose="020B0A04020102020204" pitchFamily="34" charset="0"/>
            </a:endParaRPr>
          </a:p>
          <a:p>
            <a:pPr marL="265113" lvl="0">
              <a:buSzPct val="95000"/>
              <a:buNone/>
            </a:pPr>
            <a:r>
              <a:rPr lang="en-US" sz="2400" b="1" dirty="0">
                <a:solidFill>
                  <a:schemeClr val="tx2">
                    <a:lumMod val="50000"/>
                  </a:schemeClr>
                </a:solidFill>
              </a:rPr>
              <a:t>Identify what you will actually </a:t>
            </a:r>
            <a:r>
              <a:rPr lang="en-US" sz="2400" b="1" dirty="0" smtClean="0">
                <a:solidFill>
                  <a:schemeClr val="tx2">
                    <a:lumMod val="50000"/>
                  </a:schemeClr>
                </a:solidFill>
              </a:rPr>
              <a:t>do, create, or build: </a:t>
            </a:r>
            <a:r>
              <a:rPr lang="en-US" sz="2400" b="1" dirty="0">
                <a:solidFill>
                  <a:schemeClr val="tx2">
                    <a:lumMod val="50000"/>
                  </a:schemeClr>
                </a:solidFill>
              </a:rPr>
              <a:t>in </a:t>
            </a:r>
            <a:r>
              <a:rPr lang="en-US" sz="2400" b="1" dirty="0" smtClean="0">
                <a:solidFill>
                  <a:schemeClr val="tx2">
                    <a:lumMod val="50000"/>
                  </a:schemeClr>
                </a:solidFill>
              </a:rPr>
              <a:t>your </a:t>
            </a:r>
            <a:r>
              <a:rPr lang="en-US" sz="2400" b="1" dirty="0">
                <a:solidFill>
                  <a:schemeClr val="tx2">
                    <a:lumMod val="50000"/>
                  </a:schemeClr>
                </a:solidFill>
              </a:rPr>
              <a:t>case, this is where you </a:t>
            </a:r>
            <a:r>
              <a:rPr lang="en-US" sz="2400" b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describe </a:t>
            </a:r>
            <a:r>
              <a:rPr lang="en-US" sz="2400" b="1" dirty="0" smtClean="0">
                <a:solidFill>
                  <a:schemeClr val="tx2">
                    <a:lumMod val="50000"/>
                  </a:schemeClr>
                </a:solidFill>
              </a:rPr>
              <a:t>your research plan for investigating your idea for reducing plastic waste on UVic campus</a:t>
            </a:r>
            <a:endParaRPr lang="en-US" sz="24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363065" y="3170239"/>
            <a:ext cx="4343400" cy="345916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633413" indent="-544513" eaLnBrk="1" hangingPunct="1">
              <a:lnSpc>
                <a:spcPct val="100000"/>
              </a:lnSpc>
              <a:buSzPct val="95000"/>
              <a:buNone/>
            </a:pPr>
            <a:r>
              <a:rPr lang="en-US" sz="2400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2.2 Management Plan</a:t>
            </a:r>
          </a:p>
          <a:p>
            <a:pPr marL="176213" indent="-1588" eaLnBrk="1" hangingPunct="1">
              <a:lnSpc>
                <a:spcPct val="100000"/>
              </a:lnSpc>
              <a:buSzPct val="95000"/>
              <a:buNone/>
            </a:pPr>
            <a:r>
              <a:rPr lang="en-US" sz="2400" b="1" dirty="0" smtClean="0">
                <a:solidFill>
                  <a:schemeClr val="tx2">
                    <a:lumMod val="50000"/>
                  </a:schemeClr>
                </a:solidFill>
              </a:rPr>
              <a:t>Show how the technical plan just described will be implemented:</a:t>
            </a:r>
            <a:endParaRPr lang="en-US" sz="2400" b="1" dirty="0">
              <a:solidFill>
                <a:schemeClr val="tx2">
                  <a:lumMod val="50000"/>
                </a:schemeClr>
              </a:solidFill>
            </a:endParaRPr>
          </a:p>
          <a:p>
            <a:pPr marL="987425" indent="-692150" eaLnBrk="1" hangingPunct="1">
              <a:buSzPct val="95000"/>
            </a:pPr>
            <a:r>
              <a:rPr lang="en-US" sz="2400" b="1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2.2.1</a:t>
            </a:r>
            <a:r>
              <a:rPr lang="en-US" sz="2400" b="1" dirty="0" smtClean="0">
                <a:solidFill>
                  <a:schemeClr val="tx2">
                    <a:lumMod val="50000"/>
                  </a:schemeClr>
                </a:solidFill>
              </a:rPr>
              <a:t> Your </a:t>
            </a:r>
            <a:r>
              <a:rPr lang="en-US" sz="2400" b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time-frame</a:t>
            </a:r>
            <a:r>
              <a:rPr lang="en-US" sz="2400" b="1" dirty="0">
                <a:solidFill>
                  <a:schemeClr val="tx2">
                    <a:lumMod val="50000"/>
                  </a:schemeClr>
                </a:solidFill>
              </a:rPr>
              <a:t> for </a:t>
            </a:r>
            <a:r>
              <a:rPr lang="en-US" sz="2400" b="1" dirty="0" smtClean="0">
                <a:solidFill>
                  <a:schemeClr val="tx2">
                    <a:lumMod val="50000"/>
                  </a:schemeClr>
                </a:solidFill>
              </a:rPr>
              <a:t>researching it</a:t>
            </a:r>
            <a:endParaRPr lang="en-US" sz="2400" b="1" dirty="0">
              <a:solidFill>
                <a:schemeClr val="tx2">
                  <a:lumMod val="50000"/>
                </a:schemeClr>
              </a:solidFill>
            </a:endParaRPr>
          </a:p>
          <a:p>
            <a:pPr marL="987425" indent="-692150">
              <a:buSzPct val="95000"/>
            </a:pPr>
            <a:r>
              <a:rPr lang="en-US" sz="2400" b="1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2.2.2 </a:t>
            </a:r>
            <a:r>
              <a:rPr lang="en-US" sz="2400" b="1" dirty="0" smtClean="0">
                <a:solidFill>
                  <a:schemeClr val="tx2">
                    <a:lumMod val="50000"/>
                  </a:schemeClr>
                </a:solidFill>
              </a:rPr>
              <a:t>The </a:t>
            </a:r>
            <a:r>
              <a:rPr lang="en-US" sz="2400" b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costs</a:t>
            </a:r>
            <a:r>
              <a:rPr lang="en-US" sz="2400" b="1" dirty="0">
                <a:solidFill>
                  <a:schemeClr val="tx2">
                    <a:lumMod val="50000"/>
                  </a:schemeClr>
                </a:solidFill>
              </a:rPr>
              <a:t> of </a:t>
            </a:r>
            <a:r>
              <a:rPr lang="en-US" sz="2400" b="1" dirty="0" smtClean="0">
                <a:solidFill>
                  <a:schemeClr val="tx2">
                    <a:lumMod val="50000"/>
                  </a:schemeClr>
                </a:solidFill>
              </a:rPr>
              <a:t>doing </a:t>
            </a:r>
            <a:r>
              <a:rPr lang="en-US" sz="2400" b="1" dirty="0">
                <a:solidFill>
                  <a:schemeClr val="tx2">
                    <a:lumMod val="50000"/>
                  </a:schemeClr>
                </a:solidFill>
              </a:rPr>
              <a:t>it</a:t>
            </a:r>
          </a:p>
          <a:p>
            <a:pPr marL="987425" indent="-692150">
              <a:buSzPct val="95000"/>
            </a:pPr>
            <a:r>
              <a:rPr lang="en-US" sz="2400" b="1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2.2.3</a:t>
            </a:r>
            <a:r>
              <a:rPr lang="en-US" sz="2400" b="1" dirty="0" smtClean="0">
                <a:solidFill>
                  <a:schemeClr val="tx2">
                    <a:lumMod val="50000"/>
                  </a:schemeClr>
                </a:solidFill>
              </a:rPr>
              <a:t> Your </a:t>
            </a:r>
            <a:r>
              <a:rPr lang="en-US" sz="2400" b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qualifications</a:t>
            </a:r>
            <a:r>
              <a:rPr lang="en-US" sz="2400" b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tx2">
                    <a:lumMod val="50000"/>
                  </a:schemeClr>
                </a:solidFill>
              </a:rPr>
              <a:t>for doing </a:t>
            </a:r>
            <a:r>
              <a:rPr lang="en-US" sz="2400" b="1" dirty="0">
                <a:solidFill>
                  <a:schemeClr val="tx2">
                    <a:lumMod val="50000"/>
                  </a:schemeClr>
                </a:solidFill>
              </a:rPr>
              <a:t>it</a:t>
            </a:r>
          </a:p>
        </p:txBody>
      </p:sp>
    </p:spTree>
    <p:extLst>
      <p:ext uri="{BB962C8B-B14F-4D97-AF65-F5344CB8AC3E}">
        <p14:creationId xmlns:p14="http://schemas.microsoft.com/office/powerpoint/2010/main" val="209786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/>
          </p:cNvSpPr>
          <p:nvPr>
            <p:ph type="title"/>
          </p:nvPr>
        </p:nvSpPr>
        <p:spPr bwMode="auto"/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dirty="0" smtClean="0"/>
              <a:t>Then Present the Concluding Section . . .</a:t>
            </a:r>
            <a:endParaRPr lang="en-US" dirty="0" smtClean="0">
              <a:effectLst/>
            </a:endParaRPr>
          </a:p>
        </p:txBody>
      </p:sp>
      <p:sp>
        <p:nvSpPr>
          <p:cNvPr id="45059" name="Rectangle 3"/>
          <p:cNvSpPr>
            <a:spLocks noGrp="1"/>
          </p:cNvSpPr>
          <p:nvPr>
            <p:ph idx="1"/>
          </p:nvPr>
        </p:nvSpPr>
        <p:spPr>
          <a:xfrm>
            <a:off x="2133600" y="990601"/>
            <a:ext cx="4876800" cy="1828798"/>
          </a:xfr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1603375" indent="0">
              <a:buSzPct val="95000"/>
              <a:buNone/>
            </a:pPr>
            <a:endParaRPr lang="en-US" dirty="0" smtClean="0">
              <a:solidFill>
                <a:schemeClr val="tx2"/>
              </a:solidFill>
            </a:endParaRPr>
          </a:p>
          <a:p>
            <a:pPr marL="338138" indent="-338138">
              <a:buSzPct val="95000"/>
              <a:buNone/>
            </a:pPr>
            <a:r>
              <a:rPr lang="en-US" sz="3200" dirty="0" smtClean="0">
                <a:solidFill>
                  <a:schemeClr val="tx2"/>
                </a:solidFill>
                <a:latin typeface="Arial Black" panose="020B0A04020102020204" pitchFamily="34" charset="0"/>
              </a:rPr>
              <a:t> 3</a:t>
            </a:r>
            <a:r>
              <a:rPr lang="en-US" sz="3200" dirty="0" smtClean="0">
                <a:solidFill>
                  <a:schemeClr val="tx2"/>
                </a:solidFill>
              </a:rPr>
              <a:t>. </a:t>
            </a:r>
            <a:r>
              <a:rPr lang="en-US" sz="32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CONCLUSION</a:t>
            </a:r>
            <a:r>
              <a:rPr lang="en-US" sz="3200" dirty="0" smtClean="0">
                <a:solidFill>
                  <a:schemeClr val="tx2"/>
                </a:solidFill>
              </a:rPr>
              <a:t>: </a:t>
            </a:r>
          </a:p>
          <a:p>
            <a:pPr marL="338138" indent="15875">
              <a:buSzPct val="95000"/>
              <a:buNone/>
            </a:pPr>
            <a:r>
              <a:rPr lang="en-US" sz="2400" dirty="0" smtClean="0">
                <a:solidFill>
                  <a:schemeClr val="tx2"/>
                </a:solidFill>
              </a:rPr>
              <a:t>Now you recap the whole thing</a:t>
            </a:r>
          </a:p>
          <a:p>
            <a:pPr marL="457200" indent="-457200" eaLnBrk="1" hangingPunct="1">
              <a:lnSpc>
                <a:spcPct val="100000"/>
              </a:lnSpc>
              <a:buSzPct val="95000"/>
              <a:buFont typeface="+mj-lt"/>
              <a:buAutoNum type="arabicPeriod" startAt="6"/>
            </a:pPr>
            <a:endParaRPr lang="en-US" dirty="0" smtClean="0">
              <a:solidFill>
                <a:schemeClr val="tx2"/>
              </a:solidFill>
            </a:endParaRPr>
          </a:p>
          <a:p>
            <a:pPr>
              <a:lnSpc>
                <a:spcPct val="100000"/>
              </a:lnSpc>
              <a:buFont typeface="Wingdings 3" pitchFamily="18" charset="2"/>
              <a:buNone/>
            </a:pPr>
            <a:endParaRPr lang="en-US" dirty="0" smtClean="0"/>
          </a:p>
        </p:txBody>
      </p:sp>
      <p:sp>
        <p:nvSpPr>
          <p:cNvPr id="2" name="Rectangle 1"/>
          <p:cNvSpPr/>
          <p:nvPr/>
        </p:nvSpPr>
        <p:spPr>
          <a:xfrm>
            <a:off x="5814552" y="2546554"/>
            <a:ext cx="2743200" cy="1111046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2400" b="1" dirty="0" smtClean="0">
                <a:solidFill>
                  <a:schemeClr val="tx2">
                    <a:lumMod val="50000"/>
                  </a:schemeClr>
                </a:solidFill>
                <a:latin typeface="Arial Black" panose="020B0A04020102020204" pitchFamily="34" charset="0"/>
              </a:rPr>
              <a:t>And you’re done!</a:t>
            </a:r>
            <a:endParaRPr lang="en-CA" sz="2400" b="1" dirty="0">
              <a:solidFill>
                <a:schemeClr val="tx2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Bent Arrow 2"/>
          <p:cNvSpPr/>
          <p:nvPr/>
        </p:nvSpPr>
        <p:spPr>
          <a:xfrm rot="10800000" flipH="1">
            <a:off x="4953000" y="2546554"/>
            <a:ext cx="685800" cy="914400"/>
          </a:xfrm>
          <a:prstGeom prst="ben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33152" y="3886200"/>
            <a:ext cx="4777248" cy="2438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452438" indent="-452438"/>
            <a:r>
              <a:rPr lang="en-US" sz="3200" b="1" dirty="0">
                <a:solidFill>
                  <a:schemeClr val="tx2"/>
                </a:solidFill>
                <a:latin typeface="Arial Black" panose="020B0A04020102020204" pitchFamily="34" charset="0"/>
              </a:rPr>
              <a:t>4</a:t>
            </a:r>
            <a:r>
              <a:rPr lang="en-CA" sz="2400" b="1" dirty="0">
                <a:solidFill>
                  <a:schemeClr val="accent1">
                    <a:lumMod val="75000"/>
                  </a:schemeClr>
                </a:solidFill>
              </a:rPr>
              <a:t>.</a:t>
            </a:r>
            <a:r>
              <a:rPr lang="en-CA" sz="32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32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REFERENCES</a:t>
            </a:r>
            <a:r>
              <a:rPr lang="en-CA" sz="2400" b="1" dirty="0" smtClean="0">
                <a:solidFill>
                  <a:schemeClr val="accent1">
                    <a:lumMod val="75000"/>
                  </a:schemeClr>
                </a:solidFill>
              </a:rPr>
              <a:t>:  Supply a References list </a:t>
            </a:r>
            <a:r>
              <a:rPr lang="en-CA" sz="2400" b="1" dirty="0">
                <a:solidFill>
                  <a:schemeClr val="accent1">
                    <a:lumMod val="75000"/>
                  </a:schemeClr>
                </a:solidFill>
              </a:rPr>
              <a:t>citing all </a:t>
            </a:r>
            <a:r>
              <a:rPr lang="en-CA" sz="2400" b="1" dirty="0" smtClean="0">
                <a:solidFill>
                  <a:schemeClr val="accent1">
                    <a:lumMod val="75000"/>
                  </a:schemeClr>
                </a:solidFill>
              </a:rPr>
              <a:t>your information to </a:t>
            </a:r>
            <a:r>
              <a:rPr lang="en-CA" sz="2400" b="1" dirty="0">
                <a:solidFill>
                  <a:schemeClr val="accent1">
                    <a:lumMod val="75000"/>
                  </a:schemeClr>
                </a:solidFill>
              </a:rPr>
              <a:t>avoid </a:t>
            </a:r>
            <a:r>
              <a:rPr lang="en-CA" sz="2400" b="1" dirty="0" smtClean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plagiarising, </a:t>
            </a:r>
            <a:r>
              <a:rPr lang="en-CA" sz="2400" b="1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even accidentally</a:t>
            </a:r>
            <a:endParaRPr lang="en-CA" sz="3200" b="1" dirty="0">
              <a:solidFill>
                <a:schemeClr val="accent1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Begin with a Problem Definition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6096000" cy="3810000"/>
          </a:xfr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0" indent="0" algn="ctr">
              <a:buNone/>
            </a:pPr>
            <a:r>
              <a:rPr lang="en-CA" sz="2400" dirty="0" smtClean="0"/>
              <a:t>It’s now time to move onto drafting the all-important </a:t>
            </a:r>
            <a:r>
              <a:rPr lang="en-CA" sz="3200" dirty="0" smtClean="0">
                <a:ln>
                  <a:solidFill>
                    <a:sysClr val="windowText" lastClr="000000"/>
                  </a:solidFill>
                </a:ln>
                <a:solidFill>
                  <a:srgbClr val="7030A0"/>
                </a:solidFill>
                <a:latin typeface="Arial Black" panose="020B0A04020102020204" pitchFamily="34" charset="0"/>
              </a:rPr>
              <a:t>Problem-Identification</a:t>
            </a:r>
            <a:endParaRPr lang="en-CA" sz="1200" dirty="0"/>
          </a:p>
          <a:p>
            <a:pPr marL="0" indent="0" algn="ctr">
              <a:buNone/>
            </a:pPr>
            <a:endParaRPr lang="en-CA" sz="1400" dirty="0" smtClean="0"/>
          </a:p>
          <a:p>
            <a:pPr marL="0" indent="0" algn="ctr">
              <a:buNone/>
            </a:pPr>
            <a:r>
              <a:rPr lang="en-CA" sz="2400" dirty="0" smtClean="0"/>
              <a:t>Having identified your audience and drafted your topic+ purpose, you must now identify the Client </a:t>
            </a:r>
            <a:r>
              <a:rPr lang="en-CA" sz="3200" dirty="0" smtClean="0">
                <a:ln w="12700" cmpd="sng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chemeClr val="accent4">
                    <a:lumMod val="75000"/>
                  </a:schemeClr>
                </a:solidFill>
                <a:latin typeface="Arial Black" panose="020B0A04020102020204" pitchFamily="34" charset="0"/>
              </a:rPr>
              <a:t>Need</a:t>
            </a:r>
            <a:r>
              <a:rPr lang="en-CA" sz="3200" dirty="0" smtClean="0"/>
              <a:t> </a:t>
            </a:r>
            <a:r>
              <a:rPr lang="en-CA" sz="2400" dirty="0" smtClean="0"/>
              <a:t>you intend to meet</a:t>
            </a:r>
          </a:p>
          <a:p>
            <a:pPr marL="0" indent="0" algn="ctr">
              <a:buNone/>
            </a:pPr>
            <a:endParaRPr lang="en-CA" sz="1200" dirty="0"/>
          </a:p>
        </p:txBody>
      </p:sp>
      <p:sp>
        <p:nvSpPr>
          <p:cNvPr id="4" name="Rectangle 3"/>
          <p:cNvSpPr/>
          <p:nvPr/>
        </p:nvSpPr>
        <p:spPr>
          <a:xfrm>
            <a:off x="3733800" y="4191000"/>
            <a:ext cx="4838700" cy="2209800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lang="en-US" sz="2000" b="1" dirty="0" smtClean="0">
                <a:solidFill>
                  <a:schemeClr val="tx1"/>
                </a:solidFill>
              </a:rPr>
              <a:t>The following slides guide you in laying out the opening </a:t>
            </a:r>
            <a:r>
              <a:rPr lang="en-US" sz="2000" b="1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Problem Definition</a:t>
            </a:r>
          </a:p>
          <a:p>
            <a:pPr marL="0" indent="0" algn="ctr">
              <a:buNone/>
            </a:pPr>
            <a:endParaRPr lang="en-US" sz="1200" b="1" dirty="0">
              <a:solidFill>
                <a:schemeClr val="tx1"/>
              </a:solidFill>
            </a:endParaRPr>
          </a:p>
          <a:p>
            <a:pPr marL="0" indent="0" algn="ctr">
              <a:buNone/>
            </a:pPr>
            <a:r>
              <a:rPr lang="en-US" sz="2000" b="1" dirty="0" smtClean="0">
                <a:solidFill>
                  <a:schemeClr val="tx1"/>
                </a:solidFill>
              </a:rPr>
              <a:t> Refer to these slides closely when composing this all-important segment of a proposal to fully meet requirements and earn good grades</a:t>
            </a:r>
          </a:p>
        </p:txBody>
      </p:sp>
    </p:spTree>
    <p:extLst>
      <p:ext uri="{BB962C8B-B14F-4D97-AF65-F5344CB8AC3E}">
        <p14:creationId xmlns:p14="http://schemas.microsoft.com/office/powerpoint/2010/main" val="30789100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My PowerPoint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My PowerPoint Template</Template>
  <TotalTime>6282</TotalTime>
  <Words>2070</Words>
  <Application>Microsoft Macintosh PowerPoint</Application>
  <PresentationFormat>On-screen Show (4:3)</PresentationFormat>
  <Paragraphs>256</Paragraphs>
  <Slides>32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My PowerPoint Template</vt:lpstr>
      <vt:lpstr>PowerPoint Presentation</vt:lpstr>
      <vt:lpstr>PowerPoint Presentation</vt:lpstr>
      <vt:lpstr>Learning Outcomes</vt:lpstr>
      <vt:lpstr>PowerPoint Presentation</vt:lpstr>
      <vt:lpstr>Follow Procedures to Align with the Client RFP </vt:lpstr>
      <vt:lpstr>Present a Complete Problem Definition</vt:lpstr>
      <vt:lpstr>Then Supply the Main Body</vt:lpstr>
      <vt:lpstr>Then Present the Concluding Section . . .</vt:lpstr>
      <vt:lpstr>Begin with a Problem Definition</vt:lpstr>
      <vt:lpstr>First Identify the Need (CEAB)</vt:lpstr>
      <vt:lpstr>Then Formulate a Need Statement </vt:lpstr>
      <vt:lpstr>Formulate a NEED Statement: Focus on What’s Lacking </vt:lpstr>
      <vt:lpstr>Formulate a NEED Statement: Focus on What’s Lacking </vt:lpstr>
      <vt:lpstr> Provide Specifics to Illustrate  </vt:lpstr>
      <vt:lpstr>PowerPoint Presentation</vt:lpstr>
      <vt:lpstr>Writing Prompt:  Draft a NEED Statement</vt:lpstr>
      <vt:lpstr>Follow up with a GOAL Statement Identifying the Solution</vt:lpstr>
      <vt:lpstr>For Example: Goal Statement</vt:lpstr>
      <vt:lpstr>GOAL Statement: What Has to be Supplied?</vt:lpstr>
      <vt:lpstr>Writing Prompt: Draft a Goal Statement</vt:lpstr>
      <vt:lpstr>Follow up with an Objectives Statement</vt:lpstr>
      <vt:lpstr>For Example . . .</vt:lpstr>
      <vt:lpstr>Writing Prompt: 0bjectives  </vt:lpstr>
      <vt:lpstr>Round up with Given Constraints</vt:lpstr>
      <vt:lpstr>Writing Prompt: Draft a Brief Constraints Statement </vt:lpstr>
      <vt:lpstr> Terminology  Recap  </vt:lpstr>
      <vt:lpstr>End the Intro with a Benefits Statement</vt:lpstr>
      <vt:lpstr>Identify what Kinds of Benefits would Accrue</vt:lpstr>
      <vt:lpstr>Writing Prompt: Draft a Brief Benefits Statement </vt:lpstr>
      <vt:lpstr>And with that you’re all done—for now!</vt:lpstr>
      <vt:lpstr>Looking Ahead . . . </vt:lpstr>
      <vt:lpstr>Thanks for Going through these Slides!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Proposal</dc:title>
  <dc:creator>Caitlin Blank</dc:creator>
  <cp:lastModifiedBy>Michael Lukas</cp:lastModifiedBy>
  <cp:revision>247</cp:revision>
  <dcterms:created xsi:type="dcterms:W3CDTF">2009-01-29T02:37:58Z</dcterms:created>
  <dcterms:modified xsi:type="dcterms:W3CDTF">2020-05-25T14:59:08Z</dcterms:modified>
</cp:coreProperties>
</file>