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8"/>
  </p:notesMasterIdLst>
  <p:sldIdLst>
    <p:sldId id="256" r:id="rId2"/>
    <p:sldId id="296" r:id="rId3"/>
    <p:sldId id="387" r:id="rId4"/>
    <p:sldId id="388" r:id="rId5"/>
    <p:sldId id="386" r:id="rId6"/>
    <p:sldId id="384" r:id="rId7"/>
    <p:sldId id="367" r:id="rId8"/>
    <p:sldId id="298" r:id="rId9"/>
    <p:sldId id="343" r:id="rId10"/>
    <p:sldId id="347" r:id="rId11"/>
    <p:sldId id="276" r:id="rId12"/>
    <p:sldId id="303" r:id="rId13"/>
    <p:sldId id="302" r:id="rId14"/>
    <p:sldId id="348" r:id="rId15"/>
    <p:sldId id="385" r:id="rId16"/>
    <p:sldId id="29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itlin Blank" initials="CR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5" autoAdjust="0"/>
  </p:normalViewPr>
  <p:slideViewPr>
    <p:cSldViewPr>
      <p:cViewPr varScale="1">
        <p:scale>
          <a:sx n="97" d="100"/>
          <a:sy n="9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86569-4ED8-4599-9FEF-62A787886C5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CDE2D-F5B8-4D20-99F5-4BC705880388}">
      <dgm:prSet phldrT="[Text]" custT="1"/>
      <dgm:spPr/>
      <dgm:t>
        <a:bodyPr/>
        <a:lstStyle/>
        <a:p>
          <a:r>
            <a:rPr lang="en-US" sz="1800" b="1" dirty="0" smtClean="0"/>
            <a:t>Problem Definition</a:t>
          </a:r>
          <a:endParaRPr lang="en-US" sz="1800" b="1" dirty="0"/>
        </a:p>
      </dgm:t>
    </dgm:pt>
    <dgm:pt modelId="{657D351F-FACF-4279-9651-52101F8E85CD}" type="parTrans" cxnId="{4436DAFC-57D7-4C69-B8F7-C01B2E3BE442}">
      <dgm:prSet/>
      <dgm:spPr/>
      <dgm:t>
        <a:bodyPr/>
        <a:lstStyle/>
        <a:p>
          <a:endParaRPr lang="en-US"/>
        </a:p>
      </dgm:t>
    </dgm:pt>
    <dgm:pt modelId="{96688381-2A6A-4311-828E-99AB22EB958A}" type="sibTrans" cxnId="{4436DAFC-57D7-4C69-B8F7-C01B2E3BE442}">
      <dgm:prSet/>
      <dgm:spPr/>
      <dgm:t>
        <a:bodyPr/>
        <a:lstStyle/>
        <a:p>
          <a:endParaRPr lang="en-US"/>
        </a:p>
      </dgm:t>
    </dgm:pt>
    <dgm:pt modelId="{008F1A73-81BE-436E-ABBE-809B8BBD63AF}">
      <dgm:prSet phldrT="[Text]" custT="1"/>
      <dgm:spPr/>
      <dgm:t>
        <a:bodyPr/>
        <a:lstStyle/>
        <a:p>
          <a:r>
            <a:rPr lang="en-US" sz="1800" b="1" dirty="0" smtClean="0"/>
            <a:t>Plan of Action: What you will do</a:t>
          </a:r>
          <a:endParaRPr lang="en-US" sz="1800" b="1" dirty="0"/>
        </a:p>
      </dgm:t>
    </dgm:pt>
    <dgm:pt modelId="{8D3BD873-4CB2-4096-9E78-95152E15832D}" type="parTrans" cxnId="{FA4DEFD1-A0E3-4E5A-BE12-68F19F6F002E}">
      <dgm:prSet/>
      <dgm:spPr/>
      <dgm:t>
        <a:bodyPr/>
        <a:lstStyle/>
        <a:p>
          <a:endParaRPr lang="en-US"/>
        </a:p>
      </dgm:t>
    </dgm:pt>
    <dgm:pt modelId="{AEC98F81-F930-42DB-A63C-FBBAEAEBD79E}" type="sibTrans" cxnId="{FA4DEFD1-A0E3-4E5A-BE12-68F19F6F002E}">
      <dgm:prSet/>
      <dgm:spPr/>
      <dgm:t>
        <a:bodyPr/>
        <a:lstStyle/>
        <a:p>
          <a:endParaRPr lang="en-US"/>
        </a:p>
      </dgm:t>
    </dgm:pt>
    <dgm:pt modelId="{054BF1F3-C425-45D2-9B72-AC3FDF41B7BC}">
      <dgm:prSet phldrT="[Text]"/>
      <dgm:spPr/>
      <dgm:t>
        <a:bodyPr/>
        <a:lstStyle/>
        <a:p>
          <a:r>
            <a:rPr lang="en-US" b="1" dirty="0" smtClean="0"/>
            <a:t>How long it will take to do</a:t>
          </a:r>
          <a:endParaRPr lang="en-US" b="1" dirty="0"/>
        </a:p>
      </dgm:t>
    </dgm:pt>
    <dgm:pt modelId="{EF8654C4-7785-4DFB-9944-B3CCD1BE6F0D}" type="parTrans" cxnId="{08B8F77E-A304-400B-A507-860FD9463383}">
      <dgm:prSet/>
      <dgm:spPr/>
      <dgm:t>
        <a:bodyPr/>
        <a:lstStyle/>
        <a:p>
          <a:endParaRPr lang="en-US"/>
        </a:p>
      </dgm:t>
    </dgm:pt>
    <dgm:pt modelId="{C3C9B532-5E72-44D4-80C3-D0F689879030}" type="sibTrans" cxnId="{08B8F77E-A304-400B-A507-860FD9463383}">
      <dgm:prSet/>
      <dgm:spPr/>
      <dgm:t>
        <a:bodyPr/>
        <a:lstStyle/>
        <a:p>
          <a:endParaRPr lang="en-US"/>
        </a:p>
      </dgm:t>
    </dgm:pt>
    <dgm:pt modelId="{18054FF5-21CE-491C-AFCB-9CB934E8017C}">
      <dgm:prSet phldrT="[Text]"/>
      <dgm:spPr/>
      <dgm:t>
        <a:bodyPr/>
        <a:lstStyle/>
        <a:p>
          <a:r>
            <a:rPr lang="en-US" b="1" dirty="0" smtClean="0"/>
            <a:t>The Cost of doing it</a:t>
          </a:r>
          <a:endParaRPr lang="en-US" b="1" dirty="0"/>
        </a:p>
      </dgm:t>
    </dgm:pt>
    <dgm:pt modelId="{5FA3B971-AA08-44B8-A422-07FB81C9010E}" type="parTrans" cxnId="{E8F6ADFC-78C8-461B-9A8A-A7957A8DD478}">
      <dgm:prSet/>
      <dgm:spPr/>
      <dgm:t>
        <a:bodyPr/>
        <a:lstStyle/>
        <a:p>
          <a:endParaRPr lang="en-US"/>
        </a:p>
      </dgm:t>
    </dgm:pt>
    <dgm:pt modelId="{D510F2C6-208F-47BE-B421-D4A4FF9611CF}" type="sibTrans" cxnId="{E8F6ADFC-78C8-461B-9A8A-A7957A8DD478}">
      <dgm:prSet/>
      <dgm:spPr/>
      <dgm:t>
        <a:bodyPr/>
        <a:lstStyle/>
        <a:p>
          <a:endParaRPr lang="en-US"/>
        </a:p>
      </dgm:t>
    </dgm:pt>
    <dgm:pt modelId="{CEEA7108-136A-4FCC-97F9-44914007C304}">
      <dgm:prSet phldrT="[Text]"/>
      <dgm:spPr/>
      <dgm:t>
        <a:bodyPr/>
        <a:lstStyle/>
        <a:p>
          <a:r>
            <a:rPr lang="en-US" b="1" dirty="0" smtClean="0"/>
            <a:t>Your qualifications for doing it</a:t>
          </a:r>
          <a:endParaRPr lang="en-US" b="1" dirty="0"/>
        </a:p>
      </dgm:t>
    </dgm:pt>
    <dgm:pt modelId="{E1E273C4-E5F1-44ED-B6F0-32A763C78D7B}" type="parTrans" cxnId="{EFD6C8E4-2BC9-4152-B50D-3076AC2C748C}">
      <dgm:prSet/>
      <dgm:spPr/>
      <dgm:t>
        <a:bodyPr/>
        <a:lstStyle/>
        <a:p>
          <a:endParaRPr lang="en-US"/>
        </a:p>
      </dgm:t>
    </dgm:pt>
    <dgm:pt modelId="{9C734612-8449-4AC5-BDAE-D775A3FFAD7E}" type="sibTrans" cxnId="{EFD6C8E4-2BC9-4152-B50D-3076AC2C748C}">
      <dgm:prSet/>
      <dgm:spPr/>
      <dgm:t>
        <a:bodyPr/>
        <a:lstStyle/>
        <a:p>
          <a:endParaRPr lang="en-US"/>
        </a:p>
      </dgm:t>
    </dgm:pt>
    <dgm:pt modelId="{1F85C4CF-953F-40A9-A6C4-8B2DAFB9BD14}" type="pres">
      <dgm:prSet presAssocID="{D8386569-4ED8-4599-9FEF-62A787886C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E17E13-CDC6-4C32-8698-AB424158846B}" type="pres">
      <dgm:prSet presAssocID="{BE2CDE2D-F5B8-4D20-99F5-4BC705880388}" presName="node" presStyleLbl="node1" presStyleIdx="0" presStyleCnt="5" custScaleX="117347" custScaleY="1511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0BC10-53E6-4123-AB6F-757FA6C1B88D}" type="pres">
      <dgm:prSet presAssocID="{BE2CDE2D-F5B8-4D20-99F5-4BC705880388}" presName="spNode" presStyleCnt="0"/>
      <dgm:spPr/>
    </dgm:pt>
    <dgm:pt modelId="{FCAF7C5E-4705-4252-A535-8CCF4961F856}" type="pres">
      <dgm:prSet presAssocID="{96688381-2A6A-4311-828E-99AB22EB958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772FA09-21BD-4B6C-90E8-3AC79D0043DF}" type="pres">
      <dgm:prSet presAssocID="{008F1A73-81BE-436E-ABBE-809B8BBD63AF}" presName="node" presStyleLbl="node1" presStyleIdx="1" presStyleCnt="5" custScaleX="111545" custScaleY="152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2371A-E49B-4FA8-AE5C-F4D7E75173CB}" type="pres">
      <dgm:prSet presAssocID="{008F1A73-81BE-436E-ABBE-809B8BBD63AF}" presName="spNode" presStyleCnt="0"/>
      <dgm:spPr/>
    </dgm:pt>
    <dgm:pt modelId="{C0131FD5-5D08-41B5-B5B4-C699186DF747}" type="pres">
      <dgm:prSet presAssocID="{AEC98F81-F930-42DB-A63C-FBBAEAEBD79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1C340260-59FD-4309-8F24-F71636DDB7A6}" type="pres">
      <dgm:prSet presAssocID="{054BF1F3-C425-45D2-9B72-AC3FDF41B7BC}" presName="node" presStyleLbl="node1" presStyleIdx="2" presStyleCnt="5" custScaleX="111386" custScaleY="12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FEF15-2243-406D-8063-AE9EDAB0BC15}" type="pres">
      <dgm:prSet presAssocID="{054BF1F3-C425-45D2-9B72-AC3FDF41B7BC}" presName="spNode" presStyleCnt="0"/>
      <dgm:spPr/>
    </dgm:pt>
    <dgm:pt modelId="{CAC561C2-F230-437A-9A6D-E042E4D41C89}" type="pres">
      <dgm:prSet presAssocID="{C3C9B532-5E72-44D4-80C3-D0F68987903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AF845D5-CC77-41EE-B181-938973B24C27}" type="pres">
      <dgm:prSet presAssocID="{18054FF5-21CE-491C-AFCB-9CB934E8017C}" presName="node" presStyleLbl="node1" presStyleIdx="3" presStyleCnt="5" custScaleX="122378" custScaleY="147377" custRadScaleRad="98487" custRadScaleInc="6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621D-785B-480D-B6C1-888B8BC83541}" type="pres">
      <dgm:prSet presAssocID="{18054FF5-21CE-491C-AFCB-9CB934E8017C}" presName="spNode" presStyleCnt="0"/>
      <dgm:spPr/>
    </dgm:pt>
    <dgm:pt modelId="{E42F8EA5-69F5-4162-881F-5503301408C4}" type="pres">
      <dgm:prSet presAssocID="{D510F2C6-208F-47BE-B421-D4A4FF9611C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BBD7CC8-3B8D-49BD-ACE4-D0C526B85A26}" type="pres">
      <dgm:prSet presAssocID="{CEEA7108-136A-4FCC-97F9-44914007C304}" presName="node" presStyleLbl="node1" presStyleIdx="4" presStyleCnt="5" custScaleX="128862" custScaleY="169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35A78-009B-4C3C-B936-33FDE85D0B45}" type="pres">
      <dgm:prSet presAssocID="{CEEA7108-136A-4FCC-97F9-44914007C304}" presName="spNode" presStyleCnt="0"/>
      <dgm:spPr/>
    </dgm:pt>
    <dgm:pt modelId="{C7123B21-E661-41F1-AFF9-190C638E91C8}" type="pres">
      <dgm:prSet presAssocID="{9C734612-8449-4AC5-BDAE-D775A3FFAD7E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BF2CD2E-92AF-405A-B8BA-30BAE20F9EC9}" type="presOf" srcId="{BE2CDE2D-F5B8-4D20-99F5-4BC705880388}" destId="{94E17E13-CDC6-4C32-8698-AB424158846B}" srcOrd="0" destOrd="0" presId="urn:microsoft.com/office/officeart/2005/8/layout/cycle6"/>
    <dgm:cxn modelId="{08B8F77E-A304-400B-A507-860FD9463383}" srcId="{D8386569-4ED8-4599-9FEF-62A787886C57}" destId="{054BF1F3-C425-45D2-9B72-AC3FDF41B7BC}" srcOrd="2" destOrd="0" parTransId="{EF8654C4-7785-4DFB-9944-B3CCD1BE6F0D}" sibTransId="{C3C9B532-5E72-44D4-80C3-D0F689879030}"/>
    <dgm:cxn modelId="{4436DAFC-57D7-4C69-B8F7-C01B2E3BE442}" srcId="{D8386569-4ED8-4599-9FEF-62A787886C57}" destId="{BE2CDE2D-F5B8-4D20-99F5-4BC705880388}" srcOrd="0" destOrd="0" parTransId="{657D351F-FACF-4279-9651-52101F8E85CD}" sibTransId="{96688381-2A6A-4311-828E-99AB22EB958A}"/>
    <dgm:cxn modelId="{9CC51CDC-92CF-4523-8025-6A64EB5372C5}" type="presOf" srcId="{C3C9B532-5E72-44D4-80C3-D0F689879030}" destId="{CAC561C2-F230-437A-9A6D-E042E4D41C89}" srcOrd="0" destOrd="0" presId="urn:microsoft.com/office/officeart/2005/8/layout/cycle6"/>
    <dgm:cxn modelId="{1B22B7C3-E51B-474E-9FC7-B20051F361AA}" type="presOf" srcId="{008F1A73-81BE-436E-ABBE-809B8BBD63AF}" destId="{2772FA09-21BD-4B6C-90E8-3AC79D0043DF}" srcOrd="0" destOrd="0" presId="urn:microsoft.com/office/officeart/2005/8/layout/cycle6"/>
    <dgm:cxn modelId="{82B91A6F-52FC-486C-8CCF-41EC8217F363}" type="presOf" srcId="{9C734612-8449-4AC5-BDAE-D775A3FFAD7E}" destId="{C7123B21-E661-41F1-AFF9-190C638E91C8}" srcOrd="0" destOrd="0" presId="urn:microsoft.com/office/officeart/2005/8/layout/cycle6"/>
    <dgm:cxn modelId="{FA4DEFD1-A0E3-4E5A-BE12-68F19F6F002E}" srcId="{D8386569-4ED8-4599-9FEF-62A787886C57}" destId="{008F1A73-81BE-436E-ABBE-809B8BBD63AF}" srcOrd="1" destOrd="0" parTransId="{8D3BD873-4CB2-4096-9E78-95152E15832D}" sibTransId="{AEC98F81-F930-42DB-A63C-FBBAEAEBD79E}"/>
    <dgm:cxn modelId="{539BE253-0A62-4791-96B3-38DC46A227B5}" type="presOf" srcId="{96688381-2A6A-4311-828E-99AB22EB958A}" destId="{FCAF7C5E-4705-4252-A535-8CCF4961F856}" srcOrd="0" destOrd="0" presId="urn:microsoft.com/office/officeart/2005/8/layout/cycle6"/>
    <dgm:cxn modelId="{EFD6C8E4-2BC9-4152-B50D-3076AC2C748C}" srcId="{D8386569-4ED8-4599-9FEF-62A787886C57}" destId="{CEEA7108-136A-4FCC-97F9-44914007C304}" srcOrd="4" destOrd="0" parTransId="{E1E273C4-E5F1-44ED-B6F0-32A763C78D7B}" sibTransId="{9C734612-8449-4AC5-BDAE-D775A3FFAD7E}"/>
    <dgm:cxn modelId="{AB333807-0223-43A5-86C9-56AB020CE307}" type="presOf" srcId="{18054FF5-21CE-491C-AFCB-9CB934E8017C}" destId="{DAF845D5-CC77-41EE-B181-938973B24C27}" srcOrd="0" destOrd="0" presId="urn:microsoft.com/office/officeart/2005/8/layout/cycle6"/>
    <dgm:cxn modelId="{E8F6ADFC-78C8-461B-9A8A-A7957A8DD478}" srcId="{D8386569-4ED8-4599-9FEF-62A787886C57}" destId="{18054FF5-21CE-491C-AFCB-9CB934E8017C}" srcOrd="3" destOrd="0" parTransId="{5FA3B971-AA08-44B8-A422-07FB81C9010E}" sibTransId="{D510F2C6-208F-47BE-B421-D4A4FF9611CF}"/>
    <dgm:cxn modelId="{5A994CC6-5A4B-49D9-97E7-E027EBC5A420}" type="presOf" srcId="{D8386569-4ED8-4599-9FEF-62A787886C57}" destId="{1F85C4CF-953F-40A9-A6C4-8B2DAFB9BD14}" srcOrd="0" destOrd="0" presId="urn:microsoft.com/office/officeart/2005/8/layout/cycle6"/>
    <dgm:cxn modelId="{A92D399B-C1FF-4531-8EDE-A023DE63A2C5}" type="presOf" srcId="{D510F2C6-208F-47BE-B421-D4A4FF9611CF}" destId="{E42F8EA5-69F5-4162-881F-5503301408C4}" srcOrd="0" destOrd="0" presId="urn:microsoft.com/office/officeart/2005/8/layout/cycle6"/>
    <dgm:cxn modelId="{3AF09EF0-B074-4C3A-AA51-C65C29F331F4}" type="presOf" srcId="{054BF1F3-C425-45D2-9B72-AC3FDF41B7BC}" destId="{1C340260-59FD-4309-8F24-F71636DDB7A6}" srcOrd="0" destOrd="0" presId="urn:microsoft.com/office/officeart/2005/8/layout/cycle6"/>
    <dgm:cxn modelId="{BDB2CB51-208D-4AC3-9A7C-004724201A47}" type="presOf" srcId="{CEEA7108-136A-4FCC-97F9-44914007C304}" destId="{7BBD7CC8-3B8D-49BD-ACE4-D0C526B85A26}" srcOrd="0" destOrd="0" presId="urn:microsoft.com/office/officeart/2005/8/layout/cycle6"/>
    <dgm:cxn modelId="{9FB195D7-0C08-48A5-9898-E259B68714C4}" type="presOf" srcId="{AEC98F81-F930-42DB-A63C-FBBAEAEBD79E}" destId="{C0131FD5-5D08-41B5-B5B4-C699186DF747}" srcOrd="0" destOrd="0" presId="urn:microsoft.com/office/officeart/2005/8/layout/cycle6"/>
    <dgm:cxn modelId="{AE6E1086-576B-4D2B-AE7A-847D2CA4EDB3}" type="presParOf" srcId="{1F85C4CF-953F-40A9-A6C4-8B2DAFB9BD14}" destId="{94E17E13-CDC6-4C32-8698-AB424158846B}" srcOrd="0" destOrd="0" presId="urn:microsoft.com/office/officeart/2005/8/layout/cycle6"/>
    <dgm:cxn modelId="{71E1F1FA-810B-4809-B94A-29D31DB41A57}" type="presParOf" srcId="{1F85C4CF-953F-40A9-A6C4-8B2DAFB9BD14}" destId="{EB90BC10-53E6-4123-AB6F-757FA6C1B88D}" srcOrd="1" destOrd="0" presId="urn:microsoft.com/office/officeart/2005/8/layout/cycle6"/>
    <dgm:cxn modelId="{640D9682-17D8-4542-A741-0181BCE901A4}" type="presParOf" srcId="{1F85C4CF-953F-40A9-A6C4-8B2DAFB9BD14}" destId="{FCAF7C5E-4705-4252-A535-8CCF4961F856}" srcOrd="2" destOrd="0" presId="urn:microsoft.com/office/officeart/2005/8/layout/cycle6"/>
    <dgm:cxn modelId="{967142B4-691C-4C15-B8CA-36E8866312E8}" type="presParOf" srcId="{1F85C4CF-953F-40A9-A6C4-8B2DAFB9BD14}" destId="{2772FA09-21BD-4B6C-90E8-3AC79D0043DF}" srcOrd="3" destOrd="0" presId="urn:microsoft.com/office/officeart/2005/8/layout/cycle6"/>
    <dgm:cxn modelId="{29742729-904B-49E2-987C-88ADECA498D0}" type="presParOf" srcId="{1F85C4CF-953F-40A9-A6C4-8B2DAFB9BD14}" destId="{1352371A-E49B-4FA8-AE5C-F4D7E75173CB}" srcOrd="4" destOrd="0" presId="urn:microsoft.com/office/officeart/2005/8/layout/cycle6"/>
    <dgm:cxn modelId="{F0A12641-ABCC-47B9-84CD-8A0289E83C10}" type="presParOf" srcId="{1F85C4CF-953F-40A9-A6C4-8B2DAFB9BD14}" destId="{C0131FD5-5D08-41B5-B5B4-C699186DF747}" srcOrd="5" destOrd="0" presId="urn:microsoft.com/office/officeart/2005/8/layout/cycle6"/>
    <dgm:cxn modelId="{E9877F5B-65E4-4F6B-8B42-0ACDD5D93A58}" type="presParOf" srcId="{1F85C4CF-953F-40A9-A6C4-8B2DAFB9BD14}" destId="{1C340260-59FD-4309-8F24-F71636DDB7A6}" srcOrd="6" destOrd="0" presId="urn:microsoft.com/office/officeart/2005/8/layout/cycle6"/>
    <dgm:cxn modelId="{ADF02729-519B-48C7-8680-9732C05D1CBD}" type="presParOf" srcId="{1F85C4CF-953F-40A9-A6C4-8B2DAFB9BD14}" destId="{D08FEF15-2243-406D-8063-AE9EDAB0BC15}" srcOrd="7" destOrd="0" presId="urn:microsoft.com/office/officeart/2005/8/layout/cycle6"/>
    <dgm:cxn modelId="{0E0128BF-9A56-450F-AE0B-CF68ED3601E8}" type="presParOf" srcId="{1F85C4CF-953F-40A9-A6C4-8B2DAFB9BD14}" destId="{CAC561C2-F230-437A-9A6D-E042E4D41C89}" srcOrd="8" destOrd="0" presId="urn:microsoft.com/office/officeart/2005/8/layout/cycle6"/>
    <dgm:cxn modelId="{863081CB-A6BC-4C6C-86BD-ECB7B6A3362A}" type="presParOf" srcId="{1F85C4CF-953F-40A9-A6C4-8B2DAFB9BD14}" destId="{DAF845D5-CC77-41EE-B181-938973B24C27}" srcOrd="9" destOrd="0" presId="urn:microsoft.com/office/officeart/2005/8/layout/cycle6"/>
    <dgm:cxn modelId="{0647D6A3-595D-4027-8095-04B1B176924D}" type="presParOf" srcId="{1F85C4CF-953F-40A9-A6C4-8B2DAFB9BD14}" destId="{16E3621D-785B-480D-B6C1-888B8BC83541}" srcOrd="10" destOrd="0" presId="urn:microsoft.com/office/officeart/2005/8/layout/cycle6"/>
    <dgm:cxn modelId="{7D04167D-9CD6-4A76-BCAB-E14D00B18A63}" type="presParOf" srcId="{1F85C4CF-953F-40A9-A6C4-8B2DAFB9BD14}" destId="{E42F8EA5-69F5-4162-881F-5503301408C4}" srcOrd="11" destOrd="0" presId="urn:microsoft.com/office/officeart/2005/8/layout/cycle6"/>
    <dgm:cxn modelId="{C0FDEA20-1C1C-4493-A6B7-186F1340AF48}" type="presParOf" srcId="{1F85C4CF-953F-40A9-A6C4-8B2DAFB9BD14}" destId="{7BBD7CC8-3B8D-49BD-ACE4-D0C526B85A26}" srcOrd="12" destOrd="0" presId="urn:microsoft.com/office/officeart/2005/8/layout/cycle6"/>
    <dgm:cxn modelId="{B1143BE8-3D7C-4CCD-9029-B4EF0E2958FB}" type="presParOf" srcId="{1F85C4CF-953F-40A9-A6C4-8B2DAFB9BD14}" destId="{6F635A78-009B-4C3C-B936-33FDE85D0B45}" srcOrd="13" destOrd="0" presId="urn:microsoft.com/office/officeart/2005/8/layout/cycle6"/>
    <dgm:cxn modelId="{68F53C04-CB3D-4B02-AE81-48CE4DFC3FF1}" type="presParOf" srcId="{1F85C4CF-953F-40A9-A6C4-8B2DAFB9BD14}" destId="{C7123B21-E661-41F1-AFF9-190C638E91C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17E13-CDC6-4C32-8698-AB424158846B}">
      <dsp:nvSpPr>
        <dsp:cNvPr id="0" name=""/>
        <dsp:cNvSpPr/>
      </dsp:nvSpPr>
      <dsp:spPr>
        <a:xfrm>
          <a:off x="1465535" y="816891"/>
          <a:ext cx="1442570" cy="1207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Problem Definition</a:t>
          </a:r>
          <a:endParaRPr lang="en-US" sz="1800" b="1" kern="1200" dirty="0"/>
        </a:p>
      </dsp:txBody>
      <dsp:txXfrm>
        <a:off x="1524494" y="875850"/>
        <a:ext cx="1324652" cy="1089866"/>
      </dsp:txXfrm>
    </dsp:sp>
    <dsp:sp modelId="{FCAF7C5E-4705-4252-A535-8CCF4961F856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2322818" y="174639"/>
              </a:moveTo>
              <a:arcTo wR="1596729" hR="1596729" stAng="17822875" swAng="11427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2FA09-21BD-4B6C-90E8-3AC79D0043DF}">
      <dsp:nvSpPr>
        <dsp:cNvPr id="0" name=""/>
        <dsp:cNvSpPr/>
      </dsp:nvSpPr>
      <dsp:spPr>
        <a:xfrm>
          <a:off x="3019777" y="1914099"/>
          <a:ext cx="1371245" cy="121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Plan of Action: What you will do</a:t>
          </a:r>
          <a:endParaRPr lang="en-US" sz="1800" b="1" kern="1200" dirty="0"/>
        </a:p>
      </dsp:txBody>
      <dsp:txXfrm>
        <a:off x="3079332" y="1973654"/>
        <a:ext cx="1252135" cy="1100884"/>
      </dsp:txXfrm>
    </dsp:sp>
    <dsp:sp modelId="{C0131FD5-5D08-41B5-B5B4-C699186DF747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3188663" y="1720382"/>
              </a:moveTo>
              <a:arcTo wR="1596729" hR="1596729" stAng="266492" swAng="15094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40260-59FD-4309-8F24-F71636DDB7A6}">
      <dsp:nvSpPr>
        <dsp:cNvPr id="0" name=""/>
        <dsp:cNvSpPr/>
      </dsp:nvSpPr>
      <dsp:spPr>
        <a:xfrm>
          <a:off x="2440708" y="3812340"/>
          <a:ext cx="1369290" cy="993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How long it will take to do</a:t>
          </a:r>
          <a:endParaRPr lang="en-US" sz="1800" b="1" kern="1200" dirty="0"/>
        </a:p>
      </dsp:txBody>
      <dsp:txXfrm>
        <a:off x="2489227" y="3860859"/>
        <a:ext cx="1272252" cy="896870"/>
      </dsp:txXfrm>
    </dsp:sp>
    <dsp:sp modelId="{CAC561C2-F230-437A-9A6D-E042E4D41C89}">
      <dsp:nvSpPr>
        <dsp:cNvPr id="0" name=""/>
        <dsp:cNvSpPr/>
      </dsp:nvSpPr>
      <dsp:spPr>
        <a:xfrm>
          <a:off x="673827" y="1409561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1762308" y="3184850"/>
              </a:moveTo>
              <a:arcTo wR="1596729" hR="1596729" stAng="5042867" swAng="9736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845D5-CC77-41EE-B181-938973B24C27}">
      <dsp:nvSpPr>
        <dsp:cNvPr id="0" name=""/>
        <dsp:cNvSpPr/>
      </dsp:nvSpPr>
      <dsp:spPr>
        <a:xfrm>
          <a:off x="476784" y="3675914"/>
          <a:ext cx="1504417" cy="1177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 Cost of doing it</a:t>
          </a:r>
          <a:endParaRPr lang="en-US" sz="1800" b="1" kern="1200" dirty="0"/>
        </a:p>
      </dsp:txBody>
      <dsp:txXfrm>
        <a:off x="534271" y="3733401"/>
        <a:ext cx="1389443" cy="1062654"/>
      </dsp:txXfrm>
    </dsp:sp>
    <dsp:sp modelId="{E42F8EA5-69F5-4162-881F-5503301408C4}">
      <dsp:nvSpPr>
        <dsp:cNvPr id="0" name=""/>
        <dsp:cNvSpPr/>
      </dsp:nvSpPr>
      <dsp:spPr>
        <a:xfrm>
          <a:off x="579390" y="134399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177019" y="2327460"/>
              </a:moveTo>
              <a:arcTo wR="1596729" hR="1596729" stAng="9165896" swAng="10638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7CC8-3B8D-49BD-ACE4-D0C526B85A26}">
      <dsp:nvSpPr>
        <dsp:cNvPr id="0" name=""/>
        <dsp:cNvSpPr/>
      </dsp:nvSpPr>
      <dsp:spPr>
        <a:xfrm>
          <a:off x="-123822" y="1848768"/>
          <a:ext cx="1584126" cy="135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Your qualifications for doing it</a:t>
          </a:r>
          <a:endParaRPr lang="en-US" sz="1800" b="1" kern="1200" dirty="0"/>
        </a:p>
      </dsp:txBody>
      <dsp:txXfrm>
        <a:off x="-57888" y="1914702"/>
        <a:ext cx="1452258" cy="1218788"/>
      </dsp:txXfrm>
    </dsp:sp>
    <dsp:sp modelId="{C7123B21-E661-41F1-AFF9-190C638E91C8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512080" y="424943"/>
              </a:moveTo>
              <a:arcTo wR="1596729" hR="1596729" stAng="13632690" swAng="9464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756D2-6A00-47E4-B11B-E5F0DEBB8FF8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FE7299-714F-49AD-AC76-FA9D90D0F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3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87159-9815-4CA3-8332-71F6DF8A86C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99657-FF6E-4945-87EB-66E6FA1D3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E31C5-9827-42A8-B778-ED06050DC67C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DA315-7092-4C2C-9BFE-D3D096340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8BA61-9854-4E94-AC3E-91DF78C0F0F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466FD-0F20-4665-AC94-583B8DD68D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2187C-57F0-4546-9F91-5FE44862342F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BE624-BE15-4615-BA00-F9B40F655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4C122-D1E6-4220-878E-1227F04E8A5C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F7DE5-5FFB-404E-9EF6-68AC1EA4A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4B471-147C-46E5-8765-378FEEFB45D9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8BDD1-107E-4739-BCA0-EE1A43DF5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B2C171-C08D-495B-8389-E3B7F632686E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CBDCE-BC1F-4566-B0CE-D1DF3D86D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6D66D-8CC8-4E1E-92A3-CB18817A0E7B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AB2D-CC32-4EB6-B171-4BD14E23A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15A11-36CE-419D-ABA4-F6084F5846A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46256-D913-4770-8AC0-3FF62553F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245AE-3EE1-4577-B6B6-239A4C68B40F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5B1B2-A1D9-43B9-803A-D9EA3C3BD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473D-71A6-4AC0-878D-0714A99CA3BB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A2C6-ED75-4C69-9BA5-6D5393F42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F763751-275E-4B18-A67B-92AB80C426C4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F1BC79B-7D3A-4C08-96E8-ED107A9E84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90600" y="136634"/>
            <a:ext cx="7696200" cy="45089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ENGR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240</a:t>
            </a:r>
          </a:p>
          <a:p>
            <a:pPr algn="r">
              <a:spcBef>
                <a:spcPct val="50000"/>
              </a:spcBef>
            </a:pP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Core of a Successful Proposal: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algn="r">
              <a:spcBef>
                <a:spcPct val="50000"/>
              </a:spcBef>
            </a:pP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T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echnical Plan</a:t>
            </a:r>
          </a:p>
          <a:p>
            <a:pPr algn="r">
              <a:spcBef>
                <a:spcPts val="0"/>
              </a:spcBef>
            </a:pPr>
            <a:endParaRPr lang="en-US" sz="2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algn="r">
              <a:spcBef>
                <a:spcPts val="0"/>
              </a:spcBef>
            </a:pPr>
            <a:endParaRPr lang="en-US" sz="22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algn="r">
              <a:spcBef>
                <a:spcPts val="0"/>
              </a:spcBef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Monika Smith©</a:t>
            </a:r>
          </a:p>
          <a:p>
            <a:pPr algn="r">
              <a:spcBef>
                <a:spcPts val="0"/>
              </a:spcBef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Assistant Teaching Professor</a:t>
            </a:r>
          </a:p>
          <a:p>
            <a:pPr algn="r">
              <a:spcBef>
                <a:spcPts val="0"/>
              </a:spcBef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Department of English</a:t>
            </a:r>
            <a:endParaRPr lang="en-US" sz="22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411"/>
            <a:ext cx="4267200" cy="372358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91" y="4645561"/>
            <a:ext cx="1117409" cy="1343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0" y="5989431"/>
            <a:ext cx="1973580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Writing Prompt: Generate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5562600" cy="3505199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With your partner, spend 10 </a:t>
            </a:r>
            <a:r>
              <a:rPr lang="en-US" sz="2800" dirty="0" err="1" smtClean="0"/>
              <a:t>mins</a:t>
            </a:r>
            <a:r>
              <a:rPr lang="en-US" sz="2800" dirty="0" smtClean="0"/>
              <a:t>. brainstorming as many questions as you can about your proposal topic, with respect to the initial </a:t>
            </a:r>
            <a:r>
              <a:rPr lang="en-US" sz="2800" dirty="0" smtClean="0">
                <a:latin typeface="Arial Black" panose="020B0A04020102020204" pitchFamily="34" charset="0"/>
              </a:rPr>
              <a:t>problem</a:t>
            </a:r>
            <a:r>
              <a:rPr lang="en-US" sz="2800" dirty="0" smtClean="0"/>
              <a:t>, your proposed </a:t>
            </a:r>
            <a:r>
              <a:rPr lang="en-US" sz="2800" dirty="0" smtClean="0">
                <a:latin typeface="Arial Black" panose="020B0A04020102020204" pitchFamily="34" charset="0"/>
              </a:rPr>
              <a:t>design solution</a:t>
            </a:r>
            <a:r>
              <a:rPr lang="en-US" sz="2800" dirty="0" smtClean="0"/>
              <a:t>, and its potential </a:t>
            </a:r>
            <a:r>
              <a:rPr lang="en-US" sz="2800" dirty="0" smtClean="0">
                <a:latin typeface="Arial Black" panose="020B0A04020102020204" pitchFamily="34" charset="0"/>
              </a:rPr>
              <a:t>benefits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105400" y="4267200"/>
            <a:ext cx="3733800" cy="19050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Continue this task outside of class: keep adding questions to your list as they occur</a:t>
            </a:r>
            <a:r>
              <a:rPr lang="en-CA" sz="2400" b="1" dirty="0"/>
              <a:t> </a:t>
            </a:r>
            <a:r>
              <a:rPr lang="en-CA" sz="2400" b="1" dirty="0" smtClean="0"/>
              <a:t>. . . </a:t>
            </a:r>
            <a:endParaRPr lang="en-C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Then think about Ways to Answer your Questions!</a:t>
            </a:r>
            <a:endParaRPr lang="en-US" dirty="0"/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4495800" cy="61420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538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Generate </a:t>
            </a:r>
            <a:r>
              <a:rPr lang="en-US" sz="2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questions</a:t>
            </a:r>
            <a:r>
              <a:rPr lang="en-US" sz="2400" dirty="0" smtClean="0">
                <a:solidFill>
                  <a:schemeClr val="tx2"/>
                </a:solidFill>
              </a:rPr>
              <a:t> based on any of client’s 5 stated areas of interest (as outlined in the RFP): </a:t>
            </a:r>
          </a:p>
          <a:p>
            <a:pPr marL="109538" indent="0" eaLnBrk="1" hangingPunct="1">
              <a:lnSpc>
                <a:spcPct val="130000"/>
              </a:lnSpc>
              <a:buNone/>
            </a:pPr>
            <a:endParaRPr lang="en-US" sz="1000" dirty="0" smtClean="0">
              <a:solidFill>
                <a:schemeClr val="tx2"/>
              </a:solidFill>
            </a:endParaRPr>
          </a:p>
          <a:p>
            <a:pPr marL="893763" indent="-363538" eaLnBrk="1" hangingPunct="1">
              <a:lnSpc>
                <a:spcPct val="13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</a:t>
            </a:r>
            <a:r>
              <a:rPr lang="en-US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echnical </a:t>
            </a:r>
          </a:p>
          <a:p>
            <a:pPr marL="893763" indent="-363538" eaLnBrk="1" hangingPunct="1">
              <a:lnSpc>
                <a:spcPct val="13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</a:t>
            </a:r>
            <a:r>
              <a:rPr lang="en-US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nvironmental </a:t>
            </a:r>
          </a:p>
          <a:p>
            <a:pPr marL="893763" indent="-363538" eaLnBrk="1" hangingPunct="1">
              <a:lnSpc>
                <a:spcPct val="13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</a:t>
            </a:r>
            <a:r>
              <a:rPr lang="en-US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ocial </a:t>
            </a:r>
          </a:p>
          <a:p>
            <a:pPr marL="893763" indent="-363538" eaLnBrk="1" hangingPunct="1">
              <a:lnSpc>
                <a:spcPct val="13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Economic</a:t>
            </a:r>
          </a:p>
          <a:p>
            <a:pPr marL="893763" indent="-363538" eaLnBrk="1" hangingPunct="1">
              <a:lnSpc>
                <a:spcPct val="13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egulatory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109538" indent="0" eaLnBrk="1" hangingPunct="1">
              <a:lnSpc>
                <a:spcPct val="130000"/>
              </a:lnSpc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 marL="109538" indent="0" eaLnBrk="1" hangingPunct="1">
              <a:buNone/>
            </a:pPr>
            <a:r>
              <a:rPr lang="en-US" sz="2400" dirty="0">
                <a:solidFill>
                  <a:schemeClr val="tx2"/>
                </a:solidFill>
              </a:rPr>
              <a:t>W</a:t>
            </a:r>
            <a:r>
              <a:rPr lang="en-US" sz="2400" dirty="0" smtClean="0">
                <a:solidFill>
                  <a:schemeClr val="tx2"/>
                </a:solidFill>
              </a:rPr>
              <a:t>hat questions might arise from these perspectives? And how and where might you find some answers??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731727"/>
            <a:ext cx="4340772" cy="6110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457200">
              <a:spcBef>
                <a:spcPts val="0"/>
              </a:spcBef>
              <a:buClr>
                <a:srgbClr val="0000FF"/>
              </a:buClr>
            </a:pPr>
            <a:r>
              <a:rPr lang="en-US" sz="2000" b="1" dirty="0" smtClean="0">
                <a:solidFill>
                  <a:srgbClr val="1F497D"/>
                </a:solidFill>
                <a:latin typeface="+mj-lt"/>
              </a:rPr>
              <a:t>Reflect on </a:t>
            </a:r>
            <a:r>
              <a:rPr lang="en-US" sz="2400" b="1" dirty="0" smtClean="0">
                <a:solidFill>
                  <a:srgbClr val="1F497D"/>
                </a:solidFill>
                <a:latin typeface="Arial Black" panose="020B0A04020102020204" pitchFamily="34" charset="0"/>
              </a:rPr>
              <a:t>methods</a:t>
            </a:r>
            <a:r>
              <a:rPr lang="en-US" sz="2000" b="1" dirty="0" smtClean="0">
                <a:solidFill>
                  <a:srgbClr val="1F497D"/>
                </a:solidFill>
                <a:latin typeface="+mj-lt"/>
              </a:rPr>
              <a:t> you might use to </a:t>
            </a:r>
            <a:r>
              <a:rPr lang="en-US" sz="2400" b="1" dirty="0" smtClean="0">
                <a:solidFill>
                  <a:srgbClr val="1F497D"/>
                </a:solidFill>
                <a:latin typeface="Arial Black" panose="020B0A04020102020204" pitchFamily="34" charset="0"/>
              </a:rPr>
              <a:t>answer</a:t>
            </a:r>
            <a:r>
              <a:rPr lang="en-US" sz="2000" b="1" dirty="0" smtClean="0">
                <a:solidFill>
                  <a:srgbClr val="1F497D"/>
                </a:solidFill>
                <a:latin typeface="+mj-lt"/>
              </a:rPr>
              <a:t> those questions:</a:t>
            </a:r>
            <a:endParaRPr lang="en-US" sz="2000" b="1" dirty="0">
              <a:solidFill>
                <a:srgbClr val="1F497D"/>
              </a:solidFill>
              <a:latin typeface="+mj-lt"/>
            </a:endParaRP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1F497D"/>
                </a:solidFill>
              </a:rPr>
              <a:t>Literature reviews</a:t>
            </a: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1F497D"/>
                </a:solidFill>
              </a:rPr>
              <a:t>Online research</a:t>
            </a: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F497D"/>
                </a:solidFill>
              </a:rPr>
              <a:t>	</a:t>
            </a:r>
            <a:r>
              <a:rPr lang="en-US" sz="2400" b="1" dirty="0" smtClean="0">
                <a:solidFill>
                  <a:srgbClr val="1F497D"/>
                </a:solidFill>
              </a:rPr>
              <a:t>Interviews</a:t>
            </a:r>
            <a:r>
              <a:rPr lang="en-US" sz="2400" b="1" dirty="0">
                <a:solidFill>
                  <a:srgbClr val="1F497D"/>
                </a:solidFill>
              </a:rPr>
              <a:t>	</a:t>
            </a:r>
            <a:r>
              <a:rPr lang="en-US" b="1" dirty="0" smtClean="0">
                <a:solidFill>
                  <a:srgbClr val="1F497D"/>
                </a:solidFill>
              </a:rPr>
              <a:t>(talking w/ people)</a:t>
            </a:r>
            <a:r>
              <a:rPr lang="en-US" b="1" dirty="0">
                <a:solidFill>
                  <a:srgbClr val="1F497D"/>
                </a:solidFill>
              </a:rPr>
              <a:t>	</a:t>
            </a:r>
            <a:endParaRPr lang="en-US" b="1" dirty="0" smtClean="0">
              <a:solidFill>
                <a:srgbClr val="1F497D"/>
              </a:solidFill>
            </a:endParaRP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F497D"/>
                </a:solidFill>
              </a:rPr>
              <a:t>	</a:t>
            </a:r>
            <a:r>
              <a:rPr lang="en-US" sz="2400" b="1" dirty="0" smtClean="0">
                <a:solidFill>
                  <a:srgbClr val="1F497D"/>
                </a:solidFill>
              </a:rPr>
              <a:t>Surveys</a:t>
            </a:r>
            <a:endParaRPr lang="en-US" sz="2400" b="1" dirty="0">
              <a:solidFill>
                <a:srgbClr val="1F497D"/>
              </a:solidFill>
            </a:endParaRP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F497D"/>
                </a:solidFill>
              </a:rPr>
              <a:t>	</a:t>
            </a:r>
            <a:r>
              <a:rPr lang="en-US" sz="2400" b="1" dirty="0" smtClean="0">
                <a:solidFill>
                  <a:srgbClr val="1F497D"/>
                </a:solidFill>
              </a:rPr>
              <a:t>Site </a:t>
            </a:r>
            <a:r>
              <a:rPr lang="en-US" sz="2400" b="1" dirty="0">
                <a:solidFill>
                  <a:srgbClr val="1F497D"/>
                </a:solidFill>
              </a:rPr>
              <a:t>visits					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1F497D"/>
                </a:solidFill>
              </a:rPr>
              <a:t>	Inspection</a:t>
            </a:r>
            <a:r>
              <a:rPr lang="en-US" sz="2400" b="1" dirty="0">
                <a:solidFill>
                  <a:srgbClr val="1F497D"/>
                </a:solidFill>
              </a:rPr>
              <a:t>			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pPr marL="893763" lvl="0" indent="-357188" defTabSz="457200">
              <a:lnSpc>
                <a:spcPct val="13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F497D"/>
                </a:solidFill>
              </a:rPr>
              <a:t>	</a:t>
            </a:r>
            <a:r>
              <a:rPr lang="en-US" sz="2400" b="1" dirty="0" smtClean="0">
                <a:solidFill>
                  <a:srgbClr val="1F497D"/>
                </a:solidFill>
              </a:rPr>
              <a:t>Personal </a:t>
            </a:r>
            <a:r>
              <a:rPr lang="en-US" sz="2400" b="1" dirty="0">
                <a:solidFill>
                  <a:srgbClr val="1F497D"/>
                </a:solidFill>
              </a:rPr>
              <a:t>observation</a:t>
            </a:r>
          </a:p>
        </p:txBody>
      </p:sp>
      <p:sp>
        <p:nvSpPr>
          <p:cNvPr id="4" name="5-Point Star 3"/>
          <p:cNvSpPr/>
          <p:nvPr/>
        </p:nvSpPr>
        <p:spPr>
          <a:xfrm rot="779010">
            <a:off x="7374912" y="800974"/>
            <a:ext cx="685800" cy="6096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 dirty="0" smtClean="0"/>
              <a:t>For Example . . . 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685800" y="792162"/>
            <a:ext cx="7696200" cy="60658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50838" indent="-334963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800" i="1" dirty="0" smtClean="0">
              <a:solidFill>
                <a:schemeClr val="tx2"/>
              </a:solidFill>
            </a:endParaRPr>
          </a:p>
          <a:p>
            <a:pPr marL="350838" indent="4763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2400" i="1" dirty="0" smtClean="0">
                <a:solidFill>
                  <a:schemeClr val="tx2"/>
                </a:solidFill>
              </a:rPr>
              <a:t>To determine ways to make UVic a safer campus, our study will answer the following questions:</a:t>
            </a:r>
          </a:p>
          <a:p>
            <a:pPr marL="350838" indent="4763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200" i="1" dirty="0" smtClean="0">
              <a:solidFill>
                <a:schemeClr val="tx2"/>
              </a:solidFill>
            </a:endParaRP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What types of crime are most common on campus?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Where do the most crimes occur on campus?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Could safety be enhanced by installing surveillance cameras? 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Would the campus population be in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favour</a:t>
            </a:r>
            <a:r>
              <a:rPr lang="en-US" altLang="zh-CN" sz="2000" dirty="0" smtClean="0">
                <a:solidFill>
                  <a:schemeClr val="tx2"/>
                </a:solidFill>
              </a:rPr>
              <a:t> of these cameras?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ea typeface="宋体" charset="-122"/>
              </a:rPr>
              <a:t>Where would the best locations for such cameras be?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ea typeface="宋体" charset="-122"/>
              </a:rPr>
              <a:t>What types of surveillance cameras would be most suitable?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ea typeface="宋体" charset="-122"/>
              </a:rPr>
              <a:t>How would they be operated and maintained?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ea typeface="宋体" charset="-122"/>
              </a:rPr>
              <a:t>How many would be needed?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ea typeface="宋体" charset="-122"/>
              </a:rPr>
              <a:t>How much would they cost?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  <a:ea typeface="宋体" charset="-122"/>
              </a:rPr>
              <a:t>How long do they last?</a:t>
            </a:r>
          </a:p>
          <a:p>
            <a:pPr marL="1082675" indent="-334963"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  <a:ea typeface="宋体" charset="-122"/>
              </a:rPr>
              <a:t>How much energy do they consume: what do they cost to run?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For Example . . . 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767255"/>
            <a:ext cx="7315200" cy="6096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3888" indent="-514350"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4138" indent="2540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2400" i="1" dirty="0" smtClean="0">
                <a:solidFill>
                  <a:schemeClr val="accent1">
                    <a:lumMod val="75000"/>
                  </a:schemeClr>
                </a:solidFill>
              </a:rPr>
              <a:t>We will use the following methods to gather needed information to answer our questions:</a:t>
            </a:r>
          </a:p>
          <a:p>
            <a:pPr marL="623888" indent="-514350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4375" lvl="1" indent="-322263" eaLnBrk="1" hangingPunct="1">
              <a:lnSpc>
                <a:spcPct val="9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100" dirty="0" smtClean="0">
                <a:solidFill>
                  <a:schemeClr val="accent1">
                    <a:lumMod val="75000"/>
                  </a:schemeClr>
                </a:solidFill>
              </a:rPr>
              <a:t>ompile data on campus crime from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Oak Bay Police records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</a:rPr>
              <a:t>Saanich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 Police records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UVIC Campus Security records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Housing Services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Student surveys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200" dirty="0" smtClean="0">
              <a:solidFill>
                <a:schemeClr val="tx2"/>
              </a:solidFill>
            </a:endParaRPr>
          </a:p>
          <a:p>
            <a:pPr marL="714375" lvl="1" indent="-322263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zh-CN" sz="2100" dirty="0" smtClean="0">
                <a:solidFill>
                  <a:schemeClr val="accent1"/>
                </a:solidFill>
              </a:rPr>
              <a:t>2.</a:t>
            </a:r>
            <a:r>
              <a:rPr lang="en-US" altLang="zh-CN" sz="21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Review published studies on the impacts of video surveillance, especially on University campuses</a:t>
            </a:r>
          </a:p>
          <a:p>
            <a:pPr marL="830263" lvl="1" indent="-43815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zh-CN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4375" lvl="1" indent="-322263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3. Conduct a site visit to determine appropriate locations for cameras on campus and to identify how many would be needed</a:t>
            </a:r>
          </a:p>
          <a:p>
            <a:pPr marL="714375" lvl="1" indent="-322263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zh-CN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4375" lvl="1" indent="-322263" eaLnBrk="1" hangingPunct="1">
              <a:lnSpc>
                <a:spcPct val="900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Research camera models and costs online</a:t>
            </a:r>
          </a:p>
          <a:p>
            <a:pPr marL="714375" lvl="1" indent="-322263" eaLnBrk="1" hangingPunct="1">
              <a:lnSpc>
                <a:spcPct val="900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Conduct online research to determine energy consumption</a:t>
            </a:r>
          </a:p>
          <a:p>
            <a:pPr marL="623888" indent="-514350" eaLnBrk="1" hangingPunct="1">
              <a:buFont typeface="Wingdings 3" pitchFamily="18" charset="2"/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Writing Prompt: Brainstorm Research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15962"/>
            <a:ext cx="5638800" cy="6142037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Consider where you might find</a:t>
            </a:r>
            <a:r>
              <a:rPr lang="en-US" sz="2800" dirty="0" smtClean="0">
                <a:latin typeface="Arial Black" panose="020B0A04020102020204" pitchFamily="34" charset="0"/>
              </a:rPr>
              <a:t> answers </a:t>
            </a:r>
            <a:r>
              <a:rPr lang="en-US" sz="2000" dirty="0" smtClean="0"/>
              <a:t>to your questions: </a:t>
            </a:r>
          </a:p>
          <a:p>
            <a:pPr marL="976313"/>
            <a:r>
              <a:rPr lang="en-US" sz="2400" dirty="0" smtClean="0"/>
              <a:t>Where will you need to look?</a:t>
            </a:r>
          </a:p>
          <a:p>
            <a:pPr marL="976313"/>
            <a:r>
              <a:rPr lang="en-US" sz="2400" dirty="0" smtClean="0"/>
              <a:t>Who could you ask that might have the information?</a:t>
            </a:r>
          </a:p>
          <a:p>
            <a:pPr marL="976313"/>
            <a:endParaRPr lang="en-US" sz="1200" dirty="0"/>
          </a:p>
          <a:p>
            <a:pPr marL="0" indent="0">
              <a:buNone/>
            </a:pPr>
            <a:r>
              <a:rPr lang="en-US" sz="2000" dirty="0" smtClean="0"/>
              <a:t>Be as specific as possible about the methodology for data-gathering</a:t>
            </a:r>
          </a:p>
          <a:p>
            <a:pPr marL="0" indent="0">
              <a:buNone/>
            </a:pPr>
            <a:endParaRPr lang="en-US" sz="800" dirty="0" smtClean="0"/>
          </a:p>
          <a:p>
            <a:pPr marL="633413" indent="0">
              <a:buNone/>
            </a:pPr>
            <a:r>
              <a:rPr lang="en-US" sz="2000" dirty="0" smtClean="0"/>
              <a:t>Don’t just say, </a:t>
            </a:r>
            <a:r>
              <a:rPr lang="en-US" i="1" dirty="0"/>
              <a:t>W</a:t>
            </a:r>
            <a:r>
              <a:rPr lang="en-US" i="1" dirty="0" smtClean="0"/>
              <a:t>e</a:t>
            </a:r>
            <a:r>
              <a:rPr lang="en-US" sz="2000" i="1" dirty="0" smtClean="0"/>
              <a:t> will ask the University what its electrical bills are</a:t>
            </a:r>
          </a:p>
          <a:p>
            <a:pPr marL="633413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/>
              <a:t>Identify specific departments or individuals: </a:t>
            </a:r>
          </a:p>
          <a:p>
            <a:pPr marL="976313"/>
            <a:r>
              <a:rPr lang="en-US" i="1" dirty="0" smtClean="0"/>
              <a:t>We</a:t>
            </a:r>
            <a:r>
              <a:rPr lang="en-US" sz="2000" i="1" dirty="0" smtClean="0"/>
              <a:t> will approach Facilities Management </a:t>
            </a:r>
          </a:p>
          <a:p>
            <a:pPr marL="976313"/>
            <a:r>
              <a:rPr lang="en-US" i="1" dirty="0" smtClean="0"/>
              <a:t>We</a:t>
            </a:r>
            <a:r>
              <a:rPr lang="en-US" sz="2000" i="1" dirty="0" smtClean="0"/>
              <a:t> will interview Traffic and Security</a:t>
            </a:r>
            <a:endParaRPr lang="en-US" dirty="0"/>
          </a:p>
          <a:p>
            <a:pPr marL="976313"/>
            <a:r>
              <a:rPr lang="en-US" i="1" dirty="0" smtClean="0"/>
              <a:t>We will contact the Office of </a:t>
            </a:r>
            <a:r>
              <a:rPr lang="en-US" sz="2000" i="1" dirty="0" smtClean="0"/>
              <a:t>Planning and Sustainability </a:t>
            </a:r>
            <a:endParaRPr lang="en-US" i="1" dirty="0"/>
          </a:p>
          <a:p>
            <a:pPr marL="976313"/>
            <a:r>
              <a:rPr lang="en-US" sz="2000" i="1" dirty="0" smtClean="0"/>
              <a:t>We will approach University Systems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311462" y="1395246"/>
            <a:ext cx="2451538" cy="48307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 smtClean="0">
                <a:latin typeface="Arial Black" panose="020B0A04020102020204" pitchFamily="34" charset="0"/>
              </a:rPr>
              <a:t>UVic Directory </a:t>
            </a:r>
            <a:r>
              <a:rPr lang="en-US" sz="2000" b="1" dirty="0" smtClean="0"/>
              <a:t>is </a:t>
            </a:r>
            <a:r>
              <a:rPr lang="en-US" sz="2400" b="1" dirty="0" smtClean="0"/>
              <a:t>a rich resource for finding out about the University’s various departments and offices, including staff and other personnel 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Any Questions? Check in with 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0"/>
            <a:ext cx="5181600" cy="3657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sz="2400" dirty="0" smtClean="0">
                <a:latin typeface="Arial Black" panose="020B0A04020102020204" pitchFamily="34" charset="0"/>
              </a:rPr>
              <a:t>And with that, it’s time to move on to the final section of the proposal: the </a:t>
            </a:r>
            <a:r>
              <a:rPr lang="en-CA" sz="3200" dirty="0" smtClean="0">
                <a:latin typeface="Arial Black" panose="020B0A04020102020204" pitchFamily="34" charset="0"/>
              </a:rPr>
              <a:t>Management Plan</a:t>
            </a:r>
          </a:p>
          <a:p>
            <a:pPr marL="0" indent="0" algn="ctr">
              <a:buNone/>
            </a:pPr>
            <a:endParaRPr lang="en-CA" sz="24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CA" sz="2400" dirty="0" smtClean="0">
                <a:latin typeface="Arial Black" panose="020B0A04020102020204" pitchFamily="34" charset="0"/>
              </a:rPr>
              <a:t>Review my next set of slides for this next, very straightforward final step</a:t>
            </a:r>
            <a:endParaRPr lang="en-CA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0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Thanks for Going through these Slides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/>
            <a:endParaRPr lang="en-US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Proposal Template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5791200" cy="50927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Projects, Different Proposals, Different Tasks . . . </a:t>
            </a:r>
          </a:p>
          <a:p>
            <a:pPr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But Same 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Basic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Structure or Template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673725"/>
              </p:ext>
            </p:extLst>
          </p:nvPr>
        </p:nvGraphicFramePr>
        <p:xfrm>
          <a:off x="4724400" y="914400"/>
          <a:ext cx="4267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Present a Complete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7974"/>
            <a:ext cx="5638800" cy="2659626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PROBLEM DEFINITION</a:t>
            </a:r>
            <a:endParaRPr lang="en-US" sz="28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1.1 Need Statement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1.2 Goal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1.3 Objectives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1.4 Constraints</a:t>
            </a:r>
          </a:p>
          <a:p>
            <a:pPr marL="1150938" indent="-295275" eaLnBrk="1" hangingPunct="1"/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SzPct val="95000"/>
              <a:buNone/>
            </a:pPr>
            <a:endParaRPr lang="en-US" sz="11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21294697">
            <a:off x="4255354" y="2188283"/>
            <a:ext cx="4343098" cy="2479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Problem Definition </a:t>
            </a:r>
          </a:p>
          <a:p>
            <a:pPr algn="ctr"/>
            <a:r>
              <a:rPr lang="en-CA" sz="2400" b="1" dirty="0" smtClean="0"/>
              <a:t>in all its parts forms the </a:t>
            </a:r>
            <a:r>
              <a:rPr lang="en-CA" sz="2400" b="1" dirty="0" smtClean="0">
                <a:latin typeface="Arial Black" panose="020B0A04020102020204" pitchFamily="34" charset="0"/>
              </a:rPr>
              <a:t>Introductory material </a:t>
            </a:r>
            <a:r>
              <a:rPr lang="en-CA" sz="2400" b="1" dirty="0" smtClean="0"/>
              <a:t>of your proposal</a:t>
            </a:r>
            <a:endParaRPr lang="en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4267200"/>
            <a:ext cx="3124200" cy="2057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44450" algn="ctr" eaLnBrk="1" hangingPunct="1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Finally end with the potential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benefits of solving the problem</a:t>
            </a:r>
          </a:p>
        </p:txBody>
      </p:sp>
      <p:sp>
        <p:nvSpPr>
          <p:cNvPr id="5" name="Down Arrow 4"/>
          <p:cNvSpPr/>
          <p:nvPr/>
        </p:nvSpPr>
        <p:spPr>
          <a:xfrm>
            <a:off x="2084764" y="3347830"/>
            <a:ext cx="609600" cy="990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Add the Sections for the Main Body . . .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5186"/>
            <a:ext cx="6705600" cy="199661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30225" lvl="1" indent="-457200">
              <a:buClr>
                <a:srgbClr val="002060"/>
              </a:buClr>
              <a:buSzPct val="95000"/>
              <a:buFont typeface="+mj-lt"/>
              <a:buAutoNum type="arabicPeriod" startAt="2"/>
            </a:pPr>
            <a:r>
              <a:rPr lang="en-US" sz="3200" dirty="0" smtClean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PLAN OF ACTION:</a:t>
            </a:r>
            <a:r>
              <a:rPr lang="en-US" sz="2200" dirty="0" smtClean="0">
                <a:solidFill>
                  <a:srgbClr val="1F497D"/>
                </a:solidFill>
              </a:rPr>
              <a:t> </a:t>
            </a:r>
          </a:p>
          <a:p>
            <a:pPr marL="530225" lvl="1" indent="0">
              <a:buClr>
                <a:srgbClr val="002060"/>
              </a:buClr>
              <a:buSzPct val="95000"/>
              <a:buNone/>
            </a:pPr>
            <a:r>
              <a:rPr lang="en-US" sz="2200" dirty="0" smtClean="0">
                <a:solidFill>
                  <a:srgbClr val="1F497D"/>
                </a:solidFill>
              </a:rPr>
              <a:t>The Plan of Action details how </a:t>
            </a:r>
            <a:r>
              <a:rPr lang="en-US" sz="2200" dirty="0">
                <a:solidFill>
                  <a:srgbClr val="1F497D"/>
                </a:solidFill>
              </a:rPr>
              <a:t>you’re going to tackle </a:t>
            </a:r>
            <a:r>
              <a:rPr lang="en-US" sz="2200" dirty="0" smtClean="0">
                <a:solidFill>
                  <a:srgbClr val="1F497D"/>
                </a:solidFill>
              </a:rPr>
              <a:t>the problem</a:t>
            </a:r>
            <a:r>
              <a:rPr lang="en-US" sz="2200" dirty="0">
                <a:solidFill>
                  <a:srgbClr val="1F497D"/>
                </a:solidFill>
              </a:rPr>
              <a:t>:</a:t>
            </a:r>
            <a:r>
              <a:rPr lang="en-US" sz="2200" dirty="0" smtClean="0">
                <a:solidFill>
                  <a:srgbClr val="1F497D"/>
                </a:solidFill>
              </a:rPr>
              <a:t> your </a:t>
            </a:r>
            <a:r>
              <a:rPr lang="en-US" sz="22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design solution </a:t>
            </a:r>
            <a:r>
              <a:rPr lang="en-US" sz="2200" dirty="0" smtClean="0">
                <a:solidFill>
                  <a:srgbClr val="1F497D"/>
                </a:solidFill>
                <a:latin typeface="+mn-lt"/>
              </a:rPr>
              <a:t>for </a:t>
            </a:r>
            <a:r>
              <a:rPr lang="en-US" sz="2200" dirty="0" smtClean="0">
                <a:solidFill>
                  <a:srgbClr val="1F497D"/>
                </a:solidFill>
              </a:rPr>
              <a:t>remedying the Need and the practical logistics of actually creating or building it</a:t>
            </a:r>
            <a:endParaRPr lang="en-US" sz="2200" dirty="0">
              <a:solidFill>
                <a:srgbClr val="1F497D"/>
              </a:solidFill>
            </a:endParaRPr>
          </a:p>
          <a:p>
            <a:pPr marL="457200" lvl="0" indent="-457200">
              <a:buSzPct val="95000"/>
              <a:buFont typeface="+mj-lt"/>
              <a:buAutoNum type="arabicPeriod"/>
            </a:pP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154824"/>
            <a:ext cx="3736258" cy="300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42913" lvl="0" indent="-295275">
              <a:buSzPct val="95000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2.1 Technical Plan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65113" lvl="0">
              <a:buSzPct val="95000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Identify what you will actually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do, create, or build: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case, this is where you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describe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your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design sketch for the cable-pulling robot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3065" y="3170239"/>
            <a:ext cx="4343400" cy="345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3413" indent="-544513" eaLnBrk="1" hangingPunct="1">
              <a:lnSpc>
                <a:spcPct val="100000"/>
              </a:lnSpc>
              <a:buSzPct val="95000"/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2.2 Management Plan</a:t>
            </a:r>
          </a:p>
          <a:p>
            <a:pPr marL="176213" indent="-1588" eaLnBrk="1" hangingPunct="1">
              <a:lnSpc>
                <a:spcPct val="100000"/>
              </a:lnSpc>
              <a:buSzPct val="95000"/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Show how the technical plan just described will be implemented: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987425" indent="-692150" eaLnBrk="1" hangingPunct="1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2.2.1 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time-frame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for building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it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295275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2.2.2 The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costs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of building it</a:t>
            </a:r>
          </a:p>
          <a:p>
            <a:pPr marL="987425" indent="-692150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2.2.3 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qualifications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for building it</a:t>
            </a:r>
          </a:p>
        </p:txBody>
      </p:sp>
    </p:spTree>
    <p:extLst>
      <p:ext uri="{BB962C8B-B14F-4D97-AF65-F5344CB8AC3E}">
        <p14:creationId xmlns:p14="http://schemas.microsoft.com/office/powerpoint/2010/main" val="135123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838200"/>
            <a:ext cx="6515100" cy="5638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 smtClean="0"/>
              <a:t>Once you’ve gone through the following slides and completed the Writing Prompts, you should be able to</a:t>
            </a:r>
          </a:p>
          <a:p>
            <a:pPr marL="0" indent="0">
              <a:buNone/>
            </a:pPr>
            <a:endParaRPr lang="en-CA" sz="1200" dirty="0" smtClean="0"/>
          </a:p>
          <a:p>
            <a:pPr marL="714375">
              <a:buClr>
                <a:schemeClr val="accent1">
                  <a:lumMod val="75000"/>
                </a:schemeClr>
              </a:buClr>
            </a:pPr>
            <a:r>
              <a:rPr lang="en-CA" dirty="0" smtClean="0"/>
              <a:t>Recognize what the </a:t>
            </a:r>
            <a:r>
              <a:rPr lang="en-CA" sz="2400" dirty="0" smtClean="0">
                <a:latin typeface="Arial Black" panose="020B0A04020102020204" pitchFamily="34" charset="0"/>
              </a:rPr>
              <a:t>Technical Plan </a:t>
            </a:r>
            <a:r>
              <a:rPr lang="en-CA" dirty="0" smtClean="0"/>
              <a:t>of a research proposal consists of, </a:t>
            </a:r>
            <a:r>
              <a:rPr lang="en-CA" dirty="0" err="1" smtClean="0"/>
              <a:t>ie</a:t>
            </a:r>
            <a:r>
              <a:rPr lang="en-CA" dirty="0" smtClean="0"/>
              <a:t>. </a:t>
            </a:r>
            <a:r>
              <a:rPr lang="en-CA" dirty="0"/>
              <a:t>a</a:t>
            </a:r>
            <a:r>
              <a:rPr lang="en-CA" dirty="0" smtClean="0">
                <a:latin typeface="Arial Black" panose="020B0A04020102020204" pitchFamily="34" charset="0"/>
              </a:rPr>
              <a:t> plan </a:t>
            </a:r>
            <a:r>
              <a:rPr lang="en-CA" dirty="0" smtClean="0"/>
              <a:t>or </a:t>
            </a:r>
            <a:r>
              <a:rPr lang="en-CA" dirty="0" smtClean="0">
                <a:latin typeface="Arial Black" panose="020B0A04020102020204" pitchFamily="34" charset="0"/>
              </a:rPr>
              <a:t>METHODOLOGY</a:t>
            </a:r>
            <a:r>
              <a:rPr lang="en-CA" dirty="0" smtClean="0">
                <a:latin typeface="+mn-lt"/>
              </a:rPr>
              <a:t> for investigating the feasibility of your proposed design solution</a:t>
            </a:r>
            <a:endParaRPr lang="en-CA" dirty="0" smtClean="0"/>
          </a:p>
          <a:p>
            <a:pPr marL="714375">
              <a:buClr>
                <a:schemeClr val="accent1">
                  <a:lumMod val="75000"/>
                </a:schemeClr>
              </a:buClr>
            </a:pPr>
            <a:endParaRPr lang="en-CA" sz="1200" dirty="0" smtClean="0"/>
          </a:p>
          <a:p>
            <a:pPr marL="714375">
              <a:buClr>
                <a:schemeClr val="accent1">
                  <a:lumMod val="75000"/>
                </a:schemeClr>
              </a:buClr>
            </a:pPr>
            <a:r>
              <a:rPr lang="en-CA" dirty="0" smtClean="0"/>
              <a:t>Formulate</a:t>
            </a:r>
            <a:r>
              <a:rPr lang="en-CA" dirty="0" smtClean="0">
                <a:latin typeface="Arial Black" panose="020B0A04020102020204" pitchFamily="34" charset="0"/>
              </a:rPr>
              <a:t> pertinent questions </a:t>
            </a:r>
            <a:r>
              <a:rPr lang="en-CA" dirty="0" smtClean="0"/>
              <a:t>to build the foundation of an effective research plan </a:t>
            </a:r>
            <a:endParaRPr lang="en-CA" sz="800" dirty="0" smtClean="0"/>
          </a:p>
          <a:p>
            <a:pPr marL="1344613" indent="0">
              <a:buClr>
                <a:schemeClr val="accent1">
                  <a:lumMod val="75000"/>
                </a:schemeClr>
              </a:buClr>
              <a:buNone/>
            </a:pP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brainstorming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to generate as many questions as you can!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714375">
              <a:buClr>
                <a:schemeClr val="accent1">
                  <a:lumMod val="75000"/>
                </a:schemeClr>
              </a:buClr>
            </a:pPr>
            <a:endParaRPr lang="en-CA" sz="1200" dirty="0" smtClean="0"/>
          </a:p>
          <a:p>
            <a:pPr marL="714375">
              <a:buClr>
                <a:schemeClr val="accent1">
                  <a:lumMod val="75000"/>
                </a:schemeClr>
              </a:buClr>
            </a:pPr>
            <a:r>
              <a:rPr lang="en-CA" dirty="0" smtClean="0"/>
              <a:t>Devise an effective </a:t>
            </a:r>
            <a:r>
              <a:rPr lang="en-CA" dirty="0" smtClean="0">
                <a:latin typeface="Arial Black" panose="020B0A04020102020204" pitchFamily="34" charset="0"/>
              </a:rPr>
              <a:t>methodology</a:t>
            </a:r>
            <a:r>
              <a:rPr lang="en-CA" dirty="0" smtClean="0"/>
              <a:t>: reflect on potential avenues for </a:t>
            </a:r>
            <a:r>
              <a:rPr lang="en-CA" dirty="0" smtClean="0">
                <a:latin typeface="Arial Black" panose="020B0A04020102020204" pitchFamily="34" charset="0"/>
              </a:rPr>
              <a:t>finding answers </a:t>
            </a:r>
            <a:r>
              <a:rPr lang="en-CA" dirty="0" smtClean="0"/>
              <a:t>to the questions you just generated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35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Move on to the Technical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31" y="894776"/>
            <a:ext cx="3886200" cy="2590800"/>
          </a:xfr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sz="2400" dirty="0"/>
              <a:t>Having composed your </a:t>
            </a:r>
            <a:r>
              <a:rPr lang="en-CA" sz="2400" dirty="0">
                <a:latin typeface="Arial Black" panose="020B0A04020102020204" pitchFamily="34" charset="0"/>
              </a:rPr>
              <a:t>Problem Definition</a:t>
            </a:r>
            <a:r>
              <a:rPr lang="en-CA" sz="2400" dirty="0"/>
              <a:t>, you’re now ready to </a:t>
            </a:r>
            <a:r>
              <a:rPr lang="en-CA" sz="2400" dirty="0" smtClean="0"/>
              <a:t>move on to </a:t>
            </a:r>
            <a:r>
              <a:rPr lang="en-CA" sz="2400" dirty="0"/>
              <a:t>core </a:t>
            </a:r>
            <a:r>
              <a:rPr lang="en-CA" sz="2400" dirty="0" smtClean="0"/>
              <a:t>of </a:t>
            </a:r>
            <a:r>
              <a:rPr lang="en-CA" sz="2400" dirty="0"/>
              <a:t>a proposal: the </a:t>
            </a:r>
            <a:r>
              <a:rPr lang="en-CA" sz="2400" dirty="0">
                <a:latin typeface="Arial Black" panose="020B0A04020102020204" pitchFamily="34" charset="0"/>
              </a:rPr>
              <a:t>Plan of </a:t>
            </a:r>
            <a:r>
              <a:rPr lang="en-CA" sz="2400" dirty="0" smtClean="0">
                <a:latin typeface="Arial Black" panose="020B0A04020102020204" pitchFamily="34" charset="0"/>
              </a:rPr>
              <a:t>Action</a:t>
            </a:r>
          </a:p>
          <a:p>
            <a:pPr marL="0" indent="0" algn="ctr">
              <a:buNone/>
            </a:pPr>
            <a:endParaRPr lang="en-CA" sz="24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5035769" y="894776"/>
            <a:ext cx="3657600" cy="4062725"/>
          </a:xfrm>
          <a:prstGeom prst="rect">
            <a:avLst/>
          </a:prstGeom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2813">
              <a:buNone/>
            </a:pPr>
            <a:r>
              <a:rPr lang="en-US" sz="2800" dirty="0" smtClean="0">
                <a:solidFill>
                  <a:srgbClr val="474B78"/>
                </a:solidFill>
              </a:rPr>
              <a:t>The following slides cover steps for producing a solid </a:t>
            </a:r>
            <a:r>
              <a:rPr lang="en-US" sz="2800" dirty="0" smtClean="0"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Technical Plan</a:t>
            </a:r>
            <a:endParaRPr lang="en-US" sz="2800" dirty="0" smtClean="0">
              <a:solidFill>
                <a:srgbClr val="474B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defTabSz="912813">
              <a:buNone/>
            </a:pPr>
            <a:r>
              <a:rPr lang="en-US" sz="1200" dirty="0" smtClean="0">
                <a:solidFill>
                  <a:srgbClr val="474B78"/>
                </a:solidFill>
              </a:rPr>
              <a:t> </a:t>
            </a:r>
          </a:p>
          <a:p>
            <a:pPr marL="0" indent="0" algn="ctr" defTabSz="912813">
              <a:buNone/>
            </a:pPr>
            <a:r>
              <a:rPr lang="en-US" sz="2800" dirty="0" smtClean="0">
                <a:solidFill>
                  <a:srgbClr val="474B78"/>
                </a:solidFill>
              </a:rPr>
              <a:t>Review them carefully when drafting your proposal, applying the given Writing Prompts</a:t>
            </a:r>
            <a:br>
              <a:rPr lang="en-US" sz="2800" dirty="0" smtClean="0">
                <a:solidFill>
                  <a:srgbClr val="474B78"/>
                </a:solidFill>
              </a:rPr>
            </a:br>
            <a:endParaRPr lang="en-US" sz="2800" dirty="0" smtClean="0">
              <a:solidFill>
                <a:srgbClr val="474B78"/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3890169" y="2998802"/>
            <a:ext cx="1439862" cy="1143000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Learning outcomes for ENGR </a:t>
            </a:r>
            <a:r>
              <a:rPr lang="en-CA" sz="2000" b="1" dirty="0"/>
              <a:t>240 </a:t>
            </a:r>
            <a:r>
              <a:rPr lang="en-CA" sz="2000" b="1" dirty="0" smtClean="0"/>
              <a:t>focus on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procedural knowledge</a:t>
            </a:r>
            <a:r>
              <a:rPr lang="en-CA" sz="2000" b="1" dirty="0" smtClean="0"/>
              <a:t>: </a:t>
            </a:r>
            <a:r>
              <a:rPr lang="en-CA" sz="2000" b="1" dirty="0" smtClean="0">
                <a:latin typeface="Arial Black" panose="020B0A04020102020204" pitchFamily="34" charset="0"/>
              </a:rPr>
              <a:t>applying certain steps </a:t>
            </a:r>
            <a:r>
              <a:rPr lang="en-CA" sz="2000" b="1" dirty="0" smtClean="0"/>
              <a:t>to produce </a:t>
            </a:r>
            <a:r>
              <a:rPr lang="en-CA" sz="2000" b="1" dirty="0"/>
              <a:t>a </a:t>
            </a:r>
            <a:r>
              <a:rPr lang="en-CA" sz="2000" b="1" dirty="0" smtClean="0"/>
              <a:t>given outcome or deliverable </a:t>
            </a:r>
          </a:p>
          <a:p>
            <a:pPr algn="ctr"/>
            <a:endParaRPr lang="en-CA" sz="1200" b="1" dirty="0" smtClean="0"/>
          </a:p>
          <a:p>
            <a:pPr algn="ctr"/>
            <a:r>
              <a:rPr lang="en-CA" sz="2000" b="1" dirty="0" smtClean="0">
                <a:latin typeface="Arial Black" panose="020B0A04020102020204" pitchFamily="34" charset="0"/>
              </a:rPr>
              <a:t>Closely follow the steps </a:t>
            </a:r>
            <a:r>
              <a:rPr lang="en-CA" sz="2000" b="1" dirty="0" smtClean="0">
                <a:latin typeface="+mj-lt"/>
              </a:rPr>
              <a:t>(i.e. learning outcomes) </a:t>
            </a:r>
            <a:r>
              <a:rPr lang="en-CA" sz="2000" b="1" dirty="0" smtClean="0">
                <a:latin typeface="Arial Black" panose="020B0A04020102020204" pitchFamily="34" charset="0"/>
              </a:rPr>
              <a:t>laid out on this slide deck for best results</a:t>
            </a:r>
            <a:endParaRPr lang="en-CA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0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echnical Plan for a Research Proposal </a:t>
            </a:r>
            <a:r>
              <a:rPr lang="en-US" dirty="0"/>
              <a:t>=</a:t>
            </a:r>
            <a:r>
              <a:rPr lang="en-US" dirty="0" smtClean="0"/>
              <a:t> 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851" y="717221"/>
            <a:ext cx="5762297" cy="61105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342900" lvl="1" indent="-3175">
              <a:buNone/>
            </a:pPr>
            <a:r>
              <a:rPr 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Technical Plan = Key to Success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Here is where you detail what you will actually do: in this case, offer a </a:t>
            </a:r>
            <a:r>
              <a:rPr lang="en-US" sz="2400" dirty="0" smtClean="0">
                <a:latin typeface="Arial Black" panose="020B0A04020102020204" pitchFamily="34" charset="0"/>
              </a:rPr>
              <a:t>methodology </a:t>
            </a:r>
            <a:r>
              <a:rPr lang="en-US" sz="2400" dirty="0" smtClean="0"/>
              <a:t>for </a:t>
            </a:r>
            <a:r>
              <a:rPr lang="en-US" sz="2400" dirty="0" smtClean="0">
                <a:latin typeface="Arial Black" panose="020B0A04020102020204" pitchFamily="34" charset="0"/>
              </a:rPr>
              <a:t>assessing</a:t>
            </a:r>
            <a:r>
              <a:rPr lang="en-US" sz="2400" dirty="0" smtClean="0"/>
              <a:t> the </a:t>
            </a:r>
            <a:r>
              <a:rPr lang="en-US" sz="2400" dirty="0" smtClean="0">
                <a:latin typeface="Arial Black" panose="020B0A04020102020204" pitchFamily="34" charset="0"/>
              </a:rPr>
              <a:t>feasibility</a:t>
            </a:r>
            <a:r>
              <a:rPr lang="en-US" sz="2400" dirty="0" smtClean="0"/>
              <a:t> of your proposed design solution</a:t>
            </a:r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400" dirty="0" smtClean="0"/>
              <a:t>Present a thorough set of </a:t>
            </a:r>
            <a:r>
              <a:rPr lang="en-US" sz="2400" dirty="0" smtClean="0">
                <a:latin typeface="Arial Black" panose="020B0A04020102020204" pitchFamily="34" charset="0"/>
              </a:rPr>
              <a:t>questions </a:t>
            </a:r>
            <a:r>
              <a:rPr lang="en-US" sz="2400" dirty="0" smtClean="0"/>
              <a:t>relating to the problem, solution, and projected benefits, plus </a:t>
            </a:r>
            <a:r>
              <a:rPr lang="en-US" sz="2400" dirty="0" smtClean="0">
                <a:latin typeface="Arial Black" panose="020B0A04020102020204" pitchFamily="34" charset="0"/>
              </a:rPr>
              <a:t>how </a:t>
            </a:r>
            <a:r>
              <a:rPr lang="en-US" sz="2400" dirty="0" smtClean="0"/>
              <a:t>you intend to go about answering them . . 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953000" y="4038600"/>
            <a:ext cx="3962400" cy="21336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Ask Lots of Questions!</a:t>
            </a:r>
            <a:endParaRPr lang="en-US" dirty="0"/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0" y="563562"/>
            <a:ext cx="5832104" cy="62944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1125" indent="-1588" eaLnBrk="1" hangingPunct="1">
              <a:buFont typeface="Wingdings 3" pitchFamily="18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The </a:t>
            </a:r>
            <a:r>
              <a:rPr lang="en-US" sz="26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Technical Plan </a:t>
            </a:r>
            <a:r>
              <a:rPr lang="en-US" sz="2000" dirty="0" smtClean="0">
                <a:solidFill>
                  <a:schemeClr val="tx2"/>
                </a:solidFill>
              </a:rPr>
              <a:t>determines the success of any proposal</a:t>
            </a:r>
          </a:p>
          <a:p>
            <a:pPr marL="111125" indent="-1588" eaLnBrk="1" hangingPunct="1">
              <a:buFont typeface="Wingdings 3" pitchFamily="18" charset="2"/>
              <a:buNone/>
            </a:pPr>
            <a:endParaRPr lang="en-US" sz="1100" dirty="0" smtClean="0">
              <a:solidFill>
                <a:schemeClr val="tx2"/>
              </a:solidFill>
            </a:endParaRPr>
          </a:p>
          <a:p>
            <a:pPr marL="111125" indent="-1588" eaLnBrk="1" hangingPunct="1">
              <a:buFont typeface="Wingdings 3" pitchFamily="18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research proposals, a robust plan for </a:t>
            </a:r>
            <a:r>
              <a:rPr lang="en-US" sz="2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data-gathering </a:t>
            </a:r>
            <a:r>
              <a:rPr lang="en-US" sz="2400" dirty="0" smtClean="0">
                <a:solidFill>
                  <a:schemeClr val="tx2"/>
                </a:solidFill>
              </a:rPr>
              <a:t>depend on asking the right range and kinds of </a:t>
            </a:r>
            <a:r>
              <a:rPr lang="en-US" sz="2800" dirty="0" smtClean="0">
                <a:solidFill>
                  <a:schemeClr val="tx2"/>
                </a:solidFill>
                <a:latin typeface="Arial Black" pitchFamily="34" charset="0"/>
              </a:rPr>
              <a:t>questions</a:t>
            </a:r>
          </a:p>
          <a:p>
            <a:pPr marL="111125" indent="-1588" eaLnBrk="1" hangingPunct="1">
              <a:buFont typeface="Wingdings 3" pitchFamily="18" charset="2"/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536575" indent="-1588" eaLnBrk="1" hangingPunct="1">
              <a:buNone/>
            </a:pPr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Clients</a:t>
            </a:r>
            <a:r>
              <a:rPr lang="en-US" dirty="0" smtClean="0">
                <a:solidFill>
                  <a:schemeClr val="tx2"/>
                </a:solidFill>
              </a:rPr>
              <a:t> and other stakeholders</a:t>
            </a:r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—users, technicians, administrators, bean counters, community members</a:t>
            </a:r>
            <a:r>
              <a:rPr lang="en-US" dirty="0" smtClean="0">
                <a:solidFill>
                  <a:schemeClr val="tx2"/>
                </a:solidFill>
              </a:rPr>
              <a:t>, etc.—have </a:t>
            </a:r>
            <a:r>
              <a:rPr lang="en-US" dirty="0">
                <a:solidFill>
                  <a:schemeClr val="tx2"/>
                </a:solidFill>
              </a:rPr>
              <a:t>lots of </a:t>
            </a:r>
            <a:r>
              <a:rPr lang="en-US" dirty="0" smtClean="0">
                <a:solidFill>
                  <a:schemeClr val="tx2"/>
                </a:solidFill>
              </a:rPr>
              <a:t>questions about the impact of any proposed change, including how it might be implemented, and how it’s likely to affect them. Preempt </a:t>
            </a:r>
            <a:r>
              <a:rPr lang="en-US" dirty="0">
                <a:solidFill>
                  <a:schemeClr val="tx2"/>
                </a:solidFill>
              </a:rPr>
              <a:t>them by anticipating </a:t>
            </a:r>
            <a:r>
              <a:rPr lang="en-US" dirty="0" smtClean="0">
                <a:solidFill>
                  <a:schemeClr val="tx2"/>
                </a:solidFill>
              </a:rPr>
              <a:t>such questions—and consider where you might find answers!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3252" name="Picture 4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281744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7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7877" y="1959057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8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1829" y="355145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9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950" y="1870471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0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340" y="32659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11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0854" y="2330929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8" name="Picture 18" descr="C:\Documents and Settings\Jason\Local Settings\Temporary Internet Files\Content.IE5\JDZX5SCU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1529" y="316706"/>
            <a:ext cx="162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C:\Documents and Settings\Jason\Local Settings\Temporary Internet Files\Content.IE5\LYEYTJ7U\MM90025450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340" y="1111059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00400" y="5606893"/>
            <a:ext cx="5943600" cy="12511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11125" indent="-1588" algn="ctr" eaLnBrk="1" hangingPunct="1">
              <a:buFont typeface="Wingdings 3" pitchFamily="18" charset="2"/>
              <a:buNone/>
            </a:pPr>
            <a:r>
              <a:rPr lang="en-US" b="1" dirty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more in-depth </a:t>
            </a:r>
            <a:r>
              <a:rPr lang="en-US" b="1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detailed</a:t>
            </a:r>
            <a:r>
              <a:rPr lang="en-US" b="1" dirty="0">
                <a:solidFill>
                  <a:schemeClr val="tx2"/>
                </a:solidFill>
              </a:rPr>
              <a:t> your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 questions, </a:t>
            </a:r>
            <a:r>
              <a:rPr lang="en-US" b="1" dirty="0">
                <a:solidFill>
                  <a:schemeClr val="tx2"/>
                </a:solidFill>
              </a:rPr>
              <a:t>the more </a:t>
            </a:r>
            <a:r>
              <a:rPr lang="en-US" b="1" dirty="0" smtClean="0">
                <a:solidFill>
                  <a:schemeClr val="tx2"/>
                </a:solidFill>
              </a:rPr>
              <a:t>detailed your </a:t>
            </a:r>
            <a:r>
              <a:rPr lang="en-US" b="1" dirty="0">
                <a:solidFill>
                  <a:schemeClr val="tx2"/>
                </a:solidFill>
              </a:rPr>
              <a:t>eventual data will be</a:t>
            </a:r>
            <a:r>
              <a:rPr lang="en-US" b="1" dirty="0" smtClean="0">
                <a:solidFill>
                  <a:schemeClr val="tx2"/>
                </a:solidFill>
              </a:rPr>
              <a:t>, thus generating a strong (and therefore convincing) 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evidence-based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assessment for the client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762"/>
            <a:ext cx="9144000" cy="715962"/>
          </a:xfrm>
        </p:spPr>
        <p:txBody>
          <a:bodyPr/>
          <a:lstStyle/>
          <a:p>
            <a:r>
              <a:rPr lang="en-US" dirty="0" smtClean="0"/>
              <a:t>Types of Questions Worth 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86" y="717221"/>
            <a:ext cx="8689428" cy="61420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/>
          <a:lstStyle/>
          <a:p>
            <a:pPr marL="0" lvl="2" indent="6350" defTabSz="912813">
              <a:spcBef>
                <a:spcPts val="400"/>
              </a:spcBef>
              <a:buClr>
                <a:schemeClr val="accent1"/>
              </a:buClr>
              <a:buSzPct val="90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uestions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should relate to the initial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problem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the nature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solution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and its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potential benefits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Your study should propose to answer such questions:</a:t>
            </a:r>
          </a:p>
          <a:p>
            <a:pPr marL="0" lvl="2" indent="6350" defTabSz="912813">
              <a:spcBef>
                <a:spcPts val="400"/>
              </a:spcBef>
              <a:buClr>
                <a:schemeClr val="accent1"/>
              </a:buClr>
              <a:buSzPct val="90000"/>
              <a:buNone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does the current situation lack that makes it troubling or unsatisfactory? 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Who or what is effected by this, and how? What are the consequences?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advantages does the possible solution offer?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returns would it have, social? economic? environmental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Is it practical? Is it safe?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Does it have any downsides?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would it be implemented?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long would it take?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Who would do it?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would it cost?</a:t>
            </a:r>
          </a:p>
          <a:p>
            <a:pPr marL="574675" lvl="2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socially acceptable would it be?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21211304">
            <a:off x="1811764" y="5190595"/>
            <a:ext cx="2929673" cy="1214558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Arial Black" panose="020B0A04020102020204" pitchFamily="34" charset="0"/>
              </a:rPr>
              <a:t>And so on and so forth . . .</a:t>
            </a:r>
            <a:endParaRPr lang="en-CA" sz="24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PowerPoint Template</Template>
  <TotalTime>2344</TotalTime>
  <Words>1232</Words>
  <Application>Microsoft Macintosh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 PowerPoint Template</vt:lpstr>
      <vt:lpstr>PowerPoint Presentation</vt:lpstr>
      <vt:lpstr>The Proposal Template</vt:lpstr>
      <vt:lpstr>First Present a Complete Problem Definition</vt:lpstr>
      <vt:lpstr>Then Add the Sections for the Main Body . . . </vt:lpstr>
      <vt:lpstr>Learning Outcomes</vt:lpstr>
      <vt:lpstr>Move on to the Technical Plan</vt:lpstr>
      <vt:lpstr>Technical Plan for a Research Proposal = Asking Questions</vt:lpstr>
      <vt:lpstr>Ask Lots of Questions!</vt:lpstr>
      <vt:lpstr>Types of Questions Worth Asking</vt:lpstr>
      <vt:lpstr>Writing Prompt: Generate Questions</vt:lpstr>
      <vt:lpstr> Then think about Ways to Answer your Questions!</vt:lpstr>
      <vt:lpstr>For Example . . . </vt:lpstr>
      <vt:lpstr>For Example . . . </vt:lpstr>
      <vt:lpstr>Writing Prompt: Brainstorm Research Methods</vt:lpstr>
      <vt:lpstr>Any Questions? Check in with Me</vt:lpstr>
      <vt:lpstr>Thanks for Going through these Slides!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Caitlin Blank</dc:creator>
  <cp:lastModifiedBy>Michael Lukas</cp:lastModifiedBy>
  <cp:revision>179</cp:revision>
  <dcterms:created xsi:type="dcterms:W3CDTF">2009-01-29T02:37:58Z</dcterms:created>
  <dcterms:modified xsi:type="dcterms:W3CDTF">2020-05-25T14:58:57Z</dcterms:modified>
</cp:coreProperties>
</file>