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F9C3B-214E-43B9-AECC-A7C32241D0C8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ACA2A-887B-4D34-BF87-03F5BCDF8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42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78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51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05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74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05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70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534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18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664334"/>
      </p:ext>
    </p:extLst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0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4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46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9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8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27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38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 descr="5bc82248dfd872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形" descr="5bc82248872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7" name="图形"/>
          <p:cNvSpPr/>
          <p:nvPr/>
        </p:nvSpPr>
        <p:spPr>
          <a:xfrm>
            <a:off x="25523" y="0"/>
            <a:ext cx="12192635" cy="6858000"/>
          </a:xfrm>
          <a:prstGeom prst="rect">
            <a:avLst/>
          </a:prstGeom>
          <a:gradFill>
            <a:gsLst>
              <a:gs pos="0">
                <a:srgbClr val="4452C6"/>
              </a:gs>
              <a:gs pos="36000">
                <a:srgbClr val="4460C8">
                  <a:alpha val="65000"/>
                </a:srgbClr>
              </a:gs>
              <a:gs pos="72000">
                <a:srgbClr val="446D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cs typeface="思源黑体旧字形 Light" panose="020B0300000000000000" charset="-128"/>
              <a:sym typeface="Arial"/>
            </a:endParaRPr>
          </a:p>
        </p:txBody>
      </p:sp>
      <p:sp>
        <p:nvSpPr>
          <p:cNvPr id="38" name="图形"/>
          <p:cNvSpPr/>
          <p:nvPr/>
        </p:nvSpPr>
        <p:spPr>
          <a:xfrm>
            <a:off x="741363" y="1466850"/>
            <a:ext cx="7216719" cy="20313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spc="300" dirty="0">
                <a:solidFill>
                  <a:schemeClr val="bg1"/>
                </a:solidFill>
                <a:latin typeface="Arial"/>
                <a:ea typeface="微软雅黑"/>
                <a:cs typeface="包图粗黑体" panose="02000800000000000000" charset="-122"/>
                <a:sym typeface="Arial"/>
              </a:rPr>
              <a:t>Family Expense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spc="300" dirty="0">
                <a:solidFill>
                  <a:schemeClr val="bg1"/>
                </a:solidFill>
                <a:latin typeface="Arial"/>
                <a:ea typeface="微软雅黑"/>
                <a:cs typeface="包图粗黑体" panose="02000800000000000000" charset="-122"/>
                <a:sym typeface="Arial"/>
              </a:rPr>
              <a:t>Tracker</a:t>
            </a:r>
            <a:endParaRPr kumimoji="0" lang="zh-CN" altLang="en-US" sz="66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包图粗黑体" panose="02000800000000000000" charset="-122"/>
              <a:sym typeface="Arial"/>
            </a:endParaRPr>
          </a:p>
        </p:txBody>
      </p:sp>
      <p:grpSp>
        <p:nvGrpSpPr>
          <p:cNvPr id="50" name="图形"/>
          <p:cNvGrpSpPr/>
          <p:nvPr/>
        </p:nvGrpSpPr>
        <p:grpSpPr>
          <a:xfrm>
            <a:off x="655955" y="579755"/>
            <a:ext cx="2230755" cy="461645"/>
            <a:chOff x="883" y="913"/>
            <a:chExt cx="3513" cy="727"/>
          </a:xfrm>
        </p:grpSpPr>
        <p:sp>
          <p:nvSpPr>
            <p:cNvPr id="41" name="图形"/>
            <p:cNvSpPr/>
            <p:nvPr>
              <p:custDataLst>
                <p:tags r:id="rId8"/>
              </p:custDataLst>
            </p:nvPr>
          </p:nvSpPr>
          <p:spPr>
            <a:xfrm>
              <a:off x="883" y="913"/>
              <a:ext cx="632" cy="63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00000">
                  <a:srgbClr val="4452C6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思源黑体旧字形 Light" panose="020B0300000000000000" charset="-128"/>
                <a:sym typeface="Arial"/>
              </a:endParaRPr>
            </a:p>
          </p:txBody>
        </p:sp>
        <p:sp>
          <p:nvSpPr>
            <p:cNvPr id="42" name="图形"/>
            <p:cNvSpPr txBox="1"/>
            <p:nvPr>
              <p:custDataLst>
                <p:tags r:id="rId9"/>
              </p:custDataLst>
            </p:nvPr>
          </p:nvSpPr>
          <p:spPr>
            <a:xfrm>
              <a:off x="992" y="913"/>
              <a:ext cx="3404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rial"/>
                  <a:ea typeface="微软雅黑"/>
                  <a:cs typeface="思源黑体旧字形 Light" panose="020B0300000000000000" charset="-128"/>
                  <a:sym typeface="Arial"/>
                </a:rPr>
                <a:t>CST8225-313</a:t>
              </a:r>
            </a:p>
          </p:txBody>
        </p:sp>
      </p:grpSp>
      <p:sp>
        <p:nvSpPr>
          <p:cNvPr id="5" name="图形"/>
          <p:cNvSpPr txBox="1"/>
          <p:nvPr/>
        </p:nvSpPr>
        <p:spPr>
          <a:xfrm>
            <a:off x="741680" y="3313430"/>
            <a:ext cx="433260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Arial"/>
              <a:ea typeface="微软雅黑"/>
              <a:cs typeface="思源黑体旧字形 Light" panose="020B0300000000000000" charset="-128"/>
              <a:sym typeface="Arial"/>
            </a:endParaRPr>
          </a:p>
        </p:txBody>
      </p:sp>
      <p:grpSp>
        <p:nvGrpSpPr>
          <p:cNvPr id="8" name="图形"/>
          <p:cNvGrpSpPr/>
          <p:nvPr/>
        </p:nvGrpSpPr>
        <p:grpSpPr>
          <a:xfrm>
            <a:off x="708660" y="4277360"/>
            <a:ext cx="4121785" cy="271145"/>
            <a:chOff x="1176" y="6736"/>
            <a:chExt cx="6491" cy="427"/>
          </a:xfrm>
        </p:grpSpPr>
        <p:sp>
          <p:nvSpPr>
            <p:cNvPr id="11" name="图形"/>
            <p:cNvSpPr/>
            <p:nvPr>
              <p:custDataLst>
                <p:tags r:id="rId2"/>
              </p:custDataLst>
            </p:nvPr>
          </p:nvSpPr>
          <p:spPr>
            <a:xfrm>
              <a:off x="2886" y="6758"/>
              <a:ext cx="3390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Ryan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 </a:t>
              </a:r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Xu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 </a:t>
              </a:r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&amp;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 </a:t>
              </a:r>
              <a:r>
                <a:rPr lang="en-CA" altLang="zh-CN" sz="1600" b="1" dirty="0" err="1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Yizhen</a:t>
              </a:r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 Xu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包图粗黑体" panose="02000800000000000000" charset="-122"/>
                <a:sym typeface="Arial"/>
              </a:endParaRPr>
            </a:p>
          </p:txBody>
        </p:sp>
        <p:sp>
          <p:nvSpPr>
            <p:cNvPr id="12" name="图形"/>
            <p:cNvSpPr/>
            <p:nvPr>
              <p:custDataLst>
                <p:tags r:id="rId3"/>
              </p:custDataLst>
            </p:nvPr>
          </p:nvSpPr>
          <p:spPr>
            <a:xfrm>
              <a:off x="5839" y="6758"/>
              <a:ext cx="1828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包图粗黑体" panose="02000800000000000000" charset="-122"/>
                <a:sym typeface="Arial"/>
              </a:endParaRPr>
            </a:p>
          </p:txBody>
        </p:sp>
        <p:cxnSp>
          <p:nvCxnSpPr>
            <p:cNvPr id="13" name="图形"/>
            <p:cNvCxnSpPr/>
            <p:nvPr>
              <p:custDataLst>
                <p:tags r:id="rId4"/>
              </p:custDataLst>
            </p:nvPr>
          </p:nvCxnSpPr>
          <p:spPr>
            <a:xfrm>
              <a:off x="2608" y="6758"/>
              <a:ext cx="0" cy="40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图形"/>
            <p:cNvCxnSpPr/>
            <p:nvPr>
              <p:custDataLst>
                <p:tags r:id="rId5"/>
              </p:custDataLst>
            </p:nvPr>
          </p:nvCxnSpPr>
          <p:spPr>
            <a:xfrm>
              <a:off x="6108" y="6736"/>
              <a:ext cx="0" cy="40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图形"/>
            <p:cNvSpPr/>
            <p:nvPr>
              <p:custDataLst>
                <p:tags r:id="rId6"/>
              </p:custDataLst>
            </p:nvPr>
          </p:nvSpPr>
          <p:spPr>
            <a:xfrm>
              <a:off x="1176" y="6775"/>
              <a:ext cx="1313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M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ade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 by</a:t>
              </a:r>
              <a:endParaRPr lang="zh-CN" altLang="en-US" sz="1600" b="1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图形"/>
            <p:cNvSpPr/>
            <p:nvPr>
              <p:custDataLst>
                <p:tags r:id="rId7"/>
              </p:custDataLst>
            </p:nvPr>
          </p:nvSpPr>
          <p:spPr>
            <a:xfrm>
              <a:off x="4864" y="6739"/>
              <a:ext cx="717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endParaRPr lang="zh-CN" altLang="en-US" sz="1600" b="1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780BE-37AA-24AB-8F64-BE4557D19E18}"/>
              </a:ext>
            </a:extLst>
          </p:cNvPr>
          <p:cNvSpPr txBox="1"/>
          <p:nvPr/>
        </p:nvSpPr>
        <p:spPr>
          <a:xfrm>
            <a:off x="1170039" y="442452"/>
            <a:ext cx="5053780" cy="84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6B87-81E2-DBA5-41A3-913C5DA79BDB}"/>
              </a:ext>
            </a:extLst>
          </p:cNvPr>
          <p:cNvSpPr txBox="1"/>
          <p:nvPr/>
        </p:nvSpPr>
        <p:spPr>
          <a:xfrm>
            <a:off x="712838" y="442452"/>
            <a:ext cx="965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Family Expense Tracker web application is designed to assist families in managing their expenses effectively. It provides a comprehensive platform for managing household expenses efficiently.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15048-3E97-CD41-E6F6-85B8B636DB49}"/>
              </a:ext>
            </a:extLst>
          </p:cNvPr>
          <p:cNvSpPr txBox="1"/>
          <p:nvPr/>
        </p:nvSpPr>
        <p:spPr>
          <a:xfrm>
            <a:off x="6017342" y="3146323"/>
            <a:ext cx="4709652" cy="299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8FD05-3D11-6128-848F-F2888BAF0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24" y="2033583"/>
            <a:ext cx="5505865" cy="3447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4E1F31-2C62-0C3C-0333-B6CADCA4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8" y="2052484"/>
            <a:ext cx="5072332" cy="3428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97C4F5-BEBF-0ED5-609C-464457BE21DE}"/>
              </a:ext>
            </a:extLst>
          </p:cNvPr>
          <p:cNvSpPr txBox="1"/>
          <p:nvPr/>
        </p:nvSpPr>
        <p:spPr>
          <a:xfrm>
            <a:off x="1170039" y="1668576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Homepage without login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92041-7C87-902A-71E8-A240631D3AFC}"/>
              </a:ext>
            </a:extLst>
          </p:cNvPr>
          <p:cNvSpPr txBox="1"/>
          <p:nvPr/>
        </p:nvSpPr>
        <p:spPr>
          <a:xfrm>
            <a:off x="6346724" y="1671864"/>
            <a:ext cx="3156155" cy="38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Homepage with 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A039E-7677-7DCE-EFE9-D5544763BB29}"/>
              </a:ext>
            </a:extLst>
          </p:cNvPr>
          <p:cNvSpPr txBox="1"/>
          <p:nvPr/>
        </p:nvSpPr>
        <p:spPr>
          <a:xfrm>
            <a:off x="916276" y="5500527"/>
            <a:ext cx="9330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shown in the figure, after the user logs in, the website‘s navigation options change. It changes from “Home, Sign-up, Login, Register” to “Home, </a:t>
            </a:r>
            <a:r>
              <a:rPr lang="en-US" dirty="0" err="1"/>
              <a:t>InvoiceInput</a:t>
            </a:r>
            <a:r>
              <a:rPr lang="en-US" dirty="0"/>
              <a:t>, </a:t>
            </a:r>
            <a:r>
              <a:rPr lang="en-US" dirty="0" err="1"/>
              <a:t>InvoiceSearch</a:t>
            </a:r>
            <a:r>
              <a:rPr lang="en-US" dirty="0"/>
              <a:t>, and User Account Information”.</a:t>
            </a:r>
            <a:r>
              <a:rPr lang="en-CA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57811281"/>
      </p:ext>
    </p:extLst>
  </p:cSld>
  <p:clrMapOvr>
    <a:masterClrMapping/>
  </p:clrMapOvr>
  <p:transition advTm="200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D2474-2FF1-97B7-F61E-F8FBA504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65" y="1870216"/>
            <a:ext cx="6482020" cy="4131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49BF41-E062-3EB0-CE6C-BA67E5E91E51}"/>
              </a:ext>
            </a:extLst>
          </p:cNvPr>
          <p:cNvSpPr txBox="1"/>
          <p:nvPr/>
        </p:nvSpPr>
        <p:spPr>
          <a:xfrm>
            <a:off x="378542" y="1870216"/>
            <a:ext cx="410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user attempts to submit the sign up form then we will provide an inline feedback message and it will highlight the fields that are in error.</a:t>
            </a:r>
          </a:p>
          <a:p>
            <a:endParaRPr lang="en-US" dirty="0"/>
          </a:p>
          <a:p>
            <a:r>
              <a:rPr lang="en-US" dirty="0"/>
              <a:t>When a user enters valid data in a particular field, the error message associated with that field should be cleared, providing immediate feedback without affecting other non-valid data fields.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B120F-2CBA-5EE9-377D-291C859B9595}"/>
              </a:ext>
            </a:extLst>
          </p:cNvPr>
          <p:cNvSpPr txBox="1"/>
          <p:nvPr/>
        </p:nvSpPr>
        <p:spPr>
          <a:xfrm>
            <a:off x="6685936" y="1339162"/>
            <a:ext cx="294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Sign-up Validation</a:t>
            </a:r>
          </a:p>
        </p:txBody>
      </p:sp>
    </p:spTree>
    <p:extLst>
      <p:ext uri="{BB962C8B-B14F-4D97-AF65-F5344CB8AC3E}">
        <p14:creationId xmlns:p14="http://schemas.microsoft.com/office/powerpoint/2010/main" val="612787236"/>
      </p:ext>
    </p:extLst>
  </p:cSld>
  <p:clrMapOvr>
    <a:masterClrMapping/>
  </p:clrMapOvr>
  <p:transition advTm="2000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D4783-368B-0702-0F85-51FC66A9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16" y="432859"/>
            <a:ext cx="4827639" cy="3013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49720-B066-3E07-3B52-AA5A2BCEB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3871483"/>
            <a:ext cx="4327339" cy="2986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8FCC2-F8FA-597D-048B-F4CB840D23E0}"/>
              </a:ext>
            </a:extLst>
          </p:cNvPr>
          <p:cNvSpPr txBox="1"/>
          <p:nvPr/>
        </p:nvSpPr>
        <p:spPr>
          <a:xfrm>
            <a:off x="5122607" y="341320"/>
            <a:ext cx="5073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Regardless of whether the registration is successful or not, a pop-up alert message will appear on the webpage to remind new users.</a:t>
            </a:r>
          </a:p>
          <a:p>
            <a:endParaRPr lang="en-US" dirty="0"/>
          </a:p>
          <a:p>
            <a:r>
              <a:rPr lang="en-US" dirty="0"/>
              <a:t>After successful login, a popup notification will also appear.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977B9-A235-ECFA-DEF6-8B6E70887416}"/>
              </a:ext>
            </a:extLst>
          </p:cNvPr>
          <p:cNvSpPr txBox="1"/>
          <p:nvPr/>
        </p:nvSpPr>
        <p:spPr>
          <a:xfrm>
            <a:off x="1071718" y="63527"/>
            <a:ext cx="29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Sign-up failed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24DC9-86E9-AD64-1A5C-EEA7B0068ED0}"/>
              </a:ext>
            </a:extLst>
          </p:cNvPr>
          <p:cNvSpPr txBox="1"/>
          <p:nvPr/>
        </p:nvSpPr>
        <p:spPr>
          <a:xfrm>
            <a:off x="993058" y="3446169"/>
            <a:ext cx="252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Sign-up succussed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B1A2F6-B5E5-9177-7750-D15A2BB92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71" y="2987122"/>
            <a:ext cx="5235677" cy="36072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F84DA7-5105-5F73-3A9A-3F9E7246001E}"/>
              </a:ext>
            </a:extLst>
          </p:cNvPr>
          <p:cNvSpPr txBox="1"/>
          <p:nvPr/>
        </p:nvSpPr>
        <p:spPr>
          <a:xfrm>
            <a:off x="7737684" y="2553318"/>
            <a:ext cx="314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Login succussed</a:t>
            </a:r>
          </a:p>
        </p:txBody>
      </p:sp>
    </p:spTree>
    <p:extLst>
      <p:ext uri="{BB962C8B-B14F-4D97-AF65-F5344CB8AC3E}">
        <p14:creationId xmlns:p14="http://schemas.microsoft.com/office/powerpoint/2010/main" val="2677434741"/>
      </p:ext>
    </p:extLst>
  </p:cSld>
  <p:clrMapOvr>
    <a:masterClrMapping/>
  </p:clrMapOvr>
  <p:transition advTm="200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6B887-BDE5-3CD9-5365-F7564437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1051223"/>
            <a:ext cx="7452852" cy="5271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2CEF1-B516-06C9-7611-B21898B2F35D}"/>
              </a:ext>
            </a:extLst>
          </p:cNvPr>
          <p:cNvSpPr txBox="1"/>
          <p:nvPr/>
        </p:nvSpPr>
        <p:spPr>
          <a:xfrm>
            <a:off x="7934631" y="1791361"/>
            <a:ext cx="3972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successful login, users can access the page of </a:t>
            </a:r>
            <a:r>
              <a:rPr lang="en-US" dirty="0" err="1"/>
              <a:t>InvoiceInput</a:t>
            </a:r>
            <a:r>
              <a:rPr lang="en-US" dirty="0"/>
              <a:t> and </a:t>
            </a:r>
            <a:r>
              <a:rPr lang="en-US" dirty="0" err="1"/>
              <a:t>InvoiceSearch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InvoiceInput</a:t>
            </a:r>
            <a:r>
              <a:rPr lang="en-US" dirty="0"/>
              <a:t> page allows users to input invoice details for recording transactions, including vendor information, invoice details, transaction items, and totals.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BE078-1DEC-02E8-290E-013471048011}"/>
              </a:ext>
            </a:extLst>
          </p:cNvPr>
          <p:cNvSpPr txBox="1"/>
          <p:nvPr/>
        </p:nvSpPr>
        <p:spPr>
          <a:xfrm>
            <a:off x="393291" y="481781"/>
            <a:ext cx="305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Invoice Input Page</a:t>
            </a:r>
          </a:p>
        </p:txBody>
      </p:sp>
    </p:spTree>
    <p:extLst>
      <p:ext uri="{BB962C8B-B14F-4D97-AF65-F5344CB8AC3E}">
        <p14:creationId xmlns:p14="http://schemas.microsoft.com/office/powerpoint/2010/main" val="470704950"/>
      </p:ext>
    </p:extLst>
  </p:cSld>
  <p:clrMapOvr>
    <a:masterClrMapping/>
  </p:clrMapOvr>
  <p:transition advTm="200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2D19A-9B13-630B-1E1C-0461002B20DC}"/>
              </a:ext>
            </a:extLst>
          </p:cNvPr>
          <p:cNvSpPr txBox="1"/>
          <p:nvPr/>
        </p:nvSpPr>
        <p:spPr>
          <a:xfrm>
            <a:off x="379651" y="485478"/>
            <a:ext cx="454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Invoice/Transaction Search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DB476-446C-ACFB-2C57-443C5B7A59A6}"/>
              </a:ext>
            </a:extLst>
          </p:cNvPr>
          <p:cNvSpPr txBox="1"/>
          <p:nvPr/>
        </p:nvSpPr>
        <p:spPr>
          <a:xfrm>
            <a:off x="8058644" y="2159394"/>
            <a:ext cx="3828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Invoice/Transaction Search page enables users to filter and search for specific invoice details by vendor, date range, and view transaction lists and details.</a:t>
            </a:r>
          </a:p>
          <a:p>
            <a:endParaRPr lang="en-US" dirty="0"/>
          </a:p>
          <a:p>
            <a:r>
              <a:rPr lang="en-US" dirty="0"/>
              <a:t>On the far right of the navigation, Users could click on the username to access the profile modification interface.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FD78C-8BD2-417F-A8EF-08942440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1133167"/>
            <a:ext cx="7711059" cy="52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36819"/>
      </p:ext>
    </p:extLst>
  </p:cSld>
  <p:clrMapOvr>
    <a:masterClrMapping/>
  </p:clrMapOvr>
  <p:transition advTm="200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4AE0C-8FA6-3D44-8C70-029FD6146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7" y="1113814"/>
            <a:ext cx="7392008" cy="529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BDE1D-4743-6CA2-60A2-703AD1672DBC}"/>
              </a:ext>
            </a:extLst>
          </p:cNvPr>
          <p:cNvSpPr txBox="1"/>
          <p:nvPr/>
        </p:nvSpPr>
        <p:spPr>
          <a:xfrm>
            <a:off x="424637" y="587166"/>
            <a:ext cx="27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Profile 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C69A5-D676-2A0D-8F2B-12F84F6AA06D}"/>
              </a:ext>
            </a:extLst>
          </p:cNvPr>
          <p:cNvSpPr txBox="1"/>
          <p:nvPr/>
        </p:nvSpPr>
        <p:spPr>
          <a:xfrm>
            <a:off x="8141110" y="2290916"/>
            <a:ext cx="3529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manage profile info and password on 'My Profile' page. Edit email/username, reset password, and navigate effortlessly.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306760"/>
      </p:ext>
    </p:extLst>
  </p:cSld>
  <p:clrMapOvr>
    <a:masterClrMapping/>
  </p:clrMapOvr>
  <p:transition advTm="2000">
    <p:wedg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318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Xu</dc:creator>
  <cp:lastModifiedBy>Yun Xu</cp:lastModifiedBy>
  <cp:revision>14</cp:revision>
  <dcterms:created xsi:type="dcterms:W3CDTF">2024-03-30T07:23:41Z</dcterms:created>
  <dcterms:modified xsi:type="dcterms:W3CDTF">2024-03-31T14:37:48Z</dcterms:modified>
</cp:coreProperties>
</file>