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panose="02010600030101010101"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peng Fu" userId="cf97dbf47e6b14d0" providerId="LiveId" clId="{471D5714-D4C5-4884-A5E0-0D37BB20BD9B}"/>
    <pc:docChg chg="modSld">
      <pc:chgData name="Zipeng Fu" userId="cf97dbf47e6b14d0" providerId="LiveId" clId="{471D5714-D4C5-4884-A5E0-0D37BB20BD9B}" dt="2017-06-12T00:47:22.766" v="4" actId="1076"/>
      <pc:docMkLst>
        <pc:docMk/>
      </pc:docMkLst>
      <pc:sldChg chg="modSp">
        <pc:chgData name="Zipeng Fu" userId="cf97dbf47e6b14d0" providerId="LiveId" clId="{471D5714-D4C5-4884-A5E0-0D37BB20BD9B}" dt="2017-06-12T00:45:29.009" v="0" actId="1076"/>
        <pc:sldMkLst>
          <pc:docMk/>
          <pc:sldMk cId="0" sldId="259"/>
        </pc:sldMkLst>
        <pc:spChg chg="mod">
          <ac:chgData name="Zipeng Fu" userId="cf97dbf47e6b14d0" providerId="LiveId" clId="{471D5714-D4C5-4884-A5E0-0D37BB20BD9B}" dt="2017-06-12T00:45:29.009" v="0" actId="1076"/>
          <ac:spMkLst>
            <pc:docMk/>
            <pc:sldMk cId="0" sldId="259"/>
            <ac:spMk id="103" creationId="{00000000-0000-0000-0000-000000000000}"/>
          </ac:spMkLst>
        </pc:spChg>
      </pc:sldChg>
      <pc:sldChg chg="modSp">
        <pc:chgData name="Zipeng Fu" userId="cf97dbf47e6b14d0" providerId="LiveId" clId="{471D5714-D4C5-4884-A5E0-0D37BB20BD9B}" dt="2017-06-12T00:45:33.644" v="1" actId="1076"/>
        <pc:sldMkLst>
          <pc:docMk/>
          <pc:sldMk cId="0" sldId="260"/>
        </pc:sldMkLst>
        <pc:spChg chg="mod">
          <ac:chgData name="Zipeng Fu" userId="cf97dbf47e6b14d0" providerId="LiveId" clId="{471D5714-D4C5-4884-A5E0-0D37BB20BD9B}" dt="2017-06-12T00:45:33.644" v="1" actId="1076"/>
          <ac:spMkLst>
            <pc:docMk/>
            <pc:sldMk cId="0" sldId="260"/>
            <ac:spMk id="109" creationId="{00000000-0000-0000-0000-000000000000}"/>
          </ac:spMkLst>
        </pc:spChg>
      </pc:sldChg>
      <pc:sldChg chg="modSp">
        <pc:chgData name="Zipeng Fu" userId="cf97dbf47e6b14d0" providerId="LiveId" clId="{471D5714-D4C5-4884-A5E0-0D37BB20BD9B}" dt="2017-06-12T00:45:43.796" v="2" actId="1076"/>
        <pc:sldMkLst>
          <pc:docMk/>
          <pc:sldMk cId="0" sldId="261"/>
        </pc:sldMkLst>
        <pc:spChg chg="mod">
          <ac:chgData name="Zipeng Fu" userId="cf97dbf47e6b14d0" providerId="LiveId" clId="{471D5714-D4C5-4884-A5E0-0D37BB20BD9B}" dt="2017-06-12T00:45:43.796" v="2" actId="1076"/>
          <ac:spMkLst>
            <pc:docMk/>
            <pc:sldMk cId="0" sldId="261"/>
            <ac:spMk id="115" creationId="{00000000-0000-0000-0000-000000000000}"/>
          </ac:spMkLst>
        </pc:spChg>
      </pc:sldChg>
      <pc:sldChg chg="modSp">
        <pc:chgData name="Zipeng Fu" userId="cf97dbf47e6b14d0" providerId="LiveId" clId="{471D5714-D4C5-4884-A5E0-0D37BB20BD9B}" dt="2017-06-12T00:46:16.781" v="3" actId="1076"/>
        <pc:sldMkLst>
          <pc:docMk/>
          <pc:sldMk cId="0" sldId="266"/>
        </pc:sldMkLst>
        <pc:spChg chg="mod">
          <ac:chgData name="Zipeng Fu" userId="cf97dbf47e6b14d0" providerId="LiveId" clId="{471D5714-D4C5-4884-A5E0-0D37BB20BD9B}" dt="2017-06-12T00:46:16.781" v="3" actId="1076"/>
          <ac:spMkLst>
            <pc:docMk/>
            <pc:sldMk cId="0" sldId="266"/>
            <ac:spMk id="145" creationId="{00000000-0000-0000-0000-000000000000}"/>
          </ac:spMkLst>
        </pc:spChg>
      </pc:sldChg>
      <pc:sldChg chg="modSp">
        <pc:chgData name="Zipeng Fu" userId="cf97dbf47e6b14d0" providerId="LiveId" clId="{471D5714-D4C5-4884-A5E0-0D37BB20BD9B}" dt="2017-06-12T00:47:22.766" v="4" actId="1076"/>
        <pc:sldMkLst>
          <pc:docMk/>
          <pc:sldMk cId="0" sldId="273"/>
        </pc:sldMkLst>
        <pc:spChg chg="mod">
          <ac:chgData name="Zipeng Fu" userId="cf97dbf47e6b14d0" providerId="LiveId" clId="{471D5714-D4C5-4884-A5E0-0D37BB20BD9B}" dt="2017-06-12T00:47:22.766" v="4" actId="1076"/>
          <ac:spMkLst>
            <pc:docMk/>
            <pc:sldMk cId="0" sldId="273"/>
            <ac:spMk id="1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Makefile.am is a programmer-defined file and is used by automake to generate the Makefile.in file (the .am stands for </a:t>
            </a:r>
            <a:r>
              <a:rPr lang="en" b="1"/>
              <a:t>a</a:t>
            </a:r>
            <a:r>
              <a:rPr lang="en"/>
              <a:t>uto</a:t>
            </a:r>
            <a:r>
              <a:rPr lang="en" b="1"/>
              <a:t>m</a:t>
            </a:r>
            <a:r>
              <a:rPr lang="en"/>
              <a:t>ake). The configure script typically seen in source tarballs will use the Makefile.in to generate a Makefile.</a:t>
            </a:r>
          </a:p>
          <a:p>
            <a:pPr lvl="0">
              <a:spcBef>
                <a:spcPts val="0"/>
              </a:spcBef>
              <a:buNone/>
            </a:pPr>
            <a:endParaRPr/>
          </a:p>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
              <a:t>You must provide a Makefile.am file for each directory in your source tree. Makefile.am  for the top-level directory is simple. Create a new text file called Makefile.am in the &lt;tests/project&gt; directory. Add the following line to the file and save it:</a:t>
            </a:r>
          </a:p>
          <a:p>
            <a:pPr lvl="0">
              <a:spcBef>
                <a:spcPts val="0"/>
              </a:spcBef>
              <a:buNone/>
            </a:pPr>
            <a:r>
              <a:rPr lang="en"/>
              <a:t>SUBDIRS = src</a:t>
            </a:r>
          </a:p>
          <a:p>
            <a:pPr lvl="0">
              <a:spcBef>
                <a:spcPts val="0"/>
              </a:spcBef>
              <a:buNone/>
            </a:pPr>
            <a:r>
              <a:rPr lang="en"/>
              <a:t>The SUBDIRS variable is used to list the subdirectories that must be built.</a:t>
            </a:r>
          </a:p>
          <a:p>
            <a:pPr lvl="0">
              <a:spcBef>
                <a:spcPts val="0"/>
              </a:spcBef>
              <a:buNone/>
            </a:pPr>
            <a:endParaRPr/>
          </a:p>
          <a:p>
            <a:pPr lvl="0">
              <a:spcBef>
                <a:spcPts val="0"/>
              </a:spcBef>
              <a:buNone/>
            </a:pPr>
            <a:r>
              <a:rPr lang="en"/>
              <a:t>Next, in the &lt;tests/project/src&gt; subdirectory create another text file called Makefile.am. Add the following lines to the file and save it:</a:t>
            </a:r>
          </a:p>
          <a:p>
            <a:pPr lvl="0">
              <a:spcBef>
                <a:spcPts val="0"/>
              </a:spcBef>
              <a:buNone/>
            </a:pPr>
            <a:r>
              <a:rPr lang="en"/>
              <a:t>bin_PROGRAMS = helloworld</a:t>
            </a:r>
          </a:p>
          <a:p>
            <a:pPr lvl="0">
              <a:spcBef>
                <a:spcPts val="0"/>
              </a:spcBef>
              <a:buNone/>
            </a:pPr>
            <a:endParaRPr/>
          </a:p>
          <a:p>
            <a:pPr lvl="0">
              <a:spcBef>
                <a:spcPts val="0"/>
              </a:spcBef>
              <a:buNone/>
            </a:pPr>
            <a:r>
              <a:rPr lang="en"/>
              <a:t>AM_CXXFLAGS = $(INTI_CFLAGS)</a:t>
            </a:r>
          </a:p>
          <a:p>
            <a:pPr lvl="0">
              <a:spcBef>
                <a:spcPts val="0"/>
              </a:spcBef>
              <a:buNone/>
            </a:pPr>
            <a:endParaRPr/>
          </a:p>
          <a:p>
            <a:pPr lvl="0">
              <a:spcBef>
                <a:spcPts val="0"/>
              </a:spcBef>
              <a:buNone/>
            </a:pPr>
            <a:r>
              <a:rPr lang="en"/>
              <a:t>helloworld_SOURCES = main.cc helloworld.cc helloworld.h</a:t>
            </a:r>
          </a:p>
          <a:p>
            <a:pPr lvl="0">
              <a:spcBef>
                <a:spcPts val="0"/>
              </a:spcBef>
              <a:buNone/>
            </a:pPr>
            <a:r>
              <a:rPr lang="en"/>
              <a:t>helloworld_LDADD = $(INTI_LIBS) </a:t>
            </a:r>
          </a:p>
          <a:p>
            <a:pPr lvl="0">
              <a:spcBef>
                <a:spcPts val="0"/>
              </a:spcBef>
              <a:buNone/>
            </a:pPr>
            <a:endParaRPr/>
          </a:p>
          <a:p>
            <a:pPr lvl="0">
              <a:spcBef>
                <a:spcPts val="0"/>
              </a:spcBef>
              <a:buNone/>
            </a:pPr>
            <a:r>
              <a:rPr lang="en"/>
              <a:t>The bin_PROGRAMS variable specifies that we want a program called helloworld to be built and installed in the bin directory when </a:t>
            </a:r>
            <a:r>
              <a:rPr lang="en" i="1"/>
              <a:t>make install </a:t>
            </a:r>
            <a:r>
              <a:rPr lang="en"/>
              <a:t>is run.</a:t>
            </a:r>
          </a:p>
          <a:p>
            <a:pPr lvl="0">
              <a:spcBef>
                <a:spcPts val="0"/>
              </a:spcBef>
              <a:buNone/>
            </a:pPr>
            <a:endParaRPr/>
          </a:p>
          <a:p>
            <a:pPr lvl="0">
              <a:spcBef>
                <a:spcPts val="0"/>
              </a:spcBef>
              <a:buNone/>
            </a:pPr>
            <a:r>
              <a:rPr lang="en"/>
              <a:t>The AM_CXXFLAGS macro sets the compiler flags. You should not use CXXFLAGS in Makefile.am because it's unsafe. CXXFLAGS is a user variable that users expect to be able to override.</a:t>
            </a:r>
          </a:p>
          <a:p>
            <a:pPr lvl="0">
              <a:spcBef>
                <a:spcPts val="0"/>
              </a:spcBef>
              <a:buNone/>
            </a:pPr>
            <a:endParaRPr/>
          </a:p>
          <a:p>
            <a:pPr lvl="0">
              <a:spcBef>
                <a:spcPts val="0"/>
              </a:spcBef>
              <a:buNone/>
            </a:pPr>
            <a:r>
              <a:rPr lang="en"/>
              <a:t>The helloworld_SOURCES variable specifies the source files used to build the helloworld target. Note that the SOURCES variable for a target is prefixed by the name of the target, in this case helloworld.</a:t>
            </a:r>
          </a:p>
          <a:p>
            <a:pPr lvl="0">
              <a:spcBef>
                <a:spcPts val="0"/>
              </a:spcBef>
              <a:buNone/>
            </a:pPr>
            <a:endParaRPr/>
          </a:p>
          <a:p>
            <a:pPr lvl="0" rtl="0">
              <a:spcBef>
                <a:spcPts val="0"/>
              </a:spcBef>
              <a:buNone/>
            </a:pPr>
            <a:r>
              <a:rPr lang="en"/>
              <a:t>The last variable, helloworld_LDADD, specifies the libraries that must be passed to the linker to build the target. This variable is only used by programs and libraries. Note that LDADD uses the same naming rule as the SOURCES variable.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rogramming_too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en.wikipedia.org/wiki/Compile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rogramming_too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en.wikipedia.org/wiki/Compil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668050" y="502375"/>
            <a:ext cx="8093700" cy="4284000"/>
          </a:xfrm>
          <a:prstGeom prst="rect">
            <a:avLst/>
          </a:prstGeom>
          <a:noFill/>
          <a:ln>
            <a:noFill/>
          </a:ln>
        </p:spPr>
        <p:txBody>
          <a:bodyPr lIns="91425" tIns="91425" rIns="91425" bIns="91425" anchor="ctr" anchorCtr="0">
            <a:noAutofit/>
          </a:bodyPr>
          <a:lstStyle/>
          <a:p>
            <a:pPr lvl="0" algn="l" rtl="0">
              <a:lnSpc>
                <a:spcPct val="120000"/>
              </a:lnSpc>
              <a:spcBef>
                <a:spcPts val="0"/>
              </a:spcBef>
              <a:buNone/>
            </a:pPr>
            <a:r>
              <a:rPr lang="en" sz="4200">
                <a:solidFill>
                  <a:srgbClr val="FFFFFF"/>
                </a:solidFill>
                <a:latin typeface="Roboto"/>
                <a:ea typeface="Roboto"/>
                <a:cs typeface="Roboto"/>
                <a:sym typeface="Roboto"/>
              </a:rPr>
              <a:t>CS 35L</a:t>
            </a:r>
          </a:p>
          <a:p>
            <a:pPr lvl="0" rtl="0">
              <a:lnSpc>
                <a:spcPct val="115000"/>
              </a:lnSpc>
              <a:spcBef>
                <a:spcPts val="0"/>
              </a:spcBef>
              <a:buNone/>
            </a:pPr>
            <a:endParaRPr sz="4200">
              <a:solidFill>
                <a:srgbClr val="FFFFFF"/>
              </a:solidFill>
              <a:latin typeface="Roboto"/>
              <a:ea typeface="Roboto"/>
              <a:cs typeface="Roboto"/>
              <a:sym typeface="Roboto"/>
            </a:endParaRPr>
          </a:p>
          <a:p>
            <a:pPr lvl="0" algn="r" rtl="0">
              <a:lnSpc>
                <a:spcPct val="120000"/>
              </a:lnSpc>
              <a:spcBef>
                <a:spcPts val="0"/>
              </a:spcBef>
              <a:buNone/>
            </a:pPr>
            <a:r>
              <a:rPr lang="en" sz="2100">
                <a:solidFill>
                  <a:srgbClr val="FFFFFF"/>
                </a:solidFill>
                <a:latin typeface="Roboto"/>
                <a:ea typeface="Roboto"/>
                <a:cs typeface="Roboto"/>
                <a:sym typeface="Roboto"/>
              </a:rPr>
              <a:t>LAB 8, </a:t>
            </a:r>
          </a:p>
          <a:p>
            <a:pPr lvl="0" algn="r" rtl="0">
              <a:lnSpc>
                <a:spcPct val="120000"/>
              </a:lnSpc>
              <a:spcBef>
                <a:spcPts val="0"/>
              </a:spcBef>
              <a:buNone/>
            </a:pPr>
            <a:r>
              <a:rPr lang="en" sz="2100">
                <a:solidFill>
                  <a:srgbClr val="FFFFFF"/>
                </a:solidFill>
                <a:latin typeface="Roboto"/>
                <a:ea typeface="Roboto"/>
                <a:cs typeface="Roboto"/>
                <a:sym typeface="Roboto"/>
              </a:rPr>
              <a:t>TA: Sucharitha Prabhakar</a:t>
            </a:r>
          </a:p>
          <a:p>
            <a:pPr lvl="0" algn="r" rtl="0">
              <a:lnSpc>
                <a:spcPct val="120000"/>
              </a:lnSpc>
              <a:spcBef>
                <a:spcPts val="0"/>
              </a:spcBef>
              <a:buNone/>
            </a:pPr>
            <a:r>
              <a:rPr lang="en" sz="2100">
                <a:solidFill>
                  <a:srgbClr val="FFFFFF"/>
                </a:solidFill>
                <a:latin typeface="Roboto"/>
                <a:ea typeface="Roboto"/>
                <a:cs typeface="Roboto"/>
                <a:sym typeface="Roboto"/>
              </a:rPr>
              <a:t>EMAIL ID: prabhakarsucharitha@gmail.com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Advantages of Make</a:t>
            </a:r>
          </a:p>
        </p:txBody>
      </p:sp>
      <p:sp>
        <p:nvSpPr>
          <p:cNvPr id="139" name="Shape 13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spcAft>
                <a:spcPts val="0"/>
              </a:spcAft>
              <a:buNone/>
            </a:pPr>
            <a:endParaRPr/>
          </a:p>
          <a:p>
            <a:pPr marL="457200" lvl="0" indent="-298450" rtl="0">
              <a:spcBef>
                <a:spcPts val="0"/>
              </a:spcBef>
              <a:spcAft>
                <a:spcPts val="0"/>
              </a:spcAft>
              <a:buClr>
                <a:srgbClr val="000000"/>
              </a:buClr>
              <a:buSzPct val="61111"/>
              <a:buFont typeface="Arial"/>
            </a:pPr>
            <a:r>
              <a:rPr lang="en"/>
              <a:t>Make is not limited to any particular language. For each non-source file in the program, the makefile specifies the shell commands to compute it. These shell commands can run a compiler to produce an object file, the linker to produce an executable, ar to update a library, or TeX or Makeinfo to format documentation.</a:t>
            </a:r>
          </a:p>
          <a:p>
            <a:pPr marL="457200" lvl="0" indent="-298450" rtl="0">
              <a:spcBef>
                <a:spcPts val="0"/>
              </a:spcBef>
              <a:spcAft>
                <a:spcPts val="0"/>
              </a:spcAft>
              <a:buClr>
                <a:srgbClr val="000000"/>
              </a:buClr>
              <a:buSzPct val="61111"/>
              <a:buFont typeface="Arial"/>
            </a:pPr>
            <a:r>
              <a:rPr lang="en"/>
              <a:t>Make is not limited to building a package. You can also use Make to control installing or uninstalling a package, generate tags tables for it, or anything else you want to do often enough to make it worth while writing down how to do it.</a:t>
            </a:r>
          </a:p>
          <a:p>
            <a:pPr lvl="0" rt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Build Process</a:t>
            </a:r>
          </a:p>
        </p:txBody>
      </p:sp>
      <p:sp>
        <p:nvSpPr>
          <p:cNvPr id="145" name="Shape 145"/>
          <p:cNvSpPr txBox="1">
            <a:spLocks noGrp="1"/>
          </p:cNvSpPr>
          <p:nvPr>
            <p:ph type="body" idx="1"/>
          </p:nvPr>
        </p:nvSpPr>
        <p:spPr>
          <a:xfrm>
            <a:off x="149922" y="0"/>
            <a:ext cx="8520600" cy="3339000"/>
          </a:xfrm>
          <a:prstGeom prst="rect">
            <a:avLst/>
          </a:prstGeom>
        </p:spPr>
        <p:txBody>
          <a:bodyPr lIns="91425" tIns="91425" rIns="91425" bIns="91425" anchor="t" anchorCtr="0">
            <a:noAutofit/>
          </a:bodyPr>
          <a:lstStyle/>
          <a:p>
            <a:pPr marL="457200" lvl="0" indent="-228600">
              <a:spcBef>
                <a:spcPts val="0"/>
              </a:spcBef>
              <a:buChar char="●"/>
            </a:pPr>
            <a:r>
              <a:rPr lang="en" dirty="0"/>
              <a:t>Configure</a:t>
            </a:r>
          </a:p>
          <a:p>
            <a:pPr marL="914400" lvl="1" indent="-228600">
              <a:spcBef>
                <a:spcPts val="0"/>
              </a:spcBef>
              <a:buChar char="○"/>
            </a:pPr>
            <a:r>
              <a:rPr lang="en" dirty="0"/>
              <a:t>Script that checks details about the machine before installation</a:t>
            </a:r>
          </a:p>
          <a:p>
            <a:pPr marL="914400" lvl="1" indent="-228600">
              <a:spcBef>
                <a:spcPts val="0"/>
              </a:spcBef>
              <a:buChar char="○"/>
            </a:pPr>
            <a:r>
              <a:rPr lang="en" dirty="0"/>
              <a:t>Dependency between packages</a:t>
            </a:r>
          </a:p>
          <a:p>
            <a:pPr marL="914400" lvl="1" indent="-228600">
              <a:spcBef>
                <a:spcPts val="0"/>
              </a:spcBef>
              <a:buChar char="○"/>
            </a:pPr>
            <a:r>
              <a:rPr lang="en" dirty="0"/>
              <a:t>Creates ‘Makefile’</a:t>
            </a:r>
          </a:p>
          <a:p>
            <a:pPr marL="457200" lvl="0" indent="-228600">
              <a:spcBef>
                <a:spcPts val="0"/>
              </a:spcBef>
              <a:buChar char="●"/>
            </a:pPr>
            <a:r>
              <a:rPr lang="en" dirty="0"/>
              <a:t>make</a:t>
            </a:r>
          </a:p>
          <a:p>
            <a:pPr marL="914400" lvl="1" indent="-228600">
              <a:spcBef>
                <a:spcPts val="0"/>
              </a:spcBef>
              <a:buChar char="○"/>
            </a:pPr>
            <a:r>
              <a:rPr lang="en" dirty="0"/>
              <a:t>Requires ‘Makefile’ to run</a:t>
            </a:r>
          </a:p>
          <a:p>
            <a:pPr marL="914400" lvl="1" indent="-228600">
              <a:spcBef>
                <a:spcPts val="0"/>
              </a:spcBef>
              <a:buChar char="○"/>
            </a:pPr>
            <a:r>
              <a:rPr lang="en" dirty="0"/>
              <a:t>Compiles all the program code and creates executables in current temporary directory</a:t>
            </a:r>
          </a:p>
          <a:p>
            <a:pPr marL="457200" lvl="0" indent="-228600">
              <a:spcBef>
                <a:spcPts val="0"/>
              </a:spcBef>
              <a:buChar char="●"/>
            </a:pPr>
            <a:r>
              <a:rPr lang="en" dirty="0"/>
              <a:t>make install</a:t>
            </a:r>
          </a:p>
          <a:p>
            <a:pPr marL="914400" lvl="1" indent="-228600">
              <a:spcBef>
                <a:spcPts val="0"/>
              </a:spcBef>
              <a:buChar char="○"/>
            </a:pPr>
            <a:r>
              <a:rPr lang="en" dirty="0"/>
              <a:t>make utility searches for a label named install within the Makefile, and executes only that section of it</a:t>
            </a:r>
          </a:p>
          <a:p>
            <a:pPr marL="914400" lvl="1" indent="-228600">
              <a:spcBef>
                <a:spcPts val="0"/>
              </a:spcBef>
              <a:buChar char="○"/>
            </a:pPr>
            <a:r>
              <a:rPr lang="en" dirty="0"/>
              <a:t>executables are copied into the final directories (system directories)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Automake</a:t>
            </a:r>
          </a:p>
        </p:txBody>
      </p:sp>
      <p:sp>
        <p:nvSpPr>
          <p:cNvPr id="151" name="Shape 151"/>
          <p:cNvSpPr txBox="1">
            <a:spLocks noGrp="1"/>
          </p:cNvSpPr>
          <p:nvPr>
            <p:ph type="body" idx="1"/>
          </p:nvPr>
        </p:nvSpPr>
        <p:spPr>
          <a:xfrm>
            <a:off x="311700" y="1229875"/>
            <a:ext cx="8520600" cy="3684300"/>
          </a:xfrm>
          <a:prstGeom prst="rect">
            <a:avLst/>
          </a:prstGeom>
        </p:spPr>
        <p:txBody>
          <a:bodyPr lIns="91425" tIns="91425" rIns="91425" bIns="91425" anchor="t" anchorCtr="0">
            <a:noAutofit/>
          </a:bodyPr>
          <a:lstStyle/>
          <a:p>
            <a:pPr lvl="0">
              <a:spcBef>
                <a:spcPts val="0"/>
              </a:spcBef>
              <a:buNone/>
            </a:pPr>
            <a:r>
              <a:rPr lang="en" b="1">
                <a:solidFill>
                  <a:srgbClr val="000000"/>
                </a:solidFill>
              </a:rPr>
              <a:t>GNU Automake</a:t>
            </a:r>
            <a:r>
              <a:rPr lang="en">
                <a:solidFill>
                  <a:srgbClr val="000000"/>
                </a:solidFill>
              </a:rPr>
              <a:t> is a</a:t>
            </a:r>
            <a:r>
              <a:rPr lang="en">
                <a:solidFill>
                  <a:srgbClr val="000000"/>
                </a:solidFill>
                <a:hlinkClick r:id="rId3"/>
              </a:rPr>
              <a:t> </a:t>
            </a:r>
            <a:r>
              <a:rPr lang="en">
                <a:solidFill>
                  <a:srgbClr val="000000"/>
                </a:solidFill>
              </a:rPr>
              <a:t>tool to automate parts of the compilation process. </a:t>
            </a:r>
          </a:p>
          <a:p>
            <a:pPr lvl="0">
              <a:spcBef>
                <a:spcPts val="0"/>
              </a:spcBef>
              <a:buNone/>
            </a:pPr>
            <a:r>
              <a:rPr lang="en">
                <a:solidFill>
                  <a:srgbClr val="000000"/>
                </a:solidFill>
              </a:rPr>
              <a:t>It eases usual compilation problems. For example, it points to needed dependencies.</a:t>
            </a:r>
          </a:p>
          <a:p>
            <a:pPr lvl="0">
              <a:spcBef>
                <a:spcPts val="0"/>
              </a:spcBef>
              <a:buNone/>
            </a:pPr>
            <a:r>
              <a:rPr lang="en">
                <a:solidFill>
                  <a:srgbClr val="000000"/>
                </a:solidFill>
              </a:rPr>
              <a:t>It automatically generates one or more </a:t>
            </a:r>
            <a:r>
              <a:rPr lang="en" i="1">
                <a:solidFill>
                  <a:srgbClr val="000000"/>
                </a:solidFill>
              </a:rPr>
              <a:t>Makefile.in</a:t>
            </a:r>
            <a:r>
              <a:rPr lang="en">
                <a:solidFill>
                  <a:srgbClr val="000000"/>
                </a:solidFill>
              </a:rPr>
              <a:t> from files called </a:t>
            </a:r>
            <a:r>
              <a:rPr lang="en" i="1">
                <a:solidFill>
                  <a:srgbClr val="000000"/>
                </a:solidFill>
              </a:rPr>
              <a:t>Makefile.am</a:t>
            </a:r>
            <a:r>
              <a:rPr lang="en">
                <a:solidFill>
                  <a:srgbClr val="000000"/>
                </a:solidFill>
              </a:rPr>
              <a:t>. </a:t>
            </a:r>
          </a:p>
          <a:p>
            <a:pPr lvl="0">
              <a:spcBef>
                <a:spcPts val="0"/>
              </a:spcBef>
              <a:buNone/>
            </a:pPr>
            <a:r>
              <a:rPr lang="en">
                <a:solidFill>
                  <a:srgbClr val="000000"/>
                </a:solidFill>
              </a:rPr>
              <a:t>Each </a:t>
            </a:r>
            <a:r>
              <a:rPr lang="en" i="1">
                <a:solidFill>
                  <a:srgbClr val="000000"/>
                </a:solidFill>
              </a:rPr>
              <a:t>Makefile.am</a:t>
            </a:r>
            <a:r>
              <a:rPr lang="en">
                <a:solidFill>
                  <a:srgbClr val="000000"/>
                </a:solidFill>
              </a:rPr>
              <a:t> contains, among other things, useful variable definitions for the compiled software, such as</a:t>
            </a:r>
            <a:r>
              <a:rPr lang="en">
                <a:solidFill>
                  <a:srgbClr val="000000"/>
                </a:solidFill>
                <a:hlinkClick r:id="rId4"/>
              </a:rPr>
              <a:t> </a:t>
            </a:r>
            <a:r>
              <a:rPr lang="en">
                <a:solidFill>
                  <a:srgbClr val="000000"/>
                </a:solidFill>
              </a:rPr>
              <a:t>compiler and linker flags, dependencies and their versions, etc.</a:t>
            </a: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Automake</a:t>
            </a:r>
          </a:p>
        </p:txBody>
      </p:sp>
      <p:sp>
        <p:nvSpPr>
          <p:cNvPr id="157" name="Shape 157"/>
          <p:cNvSpPr txBox="1">
            <a:spLocks noGrp="1"/>
          </p:cNvSpPr>
          <p:nvPr>
            <p:ph type="body" idx="1"/>
          </p:nvPr>
        </p:nvSpPr>
        <p:spPr>
          <a:xfrm>
            <a:off x="311700" y="1229875"/>
            <a:ext cx="8520600" cy="3684300"/>
          </a:xfrm>
          <a:prstGeom prst="rect">
            <a:avLst/>
          </a:prstGeom>
        </p:spPr>
        <p:txBody>
          <a:bodyPr lIns="91425" tIns="91425" rIns="91425" bIns="91425" anchor="t" anchorCtr="0">
            <a:noAutofit/>
          </a:bodyPr>
          <a:lstStyle/>
          <a:p>
            <a:pPr lvl="0" rtl="0">
              <a:spcBef>
                <a:spcPts val="0"/>
              </a:spcBef>
              <a:buNone/>
            </a:pPr>
            <a:r>
              <a:rPr lang="en" b="1">
                <a:solidFill>
                  <a:srgbClr val="000000"/>
                </a:solidFill>
              </a:rPr>
              <a:t>GNU Automake</a:t>
            </a:r>
            <a:r>
              <a:rPr lang="en">
                <a:solidFill>
                  <a:srgbClr val="000000"/>
                </a:solidFill>
              </a:rPr>
              <a:t> is a</a:t>
            </a:r>
            <a:r>
              <a:rPr lang="en">
                <a:solidFill>
                  <a:srgbClr val="000000"/>
                </a:solidFill>
                <a:hlinkClick r:id="rId3"/>
              </a:rPr>
              <a:t> </a:t>
            </a:r>
            <a:r>
              <a:rPr lang="en">
                <a:solidFill>
                  <a:srgbClr val="000000"/>
                </a:solidFill>
              </a:rPr>
              <a:t>tool to automate parts of the compilation process. </a:t>
            </a:r>
          </a:p>
          <a:p>
            <a:pPr lvl="0" rtl="0">
              <a:spcBef>
                <a:spcPts val="0"/>
              </a:spcBef>
              <a:buNone/>
            </a:pPr>
            <a:r>
              <a:rPr lang="en">
                <a:solidFill>
                  <a:srgbClr val="000000"/>
                </a:solidFill>
              </a:rPr>
              <a:t>It eases usual compilation problems. For example, it points to needed dependencies.</a:t>
            </a:r>
          </a:p>
          <a:p>
            <a:pPr lvl="0" rtl="0">
              <a:spcBef>
                <a:spcPts val="0"/>
              </a:spcBef>
              <a:buNone/>
            </a:pPr>
            <a:r>
              <a:rPr lang="en">
                <a:solidFill>
                  <a:srgbClr val="000000"/>
                </a:solidFill>
              </a:rPr>
              <a:t>It automatically generates one or more </a:t>
            </a:r>
            <a:r>
              <a:rPr lang="en" i="1">
                <a:solidFill>
                  <a:srgbClr val="000000"/>
                </a:solidFill>
              </a:rPr>
              <a:t>Makefile.in</a:t>
            </a:r>
            <a:r>
              <a:rPr lang="en">
                <a:solidFill>
                  <a:srgbClr val="000000"/>
                </a:solidFill>
              </a:rPr>
              <a:t> from files called </a:t>
            </a:r>
            <a:r>
              <a:rPr lang="en" i="1">
                <a:solidFill>
                  <a:srgbClr val="000000"/>
                </a:solidFill>
              </a:rPr>
              <a:t>Makefile.am</a:t>
            </a:r>
            <a:r>
              <a:rPr lang="en">
                <a:solidFill>
                  <a:srgbClr val="000000"/>
                </a:solidFill>
              </a:rPr>
              <a:t>. </a:t>
            </a:r>
          </a:p>
          <a:p>
            <a:pPr lvl="0" rtl="0">
              <a:spcBef>
                <a:spcPts val="0"/>
              </a:spcBef>
              <a:buNone/>
            </a:pPr>
            <a:r>
              <a:rPr lang="en">
                <a:solidFill>
                  <a:srgbClr val="000000"/>
                </a:solidFill>
              </a:rPr>
              <a:t>Each </a:t>
            </a:r>
            <a:r>
              <a:rPr lang="en" i="1">
                <a:solidFill>
                  <a:srgbClr val="000000"/>
                </a:solidFill>
              </a:rPr>
              <a:t>Makefile.am</a:t>
            </a:r>
            <a:r>
              <a:rPr lang="en">
                <a:solidFill>
                  <a:srgbClr val="000000"/>
                </a:solidFill>
              </a:rPr>
              <a:t> contains, among other things, useful variable definitions for the compiled software, such as</a:t>
            </a:r>
            <a:r>
              <a:rPr lang="en">
                <a:solidFill>
                  <a:srgbClr val="000000"/>
                </a:solidFill>
                <a:hlinkClick r:id="rId4"/>
              </a:rPr>
              <a:t> </a:t>
            </a:r>
            <a:r>
              <a:rPr lang="en">
                <a:solidFill>
                  <a:srgbClr val="000000"/>
                </a:solidFill>
              </a:rPr>
              <a:t>compiler and linker flags, dependencies and their versions, etc.</a:t>
            </a:r>
          </a:p>
          <a:p>
            <a:pPr lvl="0" rt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Automake</a:t>
            </a:r>
          </a:p>
        </p:txBody>
      </p:sp>
      <p:sp>
        <p:nvSpPr>
          <p:cNvPr id="163" name="Shape 163"/>
          <p:cNvSpPr txBox="1">
            <a:spLocks noGrp="1"/>
          </p:cNvSpPr>
          <p:nvPr>
            <p:ph type="body" idx="1"/>
          </p:nvPr>
        </p:nvSpPr>
        <p:spPr>
          <a:xfrm>
            <a:off x="311700" y="1229875"/>
            <a:ext cx="8520600" cy="3684300"/>
          </a:xfrm>
          <a:prstGeom prst="rect">
            <a:avLst/>
          </a:prstGeom>
        </p:spPr>
        <p:txBody>
          <a:bodyPr lIns="91425" tIns="91425" rIns="91425" bIns="91425" anchor="t" anchorCtr="0">
            <a:noAutofit/>
          </a:bodyPr>
          <a:lstStyle/>
          <a:p>
            <a:pPr lvl="0">
              <a:spcBef>
                <a:spcPts val="0"/>
              </a:spcBef>
              <a:buNone/>
            </a:pPr>
            <a:r>
              <a:rPr lang="en">
                <a:solidFill>
                  <a:srgbClr val="000000"/>
                </a:solidFill>
              </a:rPr>
              <a:t>Makefile.am in &lt;tests/project&gt;</a:t>
            </a:r>
          </a:p>
          <a:p>
            <a:pPr marL="457200" lvl="0" indent="0">
              <a:spcBef>
                <a:spcPts val="0"/>
              </a:spcBef>
              <a:buNone/>
            </a:pPr>
            <a:r>
              <a:rPr lang="en">
                <a:solidFill>
                  <a:srgbClr val="000000"/>
                </a:solidFill>
              </a:rPr>
              <a:t>SUBDIRS = src</a:t>
            </a:r>
          </a:p>
          <a:p>
            <a:pPr lvl="0">
              <a:spcBef>
                <a:spcPts val="0"/>
              </a:spcBef>
              <a:buNone/>
            </a:pPr>
            <a:r>
              <a:rPr lang="en">
                <a:solidFill>
                  <a:srgbClr val="000000"/>
                </a:solidFill>
              </a:rPr>
              <a:t>Makefile.am in &lt;tests/project/src&gt;</a:t>
            </a:r>
          </a:p>
          <a:p>
            <a:pPr marL="457200" lvl="0" indent="0">
              <a:spcBef>
                <a:spcPts val="0"/>
              </a:spcBef>
              <a:buNone/>
            </a:pPr>
            <a:r>
              <a:rPr lang="en">
                <a:solidFill>
                  <a:srgbClr val="000000"/>
                </a:solidFill>
              </a:rPr>
              <a:t>bin_PROGRAMS = helloworld</a:t>
            </a:r>
          </a:p>
          <a:p>
            <a:pPr marL="457200" lvl="0" indent="0">
              <a:spcBef>
                <a:spcPts val="0"/>
              </a:spcBef>
              <a:buNone/>
            </a:pPr>
            <a:r>
              <a:rPr lang="en">
                <a:solidFill>
                  <a:srgbClr val="000000"/>
                </a:solidFill>
              </a:rPr>
              <a:t>AM_CXXFLAGS = $(INTI_CFLAGS)</a:t>
            </a:r>
          </a:p>
          <a:p>
            <a:pPr marL="457200" lvl="0" indent="0">
              <a:spcBef>
                <a:spcPts val="0"/>
              </a:spcBef>
              <a:buNone/>
            </a:pPr>
            <a:r>
              <a:rPr lang="en">
                <a:solidFill>
                  <a:srgbClr val="000000"/>
                </a:solidFill>
              </a:rPr>
              <a:t>helloworld_SOURCES = main.cc helloworld.cc helloworld.h</a:t>
            </a:r>
          </a:p>
          <a:p>
            <a:pPr marL="457200" lvl="0" indent="0" rtl="0">
              <a:spcBef>
                <a:spcPts val="0"/>
              </a:spcBef>
              <a:buNone/>
            </a:pPr>
            <a:r>
              <a:rPr lang="en">
                <a:solidFill>
                  <a:srgbClr val="000000"/>
                </a:solidFill>
              </a:rPr>
              <a:t>helloworld_LDADD = $(INTI_LIBS)</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98100" y="2152347"/>
            <a:ext cx="8222100" cy="838800"/>
          </a:xfrm>
          <a:prstGeom prst="rect">
            <a:avLst/>
          </a:prstGeom>
        </p:spPr>
        <p:txBody>
          <a:bodyPr lIns="91425" tIns="91425" rIns="91425" bIns="91425" anchor="ctr" anchorCtr="0">
            <a:noAutofit/>
          </a:bodyPr>
          <a:lstStyle/>
          <a:p>
            <a:pPr lvl="0">
              <a:spcBef>
                <a:spcPts val="0"/>
              </a:spcBef>
              <a:buNone/>
            </a:pPr>
            <a:r>
              <a:rPr lang="en"/>
              <a:t>Lab Assignment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Installing Software</a:t>
            </a:r>
          </a:p>
        </p:txBody>
      </p:sp>
      <p:sp>
        <p:nvSpPr>
          <p:cNvPr id="174" name="Shape 174"/>
          <p:cNvSpPr txBox="1">
            <a:spLocks noGrp="1"/>
          </p:cNvSpPr>
          <p:nvPr>
            <p:ph type="body" idx="1"/>
          </p:nvPr>
        </p:nvSpPr>
        <p:spPr>
          <a:xfrm>
            <a:off x="311700" y="1229875"/>
            <a:ext cx="8520600" cy="3518100"/>
          </a:xfrm>
          <a:prstGeom prst="rect">
            <a:avLst/>
          </a:prstGeom>
        </p:spPr>
        <p:txBody>
          <a:bodyPr lIns="91425" tIns="91425" rIns="91425" bIns="91425" anchor="t" anchorCtr="0">
            <a:noAutofit/>
          </a:bodyPr>
          <a:lstStyle/>
          <a:p>
            <a:pPr marL="457200" lvl="0" indent="-228600">
              <a:spcBef>
                <a:spcPts val="0"/>
              </a:spcBef>
              <a:buChar char="●"/>
            </a:pPr>
            <a:r>
              <a:rPr lang="en" dirty="0"/>
              <a:t>Windows</a:t>
            </a:r>
          </a:p>
          <a:p>
            <a:pPr marL="914400" lvl="1" indent="-228600">
              <a:spcBef>
                <a:spcPts val="0"/>
              </a:spcBef>
              <a:buChar char="○"/>
            </a:pPr>
            <a:r>
              <a:rPr lang="en" dirty="0"/>
              <a:t>Installshield</a:t>
            </a:r>
          </a:p>
          <a:p>
            <a:pPr marL="914400" lvl="1" indent="-228600">
              <a:spcBef>
                <a:spcPts val="0"/>
              </a:spcBef>
              <a:buChar char="○"/>
            </a:pPr>
            <a:r>
              <a:rPr lang="en" dirty="0"/>
              <a:t>Microsoft/Windows Installer</a:t>
            </a:r>
          </a:p>
          <a:p>
            <a:pPr marL="457200" lvl="0" indent="-228600">
              <a:spcBef>
                <a:spcPts val="0"/>
              </a:spcBef>
              <a:buChar char="●"/>
            </a:pPr>
            <a:r>
              <a:rPr lang="en" dirty="0"/>
              <a:t>OS X</a:t>
            </a:r>
          </a:p>
          <a:p>
            <a:pPr marL="914400" lvl="1" indent="-228600">
              <a:spcBef>
                <a:spcPts val="0"/>
              </a:spcBef>
              <a:buChar char="○"/>
            </a:pPr>
            <a:r>
              <a:rPr lang="en" dirty="0"/>
              <a:t>Drag and drop from .dmg mount -&gt; Applications folder</a:t>
            </a:r>
          </a:p>
          <a:p>
            <a:pPr marL="457200" lvl="0" indent="-228600">
              <a:spcBef>
                <a:spcPts val="0"/>
              </a:spcBef>
              <a:buChar char="●"/>
            </a:pPr>
            <a:r>
              <a:rPr lang="en" dirty="0"/>
              <a:t>Linux</a:t>
            </a:r>
          </a:p>
          <a:p>
            <a:pPr marL="914400" lvl="1" indent="-228600">
              <a:spcBef>
                <a:spcPts val="0"/>
              </a:spcBef>
              <a:buChar char="○"/>
            </a:pPr>
            <a:r>
              <a:rPr lang="en" dirty="0"/>
              <a:t>rpm(Redhat Package Management)</a:t>
            </a:r>
          </a:p>
          <a:p>
            <a:pPr marL="914400" lvl="1" indent="-228600">
              <a:spcBef>
                <a:spcPts val="0"/>
              </a:spcBef>
              <a:buChar char="○"/>
            </a:pPr>
            <a:r>
              <a:rPr lang="en" dirty="0"/>
              <a:t>RedHat Linux (.rpm)</a:t>
            </a:r>
          </a:p>
          <a:p>
            <a:pPr marL="914400" lvl="1" indent="-228600">
              <a:spcBef>
                <a:spcPts val="0"/>
              </a:spcBef>
              <a:buChar char="○"/>
            </a:pPr>
            <a:r>
              <a:rPr lang="en" dirty="0"/>
              <a:t>apt-get(Advanced Package Tool)</a:t>
            </a:r>
          </a:p>
          <a:p>
            <a:pPr marL="914400" lvl="1" indent="-228600">
              <a:spcBef>
                <a:spcPts val="0"/>
              </a:spcBef>
              <a:buChar char="○"/>
            </a:pPr>
            <a:r>
              <a:rPr lang="en" dirty="0"/>
              <a:t>Debian Linux, Ubuntu Linux (.deb)</a:t>
            </a:r>
          </a:p>
          <a:p>
            <a:pPr marL="914400" lvl="1" indent="-228600">
              <a:spcBef>
                <a:spcPts val="0"/>
              </a:spcBef>
              <a:buChar char="○"/>
            </a:pPr>
            <a:r>
              <a:rPr lang="en" dirty="0"/>
              <a:t>Good old build process</a:t>
            </a:r>
          </a:p>
          <a:p>
            <a:pPr marL="1371600" lvl="2" indent="-228600">
              <a:spcBef>
                <a:spcPts val="0"/>
              </a:spcBef>
              <a:buChar char="■"/>
            </a:pPr>
            <a:r>
              <a:rPr lang="en" dirty="0"/>
              <a:t>configure, make, make install</a:t>
            </a:r>
          </a:p>
          <a:p>
            <a:pPr lvl="0">
              <a:spcBef>
                <a:spcPts val="0"/>
              </a:spcBef>
              <a:buNone/>
            </a:pPr>
            <a:endParaRPr dirty="0"/>
          </a:p>
          <a:p>
            <a:pPr lvl="0">
              <a:spcBef>
                <a:spcPts val="0"/>
              </a:spcBef>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Decompressing files</a:t>
            </a:r>
          </a:p>
        </p:txBody>
      </p:sp>
      <p:sp>
        <p:nvSpPr>
          <p:cNvPr id="180" name="Shape 18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buChar char="●"/>
            </a:pPr>
            <a:r>
              <a:rPr lang="en"/>
              <a:t>Generally, you receive Linux software in the tarball format (.tgz) or (.gz)</a:t>
            </a:r>
          </a:p>
          <a:p>
            <a:pPr marL="457200" lvl="0" indent="-228600">
              <a:spcBef>
                <a:spcPts val="0"/>
              </a:spcBef>
              <a:buChar char="●"/>
            </a:pPr>
            <a:r>
              <a:rPr lang="en"/>
              <a:t>Decompress file in current directory:</a:t>
            </a:r>
          </a:p>
          <a:p>
            <a:pPr marL="914400" lvl="1" indent="-228600">
              <a:spcBef>
                <a:spcPts val="0"/>
              </a:spcBef>
              <a:buChar char="○"/>
            </a:pPr>
            <a:r>
              <a:rPr lang="en"/>
              <a:t>$ tar –xzvf filename.tar.gz</a:t>
            </a:r>
          </a:p>
          <a:p>
            <a:pPr marL="914400" lvl="1" indent="-228600">
              <a:spcBef>
                <a:spcPts val="0"/>
              </a:spcBef>
              <a:buChar char="○"/>
            </a:pPr>
            <a:r>
              <a:rPr lang="en"/>
              <a:t>Option –x: --extract</a:t>
            </a:r>
          </a:p>
          <a:p>
            <a:pPr marL="914400" lvl="1" indent="-228600">
              <a:spcBef>
                <a:spcPts val="0"/>
              </a:spcBef>
              <a:buChar char="○"/>
            </a:pPr>
            <a:r>
              <a:rPr lang="en"/>
              <a:t>Option –z: --gzip</a:t>
            </a:r>
          </a:p>
          <a:p>
            <a:pPr marL="914400" lvl="1" indent="-228600">
              <a:spcBef>
                <a:spcPts val="0"/>
              </a:spcBef>
              <a:buChar char="○"/>
            </a:pPr>
            <a:r>
              <a:rPr lang="en"/>
              <a:t>Option –v: --verbose</a:t>
            </a:r>
          </a:p>
          <a:p>
            <a:pPr marL="914400" lvl="1" indent="-228600">
              <a:spcBef>
                <a:spcPts val="0"/>
              </a:spcBef>
              <a:buChar char="○"/>
            </a:pPr>
            <a:r>
              <a:rPr lang="en"/>
              <a:t>Option –f: --file</a:t>
            </a:r>
          </a:p>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a:t>
            </a:r>
          </a:p>
        </p:txBody>
      </p:sp>
      <p:sp>
        <p:nvSpPr>
          <p:cNvPr id="186" name="Shape 186"/>
          <p:cNvSpPr txBox="1">
            <a:spLocks noGrp="1"/>
          </p:cNvSpPr>
          <p:nvPr>
            <p:ph type="body" idx="1"/>
          </p:nvPr>
        </p:nvSpPr>
        <p:spPr>
          <a:xfrm>
            <a:off x="311700" y="477253"/>
            <a:ext cx="8520600" cy="3339000"/>
          </a:xfrm>
          <a:prstGeom prst="rect">
            <a:avLst/>
          </a:prstGeom>
        </p:spPr>
        <p:txBody>
          <a:bodyPr lIns="91425" tIns="91425" rIns="91425" bIns="91425" anchor="t" anchorCtr="0">
            <a:noAutofit/>
          </a:bodyPr>
          <a:lstStyle/>
          <a:p>
            <a:pPr marL="457200" lvl="0" indent="-228600">
              <a:spcBef>
                <a:spcPts val="0"/>
              </a:spcBef>
              <a:buChar char="●"/>
            </a:pPr>
            <a:r>
              <a:rPr lang="en" dirty="0"/>
              <a:t>Coreutils 7.6 has a problem</a:t>
            </a:r>
          </a:p>
          <a:p>
            <a:pPr marL="457200" lvl="0" indent="-228600">
              <a:spcBef>
                <a:spcPts val="0"/>
              </a:spcBef>
              <a:buChar char="●"/>
            </a:pPr>
            <a:r>
              <a:rPr lang="en" dirty="0"/>
              <a:t>Different users see different date formats</a:t>
            </a:r>
          </a:p>
          <a:p>
            <a:pPr marL="457200" lvl="0" indent="-228600">
              <a:spcBef>
                <a:spcPts val="0"/>
              </a:spcBef>
              <a:buChar char="●"/>
            </a:pPr>
            <a:r>
              <a:rPr lang="en" dirty="0"/>
              <a:t>$ ls –l /bin/bash</a:t>
            </a:r>
          </a:p>
          <a:p>
            <a:pPr marL="914400" lvl="1" indent="-228600">
              <a:spcBef>
                <a:spcPts val="0"/>
              </a:spcBef>
              <a:buChar char="○"/>
            </a:pPr>
            <a:r>
              <a:rPr lang="en" dirty="0"/>
              <a:t>-rwxr-xr-x 1 root root 729040 2009-03-02 06:22 /bin/bash</a:t>
            </a:r>
          </a:p>
          <a:p>
            <a:pPr marL="914400" lvl="1" indent="-228600">
              <a:spcBef>
                <a:spcPts val="0"/>
              </a:spcBef>
              <a:buChar char="○"/>
            </a:pPr>
            <a:r>
              <a:rPr lang="en" dirty="0"/>
              <a:t>-rwxr-xr-x 1 root root 729040  Mar  2   2009  /bin/bash</a:t>
            </a:r>
          </a:p>
          <a:p>
            <a:pPr marL="457200" lvl="0" indent="-228600">
              <a:spcBef>
                <a:spcPts val="0"/>
              </a:spcBef>
              <a:buChar char="●"/>
            </a:pPr>
            <a:r>
              <a:rPr lang="en" dirty="0"/>
              <a:t>Why?</a:t>
            </a:r>
          </a:p>
          <a:p>
            <a:pPr marL="914400" lvl="1" indent="-228600">
              <a:spcBef>
                <a:spcPts val="0"/>
              </a:spcBef>
              <a:buChar char="○"/>
            </a:pPr>
            <a:r>
              <a:rPr lang="en" dirty="0"/>
              <a:t>Different locales</a:t>
            </a:r>
          </a:p>
          <a:p>
            <a:pPr marL="457200" lvl="0" indent="-228600">
              <a:spcBef>
                <a:spcPts val="0"/>
              </a:spcBef>
              <a:buChar char="●"/>
            </a:pPr>
            <a:r>
              <a:rPr lang="en" dirty="0"/>
              <a:t>Want the traditional Unix format for all users</a:t>
            </a:r>
          </a:p>
          <a:p>
            <a:pPr marL="457200" lvl="0" indent="-228600">
              <a:spcBef>
                <a:spcPts val="0"/>
              </a:spcBef>
              <a:buChar char="●"/>
            </a:pPr>
            <a:r>
              <a:rPr lang="en" dirty="0"/>
              <a:t>Fix the ls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Setup</a:t>
            </a:r>
          </a:p>
        </p:txBody>
      </p:sp>
      <p:sp>
        <p:nvSpPr>
          <p:cNvPr id="192" name="Shape 1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buChar char="●"/>
            </a:pPr>
            <a:r>
              <a:rPr lang="en"/>
              <a:t>Download coreutils-7.6 to your home directory</a:t>
            </a:r>
          </a:p>
          <a:p>
            <a:pPr marL="914400" lvl="1" indent="-228600">
              <a:spcBef>
                <a:spcPts val="0"/>
              </a:spcBef>
              <a:buChar char="○"/>
            </a:pPr>
            <a:r>
              <a:rPr lang="en"/>
              <a:t>Use ‘wget’</a:t>
            </a:r>
          </a:p>
          <a:p>
            <a:pPr marL="457200" lvl="0" indent="-228600">
              <a:spcBef>
                <a:spcPts val="0"/>
              </a:spcBef>
              <a:buChar char="●"/>
            </a:pPr>
            <a:r>
              <a:rPr lang="en"/>
              <a:t>Untar and Unzip it</a:t>
            </a:r>
          </a:p>
          <a:p>
            <a:pPr marL="914400" lvl="1" indent="-228600">
              <a:spcBef>
                <a:spcPts val="0"/>
              </a:spcBef>
              <a:buChar char="○"/>
            </a:pPr>
            <a:r>
              <a:rPr lang="en"/>
              <a:t>tar –xzvf coreutils-7.6.tar.gz</a:t>
            </a:r>
          </a:p>
          <a:p>
            <a:pPr marL="457200" lvl="0" indent="-228600">
              <a:spcBef>
                <a:spcPts val="0"/>
              </a:spcBef>
              <a:buChar char="●"/>
            </a:pPr>
            <a:r>
              <a:rPr lang="en"/>
              <a:t>Make a directory ~/coreutilsInstall in your home directory (this is where you’ll be installing coreutils)</a:t>
            </a:r>
          </a:p>
          <a:p>
            <a:pPr marL="914400" lvl="1" indent="-228600">
              <a:spcBef>
                <a:spcPts val="0"/>
              </a:spcBef>
              <a:buChar char="○"/>
            </a:pPr>
            <a:r>
              <a:rPr lang="en"/>
              <a:t>mkdir ~/coreutilsInstall </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Outline</a:t>
            </a:r>
          </a:p>
        </p:txBody>
      </p:sp>
      <p:sp>
        <p:nvSpPr>
          <p:cNvPr id="91" name="Shape 9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Compilation process</a:t>
            </a:r>
          </a:p>
          <a:p>
            <a:pPr marL="457200" lvl="0" indent="-228600" rtl="0">
              <a:spcBef>
                <a:spcPts val="0"/>
              </a:spcBef>
              <a:buChar char="-"/>
            </a:pPr>
            <a:r>
              <a:rPr lang="en"/>
              <a:t>Make</a:t>
            </a:r>
          </a:p>
          <a:p>
            <a:pPr marL="457200" lvl="0" indent="-228600" rtl="0">
              <a:spcBef>
                <a:spcPts val="0"/>
              </a:spcBef>
              <a:buChar char="-"/>
            </a:pPr>
            <a:r>
              <a:rPr lang="en"/>
              <a:t>Automake</a:t>
            </a:r>
          </a:p>
          <a:p>
            <a:pPr marL="457200" lvl="0" indent="-228600" rtl="0">
              <a:spcBef>
                <a:spcPts val="0"/>
              </a:spcBef>
              <a:buChar char="-"/>
            </a:pPr>
            <a:r>
              <a:rPr lang="en"/>
              <a:t>Applying a patch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Setup</a:t>
            </a:r>
          </a:p>
        </p:txBody>
      </p:sp>
      <p:sp>
        <p:nvSpPr>
          <p:cNvPr id="198" name="Shape 1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buChar char="●"/>
            </a:pPr>
            <a:r>
              <a:rPr lang="en"/>
              <a:t>Go into coreutils-7.6 directory. This is what you just unzipped.</a:t>
            </a:r>
          </a:p>
          <a:p>
            <a:pPr marL="457200" lvl="0" indent="-228600">
              <a:spcBef>
                <a:spcPts val="0"/>
              </a:spcBef>
              <a:buChar char="●"/>
            </a:pPr>
            <a:r>
              <a:rPr lang="en"/>
              <a:t>Read the INSTALL file on how to configure “make”, especially --prefix flag</a:t>
            </a:r>
          </a:p>
          <a:p>
            <a:pPr marL="457200" lvl="0" indent="-228600">
              <a:spcBef>
                <a:spcPts val="0"/>
              </a:spcBef>
              <a:buChar char="●"/>
            </a:pPr>
            <a:r>
              <a:rPr lang="en"/>
              <a:t>Run the configure script using the prefix flag so that when everything is done, coreutils will be installed in the directory ~/coreutilsInstall</a:t>
            </a:r>
          </a:p>
          <a:p>
            <a:pPr marL="457200" lvl="0" indent="-228600">
              <a:spcBef>
                <a:spcPts val="0"/>
              </a:spcBef>
              <a:buChar char="●"/>
            </a:pPr>
            <a:r>
              <a:rPr lang="en"/>
              <a:t>Compile it: make</a:t>
            </a:r>
          </a:p>
          <a:p>
            <a:pPr marL="457200" lvl="0" indent="-228600">
              <a:spcBef>
                <a:spcPts val="0"/>
              </a:spcBef>
              <a:buChar char="●"/>
            </a:pPr>
            <a:r>
              <a:rPr lang="en"/>
              <a:t>Install it: make install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Reproduce bug</a:t>
            </a:r>
          </a:p>
        </p:txBody>
      </p:sp>
      <p:sp>
        <p:nvSpPr>
          <p:cNvPr id="204" name="Shape 20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pPr>
            <a:r>
              <a:rPr lang="en"/>
              <a:t>Reproduce the bug by running the version of ‘ls’ in coreutils 7.6</a:t>
            </a:r>
          </a:p>
          <a:p>
            <a:pPr marL="457200" lvl="0" indent="-228600">
              <a:spcBef>
                <a:spcPts val="0"/>
              </a:spcBef>
            </a:pPr>
            <a:r>
              <a:rPr lang="en"/>
              <a:t>If you just type  ls at CLI it won’t run ‘ls’ in coreutils 7.6</a:t>
            </a:r>
          </a:p>
          <a:p>
            <a:pPr marL="914400" lvl="1" indent="-228600">
              <a:spcBef>
                <a:spcPts val="0"/>
              </a:spcBef>
            </a:pPr>
            <a:r>
              <a:rPr lang="en"/>
              <a:t>Why? Shell looks for /bin/ls</a:t>
            </a:r>
          </a:p>
          <a:p>
            <a:pPr marL="457200" lvl="0" indent="-228600">
              <a:spcBef>
                <a:spcPts val="0"/>
              </a:spcBef>
            </a:pPr>
            <a:r>
              <a:rPr lang="en"/>
              <a:t>To use coreutils 7.6: $ ./ls -lrt</a:t>
            </a:r>
          </a:p>
          <a:p>
            <a:pPr marL="914400" lvl="1" indent="-228600">
              <a:spcBef>
                <a:spcPts val="0"/>
              </a:spcBef>
            </a:pPr>
            <a:r>
              <a:rPr lang="en"/>
              <a:t>This manually runs the executable in this directory (ls is in src directory)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Patch</a:t>
            </a:r>
          </a:p>
        </p:txBody>
      </p:sp>
      <p:sp>
        <p:nvSpPr>
          <p:cNvPr id="210" name="Shape 21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buChar char="●"/>
            </a:pPr>
            <a:r>
              <a:rPr lang="en"/>
              <a:t>A patch is a piece of software designed to fix problems with or update a computer program</a:t>
            </a:r>
          </a:p>
          <a:p>
            <a:pPr marL="457200" lvl="0" indent="-228600">
              <a:spcBef>
                <a:spcPts val="0"/>
              </a:spcBef>
              <a:buChar char="●"/>
            </a:pPr>
            <a:r>
              <a:rPr lang="en"/>
              <a:t>It’s a diff file that includes the changes made to a file</a:t>
            </a:r>
          </a:p>
          <a:p>
            <a:pPr marL="457200" lvl="0" indent="-228600">
              <a:spcBef>
                <a:spcPts val="0"/>
              </a:spcBef>
              <a:buChar char="●"/>
            </a:pPr>
            <a:r>
              <a:rPr lang="en"/>
              <a:t>A person who has the original (buggy) file can use the patch command with the diff file to add the changes to their original 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Applying a Patch</a:t>
            </a:r>
          </a:p>
        </p:txBody>
      </p:sp>
      <p:pic>
        <p:nvPicPr>
          <p:cNvPr id="216" name="Shape 216"/>
          <p:cNvPicPr preferRelativeResize="0"/>
          <p:nvPr/>
        </p:nvPicPr>
        <p:blipFill>
          <a:blip r:embed="rId3">
            <a:alphaModFix/>
          </a:blip>
          <a:stretch>
            <a:fillRect/>
          </a:stretch>
        </p:blipFill>
        <p:spPr>
          <a:xfrm>
            <a:off x="2605662" y="3170325"/>
            <a:ext cx="4724400" cy="1614699"/>
          </a:xfrm>
          <a:prstGeom prst="rect">
            <a:avLst/>
          </a:prstGeom>
          <a:noFill/>
          <a:ln>
            <a:noFill/>
          </a:ln>
        </p:spPr>
      </p:pic>
      <p:pic>
        <p:nvPicPr>
          <p:cNvPr id="217" name="Shape 217"/>
          <p:cNvPicPr preferRelativeResize="0"/>
          <p:nvPr/>
        </p:nvPicPr>
        <p:blipFill>
          <a:blip r:embed="rId4">
            <a:alphaModFix/>
          </a:blip>
          <a:stretch>
            <a:fillRect/>
          </a:stretch>
        </p:blipFill>
        <p:spPr>
          <a:xfrm>
            <a:off x="2352475" y="1067100"/>
            <a:ext cx="5076825" cy="1938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diff Unified Format</a:t>
            </a:r>
          </a:p>
        </p:txBody>
      </p:sp>
      <p:sp>
        <p:nvSpPr>
          <p:cNvPr id="223" name="Shape 2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spcBef>
                <a:spcPts val="0"/>
              </a:spcBef>
            </a:pPr>
            <a:r>
              <a:rPr lang="en"/>
              <a:t>diff –u original_file modified_file</a:t>
            </a:r>
          </a:p>
          <a:p>
            <a:pPr marL="914400" lvl="1" indent="-228600" rtl="0">
              <a:spcBef>
                <a:spcPts val="0"/>
              </a:spcBef>
            </a:pPr>
            <a:r>
              <a:rPr lang="en"/>
              <a:t>--- path/to/original_file</a:t>
            </a:r>
          </a:p>
          <a:p>
            <a:pPr marL="914400" lvl="1" indent="-228600" rtl="0">
              <a:spcBef>
                <a:spcPts val="0"/>
              </a:spcBef>
            </a:pPr>
            <a:r>
              <a:rPr lang="en"/>
              <a:t>+++ path/to/modified_file</a:t>
            </a:r>
          </a:p>
          <a:p>
            <a:pPr marL="457200" lvl="0" indent="-228600">
              <a:spcBef>
                <a:spcPts val="0"/>
              </a:spcBef>
            </a:pPr>
            <a:r>
              <a:rPr lang="en"/>
              <a:t>@@ -l,s +l,s @@</a:t>
            </a:r>
          </a:p>
          <a:p>
            <a:pPr marL="457200" lvl="0" indent="-228600">
              <a:spcBef>
                <a:spcPts val="0"/>
              </a:spcBef>
            </a:pPr>
            <a:r>
              <a:rPr lang="en"/>
              <a:t>@@: beginning of a chunk</a:t>
            </a:r>
          </a:p>
          <a:p>
            <a:pPr marL="457200" lvl="0" indent="-228600">
              <a:spcBef>
                <a:spcPts val="0"/>
              </a:spcBef>
            </a:pPr>
            <a:r>
              <a:rPr lang="en"/>
              <a:t>l: beginning line number</a:t>
            </a:r>
          </a:p>
          <a:p>
            <a:pPr marL="457200" lvl="0" indent="-228600">
              <a:spcBef>
                <a:spcPts val="0"/>
              </a:spcBef>
            </a:pPr>
            <a:r>
              <a:rPr lang="en"/>
              <a:t>s: number of lines the change chunk applies to for each file</a:t>
            </a:r>
          </a:p>
          <a:p>
            <a:pPr marL="457200" lvl="0" indent="-228600">
              <a:spcBef>
                <a:spcPts val="0"/>
              </a:spcBef>
            </a:pPr>
            <a:r>
              <a:rPr lang="en"/>
              <a:t>A line with a:</a:t>
            </a:r>
          </a:p>
          <a:p>
            <a:pPr marL="457200" lvl="0" indent="-228600">
              <a:spcBef>
                <a:spcPts val="0"/>
              </a:spcBef>
            </a:pPr>
            <a:r>
              <a:rPr lang="en"/>
              <a:t>-  sign was deleted from the original</a:t>
            </a:r>
          </a:p>
          <a:p>
            <a:pPr marL="457200" lvl="0" indent="-228600">
              <a:spcBef>
                <a:spcPts val="0"/>
              </a:spcBef>
            </a:pPr>
            <a:r>
              <a:rPr lang="en"/>
              <a:t>+ sign was added to the original</a:t>
            </a:r>
          </a:p>
          <a:p>
            <a:pPr marL="457200" lvl="0" indent="-228600" rtl="0">
              <a:spcBef>
                <a:spcPts val="0"/>
              </a:spcBef>
            </a:pPr>
            <a:r>
              <a:rPr lang="en"/>
              <a:t>   stayed the same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Patching and Building</a:t>
            </a:r>
          </a:p>
        </p:txBody>
      </p:sp>
      <p:sp>
        <p:nvSpPr>
          <p:cNvPr id="229" name="Shape 22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cd coreutils-7.6</a:t>
            </a:r>
          </a:p>
          <a:p>
            <a:pPr lvl="0">
              <a:spcBef>
                <a:spcPts val="0"/>
              </a:spcBef>
              <a:buNone/>
            </a:pPr>
            <a:r>
              <a:rPr lang="en"/>
              <a:t>vim or emacs patch_file: copy and paste the patch content</a:t>
            </a:r>
          </a:p>
          <a:p>
            <a:pPr lvl="0">
              <a:spcBef>
                <a:spcPts val="0"/>
              </a:spcBef>
              <a:buNone/>
            </a:pPr>
            <a:r>
              <a:rPr lang="en"/>
              <a:t>patch –pnum &lt; patch_file  </a:t>
            </a:r>
          </a:p>
          <a:p>
            <a:pPr marL="457200" lvl="0" indent="0">
              <a:spcBef>
                <a:spcPts val="0"/>
              </a:spcBef>
              <a:buNone/>
            </a:pPr>
            <a:r>
              <a:rPr lang="en"/>
              <a:t>‘man patch’ to find out what pnum does and how to use it</a:t>
            </a:r>
          </a:p>
          <a:p>
            <a:pPr lvl="0">
              <a:spcBef>
                <a:spcPts val="0"/>
              </a:spcBef>
              <a:buNone/>
            </a:pPr>
            <a:r>
              <a:rPr lang="en"/>
              <a:t>cd into the coreutils-7.6 directory and type make to rebuild patched ls</a:t>
            </a:r>
          </a:p>
          <a:p>
            <a:pPr lvl="0">
              <a:spcBef>
                <a:spcPts val="0"/>
              </a:spcBef>
              <a:buNone/>
            </a:pPr>
            <a:r>
              <a:rPr lang="en"/>
              <a:t>Don’t install!!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Testing fix</a:t>
            </a:r>
          </a:p>
        </p:txBody>
      </p:sp>
      <p:sp>
        <p:nvSpPr>
          <p:cNvPr id="235" name="Shape 235"/>
          <p:cNvSpPr txBox="1">
            <a:spLocks noGrp="1"/>
          </p:cNvSpPr>
          <p:nvPr>
            <p:ph type="body" idx="1"/>
          </p:nvPr>
        </p:nvSpPr>
        <p:spPr>
          <a:xfrm>
            <a:off x="311700" y="1178575"/>
            <a:ext cx="8520600" cy="3339000"/>
          </a:xfrm>
          <a:prstGeom prst="rect">
            <a:avLst/>
          </a:prstGeom>
        </p:spPr>
        <p:txBody>
          <a:bodyPr lIns="91425" tIns="91425" rIns="91425" bIns="91425" anchor="t" anchorCtr="0">
            <a:noAutofit/>
          </a:bodyPr>
          <a:lstStyle/>
          <a:p>
            <a:pPr marL="457200" lvl="0" indent="-228600">
              <a:spcBef>
                <a:spcPts val="0"/>
              </a:spcBef>
              <a:buChar char="●"/>
            </a:pPr>
            <a:r>
              <a:rPr lang="en" dirty="0"/>
              <a:t>Test the following:</a:t>
            </a:r>
          </a:p>
          <a:p>
            <a:pPr marL="914400" lvl="1" indent="-228600">
              <a:spcBef>
                <a:spcPts val="0"/>
              </a:spcBef>
              <a:buChar char="○"/>
            </a:pPr>
            <a:r>
              <a:rPr lang="en" dirty="0"/>
              <a:t>Modified ls works</a:t>
            </a:r>
          </a:p>
          <a:p>
            <a:pPr marL="914400" lvl="1" indent="-228600">
              <a:spcBef>
                <a:spcPts val="0"/>
              </a:spcBef>
              <a:buChar char="○"/>
            </a:pPr>
            <a:r>
              <a:rPr lang="en" dirty="0"/>
              <a:t>Installed unmodified ls does NOT work</a:t>
            </a:r>
          </a:p>
          <a:p>
            <a:pPr marL="457200" lvl="0" indent="-228600">
              <a:spcBef>
                <a:spcPts val="0"/>
              </a:spcBef>
              <a:buChar char="●"/>
            </a:pPr>
            <a:r>
              <a:rPr lang="en" dirty="0"/>
              <a:t>Test on:</a:t>
            </a:r>
          </a:p>
          <a:p>
            <a:pPr marL="914400" lvl="1" indent="-228600">
              <a:spcBef>
                <a:spcPts val="0"/>
              </a:spcBef>
              <a:buChar char="○"/>
            </a:pPr>
            <a:r>
              <a:rPr lang="en" dirty="0"/>
              <a:t>A file that has been recently modified</a:t>
            </a:r>
          </a:p>
          <a:p>
            <a:pPr marL="1371600" lvl="2" indent="-228600">
              <a:spcBef>
                <a:spcPts val="0"/>
              </a:spcBef>
              <a:buChar char="■"/>
            </a:pPr>
            <a:r>
              <a:rPr lang="en" dirty="0"/>
              <a:t>Make a change to an existing file or create a new file</a:t>
            </a:r>
          </a:p>
          <a:p>
            <a:pPr marL="914400" lvl="1" indent="-228600">
              <a:spcBef>
                <a:spcPts val="0"/>
              </a:spcBef>
              <a:buChar char="○"/>
            </a:pPr>
            <a:r>
              <a:rPr lang="en" dirty="0"/>
              <a:t>A file that is at least a year old</a:t>
            </a:r>
          </a:p>
          <a:p>
            <a:pPr marL="1371600" lvl="2" indent="-228600" rtl="0">
              <a:spcBef>
                <a:spcPts val="0"/>
              </a:spcBef>
              <a:buChar char="■"/>
            </a:pPr>
            <a:r>
              <a:rPr lang="en" dirty="0"/>
              <a:t>touch –t 201401210959.30 test_file</a:t>
            </a:r>
          </a:p>
          <a:p>
            <a:pPr lvl="0">
              <a:spcBef>
                <a:spcPts val="0"/>
              </a:spcBef>
              <a:buNone/>
            </a:pPr>
            <a:endParaRPr dirty="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Compilation process</a:t>
            </a:r>
          </a:p>
          <a:p>
            <a:pPr lvl="0">
              <a:spcBef>
                <a:spcPts val="0"/>
              </a:spcBef>
              <a:buNone/>
            </a:pPr>
            <a:endParaRPr/>
          </a:p>
        </p:txBody>
      </p:sp>
      <p:pic>
        <p:nvPicPr>
          <p:cNvPr id="97" name="Shape 97" descr="compile.png"/>
          <p:cNvPicPr preferRelativeResize="0"/>
          <p:nvPr/>
        </p:nvPicPr>
        <p:blipFill>
          <a:blip r:embed="rId3">
            <a:alphaModFix/>
          </a:blip>
          <a:stretch>
            <a:fillRect/>
          </a:stretch>
        </p:blipFill>
        <p:spPr>
          <a:xfrm>
            <a:off x="2135600" y="871800"/>
            <a:ext cx="5441600" cy="3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Compilation process</a:t>
            </a:r>
          </a:p>
          <a:p>
            <a:pPr lvl="0" rtl="0">
              <a:spcBef>
                <a:spcPts val="0"/>
              </a:spcBef>
              <a:buNone/>
            </a:pPr>
            <a:endParaRPr/>
          </a:p>
        </p:txBody>
      </p:sp>
      <p:sp>
        <p:nvSpPr>
          <p:cNvPr id="103" name="Shape 103"/>
          <p:cNvSpPr txBox="1">
            <a:spLocks noGrp="1"/>
          </p:cNvSpPr>
          <p:nvPr>
            <p:ph type="body" idx="1"/>
          </p:nvPr>
        </p:nvSpPr>
        <p:spPr>
          <a:xfrm>
            <a:off x="311700" y="1017800"/>
            <a:ext cx="8520600" cy="3339000"/>
          </a:xfrm>
          <a:prstGeom prst="rect">
            <a:avLst/>
          </a:prstGeom>
        </p:spPr>
        <p:txBody>
          <a:bodyPr lIns="91425" tIns="91425" rIns="91425" bIns="91425" anchor="t" anchorCtr="0">
            <a:noAutofit/>
          </a:bodyPr>
          <a:lstStyle/>
          <a:p>
            <a:pPr marL="457200" lvl="0" indent="-228600" rtl="0">
              <a:spcBef>
                <a:spcPts val="0"/>
              </a:spcBef>
              <a:spcAft>
                <a:spcPts val="1300"/>
              </a:spcAft>
              <a:buClr>
                <a:srgbClr val="000000"/>
              </a:buClr>
            </a:pPr>
            <a:r>
              <a:rPr lang="en" dirty="0">
                <a:solidFill>
                  <a:srgbClr val="000000"/>
                </a:solidFill>
                <a:highlight>
                  <a:srgbClr val="F6F6F9"/>
                </a:highlight>
              </a:rPr>
              <a:t>Preprocessing: </a:t>
            </a:r>
          </a:p>
          <a:p>
            <a:pPr marL="914400" lvl="1" indent="-228600" rtl="0">
              <a:spcBef>
                <a:spcPts val="0"/>
              </a:spcBef>
              <a:spcAft>
                <a:spcPts val="1300"/>
              </a:spcAft>
              <a:buClr>
                <a:srgbClr val="000000"/>
              </a:buClr>
            </a:pPr>
            <a:r>
              <a:rPr lang="en" dirty="0">
                <a:solidFill>
                  <a:srgbClr val="000000"/>
                </a:solidFill>
                <a:highlight>
                  <a:srgbClr val="F6F6F9"/>
                </a:highlight>
              </a:rPr>
              <a:t>cc -E hello_world.c</a:t>
            </a:r>
          </a:p>
          <a:p>
            <a:pPr marL="457200" lvl="0" indent="-228600" rtl="0">
              <a:spcBef>
                <a:spcPts val="0"/>
              </a:spcBef>
              <a:spcAft>
                <a:spcPts val="1300"/>
              </a:spcAft>
              <a:buClr>
                <a:srgbClr val="000000"/>
              </a:buClr>
            </a:pPr>
            <a:r>
              <a:rPr lang="en" dirty="0">
                <a:solidFill>
                  <a:srgbClr val="000000"/>
                </a:solidFill>
                <a:highlight>
                  <a:srgbClr val="F6F6F9"/>
                </a:highlight>
              </a:rPr>
              <a:t>Compilation:</a:t>
            </a:r>
          </a:p>
          <a:p>
            <a:pPr marL="914400" lvl="1" indent="-228600" rtl="0">
              <a:spcBef>
                <a:spcPts val="0"/>
              </a:spcBef>
              <a:spcAft>
                <a:spcPts val="1300"/>
              </a:spcAft>
              <a:buClr>
                <a:srgbClr val="000000"/>
              </a:buClr>
            </a:pPr>
            <a:r>
              <a:rPr lang="en" dirty="0">
                <a:solidFill>
                  <a:srgbClr val="000000"/>
                </a:solidFill>
                <a:highlight>
                  <a:srgbClr val="F6F6F9"/>
                </a:highlight>
              </a:rPr>
              <a:t>cc -S hello_world.c</a:t>
            </a:r>
          </a:p>
          <a:p>
            <a:pPr marL="457200" lvl="0" indent="-228600" rtl="0">
              <a:spcBef>
                <a:spcPts val="0"/>
              </a:spcBef>
              <a:spcAft>
                <a:spcPts val="1300"/>
              </a:spcAft>
              <a:buClr>
                <a:srgbClr val="000000"/>
              </a:buClr>
            </a:pPr>
            <a:r>
              <a:rPr lang="en" dirty="0">
                <a:solidFill>
                  <a:srgbClr val="000000"/>
                </a:solidFill>
                <a:highlight>
                  <a:srgbClr val="F6F6F9"/>
                </a:highlight>
              </a:rPr>
              <a:t>Assembly:</a:t>
            </a:r>
          </a:p>
          <a:p>
            <a:pPr marL="914400" lvl="1" indent="-228600" rtl="0">
              <a:spcBef>
                <a:spcPts val="0"/>
              </a:spcBef>
              <a:spcAft>
                <a:spcPts val="1300"/>
              </a:spcAft>
              <a:buClr>
                <a:srgbClr val="000000"/>
              </a:buClr>
            </a:pPr>
            <a:r>
              <a:rPr lang="en" dirty="0">
                <a:solidFill>
                  <a:srgbClr val="000000"/>
                </a:solidFill>
                <a:highlight>
                  <a:srgbClr val="F6F6F9"/>
                </a:highlight>
              </a:rPr>
              <a:t>cc -c hello_world.c</a:t>
            </a:r>
          </a:p>
          <a:p>
            <a:pPr marL="914400" lvl="1" indent="-228600" rtl="0">
              <a:spcBef>
                <a:spcPts val="0"/>
              </a:spcBef>
              <a:spcAft>
                <a:spcPts val="1300"/>
              </a:spcAft>
              <a:buClr>
                <a:srgbClr val="000000"/>
              </a:buClr>
            </a:pPr>
            <a:r>
              <a:rPr lang="en" dirty="0">
                <a:solidFill>
                  <a:srgbClr val="000000"/>
                </a:solidFill>
                <a:highlight>
                  <a:srgbClr val="F6F6F9"/>
                </a:highlight>
              </a:rPr>
              <a:t>hexdump hello_world.o</a:t>
            </a:r>
          </a:p>
          <a:p>
            <a:pPr marL="457200" lvl="0" indent="-228600" rtl="0">
              <a:spcBef>
                <a:spcPts val="0"/>
              </a:spcBef>
              <a:spcAft>
                <a:spcPts val="1300"/>
              </a:spcAft>
              <a:buClr>
                <a:srgbClr val="000000"/>
              </a:buClr>
            </a:pPr>
            <a:r>
              <a:rPr lang="en" dirty="0">
                <a:solidFill>
                  <a:srgbClr val="000000"/>
                </a:solidFill>
                <a:highlight>
                  <a:srgbClr val="F6F6F9"/>
                </a:highlight>
              </a:rPr>
              <a:t>Linking</a:t>
            </a:r>
          </a:p>
          <a:p>
            <a:pPr marL="914400" lvl="1" indent="-228600" rtl="0">
              <a:spcBef>
                <a:spcPts val="0"/>
              </a:spcBef>
              <a:spcAft>
                <a:spcPts val="1300"/>
              </a:spcAft>
              <a:buClr>
                <a:srgbClr val="000000"/>
              </a:buClr>
            </a:pPr>
            <a:r>
              <a:rPr lang="en" dirty="0">
                <a:solidFill>
                  <a:srgbClr val="000000"/>
                </a:solidFill>
                <a:highlight>
                  <a:srgbClr val="F6F6F9"/>
                </a:highlight>
              </a:rPr>
              <a:t>cc -o hello_world hello_world.c</a:t>
            </a:r>
          </a:p>
          <a:p>
            <a:pPr lvl="0">
              <a:spcBef>
                <a:spcPts val="0"/>
              </a:spcBef>
              <a:spcAft>
                <a:spcPts val="1300"/>
              </a:spcAft>
              <a:buNone/>
            </a:pPr>
            <a:endParaRPr dirty="0">
              <a:solidFill>
                <a:srgbClr val="000000"/>
              </a:solidFill>
              <a:highlight>
                <a:srgbClr val="F6F6F9"/>
              </a:highlight>
            </a:endParaRPr>
          </a:p>
          <a:p>
            <a:pPr lv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Compilation</a:t>
            </a:r>
          </a:p>
        </p:txBody>
      </p:sp>
      <p:sp>
        <p:nvSpPr>
          <p:cNvPr id="109" name="Shape 109"/>
          <p:cNvSpPr txBox="1">
            <a:spLocks noGrp="1"/>
          </p:cNvSpPr>
          <p:nvPr>
            <p:ph type="body" idx="1"/>
          </p:nvPr>
        </p:nvSpPr>
        <p:spPr>
          <a:xfrm>
            <a:off x="311700" y="1017800"/>
            <a:ext cx="8520600" cy="3339000"/>
          </a:xfrm>
          <a:prstGeom prst="rect">
            <a:avLst/>
          </a:prstGeom>
        </p:spPr>
        <p:txBody>
          <a:bodyPr lIns="91425" tIns="91425" rIns="91425" bIns="91425" anchor="t" anchorCtr="0">
            <a:noAutofit/>
          </a:bodyPr>
          <a:lstStyle/>
          <a:p>
            <a:pPr marL="457200" lvl="0" indent="-228600">
              <a:spcBef>
                <a:spcPts val="0"/>
              </a:spcBef>
              <a:buChar char="●"/>
            </a:pPr>
            <a:r>
              <a:rPr lang="en" dirty="0"/>
              <a:t>shop.cpp</a:t>
            </a:r>
          </a:p>
          <a:p>
            <a:pPr marL="914400" lvl="1" indent="-228600">
              <a:spcBef>
                <a:spcPts val="0"/>
              </a:spcBef>
              <a:buChar char="○"/>
            </a:pPr>
            <a:r>
              <a:rPr lang="en" dirty="0"/>
              <a:t>#includes shoppingList.h and item.h</a:t>
            </a:r>
          </a:p>
          <a:p>
            <a:pPr marL="457200" lvl="0" indent="-228600">
              <a:spcBef>
                <a:spcPts val="0"/>
              </a:spcBef>
              <a:buChar char="●"/>
            </a:pPr>
            <a:r>
              <a:rPr lang="en" dirty="0"/>
              <a:t>shoppingList.cpp</a:t>
            </a:r>
          </a:p>
          <a:p>
            <a:pPr marL="914400" lvl="1" indent="-228600">
              <a:spcBef>
                <a:spcPts val="0"/>
              </a:spcBef>
              <a:buChar char="○"/>
            </a:pPr>
            <a:r>
              <a:rPr lang="en" dirty="0"/>
              <a:t>#includes shoppingList.h</a:t>
            </a:r>
          </a:p>
          <a:p>
            <a:pPr marL="457200" lvl="0" indent="-228600">
              <a:spcBef>
                <a:spcPts val="0"/>
              </a:spcBef>
              <a:buChar char="●"/>
            </a:pPr>
            <a:r>
              <a:rPr lang="en" dirty="0"/>
              <a:t>item.cpp</a:t>
            </a:r>
          </a:p>
          <a:p>
            <a:pPr marL="914400" lvl="1" indent="-228600">
              <a:spcBef>
                <a:spcPts val="0"/>
              </a:spcBef>
              <a:buChar char="○"/>
            </a:pPr>
            <a:r>
              <a:rPr lang="en" dirty="0"/>
              <a:t>#includes item.h</a:t>
            </a:r>
          </a:p>
          <a:p>
            <a:pPr marL="457200" lvl="0" indent="-228600">
              <a:spcBef>
                <a:spcPts val="0"/>
              </a:spcBef>
              <a:buChar char="●"/>
            </a:pPr>
            <a:r>
              <a:rPr lang="en" dirty="0"/>
              <a:t>How to compile?</a:t>
            </a:r>
          </a:p>
          <a:p>
            <a:pPr marL="914400" lvl="1" indent="-228600">
              <a:spcBef>
                <a:spcPts val="0"/>
              </a:spcBef>
              <a:buChar char="○"/>
            </a:pPr>
            <a:r>
              <a:rPr lang="en" dirty="0"/>
              <a:t>g++ -Wall shoppingList.cpp item.cpp shop.cpp –o shop</a:t>
            </a:r>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What if ?</a:t>
            </a:r>
          </a:p>
        </p:txBody>
      </p:sp>
      <p:sp>
        <p:nvSpPr>
          <p:cNvPr id="115" name="Shape 115"/>
          <p:cNvSpPr txBox="1">
            <a:spLocks noGrp="1"/>
          </p:cNvSpPr>
          <p:nvPr>
            <p:ph type="body" idx="1"/>
          </p:nvPr>
        </p:nvSpPr>
        <p:spPr>
          <a:xfrm>
            <a:off x="311700" y="857081"/>
            <a:ext cx="8520600" cy="3339000"/>
          </a:xfrm>
          <a:prstGeom prst="rect">
            <a:avLst/>
          </a:prstGeom>
        </p:spPr>
        <p:txBody>
          <a:bodyPr lIns="91425" tIns="91425" rIns="91425" bIns="91425" anchor="t" anchorCtr="0">
            <a:noAutofit/>
          </a:bodyPr>
          <a:lstStyle/>
          <a:p>
            <a:pPr marL="457200" lvl="0" indent="-228600">
              <a:spcBef>
                <a:spcPts val="0"/>
              </a:spcBef>
              <a:buChar char="●"/>
            </a:pPr>
            <a:r>
              <a:rPr lang="en" dirty="0"/>
              <a:t>We change one of the header or source files?</a:t>
            </a:r>
          </a:p>
          <a:p>
            <a:pPr marL="914400" lvl="1" indent="-228600">
              <a:spcBef>
                <a:spcPts val="0"/>
              </a:spcBef>
              <a:buChar char="○"/>
            </a:pPr>
            <a:r>
              <a:rPr lang="en" dirty="0"/>
              <a:t>Rerun command to generate new executable</a:t>
            </a:r>
          </a:p>
          <a:p>
            <a:pPr marL="457200" lvl="0" indent="-228600">
              <a:spcBef>
                <a:spcPts val="0"/>
              </a:spcBef>
              <a:buChar char="●"/>
            </a:pPr>
            <a:r>
              <a:rPr lang="en" dirty="0"/>
              <a:t>We only made a small change to item.cpp?</a:t>
            </a:r>
          </a:p>
          <a:p>
            <a:pPr marL="914400" lvl="1" indent="-228600">
              <a:spcBef>
                <a:spcPts val="0"/>
              </a:spcBef>
              <a:buChar char="○"/>
            </a:pPr>
            <a:r>
              <a:rPr lang="en" dirty="0"/>
              <a:t>not efficient to recompile shoppinglist.cpp and shop.cpp</a:t>
            </a:r>
          </a:p>
          <a:p>
            <a:pPr marL="457200" lvl="0" indent="-228600">
              <a:spcBef>
                <a:spcPts val="0"/>
              </a:spcBef>
              <a:buChar char="●"/>
            </a:pPr>
            <a:r>
              <a:rPr lang="en" dirty="0"/>
              <a:t>Solution: avoid waste by producing a separate object code file for each source file</a:t>
            </a:r>
          </a:p>
          <a:p>
            <a:pPr marL="914400" lvl="1" indent="-228600">
              <a:spcBef>
                <a:spcPts val="0"/>
              </a:spcBef>
              <a:buChar char="○"/>
            </a:pPr>
            <a:r>
              <a:rPr lang="en" dirty="0"/>
              <a:t>g++ -Wall –c item.cpp… (for each source file)</a:t>
            </a:r>
          </a:p>
          <a:p>
            <a:pPr marL="914400" lvl="1" indent="-228600">
              <a:spcBef>
                <a:spcPts val="0"/>
              </a:spcBef>
              <a:buChar char="○"/>
            </a:pPr>
            <a:r>
              <a:rPr lang="en" dirty="0"/>
              <a:t>g++ item.o shoppingList.o shop.o –o shop (combine)</a:t>
            </a:r>
          </a:p>
          <a:p>
            <a:pPr marL="457200" lvl="0" indent="-228600">
              <a:spcBef>
                <a:spcPts val="0"/>
              </a:spcBef>
              <a:buChar char="●"/>
            </a:pPr>
            <a:r>
              <a:rPr lang="en" dirty="0"/>
              <a:t>Less work for compiler, saves time but more commands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if ?</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We change item.h?</a:t>
            </a:r>
          </a:p>
          <a:p>
            <a:pPr marL="457200" lvl="0" indent="-228600" rtl="0">
              <a:spcBef>
                <a:spcPts val="0"/>
              </a:spcBef>
              <a:buChar char="●"/>
            </a:pPr>
            <a:r>
              <a:rPr lang="en"/>
              <a:t>Need to recompile every source file that includes it &amp; every source file that includes a header that includes it. Here: item.cpp and shop.cpp</a:t>
            </a:r>
          </a:p>
          <a:p>
            <a:pPr marL="457200" lvl="0" indent="-228600" rtl="0">
              <a:spcBef>
                <a:spcPts val="0"/>
              </a:spcBef>
              <a:buChar char="●"/>
            </a:pPr>
            <a:r>
              <a:rPr lang="en"/>
              <a:t>Difficult to keep track of files when project is large</a:t>
            </a:r>
          </a:p>
          <a:p>
            <a:pPr marL="914400" lvl="1" indent="-228600" rtl="0">
              <a:spcBef>
                <a:spcPts val="0"/>
              </a:spcBef>
              <a:buChar char="○"/>
            </a:pPr>
            <a:r>
              <a:rPr lang="en"/>
              <a:t>Windows 7 ~40 million lines of code</a:t>
            </a:r>
          </a:p>
          <a:p>
            <a:pPr marL="914400" lvl="1" indent="-228600" rtl="0">
              <a:spcBef>
                <a:spcPts val="0"/>
              </a:spcBef>
              <a:buChar char="○"/>
            </a:pPr>
            <a:r>
              <a:rPr lang="en"/>
              <a:t>Google ~2 billion lines of code</a:t>
            </a:r>
          </a:p>
          <a:p>
            <a:pPr marL="457200" lvl="0" indent="-419100" rtl="0">
              <a:spcBef>
                <a:spcPts val="0"/>
              </a:spcBef>
              <a:buSzPct val="100000"/>
              <a:buChar char="●"/>
            </a:pPr>
            <a:r>
              <a:rPr lang="en" sz="3000" b="1"/>
              <a:t>MAKE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Make</a:t>
            </a:r>
          </a:p>
        </p:txBody>
      </p:sp>
      <p:sp>
        <p:nvSpPr>
          <p:cNvPr id="127" name="Shape 127"/>
          <p:cNvSpPr txBox="1">
            <a:spLocks noGrp="1"/>
          </p:cNvSpPr>
          <p:nvPr>
            <p:ph type="body" idx="1"/>
          </p:nvPr>
        </p:nvSpPr>
        <p:spPr>
          <a:xfrm>
            <a:off x="311700" y="1229875"/>
            <a:ext cx="8520600" cy="33390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just" rtl="0">
              <a:spcBef>
                <a:spcPts val="0"/>
              </a:spcBef>
              <a:buNone/>
            </a:pPr>
            <a:r>
              <a:rPr lang="en"/>
              <a:t>GNU Make is a tool which controls the generation of executables and other non-source files of a program from the program's source files.</a:t>
            </a:r>
          </a:p>
          <a:p>
            <a:pPr lvl="0" algn="just">
              <a:spcBef>
                <a:spcPts val="0"/>
              </a:spcBef>
              <a:buNone/>
            </a:pPr>
            <a:r>
              <a:rPr lang="en">
                <a:solidFill>
                  <a:srgbClr val="000000"/>
                </a:solidFill>
              </a:rPr>
              <a:t>Make gets its knowledge of how to build your program from a file called the makefile, which lists each of the non-source files and how to compute it from other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Advantages of Make</a:t>
            </a:r>
          </a:p>
        </p:txBody>
      </p:sp>
      <p:sp>
        <p:nvSpPr>
          <p:cNvPr id="133" name="Shape 13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98450" rtl="0">
              <a:spcBef>
                <a:spcPts val="0"/>
              </a:spcBef>
              <a:spcAft>
                <a:spcPts val="0"/>
              </a:spcAft>
              <a:buClr>
                <a:srgbClr val="000000"/>
              </a:buClr>
              <a:buSzPct val="61111"/>
              <a:buFont typeface="Arial"/>
            </a:pPr>
            <a:r>
              <a:rPr lang="en"/>
              <a:t>Make enables the end user to build and install your package without knowing the details of how that is done </a:t>
            </a:r>
          </a:p>
          <a:p>
            <a:pPr marL="457200" lvl="0" indent="-298450">
              <a:spcBef>
                <a:spcPts val="0"/>
              </a:spcBef>
              <a:spcAft>
                <a:spcPts val="0"/>
              </a:spcAft>
              <a:buClr>
                <a:srgbClr val="000000"/>
              </a:buClr>
              <a:buSzPct val="61111"/>
              <a:buFont typeface="Arial"/>
            </a:pPr>
            <a:r>
              <a:rPr lang="en"/>
              <a:t>Make figures out automatically which files it needs to update, based on which source files have changed. It also automatically determines the proper order for updating files, in case one non-source file depends on another non-source file.</a:t>
            </a:r>
          </a:p>
          <a:p>
            <a:pPr marL="457200" lvl="0" indent="-298450" rtl="0">
              <a:spcBef>
                <a:spcPts val="0"/>
              </a:spcBef>
              <a:spcAft>
                <a:spcPts val="0"/>
              </a:spcAft>
              <a:buClr>
                <a:srgbClr val="000000"/>
              </a:buClr>
              <a:buSzPct val="61111"/>
              <a:buFont typeface="Arial"/>
            </a:pPr>
            <a:r>
              <a:rPr lang="en"/>
              <a:t>As a result, if you change a few source files and then run Make, it does not need to recompile all of your program. </a:t>
            </a:r>
          </a:p>
          <a:p>
            <a:pPr lvl="0">
              <a:spcBef>
                <a:spcPts val="0"/>
              </a:spcBef>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1771</Words>
  <Application>Microsoft Office PowerPoint</Application>
  <PresentationFormat>On-screen Show (16:9)</PresentationFormat>
  <Paragraphs>193</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Roboto</vt:lpstr>
      <vt:lpstr>geometric</vt:lpstr>
      <vt:lpstr>PowerPoint Presentation</vt:lpstr>
      <vt:lpstr>Outline</vt:lpstr>
      <vt:lpstr>Compilation process </vt:lpstr>
      <vt:lpstr>Compilation process </vt:lpstr>
      <vt:lpstr>Compilation</vt:lpstr>
      <vt:lpstr>What if ?</vt:lpstr>
      <vt:lpstr>What if ?</vt:lpstr>
      <vt:lpstr>Make</vt:lpstr>
      <vt:lpstr>Advantages of Make</vt:lpstr>
      <vt:lpstr>Advantages of Make</vt:lpstr>
      <vt:lpstr>Build Process</vt:lpstr>
      <vt:lpstr>Automake</vt:lpstr>
      <vt:lpstr>Automake</vt:lpstr>
      <vt:lpstr>Automake</vt:lpstr>
      <vt:lpstr>Lab Assignment</vt:lpstr>
      <vt:lpstr>Installing Software</vt:lpstr>
      <vt:lpstr>Decompressing files</vt:lpstr>
      <vt:lpstr>Problem</vt:lpstr>
      <vt:lpstr>Setup</vt:lpstr>
      <vt:lpstr>Setup</vt:lpstr>
      <vt:lpstr>Reproduce bug</vt:lpstr>
      <vt:lpstr>Patch</vt:lpstr>
      <vt:lpstr>Applying a Patch</vt:lpstr>
      <vt:lpstr>diff Unified Format</vt:lpstr>
      <vt:lpstr>Patching and Building</vt:lpstr>
      <vt:lpstr>Testing fix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Zipeng Fu</cp:lastModifiedBy>
  <cp:revision>1</cp:revision>
  <dcterms:modified xsi:type="dcterms:W3CDTF">2017-06-12T00:47:33Z</dcterms:modified>
</cp:coreProperties>
</file>