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Roboto" panose="02010600030101010101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peng Fu" userId="cf97dbf47e6b14d0" providerId="LiveId" clId="{71EF9810-CCDD-4D41-A1E6-01CD7B96B3FA}"/>
    <pc:docChg chg="modSld">
      <pc:chgData name="Zipeng Fu" userId="cf97dbf47e6b14d0" providerId="LiveId" clId="{71EF9810-CCDD-4D41-A1E6-01CD7B96B3FA}" dt="2017-06-12T00:52:17.102" v="12" actId="1076"/>
      <pc:docMkLst>
        <pc:docMk/>
      </pc:docMkLst>
      <pc:sldChg chg="modSp">
        <pc:chgData name="Zipeng Fu" userId="cf97dbf47e6b14d0" providerId="LiveId" clId="{71EF9810-CCDD-4D41-A1E6-01CD7B96B3FA}" dt="2017-06-12T00:51:32.241" v="0" actId="1076"/>
        <pc:sldMkLst>
          <pc:docMk/>
          <pc:sldMk cId="0" sldId="262"/>
        </pc:sldMkLst>
        <pc:spChg chg="mod">
          <ac:chgData name="Zipeng Fu" userId="cf97dbf47e6b14d0" providerId="LiveId" clId="{71EF9810-CCDD-4D41-A1E6-01CD7B96B3FA}" dt="2017-06-12T00:51:32.241" v="0" actId="1076"/>
          <ac:spMkLst>
            <pc:docMk/>
            <pc:sldMk cId="0" sldId="262"/>
            <ac:spMk id="121" creationId="{00000000-0000-0000-0000-000000000000}"/>
          </ac:spMkLst>
        </pc:spChg>
      </pc:sldChg>
      <pc:sldChg chg="modSp">
        <pc:chgData name="Zipeng Fu" userId="cf97dbf47e6b14d0" providerId="LiveId" clId="{71EF9810-CCDD-4D41-A1E6-01CD7B96B3FA}" dt="2017-06-12T00:51:44.996" v="1" actId="1076"/>
        <pc:sldMkLst>
          <pc:docMk/>
          <pc:sldMk cId="0" sldId="269"/>
        </pc:sldMkLst>
        <pc:spChg chg="mod">
          <ac:chgData name="Zipeng Fu" userId="cf97dbf47e6b14d0" providerId="LiveId" clId="{71EF9810-CCDD-4D41-A1E6-01CD7B96B3FA}" dt="2017-06-12T00:51:44.996" v="1" actId="1076"/>
          <ac:spMkLst>
            <pc:docMk/>
            <pc:sldMk cId="0" sldId="269"/>
            <ac:spMk id="165" creationId="{00000000-0000-0000-0000-000000000000}"/>
          </ac:spMkLst>
        </pc:spChg>
      </pc:sldChg>
      <pc:sldChg chg="modSp">
        <pc:chgData name="Zipeng Fu" userId="cf97dbf47e6b14d0" providerId="LiveId" clId="{71EF9810-CCDD-4D41-A1E6-01CD7B96B3FA}" dt="2017-06-12T00:51:53.959" v="2" actId="1076"/>
        <pc:sldMkLst>
          <pc:docMk/>
          <pc:sldMk cId="0" sldId="272"/>
        </pc:sldMkLst>
        <pc:spChg chg="mod">
          <ac:chgData name="Zipeng Fu" userId="cf97dbf47e6b14d0" providerId="LiveId" clId="{71EF9810-CCDD-4D41-A1E6-01CD7B96B3FA}" dt="2017-06-12T00:51:53.959" v="2" actId="1076"/>
          <ac:spMkLst>
            <pc:docMk/>
            <pc:sldMk cId="0" sldId="272"/>
            <ac:spMk id="183" creationId="{00000000-0000-0000-0000-000000000000}"/>
          </ac:spMkLst>
        </pc:spChg>
      </pc:sldChg>
      <pc:sldChg chg="modSp">
        <pc:chgData name="Zipeng Fu" userId="cf97dbf47e6b14d0" providerId="LiveId" clId="{71EF9810-CCDD-4D41-A1E6-01CD7B96B3FA}" dt="2017-06-12T00:52:17.102" v="12" actId="1076"/>
        <pc:sldMkLst>
          <pc:docMk/>
          <pc:sldMk cId="0" sldId="284"/>
        </pc:sldMkLst>
        <pc:spChg chg="mod">
          <ac:chgData name="Zipeng Fu" userId="cf97dbf47e6b14d0" providerId="LiveId" clId="{71EF9810-CCDD-4D41-A1E6-01CD7B96B3FA}" dt="2017-06-12T00:52:17.102" v="12" actId="1076"/>
          <ac:spMkLst>
            <pc:docMk/>
            <pc:sldMk cId="0" sldId="284"/>
            <ac:spMk id="25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668050" y="502375"/>
            <a:ext cx="8093700" cy="428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4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CS 35L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4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LAB 8, </a:t>
            </a:r>
          </a:p>
          <a:p>
            <a:pPr lvl="0" algn="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TA: Sucharitha Prabhakar</a:t>
            </a:r>
          </a:p>
          <a:p>
            <a:pPr lvl="0" algn="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EMAIL ID: prabhakarsucharitha@gmail.com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Multitasking and Multithreading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650" y="1017800"/>
            <a:ext cx="6905625" cy="356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675" y="1088625"/>
            <a:ext cx="8239624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675" y="3058050"/>
            <a:ext cx="8239624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Memory Layout: Single-Threaded Program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2800" y="1207300"/>
            <a:ext cx="3924300" cy="345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5450" y="2182750"/>
            <a:ext cx="121920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Memory Layout: Multithreaded Program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1150" y="1094125"/>
            <a:ext cx="4945974" cy="358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8125" y="1976437"/>
            <a:ext cx="120015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Multithreading &amp; Multitasking: Comparison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11700" y="188866"/>
            <a:ext cx="8520600" cy="349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Multithreading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Threads share the same address space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Light-weight creation/destruction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Easy inter-thread communication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An error in one thread can bring down all threads in process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Multitasking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Processes are insulated from each other</a:t>
            </a:r>
          </a:p>
          <a:p>
            <a:pPr marL="914400" lvl="1" indent="-228600">
              <a:spcBef>
                <a:spcPts val="0"/>
              </a:spcBef>
            </a:pPr>
            <a:r>
              <a:rPr lang="en" dirty="0"/>
              <a:t>Expensive creation/destruction</a:t>
            </a:r>
          </a:p>
          <a:p>
            <a:pPr marL="914400" lvl="1" indent="-228600">
              <a:spcBef>
                <a:spcPts val="0"/>
              </a:spcBef>
            </a:pPr>
            <a:r>
              <a:rPr lang="en" dirty="0"/>
              <a:t>Expensive IPC</a:t>
            </a:r>
          </a:p>
          <a:p>
            <a:pPr marL="914400" lvl="1" indent="-228600">
              <a:spcBef>
                <a:spcPts val="0"/>
              </a:spcBef>
            </a:pPr>
            <a:r>
              <a:rPr lang="en" dirty="0"/>
              <a:t>An error in one process cannot bring down another process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Communication in Multitasking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 -cs 'A-Za-z' '[\n*]' | sort -u | comm -23 – words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Process 1 (tr), Process 2 (sort), Process 3 (comm)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Each process has its own address space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do these processes communicate?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Pipes/System Calls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Communication in Multithreading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Threads share all of the process's memory except for their stacks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=&gt; Data sharing requires no extra work (no system calls, pipes, etc.)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Shared memory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311700" y="713900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Makes multithreaded programming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Powerful</a:t>
            </a:r>
          </a:p>
          <a:p>
            <a:pPr marL="914400" lvl="1" indent="-228600">
              <a:spcBef>
                <a:spcPts val="0"/>
              </a:spcBef>
            </a:pPr>
            <a:r>
              <a:rPr lang="en" dirty="0"/>
              <a:t>Can easily access data and share it among threads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More efficient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No need for system calls when sharing data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Thread creation and destruction less expensive than process creation and destruction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Non-trivial</a:t>
            </a:r>
          </a:p>
          <a:p>
            <a:pPr marL="914400" lvl="1" indent="-228600">
              <a:spcBef>
                <a:spcPts val="0"/>
              </a:spcBef>
            </a:pPr>
            <a:r>
              <a:rPr lang="en" dirty="0"/>
              <a:t>Have to prevent several threads from accessing and changing the same shared data at the same time (synchronization)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Shared memory</a:t>
            </a:r>
          </a:p>
        </p:txBody>
      </p:sp>
      <p:pic>
        <p:nvPicPr>
          <p:cNvPr id="189" name="Shape 189" descr="Shared Memory Mode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800" y="1134800"/>
            <a:ext cx="6044399" cy="344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Thread safety</a:t>
            </a:r>
          </a:p>
        </p:txBody>
      </p:sp>
      <p:pic>
        <p:nvPicPr>
          <p:cNvPr id="195" name="Shape 195" descr="threadunsaf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00" y="1196450"/>
            <a:ext cx="8050075" cy="36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-373600" y="1451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298450" rtl="0">
              <a:lnSpc>
                <a:spcPct val="115000"/>
              </a:lnSpc>
              <a:spcBef>
                <a:spcPts val="0"/>
              </a:spcBef>
            </a:pPr>
            <a:endParaRPr/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Multiprocessing</a:t>
            </a:r>
          </a:p>
          <a:p>
            <a:pPr lvl="0" rtl="0"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Parallelism</a:t>
            </a:r>
          </a:p>
          <a:p>
            <a:pPr lvl="0" rtl="0"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Multithreading</a:t>
            </a:r>
          </a:p>
          <a:p>
            <a:pPr lvl="0" rtl="0">
              <a:spcBef>
                <a:spcPts val="1400"/>
              </a:spcBef>
              <a:spcAft>
                <a:spcPts val="400"/>
              </a:spcAft>
              <a:buNone/>
            </a:pPr>
            <a:endParaRPr sz="13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1400"/>
              </a:spcBef>
              <a:spcAft>
                <a:spcPts val="400"/>
              </a:spcAft>
              <a:buNone/>
            </a:pPr>
            <a:endParaRPr sz="13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400"/>
              </a:spcBef>
              <a:spcAft>
                <a:spcPts val="400"/>
              </a:spcAft>
              <a:buNone/>
            </a:pPr>
            <a:endParaRPr sz="13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Race Condition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" y="1096725"/>
            <a:ext cx="8610600" cy="347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075" y="3334700"/>
            <a:ext cx="467677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Mutex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mutexes - Mutual exclusion lock: Block access to variables by other threads. This enforces exclusive access by a thread to a variable or set of variables.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Mutexes are used for serializing shared resources.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Anytime a global resource is accessed by more than one thread the resource should have a Mutex associated with it.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When a mutex lock is attempted against a mutex which is held by another thread, the thread is blocked until the mutex is unlocked.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POSIX Threads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POSIX thread libraries are a standards based thread API for C/C++.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PThread Creation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83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 pthread_create(pthread_t * thread, const pthread_attr_t * attr,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          void * (*start_routine)(void *), void *arg);                 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Arguments:</a:t>
            </a:r>
          </a:p>
          <a:p>
            <a:pPr marL="457200" lvl="0" indent="-2984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</a:pPr>
            <a:r>
              <a:rPr lang="en"/>
              <a:t>thread - returns the thread id. (unsigned long int defined i bits/pthreadtypes.h)</a:t>
            </a:r>
          </a:p>
          <a:p>
            <a:pPr marL="457200" lvl="0" indent="-2984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</a:pPr>
            <a:r>
              <a:rPr lang="en"/>
              <a:t>attr - Set to NULL if default thread attributes are used. void * (*start_routine) - pointer to the function to be threaded. Function has a single argument: pointer to void.</a:t>
            </a:r>
          </a:p>
          <a:p>
            <a:pPr marL="457200" lvl="0" indent="-2984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</a:pPr>
            <a:r>
              <a:rPr lang="en"/>
              <a:t>*arg - pointer to argument of function. To pass multiple arguments, send a pointer to a structure.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Pthread exit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void pthread_exit(void *retval);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Arguments:</a:t>
            </a:r>
          </a:p>
          <a:p>
            <a:pPr marL="457200" lvl="0" indent="-2984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</a:pPr>
            <a:r>
              <a:rPr lang="en"/>
              <a:t>retval - Return value of thread.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routine kills the thread.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Note: the return pointer *retval, must not be of local scope otherwise it would cease to exist once the thread terminates.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Pthread join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int pthread_join(pthread_t </a:t>
            </a:r>
            <a:r>
              <a:rPr lang="en" i="1">
                <a:solidFill>
                  <a:srgbClr val="000000"/>
                </a:solidFill>
              </a:rPr>
              <a:t>thread</a:t>
            </a:r>
            <a:r>
              <a:rPr lang="en">
                <a:solidFill>
                  <a:srgbClr val="000000"/>
                </a:solidFill>
              </a:rPr>
              <a:t>, void **</a:t>
            </a:r>
            <a:r>
              <a:rPr lang="en" i="1">
                <a:solidFill>
                  <a:srgbClr val="000000"/>
                </a:solidFill>
              </a:rPr>
              <a:t>value_ptr</a:t>
            </a:r>
            <a:r>
              <a:rPr lang="en">
                <a:solidFill>
                  <a:srgbClr val="000000"/>
                </a:solidFill>
              </a:rPr>
              <a:t>);</a:t>
            </a:r>
            <a:br>
              <a:rPr lang="en">
                <a:solidFill>
                  <a:srgbClr val="000000"/>
                </a:solidFill>
              </a:rPr>
            </a:br>
            <a:endParaRPr lang="en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The </a:t>
            </a:r>
            <a:r>
              <a:rPr lang="en" i="1">
                <a:solidFill>
                  <a:srgbClr val="000000"/>
                </a:solidFill>
              </a:rPr>
              <a:t>pthread_join()</a:t>
            </a:r>
            <a:r>
              <a:rPr lang="en">
                <a:solidFill>
                  <a:srgbClr val="000000"/>
                </a:solidFill>
              </a:rPr>
              <a:t> function suspends execution of the calling thread until the target </a:t>
            </a:r>
            <a:r>
              <a:rPr lang="en" i="1">
                <a:solidFill>
                  <a:srgbClr val="000000"/>
                </a:solidFill>
              </a:rPr>
              <a:t>thread</a:t>
            </a:r>
            <a:r>
              <a:rPr lang="en">
                <a:solidFill>
                  <a:srgbClr val="000000"/>
                </a:solidFill>
              </a:rPr>
              <a:t> terminates, unless the target </a:t>
            </a:r>
            <a:r>
              <a:rPr lang="en" i="1">
                <a:solidFill>
                  <a:srgbClr val="000000"/>
                </a:solidFill>
              </a:rPr>
              <a:t>thread</a:t>
            </a:r>
            <a:r>
              <a:rPr lang="en">
                <a:solidFill>
                  <a:srgbClr val="000000"/>
                </a:solidFill>
              </a:rPr>
              <a:t> has already terminated.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Mutex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int pthread_mutex_lock(pthread_mutex_t *</a:t>
            </a:r>
            <a:r>
              <a:rPr lang="en" i="1">
                <a:solidFill>
                  <a:srgbClr val="000000"/>
                </a:solidFill>
              </a:rPr>
              <a:t>mutex</a:t>
            </a:r>
            <a:r>
              <a:rPr lang="en">
                <a:solidFill>
                  <a:srgbClr val="000000"/>
                </a:solidFill>
              </a:rPr>
              <a:t>);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int pthread_mutex_unlock(pthread_mutex_t *</a:t>
            </a:r>
            <a:r>
              <a:rPr lang="en" i="1">
                <a:solidFill>
                  <a:srgbClr val="000000"/>
                </a:solidFill>
              </a:rPr>
              <a:t>mutex</a:t>
            </a:r>
            <a:r>
              <a:rPr lang="en">
                <a:solidFill>
                  <a:srgbClr val="000000"/>
                </a:solidFill>
              </a:rPr>
              <a:t>);</a:t>
            </a:r>
            <a:br>
              <a:rPr lang="en">
                <a:solidFill>
                  <a:srgbClr val="000000"/>
                </a:solidFill>
              </a:rPr>
            </a:br>
            <a:endParaRPr lang="en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The mutex object referenced by </a:t>
            </a:r>
            <a:r>
              <a:rPr lang="en" i="1">
                <a:solidFill>
                  <a:srgbClr val="000000"/>
                </a:solidFill>
              </a:rPr>
              <a:t>mutex</a:t>
            </a:r>
            <a:r>
              <a:rPr lang="en">
                <a:solidFill>
                  <a:srgbClr val="000000"/>
                </a:solidFill>
              </a:rPr>
              <a:t> is locked by calling </a:t>
            </a:r>
            <a:r>
              <a:rPr lang="en" i="1">
                <a:solidFill>
                  <a:srgbClr val="000000"/>
                </a:solidFill>
              </a:rPr>
              <a:t>pthread_mutex_lock()</a:t>
            </a:r>
            <a:r>
              <a:rPr lang="en">
                <a:solidFill>
                  <a:srgbClr val="000000"/>
                </a:solidFill>
              </a:rPr>
              <a:t>. If the mutex is already locked, the calling thread blocks until the mutex becomes available. This operation returns with the mutex object referenced by </a:t>
            </a:r>
            <a:r>
              <a:rPr lang="en" i="1">
                <a:solidFill>
                  <a:srgbClr val="000000"/>
                </a:solidFill>
              </a:rPr>
              <a:t>mutex</a:t>
            </a:r>
            <a:r>
              <a:rPr lang="en">
                <a:solidFill>
                  <a:srgbClr val="000000"/>
                </a:solidFill>
              </a:rPr>
              <a:t> in the locked state with the calling thread as its owner.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Lab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Evaluate the performance of multithreaded sort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Add /usr/local/cs/bin to PATH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$ export PATH=/usr/local/cs/bin:$PATH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Generate a file containing 10M random double-precision floating point numbers, one per line with no white space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/dev/urandom: pseudo-random number generator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Lab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od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Write the contents of its input files to standard output in a user-specified format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Options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-t f: Double-precision floating point  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-N &lt;count&gt;: Format no more than count bytes of input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sed, tr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Remove address, delete spaces, add newlines between each float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Lab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11700" y="713900"/>
            <a:ext cx="8520600" cy="362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Use time -p to time the command sort -g on the data you generated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Send output to /dev/null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Run sort with the --parallel option and the –g option: compare by general numeric value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Use time command to record the real, user and system time when running sort with 1, 2, 4, and 8 threads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$ time –p sort –g file_name &gt; /dev/null (1 thread)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$ time –p sort –g --parallel=[2, 4, or 8] file_name &gt; /dev/null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Record the times and steps in log.txt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Multiprocessing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use of multiple CPUs/cores to run multiple tasks simultaneously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Uniprocessing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800" y="1354425"/>
            <a:ext cx="52482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Multiprocessing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050" y="1731550"/>
            <a:ext cx="50958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Parallelism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6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Executing several computations simultaneously to gain performance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Different forms of parallelism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Multitasking</a:t>
            </a:r>
          </a:p>
          <a:p>
            <a:pPr marL="914400" lvl="1" indent="-228600">
              <a:spcBef>
                <a:spcPts val="0"/>
              </a:spcBef>
            </a:pPr>
            <a:r>
              <a:rPr lang="en"/>
              <a:t>Several processes are scheduled alternately or possibly simultaneously on a multiprocessing system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Multithreading</a:t>
            </a:r>
          </a:p>
          <a:p>
            <a:pPr marL="914400" lvl="1" indent="-228600">
              <a:spcBef>
                <a:spcPts val="0"/>
              </a:spcBef>
            </a:pPr>
            <a:r>
              <a:rPr lang="en"/>
              <a:t>Same job is broken logically into pieces (threads) which may be executed simultaneously on a multiprocessing system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thread?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800810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 flow of instructions, path of execution within a process. The smallest unit of processing scheduled by OS. A process consists of at least one thread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Multiple threads can be run on: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A uniprocessor (time-sharing)</a:t>
            </a:r>
          </a:p>
          <a:p>
            <a:pPr marL="914400" lvl="1" indent="-228600">
              <a:spcBef>
                <a:spcPts val="0"/>
              </a:spcBef>
            </a:pPr>
            <a:r>
              <a:rPr lang="en" dirty="0"/>
              <a:t>Processor switches between different threads</a:t>
            </a:r>
          </a:p>
          <a:p>
            <a:pPr marL="914400" lvl="1" indent="-228600">
              <a:spcBef>
                <a:spcPts val="0"/>
              </a:spcBef>
            </a:pPr>
            <a:r>
              <a:rPr lang="en" dirty="0"/>
              <a:t>Parallelism is an illusion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A multiprocessor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Multiple processors or cores run the threads at the same time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True parallelism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Multitasking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725" y="1415700"/>
            <a:ext cx="50958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Multithreading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400" y="1404450"/>
            <a:ext cx="503872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884</Words>
  <Application>Microsoft Office PowerPoint</Application>
  <PresentationFormat>On-screen Show (16:9)</PresentationFormat>
  <Paragraphs>119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Roboto</vt:lpstr>
      <vt:lpstr>Arial</vt:lpstr>
      <vt:lpstr>geometric</vt:lpstr>
      <vt:lpstr>PowerPoint Presentation</vt:lpstr>
      <vt:lpstr>Outline</vt:lpstr>
      <vt:lpstr>Multiprocessing</vt:lpstr>
      <vt:lpstr>Uniprocessing</vt:lpstr>
      <vt:lpstr>Multiprocessing</vt:lpstr>
      <vt:lpstr>Parallelism</vt:lpstr>
      <vt:lpstr>What is a thread?</vt:lpstr>
      <vt:lpstr>Multitasking</vt:lpstr>
      <vt:lpstr>Multithreading</vt:lpstr>
      <vt:lpstr>Multitasking and Multithreading</vt:lpstr>
      <vt:lpstr>PowerPoint Presentation</vt:lpstr>
      <vt:lpstr>Memory Layout: Single-Threaded Program </vt:lpstr>
      <vt:lpstr>Memory Layout: Multithreaded Program </vt:lpstr>
      <vt:lpstr>Multithreading &amp; Multitasking: Comparison</vt:lpstr>
      <vt:lpstr>Communication in Multitasking</vt:lpstr>
      <vt:lpstr>Communication in Multithreading</vt:lpstr>
      <vt:lpstr>Shared memory</vt:lpstr>
      <vt:lpstr>Shared memory</vt:lpstr>
      <vt:lpstr>Thread safety</vt:lpstr>
      <vt:lpstr>Race Condition</vt:lpstr>
      <vt:lpstr>Mutex</vt:lpstr>
      <vt:lpstr>POSIX Threads</vt:lpstr>
      <vt:lpstr>PThread Creation</vt:lpstr>
      <vt:lpstr>Pthread exit</vt:lpstr>
      <vt:lpstr>Pthread join</vt:lpstr>
      <vt:lpstr>Mutex</vt:lpstr>
      <vt:lpstr>Lab</vt:lpstr>
      <vt:lpstr>Lab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Zipeng Fu</cp:lastModifiedBy>
  <cp:revision>1</cp:revision>
  <dcterms:modified xsi:type="dcterms:W3CDTF">2017-06-12T00:52:23Z</dcterms:modified>
</cp:coreProperties>
</file>