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sldIdLst>
    <p:sldId id="256" r:id="rId2"/>
    <p:sldId id="257" r:id="rId3"/>
    <p:sldId id="262" r:id="rId4"/>
    <p:sldId id="260" r:id="rId5"/>
    <p:sldId id="261" r:id="rId6"/>
    <p:sldId id="259" r:id="rId7"/>
    <p:sldId id="258" r:id="rId8"/>
    <p:sldId id="266" r:id="rId9"/>
    <p:sldId id="264"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12/5/17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0414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786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960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297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357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5933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7192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03945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849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88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98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5229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64933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8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44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53241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219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12/5/17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59344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err="1" smtClean="0"/>
              <a:t>truenorth</a:t>
            </a:r>
            <a:endParaRPr lang="en-US" sz="6000" dirty="0"/>
          </a:p>
        </p:txBody>
      </p:sp>
      <p:sp>
        <p:nvSpPr>
          <p:cNvPr id="3" name="Subtitle 2"/>
          <p:cNvSpPr>
            <a:spLocks noGrp="1"/>
          </p:cNvSpPr>
          <p:nvPr>
            <p:ph type="subTitle" idx="1"/>
          </p:nvPr>
        </p:nvSpPr>
        <p:spPr/>
        <p:txBody>
          <a:bodyPr>
            <a:normAutofit/>
          </a:bodyPr>
          <a:lstStyle/>
          <a:p>
            <a:r>
              <a:rPr lang="en-US" sz="2400" dirty="0" smtClean="0"/>
              <a:t>----a computer chip that emulates human cognition</a:t>
            </a:r>
            <a:endParaRPr lang="en-US" sz="2400" dirty="0"/>
          </a:p>
        </p:txBody>
      </p:sp>
      <p:pic>
        <p:nvPicPr>
          <p:cNvPr id="4" name="Picture 3"/>
          <p:cNvPicPr>
            <a:picLocks noChangeAspect="1"/>
          </p:cNvPicPr>
          <p:nvPr/>
        </p:nvPicPr>
        <p:blipFill>
          <a:blip r:embed="rId2"/>
          <a:stretch>
            <a:fillRect/>
          </a:stretch>
        </p:blipFill>
        <p:spPr>
          <a:xfrm>
            <a:off x="253562" y="562085"/>
            <a:ext cx="5715000" cy="3568700"/>
          </a:xfrm>
          <a:prstGeom prst="rect">
            <a:avLst/>
          </a:prstGeom>
        </p:spPr>
      </p:pic>
    </p:spTree>
    <p:extLst>
      <p:ext uri="{BB962C8B-B14F-4D97-AF65-F5344CB8AC3E}">
        <p14:creationId xmlns:p14="http://schemas.microsoft.com/office/powerpoint/2010/main" val="85456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ON DEVELOPMENT</a:t>
            </a:r>
            <a:endParaRPr lang="en-US" dirty="0"/>
          </a:p>
        </p:txBody>
      </p:sp>
      <p:sp>
        <p:nvSpPr>
          <p:cNvPr id="3" name="Content Placeholder 2"/>
          <p:cNvSpPr>
            <a:spLocks noGrp="1"/>
          </p:cNvSpPr>
          <p:nvPr>
            <p:ph idx="1"/>
          </p:nvPr>
        </p:nvSpPr>
        <p:spPr/>
        <p:txBody>
          <a:bodyPr/>
          <a:lstStyle/>
          <a:p>
            <a:r>
              <a:rPr lang="en-US" dirty="0" smtClean="0"/>
              <a:t>Not </a:t>
            </a:r>
            <a:r>
              <a:rPr lang="en-US" dirty="0"/>
              <a:t>only did the research team invent the chip, they needed to invent the tools used to build it, since existing current computer-assisted design (CAD) software wasn’t adequate.</a:t>
            </a:r>
          </a:p>
          <a:p>
            <a:r>
              <a:rPr lang="en-US" dirty="0" smtClean="0"/>
              <a:t>One </a:t>
            </a:r>
            <a:r>
              <a:rPr lang="en-US" dirty="0"/>
              <a:t>of the things that prevents people from working on asynchronous circuits are the lack of tools to design </a:t>
            </a:r>
            <a:r>
              <a:rPr lang="en-US" dirty="0" smtClean="0"/>
              <a:t>them, There’s </a:t>
            </a:r>
            <a:r>
              <a:rPr lang="en-US" dirty="0"/>
              <a:t>a huge industry that spends billions of dollars each year improving these CAD tools, but they aren’t tailored to the work </a:t>
            </a:r>
            <a:r>
              <a:rPr lang="en-US" dirty="0" smtClean="0"/>
              <a:t>on </a:t>
            </a:r>
            <a:r>
              <a:rPr lang="en-US" dirty="0"/>
              <a:t>asynchronous </a:t>
            </a:r>
            <a:r>
              <a:rPr lang="en-US" dirty="0" smtClean="0"/>
              <a:t>design so researchers have </a:t>
            </a:r>
            <a:r>
              <a:rPr lang="en-US" dirty="0"/>
              <a:t>to write </a:t>
            </a:r>
            <a:r>
              <a:rPr lang="en-US" dirty="0" smtClean="0"/>
              <a:t>their own tools.</a:t>
            </a:r>
            <a:endParaRPr lang="en-US" dirty="0"/>
          </a:p>
          <a:p>
            <a:r>
              <a:rPr lang="en-US" dirty="0"/>
              <a:t>Since the unveiling of </a:t>
            </a:r>
            <a:r>
              <a:rPr lang="en-US" dirty="0" err="1"/>
              <a:t>TrueNorth</a:t>
            </a:r>
            <a:r>
              <a:rPr lang="en-US" dirty="0"/>
              <a:t>, the number of researchers working on asynchronous circuits has increased significantly, but it’s still a small community. </a:t>
            </a:r>
            <a:r>
              <a:rPr lang="en-US" dirty="0" smtClean="0"/>
              <a:t>Most research teams develop tools only for their research use. </a:t>
            </a:r>
            <a:r>
              <a:rPr lang="en-US" dirty="0"/>
              <a:t>But if they can modify them to be more </a:t>
            </a:r>
            <a:r>
              <a:rPr lang="en-US" dirty="0" smtClean="0"/>
              <a:t>universal, the </a:t>
            </a:r>
            <a:r>
              <a:rPr lang="en-US" dirty="0"/>
              <a:t>field will break out, and the technology will advance even more rapidly.</a:t>
            </a:r>
            <a:endParaRPr lang="en-US" dirty="0"/>
          </a:p>
        </p:txBody>
      </p:sp>
    </p:spTree>
    <p:extLst>
      <p:ext uri="{BB962C8B-B14F-4D97-AF65-F5344CB8AC3E}">
        <p14:creationId xmlns:p14="http://schemas.microsoft.com/office/powerpoint/2010/main" val="56391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207" y="1790992"/>
            <a:ext cx="10131425" cy="3069021"/>
          </a:xfrm>
        </p:spPr>
        <p:txBody>
          <a:bodyPr>
            <a:normAutofit/>
          </a:bodyPr>
          <a:lstStyle/>
          <a:p>
            <a:r>
              <a:rPr lang="en-US" sz="9600" dirty="0" smtClean="0"/>
              <a:t>THANKS</a:t>
            </a:r>
            <a:endParaRPr lang="en-US" sz="9600" dirty="0"/>
          </a:p>
        </p:txBody>
      </p:sp>
    </p:spTree>
    <p:extLst>
      <p:ext uri="{BB962C8B-B14F-4D97-AF65-F5344CB8AC3E}">
        <p14:creationId xmlns:p14="http://schemas.microsoft.com/office/powerpoint/2010/main" val="127612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circuits</a:t>
            </a:r>
            <a:endParaRPr lang="en-US" dirty="0"/>
          </a:p>
        </p:txBody>
      </p:sp>
      <p:sp>
        <p:nvSpPr>
          <p:cNvPr id="3" name="Content Placeholder 2"/>
          <p:cNvSpPr>
            <a:spLocks noGrp="1"/>
          </p:cNvSpPr>
          <p:nvPr>
            <p:ph idx="1"/>
          </p:nvPr>
        </p:nvSpPr>
        <p:spPr/>
        <p:txBody>
          <a:bodyPr/>
          <a:lstStyle/>
          <a:p>
            <a:r>
              <a:rPr lang="en-US" dirty="0"/>
              <a:t>Imagine working in an office where, once you’ve finished one task, you had to wait until everyone in all the other cubicles completed the tasks they were working on before you could move on to your next assignment.</a:t>
            </a:r>
          </a:p>
          <a:p>
            <a:r>
              <a:rPr lang="en-US" dirty="0"/>
              <a:t>That’s how most digital devices that rely on synchronous circuits work. </a:t>
            </a:r>
            <a:r>
              <a:rPr lang="en-US" dirty="0" smtClean="0"/>
              <a:t>Built-in </a:t>
            </a:r>
            <a:r>
              <a:rPr lang="en-US" dirty="0"/>
              <a:t>clocks allow the same amount of time for the completion of each computational function. Based on a binary system of ones and </a:t>
            </a:r>
            <a:r>
              <a:rPr lang="en-US" dirty="0" err="1"/>
              <a:t>zeros</a:t>
            </a:r>
            <a:r>
              <a:rPr lang="en-US" dirty="0"/>
              <a:t>, it’s reliable, but it also means that the system can run only as fast as the slowest function in the chain</a:t>
            </a:r>
            <a:r>
              <a:rPr lang="en-US" dirty="0" smtClean="0"/>
              <a:t>.</a:t>
            </a:r>
            <a:endParaRPr lang="zh-CN" altLang="en-US" dirty="0" smtClean="0"/>
          </a:p>
          <a:p>
            <a:r>
              <a:rPr lang="en-US" dirty="0" smtClean="0"/>
              <a:t>As a result, </a:t>
            </a:r>
            <a:r>
              <a:rPr lang="en-US" dirty="0"/>
              <a:t>everything has to fit into a time budget, so unless you make everything faster, your chip doesn’t run faster — and ‘everything’ includes things you don’t always need</a:t>
            </a:r>
            <a:endParaRPr lang="en-US" dirty="0"/>
          </a:p>
        </p:txBody>
      </p:sp>
    </p:spTree>
    <p:extLst>
      <p:ext uri="{BB962C8B-B14F-4D97-AF65-F5344CB8AC3E}">
        <p14:creationId xmlns:p14="http://schemas.microsoft.com/office/powerpoint/2010/main" val="56431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738" y="1780481"/>
            <a:ext cx="10131425" cy="3069021"/>
          </a:xfrm>
        </p:spPr>
        <p:txBody>
          <a:bodyPr>
            <a:normAutofit/>
          </a:bodyPr>
          <a:lstStyle/>
          <a:p>
            <a:r>
              <a:rPr lang="en-US" sz="9600" dirty="0" smtClean="0"/>
              <a:t>HISTORY</a:t>
            </a:r>
            <a:endParaRPr lang="en-US" sz="9600" dirty="0"/>
          </a:p>
        </p:txBody>
      </p:sp>
    </p:spTree>
    <p:extLst>
      <p:ext uri="{BB962C8B-B14F-4D97-AF65-F5344CB8AC3E}">
        <p14:creationId xmlns:p14="http://schemas.microsoft.com/office/powerpoint/2010/main" val="17400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synchronous circuits</a:t>
            </a:r>
            <a:endParaRPr lang="en-US" dirty="0"/>
          </a:p>
        </p:txBody>
      </p:sp>
      <p:sp>
        <p:nvSpPr>
          <p:cNvPr id="3" name="Content Placeholder 2"/>
          <p:cNvSpPr>
            <a:spLocks noGrp="1"/>
          </p:cNvSpPr>
          <p:nvPr>
            <p:ph idx="1"/>
          </p:nvPr>
        </p:nvSpPr>
        <p:spPr/>
        <p:txBody>
          <a:bodyPr/>
          <a:lstStyle/>
          <a:p>
            <a:r>
              <a:rPr lang="en-US" dirty="0" smtClean="0"/>
              <a:t>the </a:t>
            </a:r>
            <a:r>
              <a:rPr lang="en-US" dirty="0"/>
              <a:t>blueprint of the modern computer (the “Von Neumann” machine) from the 1940s explains that asynchronous </a:t>
            </a:r>
            <a:r>
              <a:rPr lang="en-US" dirty="0" smtClean="0"/>
              <a:t>computation, which is the opposite of synchronous system, </a:t>
            </a:r>
            <a:r>
              <a:rPr lang="en-US" dirty="0"/>
              <a:t>is advantageous. </a:t>
            </a:r>
            <a:endParaRPr lang="en-US" dirty="0" smtClean="0"/>
          </a:p>
          <a:p>
            <a:r>
              <a:rPr lang="en-US" dirty="0" smtClean="0"/>
              <a:t>Many </a:t>
            </a:r>
            <a:r>
              <a:rPr lang="en-US" dirty="0"/>
              <a:t>early machines were built this </a:t>
            </a:r>
            <a:r>
              <a:rPr lang="en-US" dirty="0" smtClean="0"/>
              <a:t>way(asynchronous), </a:t>
            </a:r>
            <a:r>
              <a:rPr lang="en-US" dirty="0"/>
              <a:t>but computer architecture soon grew in complexity and included a lot more wires. Ensuring that a signal was sent and received correctly within the machine got trickier. An internal timekeeper was needed to make sure that things ran properly, and synchronous circuits became the law of the land</a:t>
            </a:r>
            <a:endParaRPr lang="en-US" dirty="0"/>
          </a:p>
        </p:txBody>
      </p:sp>
    </p:spTree>
    <p:extLst>
      <p:ext uri="{BB962C8B-B14F-4D97-AF65-F5344CB8AC3E}">
        <p14:creationId xmlns:p14="http://schemas.microsoft.com/office/powerpoint/2010/main" val="157707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synchronous circuits</a:t>
            </a:r>
            <a:endParaRPr lang="en-US" dirty="0"/>
          </a:p>
        </p:txBody>
      </p:sp>
      <p:sp>
        <p:nvSpPr>
          <p:cNvPr id="3" name="Content Placeholder 2"/>
          <p:cNvSpPr>
            <a:spLocks noGrp="1"/>
          </p:cNvSpPr>
          <p:nvPr>
            <p:ph idx="1"/>
          </p:nvPr>
        </p:nvSpPr>
        <p:spPr/>
        <p:txBody>
          <a:bodyPr/>
          <a:lstStyle/>
          <a:p>
            <a:r>
              <a:rPr lang="en-US" dirty="0"/>
              <a:t>What the machines gained in orderliness, though, they lost in </a:t>
            </a:r>
            <a:r>
              <a:rPr lang="en-US" dirty="0" smtClean="0"/>
              <a:t>speed. </a:t>
            </a:r>
            <a:r>
              <a:rPr lang="en-US" dirty="0"/>
              <a:t>Take for instance, the computer in your phone. It’s running at 1 GHz — a billion steps per second — so every step has to fit in one nanosecond. Whatever you’re calculating has to be subdivided into equal blocks of time. If one step finishes early, you have to wait. That can add up to a lot of wasted time</a:t>
            </a:r>
            <a:r>
              <a:rPr lang="en-US" dirty="0" smtClean="0"/>
              <a:t>.</a:t>
            </a:r>
          </a:p>
          <a:p>
            <a:r>
              <a:rPr lang="en-US" dirty="0" smtClean="0"/>
              <a:t>Furthermore, </a:t>
            </a:r>
            <a:r>
              <a:rPr lang="en-US" dirty="0"/>
              <a:t>If one step takes too long, an error occurs. In that case, the process has to be broken into smaller steps, or the step size has to be bigger — and that slows everything else down</a:t>
            </a:r>
            <a:r>
              <a:rPr lang="en-US" dirty="0" smtClean="0"/>
              <a:t>.</a:t>
            </a:r>
          </a:p>
          <a:p>
            <a:r>
              <a:rPr lang="en-US" dirty="0"/>
              <a:t>T</a:t>
            </a:r>
            <a:r>
              <a:rPr lang="en-US" dirty="0" smtClean="0"/>
              <a:t>his </a:t>
            </a:r>
            <a:r>
              <a:rPr lang="en-US" dirty="0"/>
              <a:t>didn’t pose much concern until the 1980s, when chips started getting bigger and more complicated and the clocks used to keep up with the computing power got more and more expensive to run — taking up as much as 20 percent of a chip’s power consumption.</a:t>
            </a:r>
            <a:endParaRPr lang="en-US" dirty="0" smtClean="0"/>
          </a:p>
        </p:txBody>
      </p:sp>
    </p:spTree>
    <p:extLst>
      <p:ext uri="{BB962C8B-B14F-4D97-AF65-F5344CB8AC3E}">
        <p14:creationId xmlns:p14="http://schemas.microsoft.com/office/powerpoint/2010/main" val="17111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Inspired by human brain</a:t>
            </a:r>
            <a:endParaRPr lang="en-US" dirty="0"/>
          </a:p>
        </p:txBody>
      </p:sp>
      <p:sp>
        <p:nvSpPr>
          <p:cNvPr id="3" name="Content Placeholder 2"/>
          <p:cNvSpPr>
            <a:spLocks noGrp="1"/>
          </p:cNvSpPr>
          <p:nvPr>
            <p:ph idx="1"/>
          </p:nvPr>
        </p:nvSpPr>
        <p:spPr/>
        <p:txBody>
          <a:bodyPr/>
          <a:lstStyle/>
          <a:p>
            <a:r>
              <a:rPr lang="en-US" dirty="0"/>
              <a:t>There’s clearly not a single, carefully synchronized signal that goes to every single neuron in your brain, so it seems that asynchrony is a natural way to think about how computation there </a:t>
            </a:r>
            <a:r>
              <a:rPr lang="en-US" dirty="0" smtClean="0"/>
              <a:t>occurs.</a:t>
            </a:r>
          </a:p>
          <a:p>
            <a:r>
              <a:rPr lang="en-US" dirty="0"/>
              <a:t>“The brain is an asynchronous system that we don’t really understand very well, and it can do certain things that we don’t know how to get computers to do today — and that’s interesting,” Also, there’s evidence that the brain has a “massively powerful asynchronous computational substrate” that can learn how to do a lot of different applications</a:t>
            </a:r>
            <a:r>
              <a:rPr lang="en-US" dirty="0" smtClean="0"/>
              <a:t>.</a:t>
            </a:r>
          </a:p>
          <a:p>
            <a:r>
              <a:rPr lang="en-US" dirty="0" smtClean="0"/>
              <a:t>Since neuroscience </a:t>
            </a:r>
            <a:r>
              <a:rPr lang="en-US" dirty="0"/>
              <a:t>has given us a much better understanding of what’s happening in the brain, and that information inspired the architecture of the </a:t>
            </a:r>
            <a:r>
              <a:rPr lang="en-US" dirty="0" err="1"/>
              <a:t>TrueNorth</a:t>
            </a:r>
            <a:r>
              <a:rPr lang="en-US" dirty="0"/>
              <a:t> chip.</a:t>
            </a:r>
          </a:p>
          <a:p>
            <a:endParaRPr lang="en-US" dirty="0" smtClean="0"/>
          </a:p>
          <a:p>
            <a:endParaRPr lang="en-US" dirty="0"/>
          </a:p>
        </p:txBody>
      </p:sp>
    </p:spTree>
    <p:extLst>
      <p:ext uri="{BB962C8B-B14F-4D97-AF65-F5344CB8AC3E}">
        <p14:creationId xmlns:p14="http://schemas.microsoft.com/office/powerpoint/2010/main" val="186018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truenorth</a:t>
            </a:r>
            <a:endParaRPr lang="en-US" dirty="0"/>
          </a:p>
        </p:txBody>
      </p:sp>
      <p:sp>
        <p:nvSpPr>
          <p:cNvPr id="3" name="Content Placeholder 2"/>
          <p:cNvSpPr>
            <a:spLocks noGrp="1"/>
          </p:cNvSpPr>
          <p:nvPr>
            <p:ph idx="1"/>
          </p:nvPr>
        </p:nvSpPr>
        <p:spPr/>
        <p:txBody>
          <a:bodyPr/>
          <a:lstStyle/>
          <a:p>
            <a:r>
              <a:rPr lang="en-US" dirty="0"/>
              <a:t>a 4-square-centimeter chip that possesses some 5.4 billion transistors, and 1 million “neurons” that communicate via 256 million “synapses</a:t>
            </a:r>
            <a:r>
              <a:rPr lang="en-US" dirty="0" smtClean="0"/>
              <a:t>.”</a:t>
            </a:r>
          </a:p>
          <a:p>
            <a:r>
              <a:rPr lang="en-US" dirty="0"/>
              <a:t>asynchronous </a:t>
            </a:r>
            <a:r>
              <a:rPr lang="en-US" dirty="0" smtClean="0"/>
              <a:t>systems. In </a:t>
            </a:r>
            <a:r>
              <a:rPr lang="en-US" dirty="0"/>
              <a:t>devices with these types of circuits, each function is allowed as little or as much time as needed to complete its </a:t>
            </a:r>
            <a:r>
              <a:rPr lang="en-US" dirty="0" smtClean="0"/>
              <a:t>task. No need to wait for other functions.</a:t>
            </a:r>
          </a:p>
          <a:p>
            <a:r>
              <a:rPr lang="en-US" dirty="0" smtClean="0"/>
              <a:t>To </a:t>
            </a:r>
            <a:r>
              <a:rPr lang="en-US" dirty="0"/>
              <a:t>allow for greater complexity and use much less energy, all of these functions work asynchronously and in parallel — similar to how neuroscientists believe the brain operates</a:t>
            </a:r>
            <a:r>
              <a:rPr lang="en-US" dirty="0" smtClean="0"/>
              <a:t>.</a:t>
            </a:r>
          </a:p>
          <a:p>
            <a:r>
              <a:rPr lang="en-US" dirty="0" err="1" smtClean="0"/>
              <a:t>Neuromorphic</a:t>
            </a:r>
            <a:r>
              <a:rPr lang="en-US" dirty="0" smtClean="0"/>
              <a:t> chip. The </a:t>
            </a:r>
            <a:r>
              <a:rPr lang="en-US" dirty="0"/>
              <a:t>neurons of </a:t>
            </a:r>
            <a:r>
              <a:rPr lang="en-US" dirty="0" err="1"/>
              <a:t>TrueNorth</a:t>
            </a:r>
            <a:r>
              <a:rPr lang="en-US" dirty="0"/>
              <a:t> work in parallel with each other, each doing what it needs to do to complete a task. They communicate via bursts of electric current, known as spikes. One of the most remarkable things about </a:t>
            </a:r>
            <a:r>
              <a:rPr lang="en-US" dirty="0" err="1"/>
              <a:t>TrueNorth</a:t>
            </a:r>
            <a:r>
              <a:rPr lang="en-US" dirty="0"/>
              <a:t> is how power-efficient it is. Drawing 70 </a:t>
            </a:r>
            <a:r>
              <a:rPr lang="en-US" dirty="0" err="1"/>
              <a:t>milliwatts</a:t>
            </a:r>
            <a:r>
              <a:rPr lang="en-US" dirty="0"/>
              <a:t> of power — equal to that of a hearing aid — its consumption is miniscule compared to conventional computers performing similar </a:t>
            </a:r>
            <a:r>
              <a:rPr lang="en-US" dirty="0" smtClean="0"/>
              <a:t>tasks.</a:t>
            </a:r>
            <a:endParaRPr lang="en-US" dirty="0"/>
          </a:p>
        </p:txBody>
      </p:sp>
    </p:spTree>
    <p:extLst>
      <p:ext uri="{BB962C8B-B14F-4D97-AF65-F5344CB8AC3E}">
        <p14:creationId xmlns:p14="http://schemas.microsoft.com/office/powerpoint/2010/main" val="15435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76" y="1812012"/>
            <a:ext cx="10131425" cy="3069021"/>
          </a:xfrm>
        </p:spPr>
        <p:txBody>
          <a:bodyPr>
            <a:normAutofit/>
          </a:bodyPr>
          <a:lstStyle/>
          <a:p>
            <a:r>
              <a:rPr lang="en-US" sz="9600" smtClean="0"/>
              <a:t>Aplication</a:t>
            </a:r>
            <a:endParaRPr lang="en-US" sz="9600" dirty="0"/>
          </a:p>
        </p:txBody>
      </p:sp>
    </p:spTree>
    <p:extLst>
      <p:ext uri="{BB962C8B-B14F-4D97-AF65-F5344CB8AC3E}">
        <p14:creationId xmlns:p14="http://schemas.microsoft.com/office/powerpoint/2010/main" val="73207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US" smtClean="0"/>
              <a:t>computer vision</a:t>
            </a:r>
            <a:endParaRPr lang="en-US" dirty="0"/>
          </a:p>
        </p:txBody>
      </p:sp>
      <p:sp>
        <p:nvSpPr>
          <p:cNvPr id="3" name="Content Placeholder 2"/>
          <p:cNvSpPr>
            <a:spLocks noGrp="1"/>
          </p:cNvSpPr>
          <p:nvPr>
            <p:ph idx="1"/>
          </p:nvPr>
        </p:nvSpPr>
        <p:spPr/>
        <p:txBody>
          <a:bodyPr/>
          <a:lstStyle/>
          <a:p>
            <a:r>
              <a:rPr lang="en-US" dirty="0"/>
              <a:t>To see what kind of real-world applications </a:t>
            </a:r>
            <a:r>
              <a:rPr lang="en-US" dirty="0" err="1"/>
              <a:t>TrueNorth</a:t>
            </a:r>
            <a:r>
              <a:rPr lang="en-US" dirty="0"/>
              <a:t> might have, the research team developed a multi-object detection and classification application and tested it with two challenges: one was to detect people, bicyclists, cars, trucks, and buses that appear periodically on a video; the other was to correctly identify each object. </a:t>
            </a:r>
            <a:r>
              <a:rPr lang="en-US" dirty="0" err="1"/>
              <a:t>TrueNorth</a:t>
            </a:r>
            <a:r>
              <a:rPr lang="en-US" dirty="0"/>
              <a:t> proved adept at both tasks</a:t>
            </a:r>
            <a:r>
              <a:rPr lang="en-US" dirty="0" smtClean="0"/>
              <a:t>.</a:t>
            </a:r>
          </a:p>
          <a:p>
            <a:r>
              <a:rPr lang="en-US" dirty="0"/>
              <a:t>i</a:t>
            </a:r>
            <a:r>
              <a:rPr lang="en-US" dirty="0" smtClean="0"/>
              <a:t>t </a:t>
            </a:r>
            <a:r>
              <a:rPr lang="en-US" dirty="0"/>
              <a:t>allows users to change the channel without touching the TV or a remote control. Samsung, which has evaluated the </a:t>
            </a:r>
            <a:r>
              <a:rPr lang="en-US" dirty="0" err="1"/>
              <a:t>TrueNorth</a:t>
            </a:r>
            <a:r>
              <a:rPr lang="en-US" dirty="0"/>
              <a:t> chip, announced that it is developing a system in which TV users can control their sets simply by gesturing</a:t>
            </a:r>
            <a:r>
              <a:rPr lang="en-US" dirty="0" smtClean="0"/>
              <a:t>.</a:t>
            </a:r>
          </a:p>
          <a:p>
            <a:r>
              <a:rPr lang="en-US" dirty="0" smtClean="0"/>
              <a:t>This kind of </a:t>
            </a:r>
            <a:r>
              <a:rPr lang="en-US" dirty="0" err="1" smtClean="0"/>
              <a:t>neuromorphic</a:t>
            </a:r>
            <a:r>
              <a:rPr lang="en-US" dirty="0" smtClean="0"/>
              <a:t> chips can be key to realizing self-driving </a:t>
            </a:r>
            <a:r>
              <a:rPr lang="en-US" dirty="0"/>
              <a:t>cars, more human-like robots, and devices to help people with visual impairments</a:t>
            </a:r>
            <a:r>
              <a:rPr lang="en-US" dirty="0" smtClean="0"/>
              <a:t>..</a:t>
            </a:r>
            <a:endParaRPr lang="en-US" dirty="0"/>
          </a:p>
        </p:txBody>
      </p:sp>
      <p:pic>
        <p:nvPicPr>
          <p:cNvPr id="4" name="Picture 3"/>
          <p:cNvPicPr>
            <a:picLocks noChangeAspect="1"/>
          </p:cNvPicPr>
          <p:nvPr/>
        </p:nvPicPr>
        <p:blipFill>
          <a:blip r:embed="rId2"/>
          <a:stretch>
            <a:fillRect/>
          </a:stretch>
        </p:blipFill>
        <p:spPr>
          <a:xfrm>
            <a:off x="4677101" y="609600"/>
            <a:ext cx="6994635" cy="1550477"/>
          </a:xfrm>
          <a:prstGeom prst="rect">
            <a:avLst/>
          </a:prstGeom>
        </p:spPr>
      </p:pic>
    </p:spTree>
    <p:extLst>
      <p:ext uri="{BB962C8B-B14F-4D97-AF65-F5344CB8AC3E}">
        <p14:creationId xmlns:p14="http://schemas.microsoft.com/office/powerpoint/2010/main" val="1538424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85</TotalTime>
  <Words>713</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宋体</vt:lpstr>
      <vt:lpstr>Arial</vt:lpstr>
      <vt:lpstr>Celestial</vt:lpstr>
      <vt:lpstr>truenorth</vt:lpstr>
      <vt:lpstr>Synchronous circuits</vt:lpstr>
      <vt:lpstr>HISTORY</vt:lpstr>
      <vt:lpstr>why synchronous circuits</vt:lpstr>
      <vt:lpstr>Drawbacks of synchronous circuits</vt:lpstr>
      <vt:lpstr>Inspired by human brain</vt:lpstr>
      <vt:lpstr>truenorth</vt:lpstr>
      <vt:lpstr>Aplication</vt:lpstr>
      <vt:lpstr>computer vision</vt:lpstr>
      <vt:lpstr>LIMIT ON DEVELOPMENT</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dekeiv3533</dc:creator>
  <cp:lastModifiedBy>dekeiv3533</cp:lastModifiedBy>
  <cp:revision>14</cp:revision>
  <dcterms:created xsi:type="dcterms:W3CDTF">2017-12-05T21:48:32Z</dcterms:created>
  <dcterms:modified xsi:type="dcterms:W3CDTF">2017-12-05T23:13:34Z</dcterms:modified>
</cp:coreProperties>
</file>