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 snapToObjects="1">
      <p:cViewPr varScale="1">
        <p:scale>
          <a:sx n="85" d="100"/>
          <a:sy n="85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10631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2" indent="-296332" algn="ctr">
              <a:spcBef>
                <a:spcPts val="0"/>
              </a:spcBef>
              <a:defRPr sz="2400"/>
            </a:lvl2pPr>
            <a:lvl3pPr marL="1185332" indent="-296332" algn="ctr">
              <a:spcBef>
                <a:spcPts val="0"/>
              </a:spcBef>
              <a:defRPr sz="2400"/>
            </a:lvl3pPr>
            <a:lvl4pPr marL="1629833" indent="-296332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5" cy="1625601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5" cy="6436929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71487" indent="-471487" defTabSz="1300480">
              <a:spcBef>
                <a:spcPts val="1000"/>
              </a:spcBef>
              <a:buSzPct val="100000"/>
              <a:buChar char="»"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marL="906234" indent="-449033" defTabSz="1300480">
              <a:spcBef>
                <a:spcPts val="1000"/>
              </a:spcBef>
              <a:buSzPct val="100000"/>
              <a:buChar char="–"/>
              <a:defRPr sz="4400">
                <a:latin typeface="Arial"/>
                <a:ea typeface="Arial"/>
                <a:cs typeface="Arial"/>
                <a:sym typeface="Arial"/>
              </a:defRPr>
            </a:lvl2pPr>
            <a:lvl3pPr indent="-419100" defTabSz="1300480">
              <a:spcBef>
                <a:spcPts val="1000"/>
              </a:spcBef>
              <a:buSzPct val="100000"/>
              <a:defRPr sz="4400">
                <a:latin typeface="Arial"/>
                <a:ea typeface="Arial"/>
                <a:cs typeface="Arial"/>
                <a:sym typeface="Arial"/>
              </a:defRPr>
            </a:lvl3pPr>
            <a:lvl4pPr marL="1874520" indent="-502919" defTabSz="1300480">
              <a:spcBef>
                <a:spcPts val="1000"/>
              </a:spcBef>
              <a:buSzPct val="100000"/>
              <a:buChar char="–"/>
              <a:defRPr sz="4400">
                <a:latin typeface="Arial"/>
                <a:ea typeface="Arial"/>
                <a:cs typeface="Arial"/>
                <a:sym typeface="Arial"/>
              </a:defRPr>
            </a:lvl4pPr>
            <a:lvl5pPr marL="2387600" indent="-558800" defTabSz="1300480">
              <a:spcBef>
                <a:spcPts val="1000"/>
              </a:spcBef>
              <a:buSzPct val="100000"/>
              <a:buChar char="»"/>
              <a:defRPr sz="4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57543" y="8882098"/>
            <a:ext cx="397017" cy="389266"/>
          </a:xfrm>
          <a:prstGeom prst="rect">
            <a:avLst/>
          </a:prstGeom>
        </p:spPr>
        <p:txBody>
          <a:bodyPr lIns="65022" tIns="65022" rIns="65022" bIns="65022"/>
          <a:lstStyle>
            <a:lvl1pPr algn="r" defTabSz="130048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3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robelle.com/smugbook/regexpr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 35L-5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 2 Lec 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ctrTitle"/>
          </p:nvPr>
        </p:nvSpPr>
        <p:spPr>
          <a:xfrm>
            <a:off x="1270000" y="6604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Shell Programming Constructs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ubTitle" idx="1"/>
          </p:nvPr>
        </p:nvSpPr>
        <p:spPr>
          <a:xfrm>
            <a:off x="1270000" y="2483511"/>
            <a:ext cx="10464800" cy="6504717"/>
          </a:xfrm>
          <a:prstGeom prst="rect">
            <a:avLst/>
          </a:prstGeom>
        </p:spPr>
        <p:txBody>
          <a:bodyPr/>
          <a:lstStyle/>
          <a:p>
            <a:pPr algn="l" defTabSz="426466"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t>Variables</a:t>
            </a:r>
          </a:p>
          <a:p>
            <a:pPr algn="l" defTabSz="426466">
              <a:defRPr sz="27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342510" indent="-342510" algn="l" defTabSz="426466">
              <a:buSzPct val="75000"/>
              <a:buChar char="•"/>
              <a:defRPr sz="2700"/>
            </a:pPr>
            <a:r>
              <a:t>Valid character string [a-zA-Z0-9_] to which a value is assigned</a:t>
            </a:r>
          </a:p>
          <a:p>
            <a:pPr lvl="2" indent="333756" algn="l" defTabSz="426466">
              <a:defRPr sz="2700"/>
            </a:pPr>
            <a:r>
              <a:t>var_name=var_value         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!!No spaces around =!!</a:t>
            </a:r>
          </a:p>
          <a:p>
            <a:pPr marL="342510" indent="-342510" algn="l" defTabSz="426466">
              <a:buSzPct val="75000"/>
              <a:buChar char="•"/>
              <a:defRPr sz="2700"/>
            </a:pPr>
            <a:r>
              <a:t>Access using $: echo $var_name</a:t>
            </a:r>
          </a:p>
          <a:p>
            <a:pPr marL="342510" indent="-342510" algn="l" defTabSz="426466">
              <a:buSzPct val="75000"/>
              <a:buChar char="•"/>
              <a:defRPr sz="2700"/>
            </a:pPr>
            <a:r>
              <a:t>Special Variables: certain characters reserved as special variables</a:t>
            </a:r>
          </a:p>
          <a:p>
            <a:pPr lvl="2" indent="333756" algn="l" defTabSz="426466">
              <a:defRPr sz="2700"/>
            </a:pPr>
            <a:r>
              <a:t>$: PID of current shell</a:t>
            </a:r>
          </a:p>
          <a:p>
            <a:pPr lvl="2" indent="333756" algn="l" defTabSz="426466">
              <a:defRPr sz="2700"/>
            </a:pPr>
            <a:r>
              <a:t>#: number of arguments the script was invoked with</a:t>
            </a:r>
          </a:p>
          <a:p>
            <a:pPr lvl="2" indent="333756" algn="l" defTabSz="426466">
              <a:defRPr sz="2700"/>
            </a:pPr>
            <a:r>
              <a:t>n: nth argument to the script</a:t>
            </a:r>
          </a:p>
          <a:p>
            <a:pPr lvl="2" indent="333756" algn="l" defTabSz="426466">
              <a:defRPr sz="2700"/>
            </a:pPr>
            <a:r>
              <a:t>?: exit status of the last command executed</a:t>
            </a:r>
          </a:p>
          <a:p>
            <a:pPr lvl="2" indent="333756" algn="l" defTabSz="426466">
              <a:defRPr sz="2700"/>
            </a:pPr>
            <a:r>
              <a:t>echo $$; echo $#; echo $2; echo $?;</a:t>
            </a:r>
          </a:p>
          <a:p>
            <a:pPr marL="342510" indent="-342510" algn="l" defTabSz="426466">
              <a:buSzPct val="75000"/>
              <a:buChar char="•"/>
              <a:defRPr sz="2700"/>
            </a:pPr>
            <a:r>
              <a:t>scalar variable vs array variable: </a:t>
            </a:r>
          </a:p>
          <a:p>
            <a:pPr lvl="2" indent="333756" algn="l" defTabSz="426466">
              <a:defRPr sz="2700"/>
            </a:pPr>
            <a:r>
              <a:t>array_name</a:t>
            </a:r>
            <a:r>
              <a:rPr>
                <a:solidFill>
                  <a:srgbClr val="666600"/>
                </a:solidFill>
              </a:rPr>
              <a:t>[</a:t>
            </a:r>
            <a:r>
              <a:t>index</a:t>
            </a:r>
            <a:r>
              <a:rPr>
                <a:solidFill>
                  <a:srgbClr val="666600"/>
                </a:solidFill>
              </a:rPr>
              <a:t>]=</a:t>
            </a:r>
            <a:r>
              <a:t>value; echo ${array_name[index]}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650237" y="390595"/>
            <a:ext cx="11704326" cy="16256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Accessing Shell Script Arguments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650237" y="2275838"/>
            <a:ext cx="11704326" cy="6436929"/>
          </a:xfrm>
          <a:prstGeom prst="rect">
            <a:avLst/>
          </a:prstGeom>
        </p:spPr>
        <p:txBody>
          <a:bodyPr/>
          <a:lstStyle/>
          <a:p>
            <a:pPr marL="487680" indent="-487680">
              <a:spcBef>
                <a:spcPts val="500"/>
              </a:spcBef>
              <a:buSzTx/>
              <a:buNone/>
              <a:defRPr sz="2200" b="1"/>
            </a:pPr>
            <a:r>
              <a:t>Example: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</a:t>
            </a:r>
            <a:r>
              <a:rPr b="1"/>
              <a:t>who | grep betsy 				</a:t>
            </a:r>
            <a:r>
              <a:rPr i="1"/>
              <a:t>Where is betsy?</a:t>
            </a:r>
            <a:r>
              <a:t>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betsy pts/3 Dec 27 11:07 </a:t>
            </a:r>
          </a:p>
          <a:p>
            <a:pPr marL="487680" indent="-487680"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87680" indent="-487680">
              <a:spcBef>
                <a:spcPts val="500"/>
              </a:spcBef>
              <a:buSzTx/>
              <a:buNone/>
              <a:defRPr sz="2200" b="1"/>
            </a:pPr>
            <a:r>
              <a:t>Script: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/bin/sh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finduser --- see if user named by first argument is logged in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who | grep $1 </a:t>
            </a:r>
          </a:p>
          <a:p>
            <a:pPr marL="487680" indent="-487680">
              <a:buSzTx/>
              <a:buNone/>
              <a:defRPr sz="22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87680" indent="-487680">
              <a:spcBef>
                <a:spcPts val="500"/>
              </a:spcBef>
              <a:buSzTx/>
              <a:buNone/>
              <a:defRPr sz="2200" b="1"/>
            </a:pPr>
            <a:r>
              <a:t>Run it: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</a:t>
            </a:r>
            <a:r>
              <a:rPr b="1"/>
              <a:t>chmod +x finduser 			</a:t>
            </a:r>
            <a:r>
              <a:rPr i="1"/>
              <a:t>Make it executable</a:t>
            </a:r>
            <a:r>
              <a:t>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</a:t>
            </a:r>
            <a:r>
              <a:rPr b="1"/>
              <a:t>./finduser betsy 			</a:t>
            </a:r>
            <a:r>
              <a:rPr i="1"/>
              <a:t>Test it: find betsy</a:t>
            </a:r>
            <a:r>
              <a:t>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betsy pts/3 Dec 27 11:07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</a:t>
            </a:r>
            <a:r>
              <a:rPr b="1"/>
              <a:t>./finduser benjamin 			</a:t>
            </a:r>
            <a:r>
              <a:rPr i="1"/>
              <a:t>Now look for Ben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benjamin dtlocal Dec 27 17:55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subTitle" idx="1"/>
          </p:nvPr>
        </p:nvSpPr>
        <p:spPr>
          <a:xfrm>
            <a:off x="1270000" y="1237852"/>
            <a:ext cx="10464800" cy="7750376"/>
          </a:xfrm>
          <a:prstGeom prst="rect">
            <a:avLst/>
          </a:prstGeom>
        </p:spPr>
        <p:txBody>
          <a:bodyPr/>
          <a:lstStyle/>
          <a:p>
            <a:pPr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t>Looping</a:t>
            </a:r>
          </a:p>
          <a:p>
            <a:pPr marL="389431" indent="-389431" algn="l" defTabSz="484886">
              <a:buSzPct val="75000"/>
              <a:buChar char="•"/>
              <a:defRPr sz="3100"/>
            </a:pPr>
            <a:endParaRPr/>
          </a:p>
          <a:p>
            <a:pPr marL="389431" indent="-389431" algn="l" defTabSz="484886">
              <a:buSzPct val="75000"/>
              <a:buChar char="•"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t>for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var </a:t>
            </a:r>
            <a:r>
              <a:t>in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list_values</a:t>
            </a:r>
          </a:p>
          <a:p>
            <a:pPr lvl="2" indent="379474"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t>do</a:t>
            </a:r>
          </a:p>
          <a:p>
            <a:pPr lvl="3" indent="569212" algn="l" defTabSz="484886">
              <a:defRPr sz="3100"/>
            </a:pPr>
            <a:r>
              <a:t>command 1</a:t>
            </a:r>
          </a:p>
          <a:p>
            <a:pPr lvl="3" indent="569212" algn="l" defTabSz="484886">
              <a:defRPr sz="3100"/>
            </a:pPr>
            <a:r>
              <a:t>..</a:t>
            </a:r>
          </a:p>
          <a:p>
            <a:pPr lvl="3" indent="569212" algn="l" defTabSz="484886">
              <a:defRPr sz="3100"/>
            </a:pPr>
            <a:r>
              <a:t>command n</a:t>
            </a:r>
          </a:p>
          <a:p>
            <a:pPr lvl="2" indent="379474"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t>done</a:t>
            </a:r>
          </a:p>
          <a:p>
            <a:pPr lvl="2" indent="379474"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389431" indent="-389431" algn="l" defTabSz="484886">
              <a:buSzPct val="100000"/>
              <a:buChar char="•"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t>while 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condition</a:t>
            </a:r>
          </a:p>
          <a:p>
            <a:pPr lvl="2" indent="379474"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t>do</a:t>
            </a:r>
          </a:p>
          <a:p>
            <a:pPr lvl="3" indent="569212" algn="l" defTabSz="484886">
              <a:defRPr sz="3100"/>
            </a:pPr>
            <a:r>
              <a:t>command 1</a:t>
            </a:r>
          </a:p>
          <a:p>
            <a:pPr lvl="3" indent="569212" algn="l" defTabSz="484886">
              <a:defRPr sz="3100"/>
            </a:pPr>
            <a:r>
              <a:t>..</a:t>
            </a:r>
          </a:p>
          <a:p>
            <a:pPr lvl="3" indent="569212" algn="l" defTabSz="484886">
              <a:defRPr sz="3100"/>
            </a:pPr>
            <a:r>
              <a:t>command n</a:t>
            </a:r>
          </a:p>
          <a:p>
            <a:pPr lvl="2" indent="379474"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t>done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subTitle" idx="1"/>
          </p:nvPr>
        </p:nvSpPr>
        <p:spPr>
          <a:xfrm>
            <a:off x="1270000" y="1177593"/>
            <a:ext cx="10464800" cy="7810635"/>
          </a:xfrm>
          <a:prstGeom prst="rect">
            <a:avLst/>
          </a:prstGeom>
        </p:spPr>
        <p:txBody>
          <a:bodyPr/>
          <a:lstStyle/>
          <a:p>
            <a:pPr algn="l">
              <a:defRPr sz="3800" b="1">
                <a:latin typeface="+mn-lt"/>
                <a:ea typeface="+mn-ea"/>
                <a:cs typeface="+mn-cs"/>
                <a:sym typeface="Helvetica"/>
              </a:defRPr>
            </a:pPr>
            <a:r>
              <a:t>Conditional</a:t>
            </a:r>
          </a:p>
          <a:p>
            <a:pPr algn="l">
              <a:defRPr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469193" indent="-469193" algn="l">
              <a:buSzPct val="75000"/>
              <a:buChar char="•"/>
              <a:defRPr sz="3800"/>
            </a:pPr>
            <a:r>
              <a:t>if…then…fi</a:t>
            </a:r>
          </a:p>
          <a:p>
            <a:pPr marL="469193" indent="-469193" algn="l">
              <a:buSzPct val="75000"/>
              <a:buChar char="•"/>
              <a:defRPr sz="3800"/>
            </a:pPr>
            <a:r>
              <a:t>if…then…else…fi</a:t>
            </a:r>
          </a:p>
          <a:p>
            <a:pPr marL="469193" indent="-469193" algn="l">
              <a:buSzPct val="75000"/>
              <a:buChar char="•"/>
              <a:defRPr sz="3800"/>
            </a:pPr>
            <a:r>
              <a:t>if…then…elif..then…fi</a:t>
            </a:r>
          </a:p>
          <a:p>
            <a:pPr marL="469193" indent="-469193" algn="l">
              <a:buSzPct val="75000"/>
              <a:buChar char="•"/>
              <a:defRPr sz="3800"/>
            </a:pPr>
            <a:r>
              <a:t>case…esac</a:t>
            </a:r>
          </a:p>
          <a:p>
            <a:pPr marL="469193" indent="-469193" algn="l">
              <a:buSzPct val="75000"/>
              <a:buChar char="•"/>
              <a:defRPr sz="3800"/>
            </a:pPr>
            <a:endParaRPr/>
          </a:p>
          <a:p>
            <a:pPr algn="l">
              <a:defRPr sz="3800" b="1">
                <a:latin typeface="+mn-lt"/>
                <a:ea typeface="+mn-ea"/>
                <a:cs typeface="+mn-cs"/>
                <a:sym typeface="Helvetica"/>
              </a:defRPr>
            </a:pPr>
            <a:r>
              <a:t>Unconditional</a:t>
            </a:r>
          </a:p>
          <a:p>
            <a:pPr algn="l">
              <a:defRPr sz="38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469193" indent="-469193" algn="l">
              <a:buSzPct val="75000"/>
              <a:buChar char="•"/>
              <a:defRPr sz="3800"/>
            </a:pPr>
            <a:r>
              <a:t>break</a:t>
            </a:r>
          </a:p>
          <a:p>
            <a:pPr marL="469193" indent="-469193" algn="l">
              <a:buSzPct val="75000"/>
              <a:buChar char="•"/>
              <a:defRPr sz="3800"/>
            </a:pPr>
            <a:r>
              <a:t>continue</a:t>
            </a:r>
          </a:p>
        </p:txBody>
      </p:sp>
      <p:pic>
        <p:nvPicPr>
          <p:cNvPr id="16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401" y="838876"/>
            <a:ext cx="5171118" cy="4900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7166" y="5883073"/>
            <a:ext cx="7233088" cy="3510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 idx="4294967295"/>
          </p:nvPr>
        </p:nvSpPr>
        <p:spPr>
          <a:xfrm>
            <a:off x="650237" y="390144"/>
            <a:ext cx="11704326" cy="1625601"/>
          </a:xfrm>
          <a:prstGeom prst="rect">
            <a:avLst/>
          </a:prstGeom>
        </p:spPr>
        <p:txBody>
          <a:bodyPr lIns="65020" tIns="65020" rIns="65020" bIns="65020"/>
          <a:lstStyle>
            <a:lvl1pPr>
              <a:defRPr sz="4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Linux Commands continued..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4294967295"/>
          </p:nvPr>
        </p:nvSpPr>
        <p:spPr>
          <a:xfrm>
            <a:off x="840737" y="2275838"/>
            <a:ext cx="11704326" cy="6437379"/>
          </a:xfrm>
          <a:prstGeom prst="rect">
            <a:avLst/>
          </a:prstGeom>
        </p:spPr>
        <p:txBody>
          <a:bodyPr lIns="65020" tIns="65020" rIns="65020" bIns="65020" anchor="t"/>
          <a:lstStyle/>
          <a:p>
            <a:pPr marL="400489" indent="-400489" defTabSz="648208">
              <a:spcBef>
                <a:spcPts val="0"/>
              </a:spcBef>
              <a:buSzPct val="100000"/>
              <a:buFont typeface="Arial"/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pipeline: |</a:t>
            </a:r>
          </a:p>
          <a:p>
            <a:pPr marL="400489" indent="-400489" defTabSz="648208">
              <a:spcBef>
                <a:spcPts val="0"/>
              </a:spcBef>
              <a:buSzPct val="100000"/>
              <a:buFont typeface="Arial"/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redirection: &gt;, &gt;&gt;, &lt;</a:t>
            </a:r>
          </a:p>
          <a:p>
            <a:pPr marL="400489" indent="-400489" defTabSz="648208">
              <a:spcBef>
                <a:spcPts val="0"/>
              </a:spcBef>
              <a:buSzPct val="100000"/>
              <a:buFont typeface="Arial"/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ls, cat, head, tail</a:t>
            </a:r>
          </a:p>
          <a:p>
            <a:pPr>
              <a:spcBef>
                <a:spcPts val="1900"/>
              </a:spcBef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grep: selects input lines that match given pattern</a:t>
            </a:r>
          </a:p>
          <a:p>
            <a:pPr lvl="2">
              <a:spcBef>
                <a:spcPts val="1900"/>
              </a:spcBef>
              <a:defRPr sz="3000"/>
            </a:pPr>
            <a:r>
              <a:rPr dirty="0"/>
              <a:t>grep ‘ERROR’ file.txt</a:t>
            </a:r>
          </a:p>
          <a:p>
            <a:pPr lvl="2">
              <a:spcBef>
                <a:spcPts val="1900"/>
              </a:spcBef>
              <a:defRPr sz="3000"/>
            </a:pPr>
            <a:endParaRPr dirty="0"/>
          </a:p>
          <a:p>
            <a:pPr>
              <a:spcBef>
                <a:spcPts val="1900"/>
              </a:spcBef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wc: word, line, character and byte count</a:t>
            </a:r>
          </a:p>
          <a:p>
            <a:pPr lvl="2">
              <a:spcBef>
                <a:spcPts val="1900"/>
              </a:spcBef>
              <a:defRPr sz="3000"/>
            </a:pPr>
            <a:r>
              <a:rPr dirty="0"/>
              <a:t>wc -l file.txt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xfrm>
            <a:off x="1270000" y="1155699"/>
            <a:ext cx="10464800" cy="932990"/>
          </a:xfrm>
          <a:prstGeom prst="rect">
            <a:avLst/>
          </a:prstGeom>
        </p:spPr>
        <p:txBody>
          <a:bodyPr/>
          <a:lstStyle>
            <a:lvl1pPr>
              <a:defRPr sz="46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sort, comm and tr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ubTitle" idx="1"/>
          </p:nvPr>
        </p:nvSpPr>
        <p:spPr>
          <a:xfrm>
            <a:off x="1270000" y="3004740"/>
            <a:ext cx="10464800" cy="5511934"/>
          </a:xfrm>
          <a:prstGeom prst="rect">
            <a:avLst/>
          </a:prstGeom>
        </p:spPr>
        <p:txBody>
          <a:bodyPr/>
          <a:lstStyle/>
          <a:p>
            <a:pPr algn="l" defTabSz="385572">
              <a:defRPr sz="25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sort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: sorts lines of text files</a:t>
            </a:r>
          </a:p>
          <a:p>
            <a:pPr lvl="2" indent="301752" algn="l" defTabSz="385572">
              <a:defRPr sz="2500"/>
            </a:pPr>
            <a:r>
              <a:rPr dirty="0"/>
              <a:t>Usage: sort [OPTION]…[FILE]…</a:t>
            </a:r>
          </a:p>
          <a:p>
            <a:pPr algn="l" defTabSz="385572">
              <a:defRPr sz="2500"/>
            </a:pPr>
            <a:endParaRPr dirty="0"/>
          </a:p>
          <a:p>
            <a:pPr algn="l" defTabSz="385572">
              <a:defRPr sz="25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comm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: compare two sorted files line by line, select/reject lines </a:t>
            </a:r>
            <a:r>
              <a:rPr dirty="0"/>
              <a:t>comm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on to 2 files</a:t>
            </a:r>
          </a:p>
          <a:p>
            <a:pPr lvl="2" indent="301752" algn="l" defTabSz="385572">
              <a:defRPr sz="2500"/>
            </a:pPr>
            <a:r>
              <a:rPr dirty="0"/>
              <a:t>Usage: comm [OPTION]…FILE1 FILE2</a:t>
            </a:r>
          </a:p>
          <a:p>
            <a:pPr lvl="2" indent="301752" algn="l" defTabSz="385572">
              <a:defRPr sz="2500"/>
            </a:pPr>
            <a:r>
              <a:rPr dirty="0"/>
              <a:t>comm -23 file1 file2</a:t>
            </a:r>
          </a:p>
          <a:p>
            <a:pPr algn="l" defTabSz="385572">
              <a:defRPr sz="2500"/>
            </a:pPr>
            <a:endParaRPr dirty="0"/>
          </a:p>
          <a:p>
            <a:pPr algn="l" defTabSz="385572">
              <a:defRPr sz="25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tr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: </a:t>
            </a:r>
            <a:r>
              <a:rPr dirty="0"/>
              <a:t>tr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anslate or delete characters</a:t>
            </a:r>
          </a:p>
          <a:p>
            <a:pPr lvl="2" indent="301752" algn="l" defTabSz="385572">
              <a:defRPr sz="2500"/>
            </a:pPr>
            <a:r>
              <a:rPr dirty="0"/>
              <a:t>Usage: tr [OPTION]…SET1 [SET2]</a:t>
            </a:r>
          </a:p>
          <a:p>
            <a:pPr lvl="2" indent="301752" algn="l" defTabSz="385572">
              <a:defRPr sz="2500"/>
            </a:pPr>
            <a:r>
              <a:rPr dirty="0"/>
              <a:t>echo "password a1b2c3" | tr -d [:digit:]  -&gt; password abc</a:t>
            </a:r>
          </a:p>
          <a:p>
            <a:pPr lvl="2" indent="301752" algn="l" defTabSz="385572">
              <a:defRPr sz="2500"/>
            </a:pPr>
            <a:r>
              <a:rPr dirty="0"/>
              <a:t>echo “abc” | tr [:lower:] [:upper:] -&gt; ABC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ctrTitle"/>
          </p:nvPr>
        </p:nvSpPr>
        <p:spPr>
          <a:xfrm>
            <a:off x="1270000" y="1498600"/>
            <a:ext cx="10464800" cy="829998"/>
          </a:xfrm>
          <a:prstGeom prst="rect">
            <a:avLst/>
          </a:prstGeom>
        </p:spPr>
        <p:txBody>
          <a:bodyPr/>
          <a:lstStyle>
            <a:lvl1pPr defTabSz="344676">
              <a:defRPr sz="4700"/>
            </a:lvl1pPr>
          </a:lstStyle>
          <a:p>
            <a:r>
              <a:t>Regular Expressions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ubTitle" idx="1"/>
          </p:nvPr>
        </p:nvSpPr>
        <p:spPr>
          <a:xfrm>
            <a:off x="1270000" y="2652116"/>
            <a:ext cx="10464800" cy="6788351"/>
          </a:xfrm>
          <a:prstGeom prst="rect">
            <a:avLst/>
          </a:prstGeom>
        </p:spPr>
        <p:txBody>
          <a:bodyPr/>
          <a:lstStyle/>
          <a:p>
            <a:pPr marL="391158" indent="-391158" algn="l" defTabSz="578358">
              <a:buSzPct val="75000"/>
              <a:buChar char="•"/>
              <a:defRPr sz="3100"/>
            </a:pPr>
            <a:r>
              <a:t>Quantification</a:t>
            </a:r>
          </a:p>
          <a:p>
            <a:pPr algn="l" defTabSz="578358">
              <a:defRPr sz="3100"/>
            </a:pPr>
            <a:r>
              <a:t>- How many times of previous expression?</a:t>
            </a:r>
          </a:p>
          <a:p>
            <a:pPr algn="l" defTabSz="578358">
              <a:defRPr sz="3100"/>
            </a:pPr>
            <a:r>
              <a:t>- Most common quantifiers: ?(0 or 1), *(0 or more), +(1 or more)</a:t>
            </a:r>
          </a:p>
          <a:p>
            <a:pPr algn="l" defTabSz="578358">
              <a:defRPr sz="3100"/>
            </a:pPr>
            <a:endParaRPr/>
          </a:p>
          <a:p>
            <a:pPr marL="391158" indent="-391158" algn="l" defTabSz="578358">
              <a:buSzPct val="75000"/>
              <a:buChar char="•"/>
              <a:defRPr sz="3100"/>
            </a:pPr>
            <a:r>
              <a:t>Alternation</a:t>
            </a:r>
          </a:p>
          <a:p>
            <a:pPr algn="l" defTabSz="578358">
              <a:defRPr sz="3100"/>
            </a:pPr>
            <a:r>
              <a:t>- Which choices?</a:t>
            </a:r>
          </a:p>
          <a:p>
            <a:pPr algn="l" defTabSz="578358">
              <a:defRPr sz="3100"/>
            </a:pPr>
            <a:r>
              <a:t>- Operators: [] and |</a:t>
            </a:r>
          </a:p>
          <a:p>
            <a:pPr algn="l" defTabSz="578358">
              <a:defRPr sz="3100"/>
            </a:pPr>
            <a:r>
              <a:t>        Hello|World          [A B C]</a:t>
            </a:r>
          </a:p>
          <a:p>
            <a:pPr algn="l" defTabSz="578358">
              <a:defRPr sz="3100"/>
            </a:pPr>
            <a:endParaRPr/>
          </a:p>
          <a:p>
            <a:pPr marL="391158" indent="-391158" algn="l" defTabSz="578358">
              <a:buSzPct val="75000"/>
              <a:buChar char="•"/>
              <a:defRPr sz="3100"/>
            </a:pPr>
            <a:r>
              <a:t>Anchors</a:t>
            </a:r>
          </a:p>
          <a:p>
            <a:pPr algn="l" defTabSz="578358">
              <a:defRPr sz="3100"/>
            </a:pPr>
            <a:r>
              <a:t>- Where?</a:t>
            </a:r>
          </a:p>
          <a:p>
            <a:pPr algn="l" defTabSz="578358">
              <a:defRPr sz="3100"/>
            </a:pPr>
            <a:r>
              <a:t>- Characters: ^ (beginning) and $ (end)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more sed examples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sed 12,18d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sed -n 12,18p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sed '1~3d'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sed '1,20 s/Johnson/White/g'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sed '/pattern/d'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sed -e ‘1p’ -e ‘3p’ file.txt 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sed -n -e '/BEGIN/,/END/p'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sed '/regexp/!d' file.txt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ctrTitle"/>
          </p:nvPr>
        </p:nvSpPr>
        <p:spPr>
          <a:xfrm>
            <a:off x="1270000" y="850899"/>
            <a:ext cx="10464800" cy="932990"/>
          </a:xfrm>
          <a:prstGeom prst="rect">
            <a:avLst/>
          </a:prstGeom>
        </p:spPr>
        <p:txBody>
          <a:bodyPr/>
          <a:lstStyle>
            <a:lvl1pPr>
              <a:defRPr sz="46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sed, test and expr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ubTitle" idx="1"/>
          </p:nvPr>
        </p:nvSpPr>
        <p:spPr>
          <a:xfrm>
            <a:off x="1145645" y="2844731"/>
            <a:ext cx="10713510" cy="5511937"/>
          </a:xfrm>
          <a:prstGeom prst="rect">
            <a:avLst/>
          </a:prstGeom>
        </p:spPr>
        <p:txBody>
          <a:bodyPr/>
          <a:lstStyle/>
          <a:p>
            <a:pPr algn="l" defTabSz="426466">
              <a:defRPr sz="27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sed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: stream editor, modifies the input as specified by the command(s)</a:t>
            </a:r>
          </a:p>
          <a:p>
            <a:pPr lvl="2" indent="333756" algn="l" defTabSz="426466">
              <a:defRPr sz="2700"/>
            </a:pPr>
            <a:r>
              <a:rPr dirty="0"/>
              <a:t>substitution – s/regex/replacement/flags</a:t>
            </a:r>
          </a:p>
          <a:p>
            <a:pPr lvl="2" indent="333756" algn="l" defTabSz="333756">
              <a:defRPr sz="2700"/>
            </a:pPr>
            <a:r>
              <a:rPr dirty="0"/>
              <a:t>sed s/day/night/g &lt; oldFile &gt; newFile</a:t>
            </a:r>
          </a:p>
          <a:p>
            <a:pPr lvl="2" indent="333756" algn="l" defTabSz="333756">
              <a:defRPr sz="2700"/>
            </a:pPr>
            <a:r>
              <a:rPr dirty="0"/>
              <a:t>echo $PATH | sed s/:.*//</a:t>
            </a:r>
          </a:p>
          <a:p>
            <a:pPr lvl="2" indent="333756" algn="l" defTabSz="333756">
              <a:defRPr sz="2700"/>
            </a:pPr>
            <a:r>
              <a:rPr dirty="0"/>
              <a:t>sed 's/&lt;[^&gt;]*&gt;//g' a.html</a:t>
            </a:r>
          </a:p>
          <a:p>
            <a:pPr algn="l" defTabSz="426466">
              <a:defRPr sz="2700"/>
            </a:pPr>
            <a:endParaRPr dirty="0"/>
          </a:p>
          <a:p>
            <a:pPr algn="l" defTabSz="426466">
              <a:defRPr sz="27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 smtClean="0"/>
              <a:t>test</a:t>
            </a:r>
            <a:r>
              <a:rPr b="0" dirty="0" smtClean="0">
                <a:latin typeface="Helvetica Light"/>
                <a:ea typeface="Helvetica Light"/>
                <a:cs typeface="Helvetica Light"/>
                <a:sym typeface="Helvetica Light"/>
              </a:rPr>
              <a:t>: check file types, compares values</a:t>
            </a:r>
            <a:br>
              <a:rPr b="0" dirty="0" smtClean="0">
                <a:latin typeface="Helvetica Light"/>
                <a:ea typeface="Helvetica Light"/>
                <a:cs typeface="Helvetica Light"/>
                <a:sym typeface="Helvetica Light"/>
              </a:rPr>
            </a:br>
            <a:r>
              <a:rPr b="0" dirty="0" smtClean="0">
                <a:latin typeface="Helvetica Light"/>
                <a:ea typeface="Helvetica Light"/>
                <a:cs typeface="Helvetica Light"/>
                <a:sym typeface="Helvetica Light"/>
              </a:rPr>
              <a:t>   exit status = 0(true), 1(false), &gt;1(error)</a:t>
            </a:r>
          </a:p>
          <a:p>
            <a:pPr lvl="2" indent="333756" algn="l" defTabSz="426466">
              <a:defRPr sz="2700"/>
            </a:pPr>
            <a:r>
              <a:rPr dirty="0" smtClean="0"/>
              <a:t>test 4 -gt 3; equivalent to [ 4 -gt 3 ]   </a:t>
            </a:r>
            <a:r>
              <a:rPr b="1" dirty="0" smtClean="0">
                <a:latin typeface="+mn-lt"/>
                <a:ea typeface="+mn-ea"/>
                <a:cs typeface="+mn-cs"/>
                <a:sym typeface="Helvetica"/>
              </a:rPr>
              <a:t>!!Spaces around [ and ]!!</a:t>
            </a:r>
          </a:p>
          <a:p>
            <a:pPr algn="l" defTabSz="426466">
              <a:defRPr sz="2700" b="1">
                <a:latin typeface="+mn-lt"/>
                <a:ea typeface="+mn-ea"/>
                <a:cs typeface="+mn-cs"/>
                <a:sym typeface="Helvetica"/>
              </a:defRPr>
            </a:pP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algn="l" defTabSz="426466">
              <a:defRPr sz="27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expr: 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evaluates the expression and returns the result</a:t>
            </a:r>
          </a:p>
          <a:p>
            <a:pPr lvl="2" indent="333756" algn="l" defTabSz="426466">
              <a:defRPr sz="2700"/>
            </a:pPr>
            <a:r>
              <a:rPr dirty="0"/>
              <a:t>a=$(expr $a + 1</a:t>
            </a:r>
            <a:r>
              <a:rPr dirty="0" smtClean="0"/>
              <a:t>)</a:t>
            </a:r>
            <a:r>
              <a:rPr lang="en-US" dirty="0" smtClean="0"/>
              <a:t> </a:t>
            </a:r>
            <a:r>
              <a:rPr lang="en-US" b="1" dirty="0" smtClean="0"/>
              <a:t>space before the last )</a:t>
            </a:r>
            <a:endParaRPr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^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start of line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$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end of line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\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turn off special meaning of next character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[ ] 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match any of enclosed characters, use </a:t>
            </a:r>
            <a:r>
              <a:rPr dirty="0"/>
              <a:t>-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for range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[^ ]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match any characters except those enclosed in []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.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match a single character of any value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*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match 0 or more occurrences of preceding character/expression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+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match 1 or more occurrences of preceding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\{x,y\}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match x to y occurrences of preceding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\{x\}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match exactly x occurrences of preceding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\{x,\}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match x or more occurrences of preceding</a:t>
            </a:r>
          </a:p>
        </p:txBody>
      </p:sp>
      <p:sp>
        <p:nvSpPr>
          <p:cNvPr id="147" name="Shape 147"/>
          <p:cNvSpPr/>
          <p:nvPr/>
        </p:nvSpPr>
        <p:spPr>
          <a:xfrm>
            <a:off x="3639165" y="8942916"/>
            <a:ext cx="572646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  <a:hlinkClick r:id="rId2"/>
              </a:defRPr>
            </a:lvl1pPr>
          </a:lstStyle>
          <a:p>
            <a:r>
              <a:rPr dirty="0">
                <a:hlinkClick r:id="rId2"/>
              </a:rPr>
              <a:t>http://www.robelle.com/smugbook/regexpr.html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ctrTitle"/>
          </p:nvPr>
        </p:nvSpPr>
        <p:spPr>
          <a:xfrm>
            <a:off x="1270000" y="698500"/>
            <a:ext cx="10464800" cy="1130300"/>
          </a:xfrm>
          <a:prstGeom prst="rect">
            <a:avLst/>
          </a:prstGeom>
        </p:spPr>
        <p:txBody>
          <a:bodyPr/>
          <a:lstStyle>
            <a:lvl1pPr defTabSz="414780">
              <a:defRPr sz="3200"/>
            </a:lvl1pPr>
          </a:lstStyle>
          <a:p>
            <a:r>
              <a:t>Quoting - To preserve literal meaning of special characters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ubTitle" idx="1"/>
          </p:nvPr>
        </p:nvSpPr>
        <p:spPr>
          <a:xfrm>
            <a:off x="1270000" y="2399505"/>
            <a:ext cx="10464800" cy="6349012"/>
          </a:xfrm>
          <a:prstGeom prst="rect">
            <a:avLst/>
          </a:prstGeom>
        </p:spPr>
        <p:txBody>
          <a:bodyPr/>
          <a:lstStyle/>
          <a:p>
            <a:pPr marL="312137" indent="-312137" algn="l" defTabSz="461518">
              <a:buSzPct val="75000"/>
              <a:buChar char="•"/>
              <a:defRPr sz="2500"/>
            </a:pPr>
            <a:r>
              <a:t>Escape Character \ - Literal value of following character</a:t>
            </a:r>
          </a:p>
          <a:p>
            <a:pPr lvl="1" indent="180594" algn="l" defTabSz="461518">
              <a:defRPr sz="2500"/>
            </a:pPr>
            <a:r>
              <a:t>echo \|</a:t>
            </a:r>
          </a:p>
          <a:p>
            <a:pPr algn="l" defTabSz="461518">
              <a:defRPr sz="2500"/>
            </a:pPr>
            <a:endParaRPr/>
          </a:p>
          <a:p>
            <a:pPr marL="312137" indent="-312137" algn="l" defTabSz="461518">
              <a:buSzPct val="75000"/>
              <a:buChar char="•"/>
              <a:defRPr sz="2500"/>
            </a:pPr>
            <a:r>
              <a:t>Single Quote - Literal Meaning of all within ‘’</a:t>
            </a:r>
          </a:p>
          <a:p>
            <a:pPr lvl="1" indent="180594" algn="l" defTabSz="461518">
              <a:defRPr sz="2500"/>
            </a:pPr>
            <a:r>
              <a:t>hello=1</a:t>
            </a:r>
          </a:p>
          <a:p>
            <a:pPr lvl="1" indent="180594" algn="l" defTabSz="461518">
              <a:defRPr sz="2500"/>
            </a:pPr>
            <a:r>
              <a:t>$str=‘$hello’</a:t>
            </a:r>
          </a:p>
          <a:p>
            <a:pPr lvl="1" indent="180594" algn="l" defTabSz="461518">
              <a:defRPr sz="2500"/>
            </a:pPr>
            <a:r>
              <a:t>echo $str -&gt; $hello</a:t>
            </a:r>
          </a:p>
          <a:p>
            <a:pPr lvl="1" indent="180594" algn="l" defTabSz="461518">
              <a:defRPr sz="2500"/>
            </a:pPr>
            <a:endParaRPr/>
          </a:p>
          <a:p>
            <a:pPr marL="312137" indent="-312137" algn="l" defTabSz="461518">
              <a:buSzPct val="75000"/>
              <a:buChar char="•"/>
              <a:defRPr sz="2500"/>
            </a:pPr>
            <a:r>
              <a:t>Double Quote - Literal meaning except for $, ` and \.</a:t>
            </a:r>
          </a:p>
          <a:p>
            <a:pPr lvl="1" indent="180594" algn="l" defTabSz="461518">
              <a:defRPr sz="2500"/>
            </a:pPr>
            <a:r>
              <a:t>$hello=1</a:t>
            </a:r>
          </a:p>
          <a:p>
            <a:pPr lvl="1" indent="180594" algn="l" defTabSz="461518">
              <a:defRPr sz="2500"/>
            </a:pPr>
            <a:r>
              <a:t>$str=“abc$hello”</a:t>
            </a:r>
          </a:p>
          <a:p>
            <a:pPr lvl="1" indent="180594" algn="l" defTabSz="461518">
              <a:defRPr sz="2500"/>
            </a:pPr>
            <a:r>
              <a:t>echo $str -&gt; abc1</a:t>
            </a:r>
          </a:p>
          <a:p>
            <a:pPr lvl="1" indent="180594" algn="l" defTabSz="461518">
              <a:defRPr sz="2500"/>
            </a:pPr>
            <a:endParaRPr/>
          </a:p>
          <a:p>
            <a:pPr lvl="1" indent="180594" algn="l" defTabSz="461518">
              <a:defRPr sz="2500"/>
            </a:pPr>
            <a:r>
              <a:t>Backquote - execute the command</a:t>
            </a:r>
          </a:p>
          <a:p>
            <a:pPr lvl="1" indent="180594" algn="l" defTabSz="461518">
              <a:defRPr sz="2500"/>
            </a:pPr>
            <a:r>
              <a:t>echo `ls` -&gt; prints result after running ls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ctrTitle"/>
          </p:nvPr>
        </p:nvSpPr>
        <p:spPr>
          <a:xfrm>
            <a:off x="1270000" y="762000"/>
            <a:ext cx="10464800" cy="965597"/>
          </a:xfrm>
          <a:prstGeom prst="rect">
            <a:avLst/>
          </a:prstGeom>
        </p:spPr>
        <p:txBody>
          <a:bodyPr/>
          <a:lstStyle>
            <a:lvl1pPr>
              <a:defRPr sz="4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Shell Scripting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ubTitle" idx="1"/>
          </p:nvPr>
        </p:nvSpPr>
        <p:spPr>
          <a:xfrm>
            <a:off x="1270000" y="2530475"/>
            <a:ext cx="10464800" cy="6574567"/>
          </a:xfrm>
          <a:prstGeom prst="rect">
            <a:avLst/>
          </a:prstGeom>
        </p:spPr>
        <p:txBody>
          <a:bodyPr/>
          <a:lstStyle/>
          <a:p>
            <a:pPr marL="347203" indent="-347203" algn="l" defTabSz="338326">
              <a:buSzPct val="75000"/>
              <a:buChar char="•"/>
              <a:defRPr sz="2800" b="1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Shell</a:t>
            </a:r>
            <a:r>
              <a:rPr b="0"/>
              <a:t>: The shell provides you with an interface to the UNIX system. 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-It gathers input from you and executes programs based on that input. 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-When a program finishes executing, it displays that program's output.</a:t>
            </a:r>
          </a:p>
          <a:p>
            <a:pPr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 marL="347203" indent="-347203" algn="l" defTabSz="338326">
              <a:buSzPct val="75000"/>
              <a:buChar char="•"/>
              <a:defRPr sz="2800" b="1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Shell-script</a:t>
            </a:r>
            <a:r>
              <a:rPr b="0"/>
              <a:t>: A file containing shell commands (and comments - preceded by #) to execute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 The #! First Line (shebang): a way to tell the kernel which shell to use for a script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#!/bin/sh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 Make it executable: chmod +x scriptFile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 Execute: path_to_script/scriptFile or </a:t>
            </a:r>
          </a:p>
          <a:p>
            <a:pPr marL="0" lvl="8" indent="1353311" defTabSz="338326">
              <a:spcBef>
                <a:spcPts val="0"/>
              </a:spcBef>
              <a:buSzTx/>
              <a:buNone/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sh path_to_script/scriptFile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720</Words>
  <Application>Microsoft Macintosh PowerPoint</Application>
  <PresentationFormat>Custom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Helvetica</vt:lpstr>
      <vt:lpstr>Helvetica Light</vt:lpstr>
      <vt:lpstr>Helvetica Neue</vt:lpstr>
      <vt:lpstr>Verdana</vt:lpstr>
      <vt:lpstr>White</vt:lpstr>
      <vt:lpstr>CS 35L-5</vt:lpstr>
      <vt:lpstr>Linux Commands continued..</vt:lpstr>
      <vt:lpstr>sort, comm and tr</vt:lpstr>
      <vt:lpstr>Regular Expressions</vt:lpstr>
      <vt:lpstr>more sed examples</vt:lpstr>
      <vt:lpstr>sed, test and expr</vt:lpstr>
      <vt:lpstr>PowerPoint Presentation</vt:lpstr>
      <vt:lpstr>Quoting - To preserve literal meaning of special characters</vt:lpstr>
      <vt:lpstr>Shell Scripting</vt:lpstr>
      <vt:lpstr>Shell Programming Constructs</vt:lpstr>
      <vt:lpstr>Accessing Shell Script Arguments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35L-5</dc:title>
  <cp:lastModifiedBy>dekeiv3533</cp:lastModifiedBy>
  <cp:revision>5</cp:revision>
  <dcterms:modified xsi:type="dcterms:W3CDTF">2017-12-13T00:07:33Z</dcterms:modified>
</cp:coreProperties>
</file>