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/>
      <a:tcStyle>
        <a:tcBdr/>
        <a:fill>
          <a:solidFill>
            <a:srgbClr val="F8F4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/>
      <a:tcStyle>
        <a:tcBdr/>
        <a:fill>
          <a:solidFill>
            <a:srgbClr val="EBE8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80"/>
  </p:normalViewPr>
  <p:slideViewPr>
    <p:cSldViewPr snapToGrid="0" snapToObjects="1">
      <p:cViewPr varScale="1">
        <p:scale>
          <a:sx n="85" d="100"/>
          <a:sy n="85" d="100"/>
        </p:scale>
        <p:origin x="13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899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3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xfrm>
            <a:off x="650238" y="390595"/>
            <a:ext cx="11704325" cy="1625602"/>
          </a:xfrm>
          <a:prstGeom prst="rect">
            <a:avLst/>
          </a:prstGeom>
        </p:spPr>
        <p:txBody>
          <a:bodyPr lIns="65022" tIns="65022" rIns="65022" bIns="65022"/>
          <a:lstStyle>
            <a:lvl1pPr defTabSz="1300480">
              <a:defRPr sz="6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idx="1"/>
          </p:nvPr>
        </p:nvSpPr>
        <p:spPr>
          <a:xfrm>
            <a:off x="650238" y="2275838"/>
            <a:ext cx="11704325" cy="6436929"/>
          </a:xfrm>
          <a:prstGeom prst="rect">
            <a:avLst/>
          </a:prstGeom>
        </p:spPr>
        <p:txBody>
          <a:bodyPr lIns="65022" tIns="65022" rIns="65022" bIns="65022" anchor="t"/>
          <a:lstStyle>
            <a:lvl1pPr marL="471487" indent="-471487" defTabSz="1300480">
              <a:spcBef>
                <a:spcPts val="1000"/>
              </a:spcBef>
              <a:buSzPct val="100000"/>
              <a:buFont typeface="Arial"/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marL="906234" indent="-449033" defTabSz="1300480">
              <a:spcBef>
                <a:spcPts val="1000"/>
              </a:spcBef>
              <a:buSzPct val="100000"/>
              <a:buFont typeface="Arial"/>
              <a:buChar char="–"/>
              <a:defRPr sz="4400">
                <a:latin typeface="Calibri"/>
                <a:ea typeface="Calibri"/>
                <a:cs typeface="Calibri"/>
                <a:sym typeface="Calibri"/>
              </a:defRPr>
            </a:lvl2pPr>
            <a:lvl3pPr indent="-419100" defTabSz="1300480">
              <a:spcBef>
                <a:spcPts val="1000"/>
              </a:spcBef>
              <a:buSzPct val="100000"/>
              <a:buFont typeface="Arial"/>
              <a:defRPr sz="4400">
                <a:latin typeface="Calibri"/>
                <a:ea typeface="Calibri"/>
                <a:cs typeface="Calibri"/>
                <a:sym typeface="Calibri"/>
              </a:defRPr>
            </a:lvl3pPr>
            <a:lvl4pPr marL="1874520" indent="-502919" defTabSz="1300480">
              <a:spcBef>
                <a:spcPts val="1000"/>
              </a:spcBef>
              <a:buSzPct val="100000"/>
              <a:buFont typeface="Arial"/>
              <a:buChar char="–"/>
              <a:defRPr sz="4400">
                <a:latin typeface="Calibri"/>
                <a:ea typeface="Calibri"/>
                <a:cs typeface="Calibri"/>
                <a:sym typeface="Calibri"/>
              </a:defRPr>
            </a:lvl4pPr>
            <a:lvl5pPr marL="2331720" indent="-502920" defTabSz="1300480">
              <a:spcBef>
                <a:spcPts val="1000"/>
              </a:spcBef>
              <a:buSzPct val="100000"/>
              <a:buFont typeface="Arial"/>
              <a:buChar char="»"/>
              <a:defRPr sz="4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xfrm>
            <a:off x="11998696" y="9114114"/>
            <a:ext cx="355867" cy="371345"/>
          </a:xfrm>
          <a:prstGeom prst="rect">
            <a:avLst/>
          </a:prstGeom>
        </p:spPr>
        <p:txBody>
          <a:bodyPr lIns="65022" tIns="65022" rIns="65022" bIns="65022" anchor="ctr"/>
          <a:lstStyle>
            <a:lvl1pPr algn="r" defTabSz="130048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3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CS35L-5</a:t>
            </a:r>
          </a:p>
        </p:txBody>
      </p:sp>
      <p:sp>
        <p:nvSpPr>
          <p:cNvPr id="129" name="Shape 129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 3 Lec1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title"/>
          </p:nvPr>
        </p:nvSpPr>
        <p:spPr>
          <a:xfrm>
            <a:off x="650238" y="390596"/>
            <a:ext cx="11704323" cy="162560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Applying a Patch</a:t>
            </a:r>
          </a:p>
        </p:txBody>
      </p:sp>
      <p:pic>
        <p:nvPicPr>
          <p:cNvPr id="161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7718" y="1733973"/>
            <a:ext cx="9029361" cy="37777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image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83975" y="5464826"/>
            <a:ext cx="8633102" cy="37073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/>
          </p:cNvSpPr>
          <p:nvPr>
            <p:ph type="title"/>
          </p:nvPr>
        </p:nvSpPr>
        <p:spPr>
          <a:xfrm>
            <a:off x="650238" y="390596"/>
            <a:ext cx="11704323" cy="162560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diff Unified Format</a:t>
            </a:r>
          </a:p>
        </p:txBody>
      </p:sp>
      <p:sp>
        <p:nvSpPr>
          <p:cNvPr id="165" name="Shape 165"/>
          <p:cNvSpPr>
            <a:spLocks noGrp="1"/>
          </p:cNvSpPr>
          <p:nvPr>
            <p:ph type="body" idx="1"/>
          </p:nvPr>
        </p:nvSpPr>
        <p:spPr>
          <a:xfrm>
            <a:off x="650238" y="2275838"/>
            <a:ext cx="11704323" cy="6436930"/>
          </a:xfrm>
          <a:prstGeom prst="rect">
            <a:avLst/>
          </a:prstGeom>
        </p:spPr>
        <p:txBody>
          <a:bodyPr/>
          <a:lstStyle/>
          <a:p>
            <a:pPr marL="485775" indent="-485775">
              <a:lnSpc>
                <a:spcPct val="80000"/>
              </a:lnSpc>
              <a:spcBef>
                <a:spcPts val="800"/>
              </a:spcBef>
              <a:defRPr sz="3400"/>
            </a:pPr>
            <a:r>
              <a:t>diff –u original_file modified_file</a:t>
            </a:r>
          </a:p>
          <a:p>
            <a:pPr marL="0" indent="0">
              <a:lnSpc>
                <a:spcPct val="80000"/>
              </a:lnSpc>
              <a:spcBef>
                <a:spcPts val="800"/>
              </a:spcBef>
              <a:buSzTx/>
              <a:buNone/>
              <a:defRPr sz="3400"/>
            </a:pPr>
            <a:endParaRPr/>
          </a:p>
          <a:p>
            <a:pPr marL="485775" indent="-485775">
              <a:lnSpc>
                <a:spcPct val="80000"/>
              </a:lnSpc>
              <a:spcBef>
                <a:spcPts val="800"/>
              </a:spcBef>
              <a:defRPr sz="3400"/>
            </a:pPr>
            <a:r>
              <a:t>--- path/to/original_file</a:t>
            </a:r>
          </a:p>
          <a:p>
            <a:pPr marL="485775" indent="-485775">
              <a:lnSpc>
                <a:spcPct val="80000"/>
              </a:lnSpc>
              <a:spcBef>
                <a:spcPts val="800"/>
              </a:spcBef>
              <a:defRPr sz="3400"/>
            </a:pPr>
            <a:r>
              <a:t>+++ path/to/modified_file</a:t>
            </a:r>
          </a:p>
          <a:p>
            <a:pPr marL="485775" indent="-485775">
              <a:lnSpc>
                <a:spcPct val="80000"/>
              </a:lnSpc>
              <a:spcBef>
                <a:spcPts val="800"/>
              </a:spcBef>
              <a:defRPr sz="3400"/>
            </a:pPr>
            <a:endParaRPr/>
          </a:p>
          <a:p>
            <a:pPr marL="485775" indent="-485775">
              <a:lnSpc>
                <a:spcPct val="80000"/>
              </a:lnSpc>
              <a:spcBef>
                <a:spcPts val="800"/>
              </a:spcBef>
              <a:defRPr sz="3400"/>
            </a:pPr>
            <a:r>
              <a:t>@@ -l,s +l,s @@</a:t>
            </a:r>
          </a:p>
          <a:p>
            <a:pPr marL="838200" lvl="1" indent="-381000">
              <a:lnSpc>
                <a:spcPct val="80000"/>
              </a:lnSpc>
              <a:spcBef>
                <a:spcPts val="700"/>
              </a:spcBef>
              <a:defRPr sz="2800"/>
            </a:pPr>
            <a:r>
              <a:t>@@: beginning of a hunk</a:t>
            </a:r>
          </a:p>
          <a:p>
            <a:pPr marL="838200" lvl="1" indent="-381000">
              <a:lnSpc>
                <a:spcPct val="80000"/>
              </a:lnSpc>
              <a:spcBef>
                <a:spcPts val="700"/>
              </a:spcBef>
              <a:defRPr sz="2800"/>
            </a:pPr>
            <a:r>
              <a:t>l: beginning line number</a:t>
            </a:r>
          </a:p>
          <a:p>
            <a:pPr marL="838200" lvl="1" indent="-381000">
              <a:lnSpc>
                <a:spcPct val="80000"/>
              </a:lnSpc>
              <a:spcBef>
                <a:spcPts val="700"/>
              </a:spcBef>
              <a:defRPr sz="2800"/>
            </a:pPr>
            <a:r>
              <a:t>s: number of lines the change hunk applies to for each file</a:t>
            </a:r>
          </a:p>
          <a:p>
            <a:pPr marL="838200" lvl="1" indent="-381000">
              <a:lnSpc>
                <a:spcPct val="80000"/>
              </a:lnSpc>
              <a:spcBef>
                <a:spcPts val="700"/>
              </a:spcBef>
              <a:defRPr sz="2800"/>
            </a:pPr>
            <a:r>
              <a:t>A line with a:</a:t>
            </a:r>
          </a:p>
          <a:p>
            <a:pPr marL="1219200" lvl="2" indent="-304800">
              <a:lnSpc>
                <a:spcPct val="80000"/>
              </a:lnSpc>
              <a:spcBef>
                <a:spcPts val="600"/>
              </a:spcBef>
              <a:defRPr sz="2400"/>
            </a:pPr>
            <a:r>
              <a:t>-  sign was deleted from the original</a:t>
            </a:r>
          </a:p>
          <a:p>
            <a:pPr marL="1219200" lvl="2" indent="-304800">
              <a:lnSpc>
                <a:spcPct val="80000"/>
              </a:lnSpc>
              <a:spcBef>
                <a:spcPts val="600"/>
              </a:spcBef>
              <a:defRPr sz="2400"/>
            </a:pPr>
            <a:r>
              <a:t>+ sign was added to the original</a:t>
            </a:r>
          </a:p>
          <a:p>
            <a:pPr marL="1219200" lvl="2" indent="-304800">
              <a:lnSpc>
                <a:spcPct val="80000"/>
              </a:lnSpc>
              <a:spcBef>
                <a:spcPts val="600"/>
              </a:spcBef>
              <a:defRPr sz="2400"/>
            </a:pPr>
            <a:r>
              <a:t>   stayed the same   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4768763" y="615950"/>
            <a:ext cx="3467274" cy="8521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400">
                <a:solidFill>
                  <a:srgbClr val="A013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--- /path/to/original	timestamp</a:t>
            </a:r>
            <a:endParaRPr>
              <a:solidFill>
                <a:srgbClr val="252525"/>
              </a:solidFill>
            </a:endParaRPr>
          </a:p>
          <a:p>
            <a:pPr algn="l" defTabSz="457200">
              <a:defRPr sz="1400">
                <a:solidFill>
                  <a:srgbClr val="00A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+++ /path/to/new	timestamp</a:t>
            </a:r>
            <a:endParaRPr>
              <a:solidFill>
                <a:srgbClr val="252525"/>
              </a:solidFill>
            </a:endParaRPr>
          </a:p>
          <a:p>
            <a:pPr algn="l" defTabSz="457200">
              <a:defRPr sz="1400" b="1">
                <a:solidFill>
                  <a:srgbClr val="801B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@@ -1,3 +1,9 @@</a:t>
            </a:r>
            <a:endParaRPr>
              <a:solidFill>
                <a:srgbClr val="252525"/>
              </a:solidFill>
            </a:endParaRPr>
          </a:p>
          <a:p>
            <a:pPr algn="l" defTabSz="457200">
              <a:defRPr sz="1400">
                <a:solidFill>
                  <a:srgbClr val="00A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+This is an important</a:t>
            </a:r>
            <a:endParaRPr>
              <a:solidFill>
                <a:srgbClr val="252525"/>
              </a:solidFill>
            </a:endParaRPr>
          </a:p>
          <a:p>
            <a:pPr algn="l" defTabSz="457200">
              <a:defRPr sz="1400">
                <a:solidFill>
                  <a:srgbClr val="00A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+notice! It should</a:t>
            </a:r>
            <a:endParaRPr>
              <a:solidFill>
                <a:srgbClr val="252525"/>
              </a:solidFill>
            </a:endParaRPr>
          </a:p>
          <a:p>
            <a:pPr algn="l" defTabSz="457200">
              <a:defRPr sz="1400">
                <a:solidFill>
                  <a:srgbClr val="00A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+therefore be located at</a:t>
            </a:r>
            <a:endParaRPr>
              <a:solidFill>
                <a:srgbClr val="252525"/>
              </a:solidFill>
            </a:endParaRPr>
          </a:p>
          <a:p>
            <a:pPr algn="l" defTabSz="457200">
              <a:defRPr sz="1400">
                <a:solidFill>
                  <a:srgbClr val="00A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+the beginning of this</a:t>
            </a:r>
            <a:endParaRPr>
              <a:solidFill>
                <a:srgbClr val="252525"/>
              </a:solidFill>
            </a:endParaRPr>
          </a:p>
          <a:p>
            <a:pPr algn="l" defTabSz="457200">
              <a:defRPr sz="1400">
                <a:solidFill>
                  <a:srgbClr val="00A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+document!</a:t>
            </a:r>
            <a:endParaRPr>
              <a:solidFill>
                <a:srgbClr val="252525"/>
              </a:solidFill>
            </a:endParaRPr>
          </a:p>
          <a:p>
            <a:pPr algn="l" defTabSz="457200">
              <a:defRPr sz="1400">
                <a:solidFill>
                  <a:srgbClr val="00A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+</a:t>
            </a:r>
            <a:endParaRPr>
              <a:solidFill>
                <a:srgbClr val="252525"/>
              </a:solidFill>
            </a:endParaRPr>
          </a:p>
          <a:p>
            <a:pPr algn="l" defTabSz="457200">
              <a:defRPr sz="1400">
                <a:solidFill>
                  <a:srgbClr val="25252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This part of the</a:t>
            </a:r>
          </a:p>
          <a:p>
            <a:pPr algn="l" defTabSz="457200">
              <a:defRPr sz="1400">
                <a:solidFill>
                  <a:srgbClr val="25252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document has stayed the</a:t>
            </a:r>
          </a:p>
          <a:p>
            <a:pPr algn="l" defTabSz="457200">
              <a:defRPr sz="1400">
                <a:solidFill>
                  <a:srgbClr val="25252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same from version to</a:t>
            </a:r>
          </a:p>
          <a:p>
            <a:pPr algn="l" defTabSz="457200">
              <a:defRPr sz="1400" b="1">
                <a:solidFill>
                  <a:srgbClr val="801B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@@ -5,16 +11,10 @@</a:t>
            </a:r>
            <a:endParaRPr>
              <a:solidFill>
                <a:srgbClr val="252525"/>
              </a:solidFill>
            </a:endParaRPr>
          </a:p>
          <a:p>
            <a:pPr algn="l" defTabSz="457200">
              <a:defRPr sz="1400">
                <a:solidFill>
                  <a:srgbClr val="25252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be shown if it doesn't</a:t>
            </a:r>
          </a:p>
          <a:p>
            <a:pPr algn="l" defTabSz="457200">
              <a:defRPr sz="1400">
                <a:solidFill>
                  <a:srgbClr val="25252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change.  Otherwise, that</a:t>
            </a:r>
          </a:p>
          <a:p>
            <a:pPr algn="l" defTabSz="457200">
              <a:defRPr sz="1400">
                <a:solidFill>
                  <a:srgbClr val="25252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would not be helping to</a:t>
            </a:r>
          </a:p>
          <a:p>
            <a:pPr algn="l" defTabSz="457200">
              <a:defRPr sz="1400">
                <a:solidFill>
                  <a:srgbClr val="A013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-compress the size of the</a:t>
            </a:r>
            <a:endParaRPr>
              <a:solidFill>
                <a:srgbClr val="252525"/>
              </a:solidFill>
            </a:endParaRPr>
          </a:p>
          <a:p>
            <a:pPr algn="l" defTabSz="457200">
              <a:defRPr sz="1400">
                <a:solidFill>
                  <a:srgbClr val="A013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-changes.</a:t>
            </a:r>
            <a:endParaRPr>
              <a:solidFill>
                <a:srgbClr val="252525"/>
              </a:solidFill>
            </a:endParaRPr>
          </a:p>
          <a:p>
            <a:pPr algn="l" defTabSz="457200">
              <a:defRPr sz="1400">
                <a:solidFill>
                  <a:srgbClr val="A013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-</a:t>
            </a:r>
            <a:endParaRPr>
              <a:solidFill>
                <a:srgbClr val="252525"/>
              </a:solidFill>
            </a:endParaRPr>
          </a:p>
          <a:p>
            <a:pPr algn="l" defTabSz="457200">
              <a:defRPr sz="1400">
                <a:solidFill>
                  <a:srgbClr val="A013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-This paragraph contains</a:t>
            </a:r>
            <a:endParaRPr>
              <a:solidFill>
                <a:srgbClr val="252525"/>
              </a:solidFill>
            </a:endParaRPr>
          </a:p>
          <a:p>
            <a:pPr algn="l" defTabSz="457200">
              <a:defRPr sz="1400">
                <a:solidFill>
                  <a:srgbClr val="A013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-text that is outdated.</a:t>
            </a:r>
            <a:endParaRPr>
              <a:solidFill>
                <a:srgbClr val="252525"/>
              </a:solidFill>
            </a:endParaRPr>
          </a:p>
          <a:p>
            <a:pPr algn="l" defTabSz="457200">
              <a:defRPr sz="1400">
                <a:solidFill>
                  <a:srgbClr val="A013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-It will be deleted in the</a:t>
            </a:r>
            <a:endParaRPr>
              <a:solidFill>
                <a:srgbClr val="252525"/>
              </a:solidFill>
            </a:endParaRPr>
          </a:p>
          <a:p>
            <a:pPr algn="l" defTabSz="457200">
              <a:defRPr sz="1400">
                <a:solidFill>
                  <a:srgbClr val="A013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-near future.</a:t>
            </a:r>
            <a:endParaRPr>
              <a:solidFill>
                <a:srgbClr val="252525"/>
              </a:solidFill>
            </a:endParaRPr>
          </a:p>
          <a:p>
            <a:pPr algn="l" defTabSz="457200">
              <a:defRPr sz="1400">
                <a:solidFill>
                  <a:srgbClr val="00A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+compress anything.</a:t>
            </a:r>
            <a:endParaRPr>
              <a:solidFill>
                <a:srgbClr val="252525"/>
              </a:solidFill>
            </a:endParaRPr>
          </a:p>
          <a:p>
            <a:pPr algn="l" defTabSz="457200">
              <a:defRPr sz="1400">
                <a:solidFill>
                  <a:srgbClr val="252525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252525"/>
              </a:solidFill>
            </a:endParaRPr>
          </a:p>
          <a:p>
            <a:pPr algn="l" defTabSz="457200">
              <a:defRPr sz="1400">
                <a:solidFill>
                  <a:srgbClr val="25252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It is important to spell</a:t>
            </a:r>
          </a:p>
          <a:p>
            <a:pPr algn="l" defTabSz="457200">
              <a:defRPr sz="1400">
                <a:solidFill>
                  <a:srgbClr val="A013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-check this dokument. On</a:t>
            </a:r>
            <a:endParaRPr>
              <a:solidFill>
                <a:srgbClr val="252525"/>
              </a:solidFill>
            </a:endParaRPr>
          </a:p>
          <a:p>
            <a:pPr algn="l" defTabSz="457200">
              <a:defRPr sz="1400">
                <a:solidFill>
                  <a:srgbClr val="00A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+check this document. On</a:t>
            </a:r>
            <a:endParaRPr>
              <a:solidFill>
                <a:srgbClr val="252525"/>
              </a:solidFill>
            </a:endParaRPr>
          </a:p>
          <a:p>
            <a:pPr algn="l" defTabSz="457200">
              <a:defRPr sz="1400">
                <a:solidFill>
                  <a:srgbClr val="25252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the other hand, a</a:t>
            </a:r>
          </a:p>
          <a:p>
            <a:pPr algn="l" defTabSz="457200">
              <a:defRPr sz="1400">
                <a:solidFill>
                  <a:srgbClr val="25252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misspelled word isn't</a:t>
            </a:r>
          </a:p>
          <a:p>
            <a:pPr algn="l" defTabSz="457200">
              <a:defRPr sz="1400">
                <a:solidFill>
                  <a:srgbClr val="25252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the end of the world.</a:t>
            </a:r>
          </a:p>
          <a:p>
            <a:pPr algn="l" defTabSz="457200">
              <a:defRPr sz="1400" b="1">
                <a:solidFill>
                  <a:srgbClr val="801B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@@ -22,3 +22,7 @@</a:t>
            </a:r>
            <a:endParaRPr>
              <a:solidFill>
                <a:srgbClr val="252525"/>
              </a:solidFill>
            </a:endParaRPr>
          </a:p>
          <a:p>
            <a:pPr algn="l" defTabSz="457200">
              <a:defRPr sz="1400">
                <a:solidFill>
                  <a:srgbClr val="25252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this paragraph needs to</a:t>
            </a:r>
          </a:p>
          <a:p>
            <a:pPr algn="l" defTabSz="457200">
              <a:defRPr sz="1400">
                <a:solidFill>
                  <a:srgbClr val="25252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be changed. Things can</a:t>
            </a:r>
          </a:p>
          <a:p>
            <a:pPr algn="l" defTabSz="457200">
              <a:defRPr sz="1400">
                <a:solidFill>
                  <a:srgbClr val="25252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be added after it.</a:t>
            </a:r>
          </a:p>
          <a:p>
            <a:pPr algn="l" defTabSz="457200">
              <a:defRPr sz="1400">
                <a:solidFill>
                  <a:srgbClr val="00A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+</a:t>
            </a:r>
            <a:endParaRPr>
              <a:solidFill>
                <a:srgbClr val="252525"/>
              </a:solidFill>
            </a:endParaRPr>
          </a:p>
          <a:p>
            <a:pPr algn="l" defTabSz="457200">
              <a:defRPr sz="1400">
                <a:solidFill>
                  <a:srgbClr val="00A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+This paragraph contains</a:t>
            </a:r>
            <a:endParaRPr>
              <a:solidFill>
                <a:srgbClr val="252525"/>
              </a:solidFill>
            </a:endParaRPr>
          </a:p>
          <a:p>
            <a:pPr algn="l" defTabSz="457200">
              <a:defRPr sz="1400">
                <a:solidFill>
                  <a:srgbClr val="00A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+important new additions</a:t>
            </a:r>
            <a:endParaRPr>
              <a:solidFill>
                <a:srgbClr val="252525"/>
              </a:solidFill>
            </a:endParaRPr>
          </a:p>
          <a:p>
            <a:pPr algn="l" defTabSz="457200">
              <a:defRPr sz="1400">
                <a:solidFill>
                  <a:srgbClr val="00A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+to this document.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xfrm>
            <a:off x="650238" y="390596"/>
            <a:ext cx="11704323" cy="162560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Lab 3</a:t>
            </a:r>
          </a:p>
        </p:txBody>
      </p:sp>
      <p:sp>
        <p:nvSpPr>
          <p:cNvPr id="170" name="Shape 170"/>
          <p:cNvSpPr>
            <a:spLocks noGrp="1"/>
          </p:cNvSpPr>
          <p:nvPr>
            <p:ph type="body" idx="1"/>
          </p:nvPr>
        </p:nvSpPr>
        <p:spPr>
          <a:xfrm>
            <a:off x="650238" y="2275838"/>
            <a:ext cx="11704323" cy="643693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3800"/>
            </a:pPr>
            <a:r>
              <a:t>Coreutils 7.6 has a problem</a:t>
            </a:r>
          </a:p>
          <a:p>
            <a:pPr marL="845002" lvl="1" indent="-387802">
              <a:lnSpc>
                <a:spcPct val="90000"/>
              </a:lnSpc>
              <a:spcBef>
                <a:spcPts val="900"/>
              </a:spcBef>
              <a:defRPr sz="3800"/>
            </a:pPr>
            <a:r>
              <a:t>Different users see different date formats</a:t>
            </a:r>
          </a:p>
          <a:p>
            <a:pPr marL="845002" lvl="1" indent="-387802">
              <a:lnSpc>
                <a:spcPct val="90000"/>
              </a:lnSpc>
              <a:spcBef>
                <a:spcPts val="900"/>
              </a:spcBef>
              <a:defRPr sz="3800"/>
            </a:pPr>
            <a:r>
              <a:t>$ ls –l /bin/bash</a:t>
            </a:r>
          </a:p>
          <a:p>
            <a:pPr marL="1226126" lvl="2" indent="-311726">
              <a:lnSpc>
                <a:spcPct val="90000"/>
              </a:lnSpc>
              <a:spcBef>
                <a:spcPts val="700"/>
              </a:spcBef>
              <a:defRPr sz="2900"/>
            </a:pPr>
            <a:r>
              <a:t>-rwxr-xr-x 1 root root 729040 </a:t>
            </a:r>
            <a:r>
              <a:rPr b="1"/>
              <a:t>2009-03-02 06:22 </a:t>
            </a:r>
            <a:r>
              <a:t>/bin/bash</a:t>
            </a:r>
          </a:p>
          <a:p>
            <a:pPr marL="1226126" lvl="2" indent="-311726">
              <a:lnSpc>
                <a:spcPct val="90000"/>
              </a:lnSpc>
              <a:spcBef>
                <a:spcPts val="700"/>
              </a:spcBef>
              <a:defRPr sz="2900"/>
            </a:pPr>
            <a:r>
              <a:t>-rwxr-xr-x 1 root root 729040  </a:t>
            </a:r>
            <a:r>
              <a:rPr b="1"/>
              <a:t>Mar  2   2009</a:t>
            </a:r>
            <a:r>
              <a:t>  /bin/bash</a:t>
            </a:r>
          </a:p>
          <a:p>
            <a:pPr marL="480059" indent="-480059">
              <a:lnSpc>
                <a:spcPct val="90000"/>
              </a:lnSpc>
              <a:defRPr sz="3800">
                <a:solidFill>
                  <a:srgbClr val="FF0000"/>
                </a:solidFill>
              </a:defRPr>
            </a:pPr>
            <a:endParaRPr/>
          </a:p>
          <a:p>
            <a:pPr marL="480059" indent="-480059">
              <a:lnSpc>
                <a:spcPct val="90000"/>
              </a:lnSpc>
              <a:defRPr sz="3800"/>
            </a:pPr>
            <a:r>
              <a:t>Want the traditional Unix format for all users</a:t>
            </a:r>
          </a:p>
          <a:p>
            <a:pPr marL="480059" indent="-480059">
              <a:lnSpc>
                <a:spcPct val="90000"/>
              </a:lnSpc>
              <a:defRPr sz="3800"/>
            </a:pPr>
            <a:r>
              <a:t>Fix the ls program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1" build="p" bldLvl="5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title"/>
          </p:nvPr>
        </p:nvSpPr>
        <p:spPr>
          <a:xfrm>
            <a:off x="650238" y="390596"/>
            <a:ext cx="11704323" cy="162560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Getting Set Up (Step 1)</a:t>
            </a:r>
          </a:p>
        </p:txBody>
      </p:sp>
      <p:sp>
        <p:nvSpPr>
          <p:cNvPr id="173" name="Shape 173"/>
          <p:cNvSpPr>
            <a:spLocks noGrp="1"/>
          </p:cNvSpPr>
          <p:nvPr>
            <p:ph type="body" idx="1"/>
          </p:nvPr>
        </p:nvSpPr>
        <p:spPr>
          <a:xfrm>
            <a:off x="650238" y="2275838"/>
            <a:ext cx="11704323" cy="643693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3800"/>
            </a:pPr>
            <a:r>
              <a:t>Download coreutils-7.6 to your home directory</a:t>
            </a:r>
          </a:p>
          <a:p>
            <a:pPr marL="845002" lvl="1" indent="-387802">
              <a:lnSpc>
                <a:spcPct val="90000"/>
              </a:lnSpc>
              <a:spcBef>
                <a:spcPts val="900"/>
              </a:spcBef>
              <a:defRPr sz="3800"/>
            </a:pPr>
            <a:r>
              <a:t>Use ‘wget’</a:t>
            </a:r>
          </a:p>
          <a:p>
            <a:pPr>
              <a:lnSpc>
                <a:spcPct val="90000"/>
              </a:lnSpc>
              <a:defRPr sz="3800"/>
            </a:pPr>
            <a:r>
              <a:t>Untar and Unzip it</a:t>
            </a:r>
          </a:p>
          <a:p>
            <a:pPr marL="845002" lvl="1" indent="-387802">
              <a:lnSpc>
                <a:spcPct val="90000"/>
              </a:lnSpc>
              <a:spcBef>
                <a:spcPts val="900"/>
              </a:spcBef>
              <a:defRPr sz="3800"/>
            </a:pPr>
            <a:r>
              <a:t>tar –xzvf coreutils-7.6.tar.gz </a:t>
            </a:r>
          </a:p>
          <a:p>
            <a:pPr>
              <a:lnSpc>
                <a:spcPct val="90000"/>
              </a:lnSpc>
              <a:defRPr sz="3800"/>
            </a:pPr>
            <a:r>
              <a:t>Make a directory ~/coreutilsInstall in your home directory (this is where you’ll be installing coreutils)</a:t>
            </a:r>
          </a:p>
          <a:p>
            <a:pPr marL="845002" lvl="1" indent="-387802">
              <a:lnSpc>
                <a:spcPct val="90000"/>
              </a:lnSpc>
              <a:spcBef>
                <a:spcPts val="900"/>
              </a:spcBef>
              <a:defRPr sz="3800"/>
            </a:pPr>
            <a:r>
              <a:t>mkdir coreutilsInstall 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1" build="p" bldLvl="5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xfrm>
            <a:off x="650238" y="390596"/>
            <a:ext cx="11704323" cy="162560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Building coreutils (Step 2)</a:t>
            </a:r>
          </a:p>
        </p:txBody>
      </p:sp>
      <p:sp>
        <p:nvSpPr>
          <p:cNvPr id="176" name="Shape 176"/>
          <p:cNvSpPr>
            <a:spLocks noGrp="1"/>
          </p:cNvSpPr>
          <p:nvPr>
            <p:ph type="body" idx="1"/>
          </p:nvPr>
        </p:nvSpPr>
        <p:spPr>
          <a:xfrm>
            <a:off x="650238" y="2275838"/>
            <a:ext cx="11704323" cy="6436930"/>
          </a:xfrm>
          <a:prstGeom prst="rect">
            <a:avLst/>
          </a:prstGeom>
        </p:spPr>
        <p:txBody>
          <a:bodyPr/>
          <a:lstStyle/>
          <a:p>
            <a:pPr marL="472964" indent="-472964">
              <a:lnSpc>
                <a:spcPct val="80000"/>
              </a:lnSpc>
              <a:spcBef>
                <a:spcPts val="900"/>
              </a:spcBef>
              <a:defRPr sz="3800"/>
            </a:pPr>
            <a:r>
              <a:t>Go into coreutils-7.6 directory. This is what you just unzipped.</a:t>
            </a:r>
          </a:p>
          <a:p>
            <a:pPr marL="472964" indent="-472964">
              <a:lnSpc>
                <a:spcPct val="80000"/>
              </a:lnSpc>
              <a:spcBef>
                <a:spcPts val="900"/>
              </a:spcBef>
              <a:defRPr sz="3800"/>
            </a:pPr>
            <a:r>
              <a:t>Read the INSTALL file on how to configure “make”</a:t>
            </a:r>
          </a:p>
          <a:p>
            <a:pPr marL="472964" indent="-472964">
              <a:lnSpc>
                <a:spcPct val="80000"/>
              </a:lnSpc>
              <a:spcBef>
                <a:spcPts val="900"/>
              </a:spcBef>
              <a:defRPr sz="3800"/>
            </a:pPr>
            <a:r>
              <a:t>Run the configure script using the prefix flag so that when everything is done, coreutils will be installed in the directory ~/coreutilsInstall </a:t>
            </a:r>
          </a:p>
          <a:p>
            <a:pPr marL="472964" indent="-472964">
              <a:lnSpc>
                <a:spcPct val="80000"/>
              </a:lnSpc>
              <a:spcBef>
                <a:spcPts val="900"/>
              </a:spcBef>
              <a:defRPr sz="3800"/>
            </a:pPr>
            <a:r>
              <a:t>Compile it: make</a:t>
            </a:r>
          </a:p>
          <a:p>
            <a:pPr marL="472964" indent="-472964">
              <a:lnSpc>
                <a:spcPct val="80000"/>
              </a:lnSpc>
              <a:spcBef>
                <a:spcPts val="900"/>
              </a:spcBef>
              <a:defRPr sz="3800"/>
            </a:pPr>
            <a:r>
              <a:t>Install it: make install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1" build="p" bldLvl="5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title"/>
          </p:nvPr>
        </p:nvSpPr>
        <p:spPr>
          <a:xfrm>
            <a:off x="650238" y="390596"/>
            <a:ext cx="11704323" cy="162560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Reproduce Bug (Step 3)</a:t>
            </a:r>
          </a:p>
        </p:txBody>
      </p:sp>
      <p:sp>
        <p:nvSpPr>
          <p:cNvPr id="179" name="Shape 179"/>
          <p:cNvSpPr>
            <a:spLocks noGrp="1"/>
          </p:cNvSpPr>
          <p:nvPr>
            <p:ph type="body" idx="1"/>
          </p:nvPr>
        </p:nvSpPr>
        <p:spPr>
          <a:xfrm>
            <a:off x="650238" y="2275838"/>
            <a:ext cx="11704323" cy="6436930"/>
          </a:xfrm>
          <a:prstGeom prst="rect">
            <a:avLst/>
          </a:prstGeom>
        </p:spPr>
        <p:txBody>
          <a:bodyPr/>
          <a:lstStyle/>
          <a:p>
            <a:pPr>
              <a:defRPr sz="3800"/>
            </a:pPr>
            <a:r>
              <a:t>Reproduce the bug by running the version of ‘ls’ in coreutils 7.6</a:t>
            </a:r>
          </a:p>
          <a:p>
            <a:pPr>
              <a:defRPr sz="3800"/>
            </a:pPr>
            <a:r>
              <a:t>If you just type $ ls at CLI it won’t run ‘ls’ in coreutils 7.6</a:t>
            </a:r>
          </a:p>
          <a:p>
            <a:pPr marL="845002" lvl="1" indent="-387802">
              <a:spcBef>
                <a:spcPts val="900"/>
              </a:spcBef>
              <a:defRPr sz="3800"/>
            </a:pPr>
            <a:r>
              <a:t>Why? Shell looks for /bin/ls</a:t>
            </a:r>
          </a:p>
          <a:p>
            <a:pPr marL="845002" lvl="1" indent="-387802">
              <a:spcBef>
                <a:spcPts val="900"/>
              </a:spcBef>
              <a:defRPr sz="3800"/>
            </a:pPr>
            <a:r>
              <a:t>To use coreutils 7.6: $ ./ls </a:t>
            </a:r>
          </a:p>
          <a:p>
            <a:pPr marL="1238250" lvl="2" indent="-323850">
              <a:spcBef>
                <a:spcPts val="800"/>
              </a:spcBef>
              <a:defRPr sz="3800"/>
            </a:pPr>
            <a:r>
              <a:t>This manually runs the executable in this directory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xfrm>
            <a:off x="650238" y="390596"/>
            <a:ext cx="11704323" cy="1625601"/>
          </a:xfrm>
          <a:prstGeom prst="rect">
            <a:avLst/>
          </a:prstGeom>
        </p:spPr>
        <p:txBody>
          <a:bodyPr/>
          <a:lstStyle>
            <a:lvl1pPr>
              <a:defRPr sz="5400" b="1"/>
            </a:lvl1pPr>
          </a:lstStyle>
          <a:p>
            <a:r>
              <a:t>Patching and Building (Steps 4 &amp; 5)</a:t>
            </a:r>
          </a:p>
        </p:txBody>
      </p:sp>
      <p:sp>
        <p:nvSpPr>
          <p:cNvPr id="182" name="Shape 182"/>
          <p:cNvSpPr>
            <a:spLocks noGrp="1"/>
          </p:cNvSpPr>
          <p:nvPr>
            <p:ph type="body" idx="1"/>
          </p:nvPr>
        </p:nvSpPr>
        <p:spPr>
          <a:xfrm>
            <a:off x="650238" y="2275838"/>
            <a:ext cx="11704323" cy="6436930"/>
          </a:xfrm>
          <a:prstGeom prst="rect">
            <a:avLst/>
          </a:prstGeom>
        </p:spPr>
        <p:txBody>
          <a:bodyPr/>
          <a:lstStyle/>
          <a:p>
            <a:pPr marL="484092" indent="-484092">
              <a:lnSpc>
                <a:spcPct val="80000"/>
              </a:lnSpc>
              <a:spcBef>
                <a:spcPts val="1100"/>
              </a:spcBef>
              <a:defRPr sz="3800"/>
            </a:pPr>
            <a:r>
              <a:t>cd coreutils-7.6</a:t>
            </a:r>
          </a:p>
          <a:p>
            <a:pPr marL="484092" indent="-484092">
              <a:lnSpc>
                <a:spcPct val="80000"/>
              </a:lnSpc>
              <a:spcBef>
                <a:spcPts val="1100"/>
              </a:spcBef>
              <a:defRPr sz="3800"/>
            </a:pPr>
            <a:r>
              <a:t>vim or emacs patch_file: copy and paste the patch content</a:t>
            </a:r>
          </a:p>
          <a:p>
            <a:pPr marL="484092" indent="-484092">
              <a:lnSpc>
                <a:spcPct val="80000"/>
              </a:lnSpc>
              <a:spcBef>
                <a:spcPts val="1100"/>
              </a:spcBef>
              <a:defRPr sz="3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patch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 –p</a:t>
            </a:r>
            <a:r>
              <a:rPr b="1"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 &lt; patch_file  </a:t>
            </a:r>
          </a:p>
          <a:p>
            <a:pPr marL="860611" lvl="1" indent="-403411">
              <a:lnSpc>
                <a:spcPct val="80000"/>
              </a:lnSpc>
              <a:spcBef>
                <a:spcPts val="1100"/>
              </a:spcBef>
              <a:defRPr sz="3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‘man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t>patch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’ to find out what p</a:t>
            </a:r>
            <a:r>
              <a:rPr b="1"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 does and how to use it</a:t>
            </a:r>
          </a:p>
          <a:p>
            <a:pPr marL="481912" indent="-481912">
              <a:lnSpc>
                <a:spcPct val="80000"/>
              </a:lnSpc>
              <a:spcBef>
                <a:spcPts val="1200"/>
              </a:spcBef>
              <a:defRPr sz="3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cd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 into the coreutils-7.6 directory and type make to rebuild patched ls.c.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1" build="p" bldLvl="5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/>
          </p:cNvSpPr>
          <p:nvPr>
            <p:ph type="title"/>
          </p:nvPr>
        </p:nvSpPr>
        <p:spPr>
          <a:xfrm>
            <a:off x="650238" y="390596"/>
            <a:ext cx="11704323" cy="162560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Testing Fix (Step 6)</a:t>
            </a:r>
          </a:p>
        </p:txBody>
      </p:sp>
      <p:sp>
        <p:nvSpPr>
          <p:cNvPr id="185" name="Shape 185"/>
          <p:cNvSpPr>
            <a:spLocks noGrp="1"/>
          </p:cNvSpPr>
          <p:nvPr>
            <p:ph type="body" idx="1"/>
          </p:nvPr>
        </p:nvSpPr>
        <p:spPr>
          <a:xfrm>
            <a:off x="650238" y="2275838"/>
            <a:ext cx="11704323" cy="6436930"/>
          </a:xfrm>
          <a:prstGeom prst="rect">
            <a:avLst/>
          </a:prstGeom>
        </p:spPr>
        <p:txBody>
          <a:bodyPr/>
          <a:lstStyle/>
          <a:p>
            <a:pPr marL="472964" indent="-472964">
              <a:lnSpc>
                <a:spcPct val="90000"/>
              </a:lnSpc>
              <a:spcBef>
                <a:spcPts val="900"/>
              </a:spcBef>
              <a:defRPr sz="4000"/>
            </a:pPr>
            <a:r>
              <a:rPr dirty="0"/>
              <a:t>Test the following:</a:t>
            </a:r>
          </a:p>
          <a:p>
            <a:pPr marL="845819" lvl="1" indent="-388619">
              <a:lnSpc>
                <a:spcPct val="90000"/>
              </a:lnSpc>
              <a:spcBef>
                <a:spcPts val="800"/>
              </a:spcBef>
              <a:defRPr sz="3400"/>
            </a:pPr>
            <a:r>
              <a:rPr dirty="0"/>
              <a:t>Modified ls works</a:t>
            </a:r>
          </a:p>
          <a:p>
            <a:pPr marL="845819" lvl="1" indent="-388619">
              <a:lnSpc>
                <a:spcPct val="90000"/>
              </a:lnSpc>
              <a:spcBef>
                <a:spcPts val="800"/>
              </a:spcBef>
              <a:defRPr sz="3400"/>
            </a:pPr>
            <a:r>
              <a:rPr dirty="0"/>
              <a:t>Installed unmodified ls does NOT work</a:t>
            </a:r>
          </a:p>
          <a:p>
            <a:pPr marL="472964" indent="-472964">
              <a:lnSpc>
                <a:spcPct val="90000"/>
              </a:lnSpc>
              <a:spcBef>
                <a:spcPts val="900"/>
              </a:spcBef>
              <a:defRPr sz="4000"/>
            </a:pPr>
            <a:r>
              <a:rPr dirty="0"/>
              <a:t>Test on:</a:t>
            </a:r>
          </a:p>
          <a:p>
            <a:pPr marL="845819" lvl="1" indent="-388619">
              <a:lnSpc>
                <a:spcPct val="90000"/>
              </a:lnSpc>
              <a:spcBef>
                <a:spcPts val="800"/>
              </a:spcBef>
              <a:defRPr sz="3400"/>
            </a:pPr>
            <a:r>
              <a:rPr dirty="0"/>
              <a:t>1) a file that has been recently modified</a:t>
            </a:r>
          </a:p>
          <a:p>
            <a:pPr marL="1226126" lvl="2" indent="-311726">
              <a:lnSpc>
                <a:spcPct val="90000"/>
              </a:lnSpc>
              <a:spcBef>
                <a:spcPts val="700"/>
              </a:spcBef>
              <a:defRPr sz="3000"/>
            </a:pPr>
            <a:r>
              <a:rPr dirty="0"/>
              <a:t>Make a change to an existing file or create a new file</a:t>
            </a:r>
          </a:p>
          <a:p>
            <a:pPr marL="845819" lvl="1" indent="-388619">
              <a:lnSpc>
                <a:spcPct val="90000"/>
              </a:lnSpc>
              <a:spcBef>
                <a:spcPts val="800"/>
              </a:spcBef>
              <a:defRPr sz="3400"/>
            </a:pPr>
            <a:r>
              <a:rPr dirty="0"/>
              <a:t>2) a file that is at least a year old</a:t>
            </a:r>
          </a:p>
          <a:p>
            <a:pPr marL="1226126" lvl="2" indent="-311726">
              <a:lnSpc>
                <a:spcPct val="90000"/>
              </a:lnSpc>
              <a:spcBef>
                <a:spcPts val="700"/>
              </a:spcBef>
              <a:defRPr sz="3000"/>
            </a:pPr>
            <a:r>
              <a:rPr dirty="0"/>
              <a:t>touch –t 201401210959.30 </a:t>
            </a:r>
            <a:r>
              <a:rPr i="1" dirty="0"/>
              <a:t>test_file </a:t>
            </a:r>
          </a:p>
          <a:p>
            <a:pPr marL="1226126" lvl="2" indent="-311726">
              <a:lnSpc>
                <a:spcPct val="90000"/>
              </a:lnSpc>
              <a:spcBef>
                <a:spcPts val="700"/>
              </a:spcBef>
              <a:defRPr sz="3000" i="1"/>
            </a:pPr>
            <a:endParaRPr i="1" dirty="0"/>
          </a:p>
          <a:p>
            <a:pPr marL="472964" indent="-472964">
              <a:lnSpc>
                <a:spcPct val="90000"/>
              </a:lnSpc>
              <a:spcBef>
                <a:spcPts val="900"/>
              </a:spcBef>
              <a:defRPr sz="4000"/>
            </a:pPr>
            <a:r>
              <a:rPr dirty="0"/>
              <a:t>Answer Q1 and Q2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1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xfrm>
            <a:off x="650238" y="390596"/>
            <a:ext cx="11704323" cy="1625601"/>
          </a:xfrm>
          <a:prstGeom prst="rect">
            <a:avLst/>
          </a:prstGeom>
        </p:spPr>
        <p:txBody>
          <a:bodyPr/>
          <a:lstStyle/>
          <a:p>
            <a:r>
              <a:t>Compilation Process</a:t>
            </a:r>
          </a:p>
        </p:txBody>
      </p:sp>
      <p:pic>
        <p:nvPicPr>
          <p:cNvPr id="132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26077" y="1625599"/>
            <a:ext cx="6610778" cy="8514968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Shape 133"/>
          <p:cNvSpPr/>
          <p:nvPr/>
        </p:nvSpPr>
        <p:spPr>
          <a:xfrm>
            <a:off x="2275838" y="2709332"/>
            <a:ext cx="541870" cy="59605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21527"/>
                  <a:pt x="10800" y="21436"/>
                </a:cubicBezTo>
                <a:lnTo>
                  <a:pt x="10800" y="10964"/>
                </a:lnTo>
                <a:cubicBezTo>
                  <a:pt x="10800" y="10873"/>
                  <a:pt x="5965" y="10800"/>
                  <a:pt x="0" y="10800"/>
                </a:cubicBezTo>
                <a:cubicBezTo>
                  <a:pt x="5965" y="10800"/>
                  <a:pt x="10800" y="10727"/>
                  <a:pt x="10800" y="10636"/>
                </a:cubicBezTo>
                <a:lnTo>
                  <a:pt x="10800" y="164"/>
                </a:lnTo>
                <a:cubicBezTo>
                  <a:pt x="10800" y="73"/>
                  <a:pt x="15635" y="0"/>
                  <a:pt x="21600" y="0"/>
                </a:cubicBezTo>
              </a:path>
            </a:pathLst>
          </a:custGeom>
          <a:ln w="127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 defTabSz="1300480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541864" y="5426964"/>
            <a:ext cx="1950724" cy="485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>
            <a:spAutoFit/>
          </a:bodyPr>
          <a:lstStyle>
            <a:lvl1pPr algn="l" defTabSz="1300480"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Compilation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1" animBg="1" advAuto="0"/>
      <p:bldP spid="134" grpId="2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xfrm>
            <a:off x="650238" y="390596"/>
            <a:ext cx="11704323" cy="162560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Command-Line Compilation</a:t>
            </a:r>
          </a:p>
        </p:txBody>
      </p:sp>
      <p:sp>
        <p:nvSpPr>
          <p:cNvPr id="137" name="Shape 137"/>
          <p:cNvSpPr>
            <a:spLocks noGrp="1"/>
          </p:cNvSpPr>
          <p:nvPr>
            <p:ph type="body" idx="1"/>
          </p:nvPr>
        </p:nvSpPr>
        <p:spPr>
          <a:xfrm>
            <a:off x="650238" y="2326638"/>
            <a:ext cx="11704323" cy="6436930"/>
          </a:xfrm>
          <a:prstGeom prst="rect">
            <a:avLst/>
          </a:prstGeom>
        </p:spPr>
        <p:txBody>
          <a:bodyPr/>
          <a:lstStyle/>
          <a:p>
            <a:pPr>
              <a:defRPr sz="3800"/>
            </a:pPr>
            <a:r>
              <a:t>shop.cpp </a:t>
            </a:r>
          </a:p>
          <a:p>
            <a:pPr marL="845002" lvl="1" indent="-387802">
              <a:spcBef>
                <a:spcPts val="900"/>
              </a:spcBef>
              <a:defRPr sz="3800"/>
            </a:pPr>
            <a:r>
              <a:t>#includes shoppingList.h and item.h</a:t>
            </a:r>
          </a:p>
          <a:p>
            <a:pPr>
              <a:defRPr sz="3800"/>
            </a:pPr>
            <a:r>
              <a:t>shoppingList.cpp </a:t>
            </a:r>
          </a:p>
          <a:p>
            <a:pPr marL="845002" lvl="1" indent="-387802">
              <a:spcBef>
                <a:spcPts val="900"/>
              </a:spcBef>
              <a:defRPr sz="3800"/>
            </a:pPr>
            <a:r>
              <a:t>#includes shoppingList.h</a:t>
            </a:r>
          </a:p>
          <a:p>
            <a:pPr>
              <a:defRPr sz="3800"/>
            </a:pPr>
            <a:r>
              <a:t>item.cpp</a:t>
            </a:r>
          </a:p>
          <a:p>
            <a:pPr marL="845002" lvl="1" indent="-387802">
              <a:spcBef>
                <a:spcPts val="900"/>
              </a:spcBef>
              <a:defRPr sz="3800"/>
            </a:pPr>
            <a:r>
              <a:t>#includes item.h</a:t>
            </a:r>
          </a:p>
          <a:p>
            <a:pPr>
              <a:defRPr sz="3800"/>
            </a:pPr>
            <a:r>
              <a:t>How to compile?</a:t>
            </a:r>
          </a:p>
          <a:p>
            <a:pPr marL="862012" lvl="1" indent="-404812">
              <a:spcBef>
                <a:spcPts val="800"/>
              </a:spcBef>
              <a:defRPr sz="3800" b="1">
                <a:solidFill>
                  <a:srgbClr val="00B050"/>
                </a:solidFill>
              </a:defRPr>
            </a:pPr>
            <a:r>
              <a:t>g++ -Wall shoppingList.cpp item.cpp shop.cpp –o shop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1" build="p" bldLvl="5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title"/>
          </p:nvPr>
        </p:nvSpPr>
        <p:spPr>
          <a:xfrm>
            <a:off x="650238" y="390596"/>
            <a:ext cx="11704323" cy="162560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What if…</a:t>
            </a:r>
          </a:p>
        </p:txBody>
      </p:sp>
      <p:sp>
        <p:nvSpPr>
          <p:cNvPr id="140" name="Shape 140"/>
          <p:cNvSpPr>
            <a:spLocks noGrp="1"/>
          </p:cNvSpPr>
          <p:nvPr>
            <p:ph type="body" idx="1"/>
          </p:nvPr>
        </p:nvSpPr>
        <p:spPr>
          <a:xfrm>
            <a:off x="650238" y="2275838"/>
            <a:ext cx="11704323" cy="6436930"/>
          </a:xfrm>
          <a:prstGeom prst="rect">
            <a:avLst/>
          </a:prstGeom>
        </p:spPr>
        <p:txBody>
          <a:bodyPr/>
          <a:lstStyle/>
          <a:p>
            <a:pPr marL="452627" indent="-452627" defTabSz="1248460">
              <a:lnSpc>
                <a:spcPct val="90000"/>
              </a:lnSpc>
              <a:defRPr sz="4200" b="1"/>
            </a:pPr>
            <a:r>
              <a:t>We change one of the header or source files?</a:t>
            </a:r>
          </a:p>
          <a:p>
            <a:pPr marL="811203" lvl="1" indent="-372291" defTabSz="1248460">
              <a:lnSpc>
                <a:spcPct val="90000"/>
              </a:lnSpc>
              <a:spcBef>
                <a:spcPts val="900"/>
              </a:spcBef>
              <a:defRPr sz="3600"/>
            </a:pPr>
            <a:r>
              <a:t>Rerun command to generate new executable</a:t>
            </a:r>
          </a:p>
          <a:p>
            <a:pPr marL="452627" indent="-452627" defTabSz="1248460">
              <a:lnSpc>
                <a:spcPct val="90000"/>
              </a:lnSpc>
              <a:defRPr sz="4200" b="1"/>
            </a:pPr>
            <a:r>
              <a:t>We only made a small change to item.cpp?</a:t>
            </a:r>
          </a:p>
          <a:p>
            <a:pPr marL="811203" lvl="1" indent="-372291" defTabSz="1248460">
              <a:lnSpc>
                <a:spcPct val="90000"/>
              </a:lnSpc>
              <a:spcBef>
                <a:spcPts val="900"/>
              </a:spcBef>
              <a:defRPr sz="3600"/>
            </a:pPr>
            <a:r>
              <a:t>not efficient to recompile shoppinglist.cpp and shop.cpp</a:t>
            </a:r>
          </a:p>
          <a:p>
            <a:pPr marL="811203" lvl="1" indent="-372291" defTabSz="1248460">
              <a:lnSpc>
                <a:spcPct val="90000"/>
              </a:lnSpc>
              <a:spcBef>
                <a:spcPts val="900"/>
              </a:spcBef>
              <a:buFont typeface="Symbol"/>
              <a:buChar char="⇒"/>
              <a:defRPr sz="3600"/>
            </a:pPr>
            <a:r>
              <a:t>Solution: avoid waste by producing a separate object code file for each source file</a:t>
            </a:r>
          </a:p>
          <a:p>
            <a:pPr marL="1188719" lvl="2" indent="-310894" defTabSz="1248460">
              <a:lnSpc>
                <a:spcPct val="90000"/>
              </a:lnSpc>
              <a:spcBef>
                <a:spcPts val="700"/>
              </a:spcBef>
              <a:defRPr sz="3200"/>
            </a:pPr>
            <a:r>
              <a:t>g++ -Wall –c item.cpp… (for each source file)</a:t>
            </a:r>
          </a:p>
          <a:p>
            <a:pPr marL="1188719" lvl="2" indent="-310894" defTabSz="1248460">
              <a:lnSpc>
                <a:spcPct val="90000"/>
              </a:lnSpc>
              <a:spcBef>
                <a:spcPts val="700"/>
              </a:spcBef>
              <a:defRPr sz="3200"/>
            </a:pPr>
            <a:r>
              <a:t>g++ item.o shoppingList.o shop.o –o shop (combine)</a:t>
            </a:r>
          </a:p>
          <a:p>
            <a:pPr marL="1188719" lvl="2" indent="-310894" defTabSz="1248460">
              <a:lnSpc>
                <a:spcPct val="90000"/>
              </a:lnSpc>
              <a:spcBef>
                <a:spcPts val="700"/>
              </a:spcBef>
              <a:defRPr sz="3200"/>
            </a:pPr>
            <a:r>
              <a:t>Less work for compiler, saves time but more commands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1" build="p" bldLvl="5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xfrm>
            <a:off x="650238" y="390596"/>
            <a:ext cx="11704323" cy="162560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What if…</a:t>
            </a:r>
          </a:p>
        </p:txBody>
      </p:sp>
      <p:sp>
        <p:nvSpPr>
          <p:cNvPr id="143" name="Shape 143"/>
          <p:cNvSpPr>
            <a:spLocks noGrp="1"/>
          </p:cNvSpPr>
          <p:nvPr>
            <p:ph type="body" idx="1"/>
          </p:nvPr>
        </p:nvSpPr>
        <p:spPr>
          <a:xfrm>
            <a:off x="650238" y="2275838"/>
            <a:ext cx="11704323" cy="6436930"/>
          </a:xfrm>
          <a:prstGeom prst="rect">
            <a:avLst/>
          </a:prstGeom>
        </p:spPr>
        <p:txBody>
          <a:bodyPr/>
          <a:lstStyle/>
          <a:p>
            <a:pPr>
              <a:defRPr sz="3800" b="1"/>
            </a:pPr>
            <a:r>
              <a:t>We change item.h?</a:t>
            </a:r>
          </a:p>
          <a:p>
            <a:pPr marL="845002" lvl="1" indent="-387802">
              <a:spcBef>
                <a:spcPts val="900"/>
              </a:spcBef>
              <a:defRPr sz="3800"/>
            </a:pPr>
            <a:r>
              <a:t>Need to recompile every source file that includes it &amp; every source file that includes a header that includes it. Here: item.cpp and shop.cpp</a:t>
            </a:r>
          </a:p>
          <a:p>
            <a:pPr marL="845002" lvl="1" indent="-387802">
              <a:spcBef>
                <a:spcPts val="900"/>
              </a:spcBef>
              <a:defRPr sz="3800"/>
            </a:pPr>
            <a:r>
              <a:t>Difficult to keep track of files when project is large</a:t>
            </a:r>
          </a:p>
          <a:p>
            <a:pPr marL="1238250" lvl="2" indent="-323850">
              <a:spcBef>
                <a:spcPts val="800"/>
              </a:spcBef>
              <a:defRPr sz="3800"/>
            </a:pPr>
            <a:r>
              <a:t>Windows 7 ~40 million lines of code</a:t>
            </a:r>
          </a:p>
          <a:p>
            <a:pPr marL="1238250" lvl="2" indent="-323850">
              <a:spcBef>
                <a:spcPts val="800"/>
              </a:spcBef>
              <a:defRPr sz="3800"/>
            </a:pPr>
            <a:r>
              <a:t>Google ~2 billion lines of code</a:t>
            </a:r>
          </a:p>
          <a:p>
            <a:pPr marL="0" indent="0">
              <a:buSzTx/>
              <a:buNone/>
              <a:defRPr sz="3800"/>
            </a:pPr>
            <a:r>
              <a:t>=&gt; Make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1" build="p" bldLvl="5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xfrm>
            <a:off x="650238" y="390596"/>
            <a:ext cx="11704323" cy="162560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Make</a:t>
            </a:r>
          </a:p>
        </p:txBody>
      </p:sp>
      <p:sp>
        <p:nvSpPr>
          <p:cNvPr id="146" name="Shape 146"/>
          <p:cNvSpPr>
            <a:spLocks noGrp="1"/>
          </p:cNvSpPr>
          <p:nvPr>
            <p:ph type="body" idx="1"/>
          </p:nvPr>
        </p:nvSpPr>
        <p:spPr>
          <a:xfrm>
            <a:off x="545251" y="2275837"/>
            <a:ext cx="11842755" cy="6436931"/>
          </a:xfrm>
          <a:prstGeom prst="rect">
            <a:avLst/>
          </a:prstGeom>
        </p:spPr>
        <p:txBody>
          <a:bodyPr/>
          <a:lstStyle/>
          <a:p>
            <a:pPr marL="854075" lvl="1" indent="-396875">
              <a:spcBef>
                <a:spcPts val="1200"/>
              </a:spcBef>
              <a:buChar char="•"/>
              <a:defRPr sz="3800"/>
            </a:pPr>
            <a:r>
              <a:t>Utility for managing large software projects</a:t>
            </a:r>
          </a:p>
          <a:p>
            <a:pPr marL="0" lvl="1" indent="457200">
              <a:spcBef>
                <a:spcPts val="1200"/>
              </a:spcBef>
              <a:buSzTx/>
              <a:buNone/>
              <a:defRPr sz="3800"/>
            </a:pPr>
            <a:r>
              <a:t> </a:t>
            </a:r>
          </a:p>
          <a:p>
            <a:pPr marL="854075" lvl="1" indent="-396875">
              <a:spcBef>
                <a:spcPts val="1200"/>
              </a:spcBef>
              <a:buChar char="•"/>
              <a:defRPr sz="3800"/>
            </a:pPr>
            <a:r>
              <a:t>Compiles files and keeps them up-to-date</a:t>
            </a:r>
          </a:p>
          <a:p>
            <a:pPr marL="0" lvl="1" indent="457200">
              <a:spcBef>
                <a:spcPts val="900"/>
              </a:spcBef>
              <a:buSzTx/>
              <a:buNone/>
              <a:defRPr sz="3800"/>
            </a:pPr>
            <a:endParaRPr/>
          </a:p>
          <a:p>
            <a:pPr marL="854075" lvl="1" indent="-396875">
              <a:spcBef>
                <a:spcPts val="1200"/>
              </a:spcBef>
              <a:buChar char="•"/>
              <a:defRPr sz="3800"/>
            </a:pPr>
            <a:r>
              <a:t>Efficient Compilation (only files that need to be recompiled)</a:t>
            </a:r>
          </a:p>
          <a:p>
            <a:pPr marL="854075" lvl="1" indent="-396875">
              <a:spcBef>
                <a:spcPts val="1200"/>
              </a:spcBef>
              <a:buChar char="•"/>
              <a:defRPr sz="3800"/>
            </a:pPr>
            <a:endParaRPr/>
          </a:p>
          <a:p>
            <a:pPr marL="854075" lvl="1" indent="-396875">
              <a:spcBef>
                <a:spcPts val="1200"/>
              </a:spcBef>
              <a:buChar char="•"/>
              <a:defRPr sz="3800"/>
            </a:pPr>
            <a:r>
              <a:t>Need a Makefile to tell make what to do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title"/>
          </p:nvPr>
        </p:nvSpPr>
        <p:spPr>
          <a:xfrm>
            <a:off x="650238" y="390596"/>
            <a:ext cx="11704323" cy="162560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Makefile Example</a:t>
            </a:r>
          </a:p>
        </p:txBody>
      </p:sp>
      <p:sp>
        <p:nvSpPr>
          <p:cNvPr id="149" name="Shape 149"/>
          <p:cNvSpPr>
            <a:spLocks noGrp="1"/>
          </p:cNvSpPr>
          <p:nvPr>
            <p:ph type="body" idx="1"/>
          </p:nvPr>
        </p:nvSpPr>
        <p:spPr>
          <a:xfrm>
            <a:off x="650238" y="2059091"/>
            <a:ext cx="11704323" cy="6436929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600"/>
              </a:spcBef>
              <a:buSzTx/>
              <a:buNone/>
              <a:defRPr sz="2800">
                <a:solidFill>
                  <a:srgbClr val="00B050"/>
                </a:solidFill>
              </a:defRPr>
            </a:pPr>
            <a:r>
              <a:t># Makefile - A Basic Example</a:t>
            </a:r>
          </a:p>
          <a:p>
            <a:pPr marL="0" indent="0">
              <a:spcBef>
                <a:spcPts val="600"/>
              </a:spcBef>
              <a:buSzTx/>
              <a:buNone/>
              <a:defRPr sz="2800">
                <a:solidFill>
                  <a:srgbClr val="3333FF"/>
                </a:solidFill>
              </a:defRPr>
            </a:pPr>
            <a:r>
              <a:t>all </a:t>
            </a:r>
            <a:r>
              <a:rPr>
                <a:solidFill>
                  <a:srgbClr val="000000"/>
                </a:solidFill>
              </a:rPr>
              <a:t>: </a:t>
            </a:r>
            <a:r>
              <a:rPr>
                <a:solidFill>
                  <a:srgbClr val="7030A0"/>
                </a:solidFill>
              </a:rPr>
              <a:t>shop  </a:t>
            </a:r>
            <a:r>
              <a:rPr>
                <a:solidFill>
                  <a:srgbClr val="00B050"/>
                </a:solidFill>
              </a:rPr>
              <a:t>#usually first</a:t>
            </a:r>
          </a:p>
          <a:p>
            <a:pPr marL="0" indent="0">
              <a:spcBef>
                <a:spcPts val="600"/>
              </a:spcBef>
              <a:buSzTx/>
              <a:buNone/>
              <a:defRPr sz="2800">
                <a:solidFill>
                  <a:srgbClr val="3333FF"/>
                </a:solidFill>
              </a:defRPr>
            </a:pPr>
            <a:r>
              <a:t>shop</a:t>
            </a:r>
            <a:r>
              <a:rPr>
                <a:solidFill>
                  <a:srgbClr val="000000"/>
                </a:solidFill>
              </a:rPr>
              <a:t> : </a:t>
            </a:r>
            <a:r>
              <a:rPr>
                <a:solidFill>
                  <a:srgbClr val="7030A0"/>
                </a:solidFill>
              </a:rPr>
              <a:t>item.o shoppingList.o shop.o</a:t>
            </a:r>
          </a:p>
          <a:p>
            <a:pPr marL="0" indent="0">
              <a:spcBef>
                <a:spcPts val="600"/>
              </a:spcBef>
              <a:buSzTx/>
              <a:buNone/>
              <a:defRPr sz="2800"/>
            </a:pPr>
            <a:r>
              <a:t>	</a:t>
            </a:r>
            <a:r>
              <a:rPr>
                <a:solidFill>
                  <a:srgbClr val="984807"/>
                </a:solidFill>
              </a:rPr>
              <a:t>g++ -g -Wall -o shop item.o shoppingList.o shop.o </a:t>
            </a:r>
          </a:p>
          <a:p>
            <a:pPr marL="0" indent="0">
              <a:spcBef>
                <a:spcPts val="600"/>
              </a:spcBef>
              <a:buSzTx/>
              <a:buNone/>
              <a:defRPr sz="2800">
                <a:solidFill>
                  <a:srgbClr val="3333FF"/>
                </a:solidFill>
              </a:defRPr>
            </a:pPr>
            <a:r>
              <a:t>item.o</a:t>
            </a:r>
            <a:r>
              <a:rPr>
                <a:solidFill>
                  <a:srgbClr val="000000"/>
                </a:solidFill>
              </a:rPr>
              <a:t> : </a:t>
            </a:r>
            <a:r>
              <a:rPr>
                <a:solidFill>
                  <a:srgbClr val="7030A0"/>
                </a:solidFill>
              </a:rPr>
              <a:t>item.cpp item.h </a:t>
            </a:r>
          </a:p>
          <a:p>
            <a:pPr marL="0" indent="0">
              <a:spcBef>
                <a:spcPts val="600"/>
              </a:spcBef>
              <a:buSzTx/>
              <a:buNone/>
              <a:defRPr sz="2800"/>
            </a:pPr>
            <a:r>
              <a:t>	</a:t>
            </a:r>
            <a:r>
              <a:rPr>
                <a:solidFill>
                  <a:srgbClr val="984807"/>
                </a:solidFill>
              </a:rPr>
              <a:t>g++ -g -Wall -c item.cpp</a:t>
            </a:r>
          </a:p>
          <a:p>
            <a:pPr marL="0" indent="0">
              <a:spcBef>
                <a:spcPts val="600"/>
              </a:spcBef>
              <a:buSzTx/>
              <a:buNone/>
              <a:defRPr sz="2800">
                <a:solidFill>
                  <a:srgbClr val="3333FF"/>
                </a:solidFill>
              </a:defRPr>
            </a:pPr>
            <a:r>
              <a:t>shoppingList.o</a:t>
            </a:r>
            <a:r>
              <a:rPr>
                <a:solidFill>
                  <a:srgbClr val="000000"/>
                </a:solidFill>
              </a:rPr>
              <a:t> : </a:t>
            </a:r>
            <a:r>
              <a:rPr>
                <a:solidFill>
                  <a:srgbClr val="7030A0"/>
                </a:solidFill>
              </a:rPr>
              <a:t>shoppingList.cpp item.h shoppingList.h </a:t>
            </a:r>
          </a:p>
          <a:p>
            <a:pPr marL="0" indent="0">
              <a:spcBef>
                <a:spcPts val="600"/>
              </a:spcBef>
              <a:buSzTx/>
              <a:buNone/>
              <a:defRPr sz="2800"/>
            </a:pPr>
            <a:r>
              <a:t>	</a:t>
            </a:r>
            <a:r>
              <a:rPr>
                <a:solidFill>
                  <a:srgbClr val="984807"/>
                </a:solidFill>
              </a:rPr>
              <a:t>g++ -g -Wall -c shoppingList.cpp</a:t>
            </a:r>
          </a:p>
          <a:p>
            <a:pPr marL="0" indent="0">
              <a:spcBef>
                <a:spcPts val="600"/>
              </a:spcBef>
              <a:buSzTx/>
              <a:buNone/>
              <a:defRPr sz="2800">
                <a:solidFill>
                  <a:srgbClr val="3333FF"/>
                </a:solidFill>
              </a:defRPr>
            </a:pPr>
            <a:r>
              <a:t>shop.o</a:t>
            </a:r>
            <a:r>
              <a:rPr>
                <a:solidFill>
                  <a:srgbClr val="000000"/>
                </a:solidFill>
              </a:rPr>
              <a:t> : </a:t>
            </a:r>
            <a:r>
              <a:rPr>
                <a:solidFill>
                  <a:srgbClr val="7030A0"/>
                </a:solidFill>
              </a:rPr>
              <a:t>shop.cpp item.h shoppingList.h </a:t>
            </a:r>
          </a:p>
          <a:p>
            <a:pPr marL="0" indent="0">
              <a:spcBef>
                <a:spcPts val="600"/>
              </a:spcBef>
              <a:buSzTx/>
              <a:buNone/>
              <a:defRPr sz="2800"/>
            </a:pPr>
            <a:r>
              <a:t>	</a:t>
            </a:r>
            <a:r>
              <a:rPr>
                <a:solidFill>
                  <a:srgbClr val="984807"/>
                </a:solidFill>
              </a:rPr>
              <a:t>g++ -g -Wall -c shop.cpp</a:t>
            </a:r>
          </a:p>
          <a:p>
            <a:pPr marL="0" indent="0">
              <a:spcBef>
                <a:spcPts val="600"/>
              </a:spcBef>
              <a:buSzTx/>
              <a:buNone/>
              <a:defRPr sz="2800">
                <a:solidFill>
                  <a:srgbClr val="3333FF"/>
                </a:solidFill>
              </a:defRPr>
            </a:pPr>
            <a:r>
              <a:t>clean</a:t>
            </a:r>
            <a:r>
              <a:rPr>
                <a:solidFill>
                  <a:srgbClr val="000000"/>
                </a:solidFill>
              </a:rPr>
              <a:t> :</a:t>
            </a:r>
          </a:p>
          <a:p>
            <a:pPr marL="0" indent="0">
              <a:spcBef>
                <a:spcPts val="600"/>
              </a:spcBef>
              <a:buSzTx/>
              <a:buNone/>
              <a:defRPr sz="2800"/>
            </a:pPr>
            <a:r>
              <a:t>	</a:t>
            </a:r>
            <a:r>
              <a:rPr>
                <a:solidFill>
                  <a:srgbClr val="984807"/>
                </a:solidFill>
              </a:rPr>
              <a:t>rm -f item.o shoppingList.o shop.o shop</a:t>
            </a:r>
          </a:p>
        </p:txBody>
      </p:sp>
      <p:pic>
        <p:nvPicPr>
          <p:cNvPr id="150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53118" y="7586133"/>
            <a:ext cx="4334936" cy="1961797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Shape 151"/>
          <p:cNvSpPr/>
          <p:nvPr/>
        </p:nvSpPr>
        <p:spPr>
          <a:xfrm>
            <a:off x="9536851" y="3142825"/>
            <a:ext cx="541871" cy="1083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403"/>
                  <a:pt x="10800" y="900"/>
                </a:cubicBezTo>
                <a:lnTo>
                  <a:pt x="10800" y="9900"/>
                </a:lnTo>
                <a:cubicBezTo>
                  <a:pt x="10800" y="10397"/>
                  <a:pt x="15635" y="10800"/>
                  <a:pt x="21600" y="10800"/>
                </a:cubicBezTo>
                <a:cubicBezTo>
                  <a:pt x="15635" y="10800"/>
                  <a:pt x="10800" y="11203"/>
                  <a:pt x="10800" y="11700"/>
                </a:cubicBezTo>
                <a:lnTo>
                  <a:pt x="10800" y="20700"/>
                </a:lnTo>
                <a:cubicBezTo>
                  <a:pt x="10800" y="21197"/>
                  <a:pt x="5965" y="21600"/>
                  <a:pt x="0" y="21600"/>
                </a:cubicBezTo>
              </a:path>
            </a:pathLst>
          </a:custGeom>
          <a:ln w="12700">
            <a:solidFill>
              <a:srgbClr val="4A7EBB"/>
            </a:solidFill>
          </a:ln>
        </p:spPr>
        <p:txBody>
          <a:bodyPr lIns="50800" tIns="50800" rIns="50800" bIns="50800" anchor="ctr"/>
          <a:lstStyle/>
          <a:p>
            <a:pPr defTabSz="1300480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10295466" y="3422057"/>
            <a:ext cx="734039" cy="485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2" tIns="65022" rIns="65022" bIns="65022">
            <a:spAutoFit/>
          </a:bodyPr>
          <a:lstStyle>
            <a:lvl1pPr algn="l" defTabSz="1300480"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Rule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1" build="p" bldLvl="5" animBg="1" advAuto="0"/>
      <p:bldP spid="151" grpId="2" animBg="1" advAuto="0"/>
      <p:bldP spid="152" grpId="3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/>
          </p:cNvSpPr>
          <p:nvPr>
            <p:ph type="title"/>
          </p:nvPr>
        </p:nvSpPr>
        <p:spPr>
          <a:xfrm>
            <a:off x="650238" y="390596"/>
            <a:ext cx="11704323" cy="162560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Build Process</a:t>
            </a:r>
          </a:p>
        </p:txBody>
      </p:sp>
      <p:sp>
        <p:nvSpPr>
          <p:cNvPr id="155" name="Shape 155"/>
          <p:cNvSpPr>
            <a:spLocks noGrp="1"/>
          </p:cNvSpPr>
          <p:nvPr>
            <p:ph type="body" idx="1"/>
          </p:nvPr>
        </p:nvSpPr>
        <p:spPr>
          <a:xfrm>
            <a:off x="650238" y="1733972"/>
            <a:ext cx="11704323" cy="6436929"/>
          </a:xfrm>
          <a:prstGeom prst="rect">
            <a:avLst/>
          </a:prstGeom>
        </p:spPr>
        <p:txBody>
          <a:bodyPr/>
          <a:lstStyle/>
          <a:p>
            <a:pPr marL="360045" indent="-360045" defTabSz="1001369">
              <a:spcBef>
                <a:spcPts val="500"/>
              </a:spcBef>
              <a:defRPr sz="2900" b="1"/>
            </a:pPr>
            <a:r>
              <a:t>configure</a:t>
            </a:r>
          </a:p>
          <a:p>
            <a:pPr marL="652080" lvl="1" indent="-300035" defTabSz="1001369">
              <a:spcBef>
                <a:spcPts val="500"/>
              </a:spcBef>
              <a:defRPr sz="2900"/>
            </a:pPr>
            <a:r>
              <a:t>Script that checks details about the machine before installation</a:t>
            </a:r>
          </a:p>
          <a:p>
            <a:pPr marL="944116" lvl="2" indent="-240030" defTabSz="1001369">
              <a:spcBef>
                <a:spcPts val="500"/>
              </a:spcBef>
              <a:defRPr sz="2900"/>
            </a:pPr>
            <a:r>
              <a:t>Dependency between packages</a:t>
            </a:r>
          </a:p>
          <a:p>
            <a:pPr marL="652080" lvl="1" indent="-300035" defTabSz="1001369">
              <a:spcBef>
                <a:spcPts val="500"/>
              </a:spcBef>
              <a:defRPr sz="2900"/>
            </a:pPr>
            <a:r>
              <a:t>Creates ‘Makefile’</a:t>
            </a:r>
          </a:p>
          <a:p>
            <a:pPr marL="360045" indent="-360045" defTabSz="1001369">
              <a:spcBef>
                <a:spcPts val="500"/>
              </a:spcBef>
              <a:defRPr sz="2900" b="1"/>
            </a:pPr>
            <a:r>
              <a:t>make</a:t>
            </a:r>
          </a:p>
          <a:p>
            <a:pPr marL="652080" lvl="1" indent="-300035" defTabSz="1001369">
              <a:spcBef>
                <a:spcPts val="500"/>
              </a:spcBef>
              <a:defRPr sz="2900"/>
            </a:pPr>
            <a:r>
              <a:t>Requires ‘Makefile’ to run</a:t>
            </a:r>
          </a:p>
          <a:p>
            <a:pPr marL="652080" lvl="1" indent="-300035" defTabSz="1001369">
              <a:spcBef>
                <a:spcPts val="500"/>
              </a:spcBef>
              <a:defRPr sz="2900"/>
            </a:pPr>
            <a:r>
              <a:t>Compiles all the program code and creates executables in current temporary directory</a:t>
            </a:r>
          </a:p>
          <a:p>
            <a:pPr marL="360045" indent="-360045" defTabSz="1001369">
              <a:spcBef>
                <a:spcPts val="500"/>
              </a:spcBef>
              <a:defRPr sz="2900" b="1"/>
            </a:pPr>
            <a:r>
              <a:t>make install</a:t>
            </a:r>
          </a:p>
          <a:p>
            <a:pPr marL="652080" lvl="1" indent="-300035" defTabSz="1001369">
              <a:spcBef>
                <a:spcPts val="500"/>
              </a:spcBef>
              <a:defRPr sz="2900"/>
            </a:pPr>
            <a:r>
              <a:t>make utility searches for a label named install within the Makefile, and executes only that section of it</a:t>
            </a:r>
          </a:p>
          <a:p>
            <a:pPr marL="652080" lvl="1" indent="-300035" defTabSz="1001369">
              <a:spcBef>
                <a:spcPts val="500"/>
              </a:spcBef>
              <a:defRPr sz="2900"/>
            </a:pPr>
            <a:r>
              <a:t>executables are copied into the final directories (system directories)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1" build="p" bldLvl="5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title"/>
          </p:nvPr>
        </p:nvSpPr>
        <p:spPr>
          <a:xfrm>
            <a:off x="650238" y="390596"/>
            <a:ext cx="11704323" cy="162560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Patching</a:t>
            </a:r>
          </a:p>
        </p:txBody>
      </p:sp>
      <p:sp>
        <p:nvSpPr>
          <p:cNvPr id="158" name="Shape 158"/>
          <p:cNvSpPr>
            <a:spLocks noGrp="1"/>
          </p:cNvSpPr>
          <p:nvPr>
            <p:ph type="body" idx="1"/>
          </p:nvPr>
        </p:nvSpPr>
        <p:spPr>
          <a:xfrm>
            <a:off x="650238" y="2275838"/>
            <a:ext cx="11704323" cy="6436930"/>
          </a:xfrm>
          <a:prstGeom prst="rect">
            <a:avLst/>
          </a:prstGeom>
        </p:spPr>
        <p:txBody>
          <a:bodyPr/>
          <a:lstStyle/>
          <a:p>
            <a:pPr>
              <a:defRPr sz="3800"/>
            </a:pPr>
            <a:r>
              <a:t>A patch is a piece of software designed to fix problems</a:t>
            </a:r>
            <a:r>
              <a:rPr baseline="30314"/>
              <a:t> </a:t>
            </a:r>
            <a:r>
              <a:t>with or update a computer program</a:t>
            </a:r>
          </a:p>
          <a:p>
            <a:pPr>
              <a:defRPr sz="3800"/>
            </a:pPr>
            <a:r>
              <a:t>It’s a diff file that includes the changes made to a file</a:t>
            </a:r>
          </a:p>
          <a:p>
            <a:pPr>
              <a:defRPr sz="3800"/>
            </a:pPr>
            <a:r>
              <a:t>A person who has the original (buggy) file can use the patch command with the diff file to add the changes to their original file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1" build="p" bldLvl="5" animBg="1" advAuto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731</Words>
  <Application>Microsoft Macintosh PowerPoint</Application>
  <PresentationFormat>Custom</PresentationFormat>
  <Paragraphs>165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Courier</vt:lpstr>
      <vt:lpstr>Courier New</vt:lpstr>
      <vt:lpstr>Helvetica</vt:lpstr>
      <vt:lpstr>Helvetica Light</vt:lpstr>
      <vt:lpstr>Helvetica Neue</vt:lpstr>
      <vt:lpstr>Symbol</vt:lpstr>
      <vt:lpstr>White</vt:lpstr>
      <vt:lpstr>CS35L-5</vt:lpstr>
      <vt:lpstr>Compilation Process</vt:lpstr>
      <vt:lpstr>Command-Line Compilation</vt:lpstr>
      <vt:lpstr>What if…</vt:lpstr>
      <vt:lpstr>What if…</vt:lpstr>
      <vt:lpstr>Make</vt:lpstr>
      <vt:lpstr>Makefile Example</vt:lpstr>
      <vt:lpstr>Build Process</vt:lpstr>
      <vt:lpstr>Patching</vt:lpstr>
      <vt:lpstr>Applying a Patch</vt:lpstr>
      <vt:lpstr>diff Unified Format</vt:lpstr>
      <vt:lpstr>PowerPoint Presentation</vt:lpstr>
      <vt:lpstr>Lab 3</vt:lpstr>
      <vt:lpstr>Getting Set Up (Step 1)</vt:lpstr>
      <vt:lpstr>Building coreutils (Step 2)</vt:lpstr>
      <vt:lpstr>Reproduce Bug (Step 3)</vt:lpstr>
      <vt:lpstr>Patching and Building (Steps 4 &amp; 5)</vt:lpstr>
      <vt:lpstr>Testing Fix (Step 6)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CS35L-5</dc:title>
  <cp:lastModifiedBy>dekeiv3533</cp:lastModifiedBy>
  <cp:revision>2</cp:revision>
  <dcterms:modified xsi:type="dcterms:W3CDTF">2017-10-24T21:24:59Z</dcterms:modified>
</cp:coreProperties>
</file>