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396"/>
  </p:normalViewPr>
  <p:slideViewPr>
    <p:cSldViewPr snapToGrid="0" snapToObjects="1">
      <p:cViewPr>
        <p:scale>
          <a:sx n="81" d="100"/>
          <a:sy n="81" d="100"/>
        </p:scale>
        <p:origin x="15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6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98693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650238" y="2275838"/>
            <a:ext cx="5743790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65363" indent="-465363" defTabSz="1300480">
              <a:spcBef>
                <a:spcPts val="9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909637" indent="-452437" defTabSz="1300480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8" indent="-434338" defTabSz="1300480">
              <a:spcBef>
                <a:spcPts val="9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spcBef>
                <a:spcPts val="900"/>
              </a:spcBef>
              <a:buSzPct val="100000"/>
              <a:buFont typeface="Arial"/>
              <a:buChar char="»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98693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CS35L-5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4 Lec1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ctrTitle"/>
          </p:nvPr>
        </p:nvSpPr>
        <p:spPr>
          <a:xfrm>
            <a:off x="1270000" y="10795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t>Function Pointer syntax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ubTitle" idx="1"/>
          </p:nvPr>
        </p:nvSpPr>
        <p:spPr>
          <a:xfrm>
            <a:off x="1270000" y="2859352"/>
            <a:ext cx="10464800" cy="6300193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3400">
                <a:solidFill>
                  <a:srgbClr val="2C91A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03336"/>
                </a:solidFill>
              </a:rPr>
              <a:t> addInt(</a:t>
            </a:r>
            <a:r>
              <a:t>int</a:t>
            </a:r>
            <a:r>
              <a:rPr>
                <a:solidFill>
                  <a:srgbClr val="303336"/>
                </a:solidFill>
              </a:rPr>
              <a:t> n, </a:t>
            </a:r>
            <a:r>
              <a:t>int</a:t>
            </a:r>
            <a:r>
              <a:rPr>
                <a:solidFill>
                  <a:srgbClr val="303336"/>
                </a:solidFill>
              </a:rPr>
              <a:t> m) {</a:t>
            </a: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101994"/>
                </a:solidFill>
              </a:rPr>
              <a:t>return</a:t>
            </a:r>
            <a:r>
              <a:t> n+m;</a:t>
            </a: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3400">
                <a:solidFill>
                  <a:srgbClr val="2C91A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03336"/>
                </a:solidFill>
              </a:rPr>
              <a:t> (*functionPtr)(</a:t>
            </a:r>
            <a:r>
              <a:t>int</a:t>
            </a:r>
            <a:r>
              <a:rPr>
                <a:solidFill>
                  <a:srgbClr val="303336"/>
                </a:solidFill>
              </a:rPr>
              <a:t>,</a:t>
            </a:r>
            <a:r>
              <a:t>int</a:t>
            </a:r>
            <a:r>
              <a:rPr>
                <a:solidFill>
                  <a:srgbClr val="303336"/>
                </a:solidFill>
              </a:rPr>
              <a:t>);</a:t>
            </a: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03336"/>
              </a:solidFill>
            </a:endParaRP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functionPtr = &amp;addInt;</a:t>
            </a: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3400">
                <a:solidFill>
                  <a:srgbClr val="2C91A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03336"/>
                </a:solidFill>
              </a:rPr>
              <a:t> sum = (*functionPtr)(</a:t>
            </a:r>
            <a:r>
              <a:rPr>
                <a:solidFill>
                  <a:srgbClr val="7D2726"/>
                </a:solidFill>
              </a:rPr>
              <a:t>2</a:t>
            </a:r>
            <a:r>
              <a:rPr>
                <a:solidFill>
                  <a:srgbClr val="303336"/>
                </a:solidFill>
              </a:rPr>
              <a:t>, </a:t>
            </a:r>
            <a:r>
              <a:rPr>
                <a:solidFill>
                  <a:srgbClr val="7D2726"/>
                </a:solidFill>
              </a:rPr>
              <a:t>3</a:t>
            </a:r>
            <a:r>
              <a:rPr>
                <a:solidFill>
                  <a:srgbClr val="303336"/>
                </a:solidFill>
              </a:rPr>
              <a:t>);</a:t>
            </a:r>
          </a:p>
          <a:p>
            <a:pPr algn="l" defTabSz="457200">
              <a:defRPr sz="3400">
                <a:solidFill>
                  <a:srgbClr val="30333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03336"/>
              </a:solidFill>
            </a:endParaRPr>
          </a:p>
          <a:p>
            <a:pPr algn="l" defTabSz="457200">
              <a:defRPr sz="3400">
                <a:solidFill>
                  <a:srgbClr val="2C91A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303336"/>
                </a:solidFill>
              </a:rPr>
              <a:t> sum = functionPtr(</a:t>
            </a:r>
            <a:r>
              <a:rPr>
                <a:solidFill>
                  <a:srgbClr val="7D2726"/>
                </a:solidFill>
              </a:rPr>
              <a:t>2</a:t>
            </a:r>
            <a:r>
              <a:rPr>
                <a:solidFill>
                  <a:srgbClr val="303336"/>
                </a:solidFill>
              </a:rPr>
              <a:t>, </a:t>
            </a:r>
            <a:r>
              <a:rPr>
                <a:solidFill>
                  <a:srgbClr val="7D2726"/>
                </a:solidFill>
              </a:rPr>
              <a:t>3</a:t>
            </a:r>
            <a:r>
              <a:rPr>
                <a:solidFill>
                  <a:srgbClr val="303336"/>
                </a:solidFill>
              </a:rPr>
              <a:t>);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17997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qsort Example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650238" y="2847339"/>
            <a:ext cx="11704324" cy="6436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#include &lt;stdio.h&gt;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#include &lt;stdlib.h&gt; </a:t>
            </a:r>
          </a:p>
          <a:p>
            <a:pPr marL="0" indent="0" defTabSz="1196441">
              <a:buSzTx/>
              <a:buNone/>
              <a:defRPr sz="2000" b="1"/>
            </a:pPr>
            <a:endParaRPr dirty="0"/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int compare (const void * a, const void * b)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 {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	return ( *(int*)a - *(int*)b );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} </a:t>
            </a:r>
          </a:p>
          <a:p>
            <a:pPr marL="0" indent="0" defTabSz="1196441">
              <a:buSzTx/>
              <a:buNone/>
              <a:defRPr sz="2000" b="1"/>
            </a:pPr>
            <a:endParaRPr dirty="0"/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int main ()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{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	int values[] = { 40, 10, 100, 90, 20, 25 };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	qsort (values, 6, sizeof(int), compare);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	int n;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	for (n = 0; n &lt; 6; n++)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		printf ("%d ",values[n]);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	return 0; </a:t>
            </a:r>
          </a:p>
          <a:p>
            <a:pPr marL="0" indent="0" defTabSz="1196441">
              <a:spcBef>
                <a:spcPts val="500"/>
              </a:spcBef>
              <a:buSzTx/>
              <a:buNone/>
              <a:defRPr sz="2000" b="1"/>
            </a:pPr>
            <a:r>
              <a:rPr dirty="0"/>
              <a:t>}</a:t>
            </a:r>
          </a:p>
        </p:txBody>
      </p:sp>
      <p:sp>
        <p:nvSpPr>
          <p:cNvPr id="180" name="Shape 180"/>
          <p:cNvSpPr/>
          <p:nvPr/>
        </p:nvSpPr>
        <p:spPr>
          <a:xfrm>
            <a:off x="553215" y="1987268"/>
            <a:ext cx="113092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3131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1688"/>
                </a:solidFill>
              </a:rPr>
              <a:t>void</a:t>
            </a:r>
            <a:r>
              <a:t> qsort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11688"/>
                </a:solidFill>
              </a:rPr>
              <a:t>void</a:t>
            </a:r>
            <a:r>
              <a:t> </a:t>
            </a:r>
            <a:r>
              <a:rPr>
                <a:solidFill>
                  <a:srgbClr val="666600"/>
                </a:solidFill>
              </a:rPr>
              <a:t>*</a:t>
            </a:r>
            <a:r>
              <a:rPr>
                <a:solidFill>
                  <a:srgbClr val="011688"/>
                </a:solidFill>
              </a:rPr>
              <a:t>base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7F1455"/>
                </a:solidFill>
              </a:rPr>
              <a:t>size_t</a:t>
            </a:r>
            <a:r>
              <a:t> nitems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7F1455"/>
                </a:solidFill>
              </a:rPr>
              <a:t>size_t</a:t>
            </a:r>
            <a:r>
              <a:t> size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11688"/>
                </a:solidFill>
              </a:rPr>
              <a:t>int</a:t>
            </a:r>
            <a:r>
              <a:t> </a:t>
            </a:r>
            <a:r>
              <a:rPr>
                <a:solidFill>
                  <a:srgbClr val="666600"/>
                </a:solidFill>
              </a:rPr>
              <a:t>(*</a:t>
            </a:r>
            <a:r>
              <a:t>compar</a:t>
            </a:r>
            <a:r>
              <a:rPr>
                <a:solidFill>
                  <a:srgbClr val="666600"/>
                </a:solidFill>
              </a:rPr>
              <a:t>)(</a:t>
            </a:r>
            <a:r>
              <a:rPr>
                <a:solidFill>
                  <a:srgbClr val="011688"/>
                </a:solidFill>
              </a:rPr>
              <a:t>const</a:t>
            </a:r>
            <a:r>
              <a:t> </a:t>
            </a:r>
            <a:r>
              <a:rPr>
                <a:solidFill>
                  <a:srgbClr val="011688"/>
                </a:solidFill>
              </a:rPr>
              <a:t>void</a:t>
            </a:r>
            <a:r>
              <a:t> </a:t>
            </a:r>
            <a:r>
              <a:rPr>
                <a:solidFill>
                  <a:srgbClr val="666600"/>
                </a:solidFill>
              </a:rPr>
              <a:t>*,</a:t>
            </a:r>
            <a:r>
              <a:t> </a:t>
            </a:r>
            <a:r>
              <a:rPr>
                <a:solidFill>
                  <a:srgbClr val="011688"/>
                </a:solidFill>
              </a:rPr>
              <a:t>const</a:t>
            </a:r>
            <a:r>
              <a:t> </a:t>
            </a:r>
            <a:r>
              <a:rPr>
                <a:solidFill>
                  <a:srgbClr val="011688"/>
                </a:solidFill>
              </a:rPr>
              <a:t>void</a:t>
            </a:r>
            <a:r>
              <a:rPr>
                <a:solidFill>
                  <a:srgbClr val="666600"/>
                </a:solidFill>
              </a:rPr>
              <a:t>*))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650238" y="1619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Structs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650238" y="1945640"/>
            <a:ext cx="11704324" cy="7259052"/>
          </a:xfrm>
          <a:prstGeom prst="rect">
            <a:avLst/>
          </a:prstGeom>
        </p:spPr>
        <p:txBody>
          <a:bodyPr/>
          <a:lstStyle/>
          <a:p>
            <a:pPr marL="456055" indent="-456055" defTabSz="1274469">
              <a:lnSpc>
                <a:spcPct val="80000"/>
              </a:lnSpc>
              <a:spcBef>
                <a:spcPts val="900"/>
              </a:spcBef>
              <a:defRPr sz="3700">
                <a:latin typeface="+mn-lt"/>
                <a:ea typeface="+mn-ea"/>
                <a:cs typeface="+mn-cs"/>
                <a:sym typeface="Helvetica"/>
              </a:defRPr>
            </a:pPr>
            <a:r>
              <a:t>No classes in C</a:t>
            </a:r>
            <a:endParaRPr sz="2700"/>
          </a:p>
          <a:p>
            <a:pPr marL="456055" indent="-456055" defTabSz="1274469">
              <a:lnSpc>
                <a:spcPct val="80000"/>
              </a:lnSpc>
              <a:spcBef>
                <a:spcPts val="900"/>
              </a:spcBef>
              <a:defRPr sz="3700">
                <a:latin typeface="+mn-lt"/>
                <a:ea typeface="+mn-ea"/>
                <a:cs typeface="+mn-cs"/>
                <a:sym typeface="Helvetica"/>
              </a:defRPr>
            </a:pPr>
            <a:r>
              <a:t>Used to package related data (variables of different types) together</a:t>
            </a:r>
            <a:endParaRPr sz="2700"/>
          </a:p>
          <a:p>
            <a:pPr marL="456055" indent="-456055" defTabSz="1274469">
              <a:lnSpc>
                <a:spcPct val="80000"/>
              </a:lnSpc>
              <a:spcBef>
                <a:spcPts val="900"/>
              </a:spcBef>
              <a:defRPr sz="3700">
                <a:latin typeface="+mn-lt"/>
                <a:ea typeface="+mn-ea"/>
                <a:cs typeface="+mn-cs"/>
                <a:sym typeface="Helvetica"/>
              </a:defRPr>
            </a:pPr>
            <a:r>
              <a:t>Single name is convenient </a:t>
            </a:r>
            <a:endParaRPr sz="2700"/>
          </a:p>
          <a:p>
            <a:pPr marL="477926" indent="-477926" defTabSz="1274469">
              <a:lnSpc>
                <a:spcPct val="80000"/>
              </a:lnSpc>
              <a:spcBef>
                <a:spcPts val="600"/>
              </a:spcBef>
              <a:defRPr sz="6200">
                <a:latin typeface="+mn-lt"/>
                <a:ea typeface="+mn-ea"/>
                <a:cs typeface="+mn-cs"/>
                <a:sym typeface="Helvetica"/>
              </a:defRPr>
            </a:pPr>
            <a:endParaRPr sz="2700"/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struct Student {		                           typedef struct {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	char name[64];			              char name[64];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	char UID[10];			              char UID[10];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	int age;				              int age; 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	int year; 			              int year;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};					    } Student;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r>
              <a:t>struct Student s;		                Student s;</a:t>
            </a:r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defTabSz="1274469">
              <a:lnSpc>
                <a:spcPct val="80000"/>
              </a:lnSpc>
              <a:spcBef>
                <a:spcPts val="600"/>
              </a:spcBef>
              <a:buSzTx/>
              <a:buNone/>
              <a:defRPr sz="2700" i="1">
                <a:latin typeface="+mn-lt"/>
                <a:ea typeface="+mn-ea"/>
                <a:cs typeface="+mn-cs"/>
                <a:sym typeface="Helvetica"/>
              </a:defRPr>
            </a:pPr>
            <a:r>
              <a:t>Student * ptr = &amp;s; ptr -&gt; age; s.age;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650238" y="3778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 structs vs. C++ classes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sz="half" idx="1"/>
          </p:nvPr>
        </p:nvSpPr>
        <p:spPr>
          <a:xfrm>
            <a:off x="650238" y="2275839"/>
            <a:ext cx="5743790" cy="6436928"/>
          </a:xfrm>
          <a:prstGeom prst="rect">
            <a:avLst/>
          </a:prstGeom>
        </p:spPr>
        <p:txBody>
          <a:bodyPr/>
          <a:lstStyle/>
          <a:p>
            <a:pPr marL="466344" indent="-466344">
              <a:spcBef>
                <a:spcPts val="800"/>
              </a:spcBef>
              <a:defRPr sz="3400"/>
            </a:pPr>
            <a:r>
              <a:t>C structs cannot have member functions</a:t>
            </a:r>
          </a:p>
          <a:p>
            <a:pPr marL="466344" indent="-466344">
              <a:spcBef>
                <a:spcPts val="800"/>
              </a:spcBef>
              <a:defRPr sz="3400"/>
            </a:pPr>
            <a:endParaRPr/>
          </a:p>
          <a:p>
            <a:pPr marL="466344" indent="-466344">
              <a:spcBef>
                <a:spcPts val="800"/>
              </a:spcBef>
              <a:defRPr sz="3400"/>
            </a:pPr>
            <a:r>
              <a:t>There’s no such thing as access specifiers in C</a:t>
            </a:r>
          </a:p>
          <a:p>
            <a:pPr marL="0" indent="0">
              <a:spcBef>
                <a:spcPts val="800"/>
              </a:spcBef>
              <a:buSzTx/>
              <a:buNone/>
              <a:defRPr sz="3400" b="1"/>
            </a:pPr>
            <a:r>
              <a:t> </a:t>
            </a:r>
          </a:p>
          <a:p>
            <a:pPr marL="466344" indent="-466344">
              <a:spcBef>
                <a:spcPts val="800"/>
              </a:spcBef>
              <a:defRPr sz="3400"/>
            </a:pPr>
            <a:r>
              <a:t>C structs don’t have constructors defined for them</a:t>
            </a:r>
          </a:p>
        </p:txBody>
      </p:sp>
      <p:sp>
        <p:nvSpPr>
          <p:cNvPr id="187" name="Shape 187"/>
          <p:cNvSpPr/>
          <p:nvPr/>
        </p:nvSpPr>
        <p:spPr>
          <a:xfrm>
            <a:off x="6610773" y="2275839"/>
            <a:ext cx="5743789" cy="561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C++ classes can have member functions</a:t>
            </a:r>
          </a:p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C++ class members have access specifiers and are </a:t>
            </a:r>
            <a:r>
              <a:rPr b="1"/>
              <a:t>private</a:t>
            </a:r>
            <a:r>
              <a:t> by default</a:t>
            </a:r>
          </a:p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466344" indent="-466344" algn="l" defTabSz="1300480">
              <a:spcBef>
                <a:spcPts val="800"/>
              </a:spcBef>
              <a:buSzPct val="100000"/>
              <a:buFont typeface="Arial"/>
              <a:buChar char="•"/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C++ classes must have at least a default constructor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Dynamic Memory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82600" indent="-482600">
              <a:lnSpc>
                <a:spcPct val="80000"/>
              </a:lnSpc>
              <a:spcBef>
                <a:spcPts val="900"/>
              </a:spcBef>
              <a:defRPr sz="3800"/>
            </a:pPr>
            <a:r>
              <a:t>Memory that is allocated at runtime</a:t>
            </a:r>
          </a:p>
          <a:p>
            <a:pPr marL="482600" indent="-482600">
              <a:lnSpc>
                <a:spcPct val="80000"/>
              </a:lnSpc>
              <a:spcBef>
                <a:spcPts val="900"/>
              </a:spcBef>
              <a:defRPr sz="3800"/>
            </a:pPr>
            <a:r>
              <a:t>Allocated on the heap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sz="3800"/>
            </a:pPr>
            <a:r>
              <a:t> 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sz="3800" b="1"/>
            </a:pPr>
            <a:r>
              <a:t>void *malloc (size_t size);</a:t>
            </a:r>
          </a:p>
          <a:p>
            <a:pPr marL="854764" lvl="1" indent="-397564">
              <a:lnSpc>
                <a:spcPct val="80000"/>
              </a:lnSpc>
              <a:spcBef>
                <a:spcPts val="700"/>
              </a:spcBef>
              <a:defRPr sz="3200"/>
            </a:pPr>
            <a:r>
              <a:t>Allocates </a:t>
            </a:r>
            <a:r>
              <a:rPr i="1"/>
              <a:t>size</a:t>
            </a:r>
            <a:r>
              <a:t> bytes and returns a pointer to the allocated memory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sz="3800" b="1"/>
            </a:pPr>
            <a:r>
              <a:t>void *realloc (void *ptr, size_t size);</a:t>
            </a:r>
          </a:p>
          <a:p>
            <a:pPr marL="854764" lvl="1" indent="-397564">
              <a:lnSpc>
                <a:spcPct val="80000"/>
              </a:lnSpc>
              <a:spcBef>
                <a:spcPts val="700"/>
              </a:spcBef>
              <a:defRPr sz="3200"/>
            </a:pPr>
            <a:r>
              <a:t>Changes the size of the memory block pointed to by </a:t>
            </a:r>
            <a:r>
              <a:rPr i="1"/>
              <a:t>ptr</a:t>
            </a:r>
            <a:r>
              <a:t> to </a:t>
            </a:r>
            <a:r>
              <a:rPr i="1"/>
              <a:t>size</a:t>
            </a:r>
            <a:r>
              <a:t> bytes</a:t>
            </a:r>
          </a:p>
          <a:p>
            <a:pPr marL="0" indent="0">
              <a:lnSpc>
                <a:spcPct val="80000"/>
              </a:lnSpc>
              <a:spcBef>
                <a:spcPts val="900"/>
              </a:spcBef>
              <a:buSzTx/>
              <a:buNone/>
              <a:defRPr sz="3800" b="1"/>
            </a:pPr>
            <a:r>
              <a:t>void free (void *ptr);</a:t>
            </a:r>
          </a:p>
          <a:p>
            <a:pPr marL="854764" lvl="1" indent="-397564">
              <a:lnSpc>
                <a:spcPct val="80000"/>
              </a:lnSpc>
              <a:spcBef>
                <a:spcPts val="700"/>
              </a:spcBef>
              <a:defRPr sz="3200"/>
            </a:pPr>
            <a:r>
              <a:t>Frees the block of memory pointed to by</a:t>
            </a:r>
            <a:r>
              <a:rPr i="1"/>
              <a:t> ptr</a:t>
            </a:r>
            <a:r>
              <a:t>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r>
              <a:t>Reading/Writing Characters 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483176" indent="-483176">
              <a:spcBef>
                <a:spcPts val="1500"/>
              </a:spcBef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t>int getchar();</a:t>
            </a:r>
          </a:p>
          <a:p>
            <a:pPr marL="857250" lvl="1" indent="-400050">
              <a:spcBef>
                <a:spcPts val="13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Returns the next character from stdin</a:t>
            </a:r>
          </a:p>
          <a:p>
            <a:pPr marL="483176" indent="-483176">
              <a:spcBef>
                <a:spcPts val="1500"/>
              </a:spcBef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t>int putchar(int character);</a:t>
            </a:r>
          </a:p>
          <a:p>
            <a:pPr marL="857250" lvl="1" indent="-400050">
              <a:spcBef>
                <a:spcPts val="13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Writes a character to the current position in stdout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/>
          <a:p>
            <a:r>
              <a:t>Formatted I/O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int fprintf(FILE * fp, const char * format, …);</a:t>
            </a:r>
          </a:p>
          <a:p>
            <a:pPr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int fscanf(FILE * fp, const char * format, …);</a:t>
            </a:r>
          </a:p>
          <a:p>
            <a:pPr marL="845002" lvl="1" indent="-387802">
              <a:spcBef>
                <a:spcPts val="9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FILE *fp can be either:</a:t>
            </a:r>
          </a:p>
          <a:p>
            <a:pPr marL="1238250" lvl="2" indent="-323850">
              <a:spcBef>
                <a:spcPts val="8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A file pointer</a:t>
            </a:r>
          </a:p>
          <a:p>
            <a:pPr marL="1238250" lvl="2" indent="-323850">
              <a:spcBef>
                <a:spcPts val="8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stdin, stdout, or stderr</a:t>
            </a:r>
          </a:p>
          <a:p>
            <a:pPr marL="845002" lvl="1" indent="-387802">
              <a:spcBef>
                <a:spcPts val="9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The format string</a:t>
            </a:r>
          </a:p>
          <a:p>
            <a:pPr marL="1238250" lvl="2" indent="-323850">
              <a:spcBef>
                <a:spcPts val="8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int score = 120; char player[] = “Mary”;</a:t>
            </a:r>
          </a:p>
          <a:p>
            <a:pPr marL="1238250" lvl="2" indent="-323850">
              <a:spcBef>
                <a:spcPts val="80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t>printf(</a:t>
            </a:r>
            <a:r>
              <a:rPr b="1"/>
              <a:t>“%s has %d points.\n”, player, score</a:t>
            </a:r>
            <a:r>
              <a:t>);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ctrTitle"/>
          </p:nvPr>
        </p:nvSpPr>
        <p:spPr>
          <a:xfrm>
            <a:off x="1270000" y="1104899"/>
            <a:ext cx="10464800" cy="1130301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t>Pointers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ubTitle" idx="1"/>
          </p:nvPr>
        </p:nvSpPr>
        <p:spPr>
          <a:xfrm>
            <a:off x="1270000" y="2896062"/>
            <a:ext cx="10464800" cy="5930438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buSzPct val="75000"/>
              <a:buChar char="•"/>
              <a:defRPr sz="3500">
                <a:latin typeface="+mn-lt"/>
                <a:ea typeface="+mn-ea"/>
                <a:cs typeface="+mn-cs"/>
                <a:sym typeface="Helvetica"/>
              </a:defRPr>
            </a:pPr>
            <a:r>
              <a:t>Variables that store memory address</a:t>
            </a:r>
          </a:p>
          <a:p>
            <a:pPr marL="395111" indent="-395111" algn="l">
              <a:buSzPct val="75000"/>
              <a:buChar char="•"/>
              <a:defRPr sz="3500">
                <a:latin typeface="+mn-lt"/>
                <a:ea typeface="+mn-ea"/>
                <a:cs typeface="+mn-cs"/>
                <a:sym typeface="Helvetica"/>
              </a:defRPr>
            </a:pPr>
            <a:r>
              <a:t>Declaration: &lt;base_type&gt; * pointerName</a:t>
            </a:r>
          </a:p>
          <a:p>
            <a:pPr marL="395111" indent="-395111" algn="l">
              <a:buSzPct val="75000"/>
              <a:buChar char="•"/>
              <a:defRPr sz="35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lvl="3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int *ptr;	  //declare ptr as a pointer to int</a:t>
            </a:r>
          </a:p>
          <a:p>
            <a:pPr lvl="3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int var = 77;     // define an int variable</a:t>
            </a:r>
          </a:p>
          <a:p>
            <a:pPr lvl="4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ptr = &amp;var;	 // let ptr point to the variable</a:t>
            </a:r>
          </a:p>
          <a:p>
            <a:pPr lvl="4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printf(“%d”, *ptr);  //Dereferencing</a:t>
            </a:r>
          </a:p>
          <a:p>
            <a:pPr lvl="3" indent="685800" algn="l" defTabSz="914400">
              <a:spcBef>
                <a:spcPts val="600"/>
              </a:spcBef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*ptr = 88;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ctrTitle"/>
          </p:nvPr>
        </p:nvSpPr>
        <p:spPr>
          <a:xfrm>
            <a:off x="1270000" y="10795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t>Data Types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subTitle" idx="1"/>
          </p:nvPr>
        </p:nvSpPr>
        <p:spPr>
          <a:xfrm>
            <a:off x="1076522" y="2800745"/>
            <a:ext cx="10886879" cy="5599910"/>
          </a:xfrm>
          <a:prstGeom prst="rect">
            <a:avLst/>
          </a:prstGeom>
        </p:spPr>
        <p:txBody>
          <a:bodyPr/>
          <a:lstStyle/>
          <a:p>
            <a:pPr marL="383257" indent="-383257" algn="l" defTabSz="566673">
              <a:buSzPct val="75000"/>
              <a:buChar char="•"/>
              <a:defRPr sz="3600"/>
            </a:pPr>
            <a:r>
              <a:t>Integers: char, int, short, long, long long</a:t>
            </a:r>
          </a:p>
          <a:p>
            <a:pPr marL="383257" indent="-383257" algn="l" defTabSz="566673">
              <a:buSzPct val="75000"/>
              <a:buChar char="•"/>
              <a:defRPr sz="3600"/>
            </a:pPr>
            <a:r>
              <a:t>Unsigned Integers: unsigned char, unsigned int ..</a:t>
            </a:r>
          </a:p>
          <a:p>
            <a:pPr marL="383257" indent="-383257" algn="l" defTabSz="566673">
              <a:buSzPct val="75000"/>
              <a:buChar char="•"/>
              <a:defRPr sz="3600"/>
            </a:pPr>
            <a:r>
              <a:t>Floating point numbers: float, double</a:t>
            </a:r>
          </a:p>
          <a:p>
            <a:pPr marL="383257" indent="-383257" algn="l" defTabSz="566673">
              <a:buSzPct val="75000"/>
              <a:buChar char="•"/>
              <a:defRPr sz="3600"/>
            </a:pPr>
            <a:r>
              <a:t>Structures</a:t>
            </a:r>
          </a:p>
          <a:p>
            <a:pPr marL="383257" indent="-383257" algn="l" defTabSz="566673">
              <a:buSzPct val="75000"/>
              <a:buChar char="•"/>
              <a:defRPr sz="3600" strike="sngStrike"/>
            </a:pPr>
            <a:r>
              <a:t>Boolean</a:t>
            </a:r>
            <a:endParaRPr>
              <a:solidFill>
                <a:schemeClr val="accent5"/>
              </a:solidFill>
            </a:endParaRPr>
          </a:p>
          <a:p>
            <a:pPr marL="0" lvl="6" indent="1330452" defTabSz="566673">
              <a:spcBef>
                <a:spcPts val="1500"/>
              </a:spcBef>
              <a:buSzTx/>
              <a:buNone/>
              <a:defRPr sz="3400"/>
            </a:pPr>
            <a:r>
              <a:t>#define BOOL char</a:t>
            </a:r>
          </a:p>
          <a:p>
            <a:pPr marL="0" lvl="6" indent="1330452" defTabSz="566673">
              <a:spcBef>
                <a:spcPts val="1500"/>
              </a:spcBef>
              <a:buSzTx/>
              <a:buNone/>
              <a:defRPr sz="3400"/>
            </a:pPr>
            <a:r>
              <a:t>#define FALSE 0</a:t>
            </a:r>
          </a:p>
          <a:p>
            <a:pPr marL="0" lvl="6" indent="1330452" defTabSz="566673">
              <a:spcBef>
                <a:spcPts val="1500"/>
              </a:spcBef>
              <a:buSzTx/>
              <a:buNone/>
              <a:defRPr sz="3400"/>
            </a:pPr>
            <a:r>
              <a:t>#define TRUE 1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Pointer Example</a:t>
            </a:r>
          </a:p>
        </p:txBody>
      </p:sp>
      <p:pic>
        <p:nvPicPr>
          <p:cNvPr id="14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8666" y="2059092"/>
            <a:ext cx="7165294" cy="170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975358" y="1927539"/>
            <a:ext cx="4009816" cy="180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int *x;</a:t>
            </a:r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int *y;</a:t>
            </a:r>
          </a:p>
        </p:txBody>
      </p:sp>
      <p:pic>
        <p:nvPicPr>
          <p:cNvPr id="14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4934" y="4334933"/>
            <a:ext cx="7192383" cy="188275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975358" y="4291422"/>
            <a:ext cx="4009816" cy="124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int var;   </a:t>
            </a:r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x = &amp;var;</a:t>
            </a:r>
          </a:p>
        </p:txBody>
      </p:sp>
      <p:pic>
        <p:nvPicPr>
          <p:cNvPr id="151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5577" y="6827519"/>
            <a:ext cx="7138204" cy="189629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975358" y="6827519"/>
            <a:ext cx="4009816" cy="688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*x = 42;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  <p:bldP spid="149" grpId="2" animBg="1" advAuto="0"/>
      <p:bldP spid="150" grpId="3" animBg="1" advAuto="0"/>
      <p:bldP spid="151" grpId="4" animBg="1" advAuto="0"/>
      <p:bldP spid="152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Pointer Example</a:t>
            </a:r>
          </a:p>
        </p:txBody>
      </p:sp>
      <p:sp>
        <p:nvSpPr>
          <p:cNvPr id="155" name="Shape 155"/>
          <p:cNvSpPr/>
          <p:nvPr/>
        </p:nvSpPr>
        <p:spPr>
          <a:xfrm>
            <a:off x="975358" y="1927539"/>
            <a:ext cx="4009816" cy="180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*y = 13;</a:t>
            </a:r>
          </a:p>
        </p:txBody>
      </p:sp>
      <p:sp>
        <p:nvSpPr>
          <p:cNvPr id="156" name="Shape 156"/>
          <p:cNvSpPr/>
          <p:nvPr/>
        </p:nvSpPr>
        <p:spPr>
          <a:xfrm>
            <a:off x="975358" y="5011310"/>
            <a:ext cx="4009816" cy="688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y = x;</a:t>
            </a:r>
          </a:p>
        </p:txBody>
      </p:sp>
      <p:sp>
        <p:nvSpPr>
          <p:cNvPr id="157" name="Shape 157"/>
          <p:cNvSpPr/>
          <p:nvPr/>
        </p:nvSpPr>
        <p:spPr>
          <a:xfrm>
            <a:off x="957525" y="7097190"/>
            <a:ext cx="4009816" cy="124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*x = 13;     or</a:t>
            </a:r>
          </a:p>
          <a:p>
            <a:pPr algn="l" defTabSz="1300480"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*y = 13;</a:t>
            </a:r>
          </a:p>
        </p:txBody>
      </p:sp>
      <p:pic>
        <p:nvPicPr>
          <p:cNvPr id="15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2341" y="1815281"/>
            <a:ext cx="7097569" cy="2194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2339" y="6827519"/>
            <a:ext cx="7097570" cy="1896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31109" y="4443305"/>
            <a:ext cx="7058801" cy="189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6" grpId="4" animBg="1" advAuto="0"/>
      <p:bldP spid="157" grpId="6" animBg="1" advAuto="0"/>
      <p:bldP spid="158" grpId="2" animBg="1" advAuto="0"/>
      <p:bldP spid="159" grpId="5" animBg="1" advAuto="0"/>
      <p:bldP spid="160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Pointers to Pointers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/>
            </a:pPr>
            <a:r>
              <a:t>char c = ‘A’         *cPtr = &amp;c         **cPtrPtr = &amp;cPtr</a:t>
            </a:r>
          </a:p>
          <a:p>
            <a:pPr marL="0" indent="0">
              <a:buSzTx/>
              <a:buNone/>
            </a:pPr>
            <a:endParaRPr sz="4000"/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164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45" y="4768425"/>
            <a:ext cx="12571309" cy="1959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  <p:bldP spid="16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1270000" y="1028700"/>
            <a:ext cx="10464800" cy="1130300"/>
          </a:xfrm>
          <a:prstGeom prst="rect">
            <a:avLst/>
          </a:prstGeom>
        </p:spPr>
        <p:txBody>
          <a:bodyPr/>
          <a:lstStyle>
            <a:lvl1pPr defTabSz="578358">
              <a:defRPr sz="6700"/>
            </a:lvl1pPr>
          </a:lstStyle>
          <a:p>
            <a:r>
              <a:t>More Data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idx="1"/>
          </p:nvPr>
        </p:nvSpPr>
        <p:spPr>
          <a:xfrm>
            <a:off x="1270000" y="2746837"/>
            <a:ext cx="10464800" cy="6334788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buSzPct val="75000"/>
              <a:buChar char="•"/>
            </a:pPr>
            <a:r>
              <a:t>Strings - Character array/ Pointer to char</a:t>
            </a:r>
          </a:p>
          <a:p>
            <a:pPr lvl="3" indent="685800" algn="l"/>
            <a:r>
              <a:t>char name[]     = “John Smith”;</a:t>
            </a:r>
          </a:p>
          <a:p>
            <a:pPr lvl="3" indent="685800" algn="l"/>
            <a:r>
              <a:t>char name[11] = “John Smith”;</a:t>
            </a:r>
          </a:p>
          <a:p>
            <a:pPr lvl="3" indent="685800" algn="l"/>
            <a:r>
              <a:t>char *name      = “John Smith”;</a:t>
            </a:r>
          </a:p>
          <a:p>
            <a:pPr lvl="3" indent="685800" algn="l"/>
            <a:r>
              <a:t>printf(“%s”,name);</a:t>
            </a:r>
          </a:p>
          <a:p>
            <a:pPr lvl="3" indent="685800" algn="l"/>
            <a:endParaRPr/>
          </a:p>
          <a:p>
            <a:pPr marL="395111" indent="-395111" algn="l">
              <a:buSzPct val="75000"/>
              <a:buChar char="•"/>
            </a:pPr>
            <a:r>
              <a:t>Arrays - Contiguous memory locations</a:t>
            </a:r>
          </a:p>
          <a:p>
            <a:pPr lvl="3" indent="685800" algn="l"/>
            <a:r>
              <a:t>double *p;</a:t>
            </a:r>
          </a:p>
          <a:p>
            <a:pPr lvl="3" indent="685800" algn="l"/>
            <a:r>
              <a:t>double balance[10];</a:t>
            </a:r>
          </a:p>
          <a:p>
            <a:pPr lvl="3" indent="685800" algn="l"/>
            <a:r>
              <a:t>p=balance;</a:t>
            </a:r>
          </a:p>
          <a:p>
            <a:pPr lvl="3" indent="685800" algn="l"/>
            <a:r>
              <a:t>*p, *(p+2), balance[0], balance[2], *(balance+2)</a:t>
            </a:r>
          </a:p>
          <a:p>
            <a:pPr marL="0" lvl="8" indent="1828800">
              <a:spcBef>
                <a:spcPts val="0"/>
              </a:spcBef>
              <a:buSzTx/>
              <a:buNone/>
              <a:defRPr sz="3200"/>
            </a:pPr>
            <a:r>
              <a:t>//All dereferencing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ctrTitle"/>
          </p:nvPr>
        </p:nvSpPr>
        <p:spPr>
          <a:xfrm>
            <a:off x="1270000" y="838200"/>
            <a:ext cx="10464800" cy="1130300"/>
          </a:xfrm>
          <a:prstGeom prst="rect">
            <a:avLst/>
          </a:prstGeom>
        </p:spPr>
        <p:txBody>
          <a:bodyPr/>
          <a:lstStyle>
            <a:lvl1pPr defTabSz="560830">
              <a:defRPr sz="6700"/>
            </a:lvl1pPr>
          </a:lstStyle>
          <a:p>
            <a:r>
              <a:t>Pointer Arithmetic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ubTitle" idx="1"/>
          </p:nvPr>
        </p:nvSpPr>
        <p:spPr>
          <a:xfrm>
            <a:off x="1270000" y="2609188"/>
            <a:ext cx="10464800" cy="6448227"/>
          </a:xfrm>
          <a:prstGeom prst="rect">
            <a:avLst/>
          </a:prstGeom>
        </p:spPr>
        <p:txBody>
          <a:bodyPr/>
          <a:lstStyle/>
          <a:p>
            <a:r>
              <a:t>increase/decrease a pointer’s value by the number of bytes in its data size</a:t>
            </a:r>
          </a:p>
          <a:p>
            <a:endParaRPr/>
          </a:p>
          <a:p>
            <a:endParaRPr/>
          </a:p>
          <a:p>
            <a:pPr algn="l" defTabSz="457200">
              <a:tabLst>
                <a:tab pos="342900" algn="l"/>
              </a:tabLst>
              <a:defRPr sz="20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intarray[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] = {</a:t>
            </a:r>
            <a:r>
              <a:rPr>
                <a:solidFill>
                  <a:srgbClr val="272AD8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272AD8"/>
                </a:solidFill>
              </a:rPr>
              <a:t>20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272AD8"/>
                </a:solidFill>
              </a:rPr>
              <a:t>30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272AD8"/>
                </a:solidFill>
              </a:rPr>
              <a:t>40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272AD8"/>
                </a:solidFill>
              </a:rPr>
              <a:t>50</a:t>
            </a:r>
            <a:r>
              <a:rPr>
                <a:solidFill>
                  <a:srgbClr val="000000"/>
                </a:solidFill>
              </a:rPr>
              <a:t>};</a:t>
            </a:r>
          </a:p>
          <a:p>
            <a:pPr algn="l" defTabSz="457200">
              <a:tabLst>
                <a:tab pos="342900" algn="l"/>
              </a:tabLst>
              <a:defRPr sz="20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* intPtr = intarray;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42900" algn="l"/>
              </a:tabLst>
              <a:defRPr sz="20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000000"/>
                </a:solidFill>
              </a:rPr>
              <a:t>(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i=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;i&lt;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;i++){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1D81"/>
                </a:solidFill>
              </a:rPr>
              <a:t>printf</a:t>
            </a:r>
            <a:r>
              <a:t>(</a:t>
            </a:r>
            <a:r>
              <a:rPr>
                <a:solidFill>
                  <a:srgbClr val="D12F1B"/>
                </a:solidFill>
              </a:rPr>
              <a:t>"%d"</a:t>
            </a:r>
            <a:r>
              <a:t>,intarray[i]);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1D81"/>
                </a:solidFill>
              </a:rPr>
              <a:t>printf</a:t>
            </a:r>
            <a:r>
              <a:t>(</a:t>
            </a:r>
            <a:r>
              <a:rPr>
                <a:solidFill>
                  <a:srgbClr val="D12F1B"/>
                </a:solidFill>
              </a:rPr>
              <a:t>"%d"</a:t>
            </a:r>
            <a:r>
              <a:t>,*(intarray+i));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1D81"/>
                </a:solidFill>
              </a:rPr>
              <a:t>printf</a:t>
            </a:r>
            <a:r>
              <a:t>(</a:t>
            </a:r>
            <a:r>
              <a:rPr>
                <a:solidFill>
                  <a:srgbClr val="D12F1B"/>
                </a:solidFill>
              </a:rPr>
              <a:t>"%d\n"</a:t>
            </a:r>
            <a:r>
              <a:t>,*intPtr);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    intPtr++;</a:t>
            </a:r>
          </a:p>
          <a:p>
            <a:pPr algn="l" defTabSz="457200">
              <a:tabLst>
                <a:tab pos="3429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</p:spPr>
        <p:txBody>
          <a:bodyPr/>
          <a:lstStyle/>
          <a:p>
            <a:r>
              <a:t>Pointers to Functions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650238" y="2275839"/>
            <a:ext cx="11704324" cy="64369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Also known as: function pointers or functors</a:t>
            </a:r>
          </a:p>
          <a:p>
            <a:pPr>
              <a:lnSpc>
                <a:spcPct val="90000"/>
              </a:lnSpc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Goal: write a sorting function(s)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Has to work for ascending and descending sorting order + other</a:t>
            </a:r>
          </a:p>
          <a:p>
            <a:pPr>
              <a:lnSpc>
                <a:spcPct val="90000"/>
              </a:lnSpc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How?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Write multiple functions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Provide a flag as an argument to the function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Polymorphism and virtual functions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Use function pointers!!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648</Words>
  <Application>Microsoft Macintosh PowerPoint</Application>
  <PresentationFormat>Custom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Helvetica Light</vt:lpstr>
      <vt:lpstr>Helvetica Neue</vt:lpstr>
      <vt:lpstr>Menlo</vt:lpstr>
      <vt:lpstr>White</vt:lpstr>
      <vt:lpstr>CS35L-5</vt:lpstr>
      <vt:lpstr>Pointers</vt:lpstr>
      <vt:lpstr>Data Types</vt:lpstr>
      <vt:lpstr>Pointer Example</vt:lpstr>
      <vt:lpstr>Pointer Example</vt:lpstr>
      <vt:lpstr>Pointers to Pointers</vt:lpstr>
      <vt:lpstr>More Data</vt:lpstr>
      <vt:lpstr>Pointer Arithmetic</vt:lpstr>
      <vt:lpstr>Pointers to Functions</vt:lpstr>
      <vt:lpstr>Function Pointer syntax</vt:lpstr>
      <vt:lpstr>qsort Example</vt:lpstr>
      <vt:lpstr>Structs</vt:lpstr>
      <vt:lpstr>C structs vs. C++ classes</vt:lpstr>
      <vt:lpstr>Dynamic Memory</vt:lpstr>
      <vt:lpstr>Reading/Writing Characters </vt:lpstr>
      <vt:lpstr>Formatted I/O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CS35L-5</dc:title>
  <cp:lastModifiedBy>dekeiv3533</cp:lastModifiedBy>
  <cp:revision>3</cp:revision>
  <dcterms:modified xsi:type="dcterms:W3CDTF">2017-10-31T03:31:52Z</dcterms:modified>
</cp:coreProperties>
</file>