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7"/>
          </a:xfrm>
          <a:prstGeom prst="rect">
            <a:avLst/>
          </a:prstGeom>
        </p:spPr>
        <p:txBody>
          <a:bodyPr/>
          <a:lstStyle/>
          <a:p>
            <a:pPr/>
            <a:r>
              <a:t>Title Text</a:t>
            </a:r>
          </a:p>
        </p:txBody>
      </p:sp>
      <p:sp>
        <p:nvSpPr>
          <p:cNvPr id="102" name="Shape 102"/>
          <p:cNvSpPr/>
          <p:nvPr>
            <p:ph type="body" idx="1"/>
          </p:nvPr>
        </p:nvSpPr>
        <p:spPr>
          <a:xfrm>
            <a:off x="457200" y="274638"/>
            <a:ext cx="6019800" cy="585152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0" name="Shape 110"/>
          <p:cNvSpPr/>
          <p:nvPr>
            <p:ph type="title"/>
          </p:nvPr>
        </p:nvSpPr>
        <p:spPr>
          <a:xfrm>
            <a:off x="457200" y="274635"/>
            <a:ext cx="8229600" cy="1143004"/>
          </a:xfrm>
          <a:prstGeom prst="rect">
            <a:avLst/>
          </a:prstGeom>
        </p:spPr>
        <p:txBody>
          <a:bodyPr/>
          <a:lstStyle>
            <a:lvl1pPr>
              <a:defRPr>
                <a:latin typeface="Arial"/>
                <a:ea typeface="Arial"/>
                <a:cs typeface="Arial"/>
                <a:sym typeface="Arial"/>
              </a:defRPr>
            </a:lvl1pPr>
          </a:lstStyle>
          <a:p>
            <a:pPr/>
            <a:r>
              <a:t>Title Text</a:t>
            </a:r>
          </a:p>
        </p:txBody>
      </p:sp>
      <p:sp>
        <p:nvSpPr>
          <p:cNvPr id="111" name="Shape 111"/>
          <p:cNvSpPr/>
          <p:nvPr>
            <p:ph type="body" idx="1"/>
          </p:nvPr>
        </p:nvSpPr>
        <p:spPr>
          <a:prstGeom prst="rect">
            <a:avLst/>
          </a:prstGeom>
        </p:spPr>
        <p:txBody>
          <a:bodyPr/>
          <a:lstStyle>
            <a:lvl1pPr>
              <a:buFontTx/>
              <a:buChar char="»"/>
              <a:defRPr>
                <a:latin typeface="Arial"/>
                <a:ea typeface="Arial"/>
                <a:cs typeface="Arial"/>
                <a:sym typeface="Arial"/>
              </a:defRPr>
            </a:lvl1pPr>
            <a:lvl2pPr>
              <a:buFontTx/>
              <a:defRPr>
                <a:latin typeface="Arial"/>
                <a:ea typeface="Arial"/>
                <a:cs typeface="Arial"/>
                <a:sym typeface="Arial"/>
              </a:defRPr>
            </a:lvl2pPr>
            <a:lvl3pPr>
              <a:buFontTx/>
              <a:defRPr>
                <a:latin typeface="Arial"/>
                <a:ea typeface="Arial"/>
                <a:cs typeface="Arial"/>
                <a:sym typeface="Arial"/>
              </a:defRPr>
            </a:lvl3pPr>
            <a:lvl4pPr>
              <a:buFontTx/>
              <a:defRPr>
                <a:latin typeface="Arial"/>
                <a:ea typeface="Arial"/>
                <a:cs typeface="Arial"/>
                <a:sym typeface="Arial"/>
              </a:defRPr>
            </a:lvl4pPr>
            <a:lvl5pPr marL="2235200" indent="-406400">
              <a:buFontTx/>
              <a:defRPr>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12" name="Shape 112"/>
          <p:cNvSpPr/>
          <p:nvPr>
            <p:ph type="sldNum" sz="quarter" idx="2"/>
          </p:nvPr>
        </p:nvSpPr>
        <p:spPr>
          <a:xfrm>
            <a:off x="8384897" y="6245225"/>
            <a:ext cx="301904" cy="288820"/>
          </a:xfrm>
          <a:prstGeom prst="rect">
            <a:avLst/>
          </a:prstGeom>
        </p:spPr>
        <p:txBody>
          <a:bodyPr anchor="t"/>
          <a:lstStyle>
            <a:lvl1pPr>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9" name="Shape 119"/>
          <p:cNvSpPr/>
          <p:nvPr>
            <p:ph type="title"/>
          </p:nvPr>
        </p:nvSpPr>
        <p:spPr>
          <a:xfrm>
            <a:off x="457198" y="274636"/>
            <a:ext cx="8229604" cy="1143004"/>
          </a:xfrm>
          <a:prstGeom prst="rect">
            <a:avLst/>
          </a:prstGeom>
        </p:spPr>
        <p:txBody>
          <a:bodyPr/>
          <a:lstStyle>
            <a:lvl1pPr>
              <a:defRPr sz="4200"/>
            </a:lvl1pPr>
          </a:lstStyle>
          <a:p>
            <a:pPr/>
            <a:r>
              <a:t>Title Text</a:t>
            </a:r>
          </a:p>
        </p:txBody>
      </p:sp>
      <p:sp>
        <p:nvSpPr>
          <p:cNvPr id="120" name="Shape 120"/>
          <p:cNvSpPr/>
          <p:nvPr>
            <p:ph type="body" idx="1"/>
          </p:nvPr>
        </p:nvSpPr>
        <p:spPr>
          <a:xfrm>
            <a:off x="457198" y="1600199"/>
            <a:ext cx="8229604" cy="4525965"/>
          </a:xfrm>
          <a:prstGeom prst="rect">
            <a:avLst/>
          </a:prstGeom>
        </p:spPr>
        <p:txBody>
          <a:bodyPr/>
          <a:lstStyle>
            <a:lvl1pPr marL="321467" indent="-321467">
              <a:defRPr sz="3000"/>
            </a:lvl1pPr>
            <a:lvl2pPr marL="763359" indent="-306159">
              <a:defRPr sz="3000"/>
            </a:lvl2pPr>
            <a:lvl3pPr marL="1200150" indent="-285750">
              <a:defRPr sz="3000"/>
            </a:lvl3pPr>
            <a:lvl4pPr marL="1714500" indent="-342899">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8436143" y="6416994"/>
            <a:ext cx="250658" cy="243837"/>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90"/>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5"/>
          </a:xfrm>
          <a:prstGeom prst="rect">
            <a:avLst/>
          </a:prstGeom>
        </p:spPr>
        <p:txBody>
          <a:bodyPr anchor="b"/>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6"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8" y="1435100"/>
            <a:ext cx="3008317" cy="4691063"/>
          </a:xfrm>
          <a:prstGeom prst="rect">
            <a:avLst/>
          </a:prstGeom>
        </p:spPr>
        <p:txBody>
          <a:bodyPr/>
          <a:lstStyle/>
          <a:p>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3"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3" cy="4114800"/>
          </a:xfrm>
          <a:prstGeom prst="rect">
            <a:avLst/>
          </a:prstGeom>
        </p:spPr>
        <p:txBody>
          <a:bodyPr lIns="91439" tIns="45719" rIns="91439" bIns="45719">
            <a:noAutofit/>
          </a:bodyPr>
          <a:lstStyle/>
          <a:p>
            <a:pPr/>
          </a:p>
        </p:txBody>
      </p:sp>
      <p:sp>
        <p:nvSpPr>
          <p:cNvPr id="84" name="Shape 84"/>
          <p:cNvSpPr/>
          <p:nvPr>
            <p:ph type="body" sz="quarter" idx="1"/>
          </p:nvPr>
        </p:nvSpPr>
        <p:spPr>
          <a:xfrm>
            <a:off x="1792288" y="5367337"/>
            <a:ext cx="5486403" cy="804865"/>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rkdust.net/files/GDB%20Cheat%20Sheet.pdf"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1926688" y="1412725"/>
            <a:ext cx="5290626" cy="2257464"/>
          </a:xfrm>
          <a:prstGeom prst="rect">
            <a:avLst/>
          </a:prstGeom>
        </p:spPr>
        <p:txBody>
          <a:bodyPr/>
          <a:lstStyle/>
          <a:p>
            <a:pPr>
              <a:defRPr b="1" sz="3900"/>
            </a:pPr>
            <a:r>
              <a:t>CS35L - 5</a:t>
            </a:r>
          </a:p>
          <a:p>
            <a:pPr>
              <a:defRPr b="1" sz="3900"/>
            </a:pPr>
            <a:r>
              <a:t>Week 4 Lec 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457200" y="274637"/>
            <a:ext cx="8229600" cy="1143001"/>
          </a:xfrm>
          <a:prstGeom prst="rect">
            <a:avLst/>
          </a:prstGeom>
        </p:spPr>
        <p:txBody>
          <a:bodyPr/>
          <a:lstStyle/>
          <a:p>
            <a:pPr/>
            <a:r>
              <a:t>Conditional Breakpoints</a:t>
            </a:r>
          </a:p>
        </p:txBody>
      </p:sp>
      <p:sp>
        <p:nvSpPr>
          <p:cNvPr id="158" name="Shape 158"/>
          <p:cNvSpPr/>
          <p:nvPr>
            <p:ph type="body" idx="1"/>
          </p:nvPr>
        </p:nvSpPr>
        <p:spPr>
          <a:xfrm>
            <a:off x="457200" y="1600200"/>
            <a:ext cx="8229600" cy="4525963"/>
          </a:xfrm>
          <a:prstGeom prst="rect">
            <a:avLst/>
          </a:prstGeom>
        </p:spPr>
        <p:txBody>
          <a:bodyPr/>
          <a:lstStyle/>
          <a:p>
            <a:pPr>
              <a:buChar char="•"/>
            </a:pPr>
            <a:r>
              <a:t>break [</a:t>
            </a:r>
            <a:r>
              <a:rPr i="1"/>
              <a:t>position</a:t>
            </a:r>
            <a:r>
              <a:t>] if </a:t>
            </a:r>
            <a:r>
              <a:rPr i="1"/>
              <a:t>expression</a:t>
            </a:r>
            <a:r>
              <a:t> </a:t>
            </a:r>
          </a:p>
          <a:p>
            <a:pPr>
              <a:buChar char="•"/>
            </a:pPr>
          </a:p>
          <a:p>
            <a:pPr>
              <a:spcBef>
                <a:spcPts val="400"/>
              </a:spcBef>
              <a:buSzTx/>
              <a:buNone/>
              <a:defRPr sz="2000">
                <a:latin typeface="Courier New"/>
                <a:ea typeface="Courier New"/>
                <a:cs typeface="Courier New"/>
                <a:sym typeface="Courier New"/>
              </a:defRPr>
            </a:pPr>
            <a:r>
              <a:t>(gdb) </a:t>
            </a:r>
            <a:r>
              <a:rPr b="1"/>
              <a:t>s</a:t>
            </a:r>
            <a:r>
              <a:t> </a:t>
            </a:r>
          </a:p>
          <a:p>
            <a:pPr>
              <a:spcBef>
                <a:spcPts val="400"/>
              </a:spcBef>
              <a:buSzTx/>
              <a:buNone/>
              <a:defRPr sz="2000">
                <a:latin typeface="Courier New"/>
                <a:ea typeface="Courier New"/>
                <a:cs typeface="Courier New"/>
                <a:sym typeface="Courier New"/>
              </a:defRPr>
            </a:pPr>
            <a:r>
              <a:t>27 for ( i = 1; i &lt;= limit ; ++i ) </a:t>
            </a:r>
          </a:p>
          <a:p>
            <a:pPr>
              <a:spcBef>
                <a:spcPts val="400"/>
              </a:spcBef>
              <a:buSzTx/>
              <a:buNone/>
              <a:defRPr sz="2000">
                <a:latin typeface="Courier New"/>
                <a:ea typeface="Courier New"/>
                <a:cs typeface="Courier New"/>
                <a:sym typeface="Courier New"/>
              </a:defRPr>
            </a:pPr>
            <a:r>
              <a:t>(gdb) </a:t>
            </a:r>
            <a:r>
              <a:rPr b="1"/>
              <a:t>break 28 if i == limit - 1</a:t>
            </a:r>
            <a:r>
              <a:t> </a:t>
            </a:r>
          </a:p>
          <a:p>
            <a:pPr>
              <a:buSzTx/>
              <a:buNone/>
              <a:defRPr sz="2000">
                <a:latin typeface="Courier New"/>
                <a:ea typeface="Courier New"/>
                <a:cs typeface="Courier New"/>
                <a:sym typeface="Courier New"/>
              </a:defRPr>
            </a:pPr>
            <a:r>
              <a:t>Breakpoint 1 at 0x4010e7: file gdb_test.c, line 28</a:t>
            </a:r>
            <a:r>
              <a:rPr sz="3200">
                <a:latin typeface="Arial"/>
                <a:ea typeface="Arial"/>
                <a:cs typeface="Arial"/>
                <a:sym typeface="Arial"/>
              </a:rPr>
              <a:t>.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457200" y="274637"/>
            <a:ext cx="8229600" cy="1143004"/>
          </a:xfrm>
          <a:prstGeom prst="rect">
            <a:avLst/>
          </a:prstGeom>
        </p:spPr>
        <p:txBody>
          <a:bodyPr/>
          <a:lstStyle>
            <a:lvl1pPr>
              <a:defRPr b="1"/>
            </a:lvl1pPr>
          </a:lstStyle>
          <a:p>
            <a:pPr/>
            <a:r>
              <a:t>Breakpoints</a:t>
            </a:r>
          </a:p>
        </p:txBody>
      </p:sp>
      <p:sp>
        <p:nvSpPr>
          <p:cNvPr id="161" name="Shape 161"/>
          <p:cNvSpPr/>
          <p:nvPr>
            <p:ph type="body" idx="1"/>
          </p:nvPr>
        </p:nvSpPr>
        <p:spPr>
          <a:xfrm>
            <a:off x="457200" y="1625600"/>
            <a:ext cx="8229600" cy="4525963"/>
          </a:xfrm>
          <a:prstGeom prst="rect">
            <a:avLst/>
          </a:prstGeom>
        </p:spPr>
        <p:txBody>
          <a:bodyPr/>
          <a:lstStyle/>
          <a:p>
            <a:pPr/>
            <a:r>
              <a:t>Setting a breakpoint and running the program will stop program where you tell it to</a:t>
            </a:r>
          </a:p>
          <a:p>
            <a:pPr/>
          </a:p>
          <a:p>
            <a:pPr/>
            <a:r>
              <a:t>You can set as many breakpoints as you want</a:t>
            </a:r>
          </a:p>
          <a:p>
            <a:pPr lvl="1" marL="742950" indent="-285750">
              <a:spcBef>
                <a:spcPts val="600"/>
              </a:spcBef>
              <a:defRPr sz="2800">
                <a:latin typeface="Courier New"/>
                <a:ea typeface="Courier New"/>
                <a:cs typeface="Courier New"/>
                <a:sym typeface="Courier New"/>
              </a:defRPr>
            </a:pPr>
            <a:r>
              <a:t>(gdb) info breakpoints|break|br|b </a:t>
            </a:r>
            <a:r>
              <a:rPr>
                <a:latin typeface="+mj-lt"/>
                <a:ea typeface="+mj-ea"/>
                <a:cs typeface="+mj-cs"/>
                <a:sym typeface="Calibri"/>
              </a:rPr>
              <a:t>shows a list of all breakpoints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xfrm>
            <a:off x="457200" y="274637"/>
            <a:ext cx="8229600" cy="1143004"/>
          </a:xfrm>
          <a:prstGeom prst="rect">
            <a:avLst/>
          </a:prstGeom>
        </p:spPr>
        <p:txBody>
          <a:bodyPr/>
          <a:lstStyle>
            <a:lvl1pPr defTabSz="896111">
              <a:defRPr b="1" sz="3800"/>
            </a:lvl1pPr>
          </a:lstStyle>
          <a:p>
            <a:pPr/>
            <a:r>
              <a:t>Deleting, Disabling and Ignoring BPs</a:t>
            </a:r>
          </a:p>
        </p:txBody>
      </p:sp>
      <p:sp>
        <p:nvSpPr>
          <p:cNvPr id="164" name="Shape 164"/>
          <p:cNvSpPr/>
          <p:nvPr>
            <p:ph type="body" idx="1"/>
          </p:nvPr>
        </p:nvSpPr>
        <p:spPr>
          <a:xfrm>
            <a:off x="457200" y="1612900"/>
            <a:ext cx="8229600" cy="4525963"/>
          </a:xfrm>
          <a:prstGeom prst="rect">
            <a:avLst/>
          </a:prstGeom>
        </p:spPr>
        <p:txBody>
          <a:bodyPr/>
          <a:lstStyle/>
          <a:p>
            <a:pPr>
              <a:lnSpc>
                <a:spcPct val="80000"/>
              </a:lnSpc>
              <a:spcBef>
                <a:spcPts val="500"/>
              </a:spcBef>
              <a:defRPr sz="2400">
                <a:latin typeface="Courier New"/>
                <a:ea typeface="Courier New"/>
                <a:cs typeface="Courier New"/>
                <a:sym typeface="Courier New"/>
              </a:defRPr>
            </a:pPr>
            <a:r>
              <a:t>(gdb) delete [bp_number | range]</a:t>
            </a:r>
          </a:p>
          <a:p>
            <a:pPr lvl="1" marL="742950" indent="-285750">
              <a:lnSpc>
                <a:spcPct val="80000"/>
              </a:lnSpc>
              <a:spcBef>
                <a:spcPts val="500"/>
              </a:spcBef>
              <a:defRPr sz="2100"/>
            </a:pPr>
            <a:r>
              <a:t>Deletes the specified breakpoint or range of breakpoints</a:t>
            </a:r>
          </a:p>
          <a:p>
            <a:pPr>
              <a:lnSpc>
                <a:spcPct val="80000"/>
              </a:lnSpc>
              <a:spcBef>
                <a:spcPts val="500"/>
              </a:spcBef>
              <a:defRPr sz="2400">
                <a:latin typeface="Courier New"/>
                <a:ea typeface="Courier New"/>
                <a:cs typeface="Courier New"/>
                <a:sym typeface="Courier New"/>
              </a:defRPr>
            </a:pPr>
            <a:r>
              <a:t>(gdb) disable [ </a:t>
            </a:r>
            <a:r>
              <a:rPr i="1"/>
              <a:t>bp_number </a:t>
            </a:r>
            <a:r>
              <a:t>| </a:t>
            </a:r>
            <a:r>
              <a:rPr i="1"/>
              <a:t>range</a:t>
            </a:r>
            <a:r>
              <a:t>]</a:t>
            </a:r>
          </a:p>
          <a:p>
            <a:pPr lvl="1" marL="742950" indent="-285750">
              <a:lnSpc>
                <a:spcPct val="80000"/>
              </a:lnSpc>
              <a:spcBef>
                <a:spcPts val="500"/>
              </a:spcBef>
              <a:defRPr sz="2100"/>
            </a:pPr>
            <a:r>
              <a:t>Temporarily deactivates a breakpoint or a range of breakpoints </a:t>
            </a:r>
          </a:p>
          <a:p>
            <a:pPr>
              <a:lnSpc>
                <a:spcPct val="80000"/>
              </a:lnSpc>
              <a:spcBef>
                <a:spcPts val="500"/>
              </a:spcBef>
              <a:defRPr sz="2400">
                <a:latin typeface="Courier New"/>
                <a:ea typeface="Courier New"/>
                <a:cs typeface="Courier New"/>
                <a:sym typeface="Courier New"/>
              </a:defRPr>
            </a:pPr>
            <a:r>
              <a:t>(gdb) enable [ </a:t>
            </a:r>
            <a:r>
              <a:rPr i="1"/>
              <a:t>bp_number </a:t>
            </a:r>
            <a:r>
              <a:t>| </a:t>
            </a:r>
            <a:r>
              <a:rPr i="1"/>
              <a:t>range</a:t>
            </a:r>
            <a:r>
              <a:t>]</a:t>
            </a:r>
          </a:p>
          <a:p>
            <a:pPr lvl="1" marL="742950" indent="-285750">
              <a:lnSpc>
                <a:spcPct val="80000"/>
              </a:lnSpc>
              <a:spcBef>
                <a:spcPts val="500"/>
              </a:spcBef>
              <a:defRPr sz="2100"/>
            </a:pPr>
            <a:r>
              <a:t>Restores disabled breakpoints </a:t>
            </a:r>
          </a:p>
          <a:p>
            <a:pPr>
              <a:lnSpc>
                <a:spcPct val="80000"/>
              </a:lnSpc>
              <a:spcBef>
                <a:spcPts val="500"/>
              </a:spcBef>
              <a:defRPr sz="2400"/>
            </a:pPr>
            <a:r>
              <a:t>If no arguments are provided to the above commands, all breakpoints are affected!!</a:t>
            </a:r>
          </a:p>
          <a:p>
            <a:pPr>
              <a:lnSpc>
                <a:spcPct val="80000"/>
              </a:lnSpc>
              <a:spcBef>
                <a:spcPts val="500"/>
              </a:spcBef>
              <a:defRPr sz="2400">
                <a:latin typeface="Courier New"/>
                <a:ea typeface="Courier New"/>
                <a:cs typeface="Courier New"/>
                <a:sym typeface="Courier New"/>
              </a:defRPr>
            </a:pPr>
            <a:r>
              <a:t>(gdb) ignore </a:t>
            </a:r>
            <a:r>
              <a:rPr i="1"/>
              <a:t>bp_number iterations</a:t>
            </a:r>
          </a:p>
          <a:p>
            <a:pPr lvl="1" marL="742950" indent="-285750">
              <a:lnSpc>
                <a:spcPct val="80000"/>
              </a:lnSpc>
              <a:spcBef>
                <a:spcPts val="500"/>
              </a:spcBef>
              <a:defRPr sz="2100"/>
            </a:pPr>
            <a:r>
              <a:t>Instructs GDB to pass over a breakpoint without stopping a certain number of times.</a:t>
            </a:r>
          </a:p>
          <a:p>
            <a:pPr lvl="2" marL="1143000" indent="-228600">
              <a:lnSpc>
                <a:spcPct val="80000"/>
              </a:lnSpc>
              <a:spcBef>
                <a:spcPts val="400"/>
              </a:spcBef>
              <a:defRPr sz="1800"/>
            </a:pPr>
            <a:r>
              <a:t>bp_number: the number of a breakpoint</a:t>
            </a:r>
          </a:p>
          <a:p>
            <a:pPr lvl="2" marL="1143000" indent="-228600">
              <a:lnSpc>
                <a:spcPct val="80000"/>
              </a:lnSpc>
              <a:spcBef>
                <a:spcPts val="400"/>
              </a:spcBef>
              <a:defRPr sz="1800"/>
            </a:pPr>
            <a:r>
              <a:t>Iterations: the number of times you want it to be passed over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64">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64">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64">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164">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1" fill="hold">
                                  <p:stCondLst>
                                    <p:cond delay="0"/>
                                  </p:stCondLst>
                                  <p:iterate type="el" backwards="0">
                                    <p:tmAbs val="0"/>
                                  </p:iterate>
                                  <p:childTnLst>
                                    <p:set>
                                      <p:cBhvr>
                                        <p:cTn id="24" fill="hold"/>
                                        <p:tgtEl>
                                          <p:spTgt spid="16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64">
                                            <p:txEl>
                                              <p:pRg st="6" end="6"/>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1" fill="hold">
                                  <p:stCondLst>
                                    <p:cond delay="0"/>
                                  </p:stCondLst>
                                  <p:iterate type="el" backwards="0">
                                    <p:tmAbs val="0"/>
                                  </p:iterate>
                                  <p:childTnLst>
                                    <p:set>
                                      <p:cBhvr>
                                        <p:cTn id="31" fill="hold"/>
                                        <p:tgtEl>
                                          <p:spTgt spid="164">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1" fill="hold">
                                  <p:stCondLst>
                                    <p:cond delay="0"/>
                                  </p:stCondLst>
                                  <p:iterate type="el" backwards="0">
                                    <p:tmAbs val="0"/>
                                  </p:iterate>
                                  <p:childTnLst>
                                    <p:set>
                                      <p:cBhvr>
                                        <p:cTn id="35" fill="hold"/>
                                        <p:tgtEl>
                                          <p:spTgt spid="164">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1" fill="hold">
                                  <p:stCondLst>
                                    <p:cond delay="0"/>
                                  </p:stCondLst>
                                  <p:iterate type="el" backwards="0">
                                    <p:tmAbs val="0"/>
                                  </p:iterate>
                                  <p:childTnLst>
                                    <p:set>
                                      <p:cBhvr>
                                        <p:cTn id="39" fill="hold"/>
                                        <p:tgtEl>
                                          <p:spTgt spid="164">
                                            <p:txEl>
                                              <p:pRg st="9" end="9"/>
                                            </p:txEl>
                                          </p:spTgt>
                                        </p:tgtEl>
                                        <p:attrNameLst>
                                          <p:attrName>style.visibility</p:attrName>
                                        </p:attrNameLst>
                                      </p:cBhvr>
                                      <p:to>
                                        <p:strVal val="visible"/>
                                      </p:to>
                                    </p:set>
                                  </p:childTnLst>
                                </p:cTn>
                              </p:par>
                            </p:childTnLst>
                          </p:cTn>
                        </p:par>
                        <p:par>
                          <p:cTn id="40" fill="hold">
                            <p:stCondLst>
                              <p:cond delay="0"/>
                            </p:stCondLst>
                            <p:childTnLst>
                              <p:par>
                                <p:cTn id="41" presetClass="entr" nodeType="afterEffect" presetSubtype="0" presetID="1" grpId="1" fill="hold">
                                  <p:stCondLst>
                                    <p:cond delay="0"/>
                                  </p:stCondLst>
                                  <p:iterate type="el" backwards="0">
                                    <p:tmAbs val="0"/>
                                  </p:iterate>
                                  <p:childTnLst>
                                    <p:set>
                                      <p:cBhvr>
                                        <p:cTn id="42" fill="hold"/>
                                        <p:tgtEl>
                                          <p:spTgt spid="164">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4"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457200" y="274637"/>
            <a:ext cx="8229600" cy="1143004"/>
          </a:xfrm>
          <a:prstGeom prst="rect">
            <a:avLst/>
          </a:prstGeom>
        </p:spPr>
        <p:txBody>
          <a:bodyPr/>
          <a:lstStyle>
            <a:lvl1pPr>
              <a:defRPr b="1"/>
            </a:lvl1pPr>
          </a:lstStyle>
          <a:p>
            <a:pPr/>
            <a:r>
              <a:t>Displaying Data</a:t>
            </a:r>
          </a:p>
        </p:txBody>
      </p:sp>
      <p:sp>
        <p:nvSpPr>
          <p:cNvPr id="167" name="Shape 167"/>
          <p:cNvSpPr/>
          <p:nvPr>
            <p:ph type="body" idx="1"/>
          </p:nvPr>
        </p:nvSpPr>
        <p:spPr>
          <a:xfrm>
            <a:off x="457200" y="1600200"/>
            <a:ext cx="8229600" cy="4525963"/>
          </a:xfrm>
          <a:prstGeom prst="rect">
            <a:avLst/>
          </a:prstGeom>
        </p:spPr>
        <p:txBody>
          <a:bodyPr/>
          <a:lstStyle/>
          <a:p>
            <a:pPr marL="339470" indent="-339470" defTabSz="905255">
              <a:lnSpc>
                <a:spcPct val="90000"/>
              </a:lnSpc>
              <a:defRPr sz="3100"/>
            </a:pPr>
            <a:r>
              <a:t>Why would we want to interrupt execution?</a:t>
            </a:r>
          </a:p>
          <a:p>
            <a:pPr lvl="1" marL="735519" indent="-282891" defTabSz="905255">
              <a:lnSpc>
                <a:spcPct val="90000"/>
              </a:lnSpc>
              <a:spcBef>
                <a:spcPts val="600"/>
              </a:spcBef>
              <a:defRPr sz="2700"/>
            </a:pPr>
            <a:r>
              <a:t>to see data of interest at run-time:</a:t>
            </a:r>
          </a:p>
          <a:p>
            <a:pPr lvl="1" marL="735519" indent="-282891" defTabSz="905255">
              <a:lnSpc>
                <a:spcPct val="90000"/>
              </a:lnSpc>
              <a:spcBef>
                <a:spcPts val="600"/>
              </a:spcBef>
              <a:defRPr sz="2700">
                <a:latin typeface="Courier New"/>
                <a:ea typeface="Courier New"/>
                <a:cs typeface="Courier New"/>
                <a:sym typeface="Courier New"/>
              </a:defRPr>
            </a:pPr>
            <a:r>
              <a:t>(gdb) print [/format] </a:t>
            </a:r>
            <a:r>
              <a:rPr i="1"/>
              <a:t>expression</a:t>
            </a:r>
          </a:p>
          <a:p>
            <a:pPr lvl="2" marL="1131569" indent="-226313" defTabSz="905255">
              <a:lnSpc>
                <a:spcPct val="90000"/>
              </a:lnSpc>
              <a:spcBef>
                <a:spcPts val="500"/>
              </a:spcBef>
              <a:defRPr sz="2300"/>
            </a:pPr>
            <a:r>
              <a:t>Prints the value of the specified expression in the specified format</a:t>
            </a:r>
          </a:p>
          <a:p>
            <a:pPr lvl="1" marL="735519" indent="-282891" defTabSz="905255">
              <a:lnSpc>
                <a:spcPct val="90000"/>
              </a:lnSpc>
              <a:spcBef>
                <a:spcPts val="600"/>
              </a:spcBef>
              <a:defRPr sz="2700"/>
            </a:pPr>
            <a:r>
              <a:t>Formats:</a:t>
            </a:r>
          </a:p>
          <a:p>
            <a:pPr lvl="2" marL="1131569" indent="-226313" defTabSz="905255">
              <a:lnSpc>
                <a:spcPct val="90000"/>
              </a:lnSpc>
              <a:spcBef>
                <a:spcPts val="500"/>
              </a:spcBef>
              <a:defRPr sz="2300"/>
            </a:pPr>
            <a:r>
              <a:t>d: Decimal notation (default format for integers) </a:t>
            </a:r>
          </a:p>
          <a:p>
            <a:pPr lvl="2" marL="1131569" indent="-226313" defTabSz="905255">
              <a:lnSpc>
                <a:spcPct val="90000"/>
              </a:lnSpc>
              <a:spcBef>
                <a:spcPts val="500"/>
              </a:spcBef>
              <a:defRPr sz="2300"/>
            </a:pPr>
            <a:r>
              <a:t>x: Hexadecimal notation </a:t>
            </a:r>
          </a:p>
          <a:p>
            <a:pPr lvl="2" marL="1131569" indent="-226313" defTabSz="905255">
              <a:lnSpc>
                <a:spcPct val="90000"/>
              </a:lnSpc>
              <a:spcBef>
                <a:spcPts val="500"/>
              </a:spcBef>
              <a:defRPr sz="2300"/>
            </a:pPr>
            <a:r>
              <a:t>o: Octal notation</a:t>
            </a:r>
          </a:p>
          <a:p>
            <a:pPr lvl="2" marL="1131569" indent="-226313" defTabSz="905255">
              <a:lnSpc>
                <a:spcPct val="90000"/>
              </a:lnSpc>
              <a:spcBef>
                <a:spcPts val="500"/>
              </a:spcBef>
              <a:defRPr sz="2300"/>
            </a:pPr>
            <a:r>
              <a:t>t: Binary notation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2" fill="hold">
                                  <p:stCondLst>
                                    <p:cond delay="0"/>
                                  </p:stCondLst>
                                  <p:iterate type="el" backwards="0">
                                    <p:tmAbs val="0"/>
                                  </p:iterate>
                                  <p:childTnLst>
                                    <p:set>
                                      <p:cBhvr>
                                        <p:cTn id="14" fill="hold"/>
                                        <p:tgtEl>
                                          <p:spTgt spid="167">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2" fill="hold">
                                  <p:stCondLst>
                                    <p:cond delay="0"/>
                                  </p:stCondLst>
                                  <p:iterate type="el" backwards="0">
                                    <p:tmAbs val="0"/>
                                  </p:iterate>
                                  <p:childTnLst>
                                    <p:set>
                                      <p:cBhvr>
                                        <p:cTn id="17" fill="hold"/>
                                        <p:tgtEl>
                                          <p:spTgt spid="167">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2" fill="hold">
                                  <p:stCondLst>
                                    <p:cond delay="0"/>
                                  </p:stCondLst>
                                  <p:iterate type="el" backwards="0">
                                    <p:tmAbs val="0"/>
                                  </p:iterate>
                                  <p:childTnLst>
                                    <p:set>
                                      <p:cBhvr>
                                        <p:cTn id="21" fill="hold"/>
                                        <p:tgtEl>
                                          <p:spTgt spid="167">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2" fill="hold">
                                  <p:stCondLst>
                                    <p:cond delay="0"/>
                                  </p:stCondLst>
                                  <p:iterate type="el" backwards="0">
                                    <p:tmAbs val="0"/>
                                  </p:iterate>
                                  <p:childTnLst>
                                    <p:set>
                                      <p:cBhvr>
                                        <p:cTn id="24" fill="hold"/>
                                        <p:tgtEl>
                                          <p:spTgt spid="167">
                                            <p:txEl>
                                              <p:pRg st="5" end="5"/>
                                            </p:txEl>
                                          </p:spTgt>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2" fill="hold">
                                  <p:stCondLst>
                                    <p:cond delay="0"/>
                                  </p:stCondLst>
                                  <p:iterate type="el" backwards="0">
                                    <p:tmAbs val="0"/>
                                  </p:iterate>
                                  <p:childTnLst>
                                    <p:set>
                                      <p:cBhvr>
                                        <p:cTn id="27" fill="hold"/>
                                        <p:tgtEl>
                                          <p:spTgt spid="167">
                                            <p:txEl>
                                              <p:pRg st="6" end="6"/>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2" fill="hold">
                                  <p:stCondLst>
                                    <p:cond delay="0"/>
                                  </p:stCondLst>
                                  <p:iterate type="el" backwards="0">
                                    <p:tmAbs val="0"/>
                                  </p:iterate>
                                  <p:childTnLst>
                                    <p:set>
                                      <p:cBhvr>
                                        <p:cTn id="30" fill="hold"/>
                                        <p:tgtEl>
                                          <p:spTgt spid="167">
                                            <p:txEl>
                                              <p:pRg st="7" end="7"/>
                                            </p:txEl>
                                          </p:spTgt>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2" fill="hold">
                                  <p:stCondLst>
                                    <p:cond delay="0"/>
                                  </p:stCondLst>
                                  <p:iterate type="el" backwards="0">
                                    <p:tmAbs val="0"/>
                                  </p:iterate>
                                  <p:childTnLst>
                                    <p:set>
                                      <p:cBhvr>
                                        <p:cTn id="33" fill="hold"/>
                                        <p:tgtEl>
                                          <p:spTgt spid="16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6" grpId="1"/>
      <p:bldP build="p" bldLvl="5" animBg="1" rev="0" advAuto="0" spid="167"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457200" y="274637"/>
            <a:ext cx="8229600" cy="1143001"/>
          </a:xfrm>
          <a:prstGeom prst="rect">
            <a:avLst/>
          </a:prstGeom>
        </p:spPr>
        <p:txBody>
          <a:bodyPr/>
          <a:lstStyle>
            <a:lvl1pPr>
              <a:defRPr sz="4000"/>
            </a:lvl1pPr>
          </a:lstStyle>
          <a:p>
            <a:pPr/>
            <a:r>
              <a:t>Resuming Execution After a Break</a:t>
            </a:r>
          </a:p>
        </p:txBody>
      </p:sp>
      <p:sp>
        <p:nvSpPr>
          <p:cNvPr id="170" name="Shape 170"/>
          <p:cNvSpPr/>
          <p:nvPr>
            <p:ph type="body" idx="1"/>
          </p:nvPr>
        </p:nvSpPr>
        <p:spPr>
          <a:xfrm>
            <a:off x="457200" y="1574800"/>
            <a:ext cx="8229600" cy="4525963"/>
          </a:xfrm>
          <a:prstGeom prst="rect">
            <a:avLst/>
          </a:prstGeom>
        </p:spPr>
        <p:txBody>
          <a:bodyPr/>
          <a:lstStyle/>
          <a:p>
            <a:pPr marL="205740" indent="-205740" defTabSz="548640">
              <a:lnSpc>
                <a:spcPct val="80000"/>
              </a:lnSpc>
              <a:spcBef>
                <a:spcPts val="200"/>
              </a:spcBef>
              <a:buChar char="•"/>
              <a:defRPr sz="1800"/>
            </a:pPr>
            <a:r>
              <a:t>continue [ </a:t>
            </a:r>
            <a:r>
              <a:rPr i="1"/>
              <a:t>passes</a:t>
            </a:r>
            <a:r>
              <a:t>] , c [ </a:t>
            </a:r>
            <a:r>
              <a:rPr i="1"/>
              <a:t>passes</a:t>
            </a:r>
            <a:r>
              <a:t>] </a:t>
            </a:r>
          </a:p>
          <a:p>
            <a:pPr lvl="1" marL="445769" indent="-171450" defTabSz="548640">
              <a:lnSpc>
                <a:spcPct val="80000"/>
              </a:lnSpc>
              <a:spcBef>
                <a:spcPts val="0"/>
              </a:spcBef>
              <a:defRPr sz="1800"/>
            </a:pPr>
            <a:r>
              <a:t>Allows the program to run until it reaches another breakpoint, or until it exits if it doesn't encounter any further breakpoints. The </a:t>
            </a:r>
            <a:r>
              <a:rPr i="1"/>
              <a:t>passes</a:t>
            </a:r>
            <a:r>
              <a:t> argument is a number that indicates how many times you want to allow the program to run past the present breakpoint before GDB stops it again. This is especially useful if the program is currently stopped at a breakpoint within a loop.</a:t>
            </a:r>
          </a:p>
          <a:p>
            <a:pPr marL="205740" indent="-205740" defTabSz="548640">
              <a:lnSpc>
                <a:spcPct val="80000"/>
              </a:lnSpc>
              <a:spcBef>
                <a:spcPts val="200"/>
              </a:spcBef>
              <a:buChar char="•"/>
              <a:defRPr sz="1800"/>
            </a:pPr>
            <a:r>
              <a:t>step [ </a:t>
            </a:r>
            <a:r>
              <a:rPr i="1"/>
              <a:t>lines</a:t>
            </a:r>
            <a:r>
              <a:t>] , s [ </a:t>
            </a:r>
            <a:r>
              <a:rPr i="1"/>
              <a:t>lines</a:t>
            </a:r>
            <a:r>
              <a:t>] </a:t>
            </a:r>
          </a:p>
          <a:p>
            <a:pPr lvl="1" marL="445769" indent="-171450" defTabSz="548640">
              <a:lnSpc>
                <a:spcPct val="80000"/>
              </a:lnSpc>
              <a:spcBef>
                <a:spcPts val="0"/>
              </a:spcBef>
              <a:defRPr sz="1800"/>
            </a:pPr>
            <a:r>
              <a:t>Go to the next instruction (source line), diving into the function. Do it lines number of times.</a:t>
            </a:r>
          </a:p>
          <a:p>
            <a:pPr marL="205740" indent="-205740" defTabSz="548640">
              <a:lnSpc>
                <a:spcPct val="80000"/>
              </a:lnSpc>
              <a:spcBef>
                <a:spcPts val="200"/>
              </a:spcBef>
              <a:buChar char="•"/>
              <a:defRPr sz="1800"/>
            </a:pPr>
            <a:r>
              <a:t>next [ </a:t>
            </a:r>
            <a:r>
              <a:rPr i="1"/>
              <a:t>lines</a:t>
            </a:r>
            <a:r>
              <a:t>] , n [ </a:t>
            </a:r>
            <a:r>
              <a:rPr i="1"/>
              <a:t>lines</a:t>
            </a:r>
            <a:r>
              <a:t>] </a:t>
            </a:r>
          </a:p>
          <a:p>
            <a:pPr lvl="1" marL="445769" indent="-171450" defTabSz="548640">
              <a:lnSpc>
                <a:spcPct val="80000"/>
              </a:lnSpc>
              <a:spcBef>
                <a:spcPts val="0"/>
              </a:spcBef>
              <a:defRPr sz="1800"/>
            </a:pPr>
            <a:r>
              <a:t>Works the same way as step, except doesn’t dive into the functions i.e. treats subroutine as one instruction. Do it lines number of times.</a:t>
            </a:r>
          </a:p>
          <a:p>
            <a:pPr marL="205740" indent="-205740" defTabSz="548640">
              <a:lnSpc>
                <a:spcPct val="80000"/>
              </a:lnSpc>
              <a:spcBef>
                <a:spcPts val="200"/>
              </a:spcBef>
              <a:buChar char="•"/>
              <a:defRPr sz="1800"/>
            </a:pPr>
            <a:r>
              <a:t>finish</a:t>
            </a:r>
          </a:p>
          <a:p>
            <a:pPr lvl="1" marL="445769" indent="-171450" defTabSz="548640">
              <a:lnSpc>
                <a:spcPct val="80000"/>
              </a:lnSpc>
              <a:spcBef>
                <a:spcPts val="0"/>
              </a:spcBef>
              <a:defRPr sz="1800"/>
            </a:pPr>
            <a:r>
              <a:t>To resume execution until the current function returns, use the finish command. The finish command allows program execution to continue through the body of the current function, and stops it again immediately after the program flow returns to the function's caller. At that point, GDB displays the function's return value in addition to the line containing the next statement.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457200" y="274637"/>
            <a:ext cx="8229600" cy="1143004"/>
          </a:xfrm>
          <a:prstGeom prst="rect">
            <a:avLst/>
          </a:prstGeom>
        </p:spPr>
        <p:txBody>
          <a:bodyPr/>
          <a:lstStyle>
            <a:lvl1pPr>
              <a:defRPr b="1"/>
            </a:lvl1pPr>
          </a:lstStyle>
          <a:p>
            <a:pPr/>
            <a:r>
              <a:t>Watchpoints</a:t>
            </a:r>
          </a:p>
        </p:txBody>
      </p:sp>
      <p:sp>
        <p:nvSpPr>
          <p:cNvPr id="173" name="Shape 173"/>
          <p:cNvSpPr/>
          <p:nvPr>
            <p:ph type="body" idx="1"/>
          </p:nvPr>
        </p:nvSpPr>
        <p:spPr>
          <a:xfrm>
            <a:off x="457200" y="1600200"/>
            <a:ext cx="8229600" cy="4525963"/>
          </a:xfrm>
          <a:prstGeom prst="rect">
            <a:avLst/>
          </a:prstGeom>
        </p:spPr>
        <p:txBody>
          <a:bodyPr/>
          <a:lstStyle/>
          <a:p>
            <a:pPr/>
            <a:r>
              <a:t>Watch/observe changes to variables</a:t>
            </a:r>
          </a:p>
          <a:p>
            <a:pPr lvl="1" marL="742950" indent="-285750">
              <a:spcBef>
                <a:spcPts val="600"/>
              </a:spcBef>
              <a:defRPr sz="2800">
                <a:latin typeface="Courier New"/>
                <a:ea typeface="Courier New"/>
                <a:cs typeface="Courier New"/>
                <a:sym typeface="Courier New"/>
              </a:defRPr>
            </a:pPr>
            <a:r>
              <a:t>(gdb) watch my_var</a:t>
            </a:r>
          </a:p>
          <a:p>
            <a:pPr lvl="2" marL="1143000" indent="-228600">
              <a:spcBef>
                <a:spcPts val="500"/>
              </a:spcBef>
              <a:defRPr sz="2400"/>
            </a:pPr>
            <a:r>
              <a:t>sets a watchpoint on my_var</a:t>
            </a:r>
          </a:p>
          <a:p>
            <a:pPr lvl="2" marL="1143000" indent="-228600">
              <a:spcBef>
                <a:spcPts val="500"/>
              </a:spcBef>
              <a:defRPr sz="2400"/>
            </a:pPr>
            <a:r>
              <a:t>the debugger will stop the program when the value of </a:t>
            </a:r>
            <a:r>
              <a:rPr i="1"/>
              <a:t>my_var </a:t>
            </a:r>
            <a:r>
              <a:t>changes</a:t>
            </a:r>
          </a:p>
          <a:p>
            <a:pPr lvl="2" marL="1143000" indent="-228600">
              <a:spcBef>
                <a:spcPts val="500"/>
              </a:spcBef>
              <a:defRPr sz="2400"/>
            </a:pPr>
            <a:r>
              <a:t>old and new values will be printed</a:t>
            </a:r>
          </a:p>
          <a:p>
            <a:pPr lvl="1" marL="742950" indent="-285750">
              <a:spcBef>
                <a:spcPts val="600"/>
              </a:spcBef>
              <a:defRPr sz="2800">
                <a:latin typeface="Courier New"/>
                <a:ea typeface="Courier New"/>
                <a:cs typeface="Courier New"/>
                <a:sym typeface="Courier New"/>
              </a:defRPr>
            </a:pPr>
            <a:r>
              <a:t>(gdb) rwatch </a:t>
            </a:r>
            <a:r>
              <a:rPr i="1"/>
              <a:t>expression</a:t>
            </a:r>
          </a:p>
          <a:p>
            <a:pPr lvl="2" marL="1143000" indent="-228600">
              <a:spcBef>
                <a:spcPts val="500"/>
              </a:spcBef>
              <a:defRPr sz="2400"/>
            </a:pPr>
            <a:r>
              <a:t>The debugger stops the program whenever the program reads the value of any object involved in the evaluation of </a:t>
            </a:r>
            <a:r>
              <a:rPr i="1"/>
              <a:t>expression</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381000" y="76200"/>
            <a:ext cx="8229600" cy="1143000"/>
          </a:xfrm>
          <a:prstGeom prst="rect">
            <a:avLst/>
          </a:prstGeom>
        </p:spPr>
        <p:txBody>
          <a:bodyPr/>
          <a:lstStyle>
            <a:lvl1pPr>
              <a:defRPr b="1"/>
            </a:lvl1pPr>
          </a:lstStyle>
          <a:p>
            <a:pPr/>
            <a:r>
              <a:t>Process Memory Layout</a:t>
            </a:r>
          </a:p>
        </p:txBody>
      </p:sp>
      <p:pic>
        <p:nvPicPr>
          <p:cNvPr id="176" name="image2.png"/>
          <p:cNvPicPr>
            <a:picLocks noChangeAspect="1"/>
          </p:cNvPicPr>
          <p:nvPr/>
        </p:nvPicPr>
        <p:blipFill>
          <a:blip r:embed="rId2">
            <a:extLst/>
          </a:blip>
          <a:stretch>
            <a:fillRect/>
          </a:stretch>
        </p:blipFill>
        <p:spPr>
          <a:xfrm>
            <a:off x="381000" y="1219199"/>
            <a:ext cx="8229600" cy="5179939"/>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457200" y="274637"/>
            <a:ext cx="8229600" cy="1143004"/>
          </a:xfrm>
          <a:prstGeom prst="rect">
            <a:avLst/>
          </a:prstGeom>
        </p:spPr>
        <p:txBody>
          <a:bodyPr/>
          <a:lstStyle>
            <a:lvl1pPr>
              <a:defRPr b="1"/>
            </a:lvl1pPr>
          </a:lstStyle>
          <a:p>
            <a:pPr/>
            <a:r>
              <a:t>Stack Info</a:t>
            </a:r>
          </a:p>
        </p:txBody>
      </p:sp>
      <p:sp>
        <p:nvSpPr>
          <p:cNvPr id="179" name="Shape 179"/>
          <p:cNvSpPr/>
          <p:nvPr>
            <p:ph type="body" idx="1"/>
          </p:nvPr>
        </p:nvSpPr>
        <p:spPr>
          <a:xfrm>
            <a:off x="457200" y="1612900"/>
            <a:ext cx="8229600" cy="4525963"/>
          </a:xfrm>
          <a:prstGeom prst="rect">
            <a:avLst/>
          </a:prstGeom>
        </p:spPr>
        <p:txBody>
          <a:bodyPr/>
          <a:lstStyle/>
          <a:p>
            <a:pPr marL="339470" indent="-339470" defTabSz="905255">
              <a:lnSpc>
                <a:spcPct val="90000"/>
              </a:lnSpc>
              <a:spcBef>
                <a:spcPts val="600"/>
              </a:spcBef>
              <a:defRPr sz="2600"/>
            </a:pPr>
            <a:r>
              <a:t>A program is made up of one or more functions which interact by calling each other</a:t>
            </a:r>
          </a:p>
          <a:p>
            <a:pPr marL="339470" indent="-339470" defTabSz="905255">
              <a:lnSpc>
                <a:spcPct val="90000"/>
              </a:lnSpc>
              <a:spcBef>
                <a:spcPts val="600"/>
              </a:spcBef>
              <a:defRPr sz="2600"/>
            </a:pPr>
            <a:r>
              <a:t>Every time a function is called, an area of memory is set aside for it. This area of memory is called a </a:t>
            </a:r>
            <a:r>
              <a:rPr b="1"/>
              <a:t>stack frame</a:t>
            </a:r>
            <a:r>
              <a:t> and holds the following crucial info:</a:t>
            </a:r>
          </a:p>
          <a:p>
            <a:pPr lvl="1" marL="735519" indent="-282891" defTabSz="905255">
              <a:lnSpc>
                <a:spcPct val="90000"/>
              </a:lnSpc>
              <a:spcBef>
                <a:spcPts val="500"/>
              </a:spcBef>
              <a:defRPr sz="2200"/>
            </a:pPr>
            <a:r>
              <a:t>storage space for all the local variables</a:t>
            </a:r>
          </a:p>
          <a:p>
            <a:pPr lvl="1" marL="735519" indent="-282891" defTabSz="905255">
              <a:lnSpc>
                <a:spcPct val="90000"/>
              </a:lnSpc>
              <a:spcBef>
                <a:spcPts val="500"/>
              </a:spcBef>
              <a:defRPr sz="2200"/>
            </a:pPr>
            <a:r>
              <a:t>the memory address to return to when the called function returns</a:t>
            </a:r>
          </a:p>
          <a:p>
            <a:pPr lvl="1" marL="735519" indent="-282891" defTabSz="905255">
              <a:lnSpc>
                <a:spcPct val="90000"/>
              </a:lnSpc>
              <a:spcBef>
                <a:spcPts val="500"/>
              </a:spcBef>
              <a:defRPr sz="2200"/>
            </a:pPr>
            <a:r>
              <a:t>the arguments, or parameters, of the called function</a:t>
            </a:r>
          </a:p>
          <a:p>
            <a:pPr marL="339470" indent="-339470" defTabSz="905255">
              <a:lnSpc>
                <a:spcPct val="90000"/>
              </a:lnSpc>
              <a:spcBef>
                <a:spcPts val="600"/>
              </a:spcBef>
              <a:defRPr sz="2600"/>
            </a:pPr>
            <a:r>
              <a:t>Each function call gets its own stack frame. Collectively, all the stack frames make up the </a:t>
            </a:r>
            <a:r>
              <a:rPr b="1"/>
              <a:t>call stack</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79">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79">
                                            <p:txEl>
                                              <p:pRg st="3" end="3"/>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1" fill="hold">
                                  <p:stCondLst>
                                    <p:cond delay="0"/>
                                  </p:stCondLst>
                                  <p:iterate type="el" backwards="0">
                                    <p:tmAbs val="0"/>
                                  </p:iterate>
                                  <p:childTnLst>
                                    <p:set>
                                      <p:cBhvr>
                                        <p:cTn id="21" fill="hold"/>
                                        <p:tgtEl>
                                          <p:spTgt spid="179">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1" fill="hold">
                                  <p:stCondLst>
                                    <p:cond delay="0"/>
                                  </p:stCondLst>
                                  <p:iterate type="el" backwards="0">
                                    <p:tmAbs val="0"/>
                                  </p:iterate>
                                  <p:childTnLst>
                                    <p:set>
                                      <p:cBhvr>
                                        <p:cTn id="24" fill="hold"/>
                                        <p:tgtEl>
                                          <p:spTgt spid="17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457200" y="7938"/>
            <a:ext cx="8229600" cy="1143001"/>
          </a:xfrm>
          <a:prstGeom prst="rect">
            <a:avLst/>
          </a:prstGeom>
        </p:spPr>
        <p:txBody>
          <a:bodyPr/>
          <a:lstStyle>
            <a:lvl1pPr>
              <a:defRPr b="1"/>
            </a:lvl1pPr>
          </a:lstStyle>
          <a:p>
            <a:pPr/>
            <a:r>
              <a:t>Stack Frames and the Stack</a:t>
            </a:r>
          </a:p>
        </p:txBody>
      </p:sp>
      <p:pic>
        <p:nvPicPr>
          <p:cNvPr id="182" name="image3.png"/>
          <p:cNvPicPr>
            <a:picLocks noChangeAspect="1"/>
          </p:cNvPicPr>
          <p:nvPr/>
        </p:nvPicPr>
        <p:blipFill>
          <a:blip r:embed="rId2">
            <a:extLst/>
          </a:blip>
          <a:stretch>
            <a:fillRect/>
          </a:stretch>
        </p:blipFill>
        <p:spPr>
          <a:xfrm>
            <a:off x="165100" y="1110018"/>
            <a:ext cx="3381081" cy="5715002"/>
          </a:xfrm>
          <a:prstGeom prst="rect">
            <a:avLst/>
          </a:prstGeom>
          <a:ln w="12700">
            <a:miter lim="400000"/>
          </a:ln>
        </p:spPr>
      </p:pic>
      <p:pic>
        <p:nvPicPr>
          <p:cNvPr id="183" name="image4.png"/>
          <p:cNvPicPr>
            <a:picLocks noChangeAspect="1"/>
          </p:cNvPicPr>
          <p:nvPr/>
        </p:nvPicPr>
        <p:blipFill>
          <a:blip r:embed="rId3">
            <a:extLst/>
          </a:blip>
          <a:stretch>
            <a:fillRect/>
          </a:stretch>
        </p:blipFill>
        <p:spPr>
          <a:xfrm>
            <a:off x="3629166" y="1355977"/>
            <a:ext cx="5210034" cy="591948"/>
          </a:xfrm>
          <a:prstGeom prst="rect">
            <a:avLst/>
          </a:prstGeom>
          <a:ln w="12700">
            <a:miter lim="400000"/>
          </a:ln>
        </p:spPr>
      </p:pic>
      <p:pic>
        <p:nvPicPr>
          <p:cNvPr id="184" name="image5.png"/>
          <p:cNvPicPr>
            <a:picLocks noChangeAspect="1"/>
          </p:cNvPicPr>
          <p:nvPr/>
        </p:nvPicPr>
        <p:blipFill>
          <a:blip r:embed="rId4">
            <a:extLst/>
          </a:blip>
          <a:stretch>
            <a:fillRect/>
          </a:stretch>
        </p:blipFill>
        <p:spPr>
          <a:xfrm>
            <a:off x="3678904" y="1947921"/>
            <a:ext cx="5160296" cy="1443774"/>
          </a:xfrm>
          <a:prstGeom prst="rect">
            <a:avLst/>
          </a:prstGeom>
          <a:ln w="12700">
            <a:miter lim="400000"/>
          </a:ln>
        </p:spPr>
      </p:pic>
      <p:pic>
        <p:nvPicPr>
          <p:cNvPr id="185" name="image6.png"/>
          <p:cNvPicPr>
            <a:picLocks noChangeAspect="1"/>
          </p:cNvPicPr>
          <p:nvPr/>
        </p:nvPicPr>
        <p:blipFill>
          <a:blip r:embed="rId5">
            <a:extLst/>
          </a:blip>
          <a:stretch>
            <a:fillRect/>
          </a:stretch>
        </p:blipFill>
        <p:spPr>
          <a:xfrm>
            <a:off x="3629166" y="3420995"/>
            <a:ext cx="5210034" cy="1227207"/>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xit" nodeType="clickEffect" presetSubtype="0" presetID="1" grpId="4" fill="hold">
                                  <p:stCondLst>
                                    <p:cond delay="0"/>
                                  </p:stCondLst>
                                  <p:iterate type="el" backwards="0">
                                    <p:tmAbs val="0"/>
                                  </p:iterate>
                                  <p:childTnLst>
                                    <p:set>
                                      <p:cBhvr>
                                        <p:cTn id="18" fill="hold">
                                          <p:stCondLst>
                                            <p:cond delay="0"/>
                                          </p:stCondLst>
                                        </p:cTn>
                                        <p:tgtEl>
                                          <p:spTgt spid="18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Class="exit" nodeType="clickEffect" presetSubtype="0" presetID="1" grpId="5" fill="hold">
                                  <p:stCondLst>
                                    <p:cond delay="0"/>
                                  </p:stCondLst>
                                  <p:iterate type="el" backwards="0">
                                    <p:tmAbs val="0"/>
                                  </p:iterate>
                                  <p:childTnLst>
                                    <p:set>
                                      <p:cBhvr>
                                        <p:cTn id="22" fill="hold">
                                          <p:stCondLst>
                                            <p:cond delay="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xit" nodeType="clickEffect" presetSubtype="0" presetID="1" grpId="6" fill="hold">
                                  <p:stCondLst>
                                    <p:cond delay="0"/>
                                  </p:stCondLst>
                                  <p:iterate type="el" backwards="0">
                                    <p:tmAbs val="0"/>
                                  </p:iterate>
                                  <p:childTnLst>
                                    <p:set>
                                      <p:cBhvr>
                                        <p:cTn id="26" fill="hold">
                                          <p:stCondLst>
                                            <p:cond delay="0"/>
                                          </p:stCondLst>
                                        </p:cTn>
                                        <p:tgtEl>
                                          <p:spTgt spid="1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4" grpId="5"/>
      <p:bldP build="whole" bldLvl="1" animBg="1" rev="0" advAuto="0" spid="184" grpId="2"/>
      <p:bldP build="whole" bldLvl="1" animBg="1" rev="0" advAuto="0" spid="183" grpId="6"/>
      <p:bldP build="whole" bldLvl="1" animBg="1" rev="0" advAuto="0" spid="185" grpId="3"/>
      <p:bldP build="whole" bldLvl="1" animBg="1" rev="0" advAuto="0" spid="185" grpId="4"/>
      <p:bldP build="whole" bldLvl="1" animBg="1" rev="0" advAuto="0" spid="183"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457200" y="274637"/>
            <a:ext cx="8229600" cy="1143004"/>
          </a:xfrm>
          <a:prstGeom prst="rect">
            <a:avLst/>
          </a:prstGeom>
        </p:spPr>
        <p:txBody>
          <a:bodyPr/>
          <a:lstStyle>
            <a:lvl1pPr>
              <a:defRPr b="1"/>
            </a:lvl1pPr>
          </a:lstStyle>
          <a:p>
            <a:pPr/>
            <a:r>
              <a:t>Analyzing the Stack in GDB</a:t>
            </a:r>
          </a:p>
        </p:txBody>
      </p:sp>
      <p:sp>
        <p:nvSpPr>
          <p:cNvPr id="188" name="Shape 188"/>
          <p:cNvSpPr/>
          <p:nvPr>
            <p:ph type="body" idx="1"/>
          </p:nvPr>
        </p:nvSpPr>
        <p:spPr>
          <a:xfrm>
            <a:off x="457200" y="1612900"/>
            <a:ext cx="8229600" cy="4800600"/>
          </a:xfrm>
          <a:prstGeom prst="rect">
            <a:avLst/>
          </a:prstGeom>
        </p:spPr>
        <p:txBody>
          <a:bodyPr/>
          <a:lstStyle/>
          <a:p>
            <a:pPr marL="339470" indent="-339470" defTabSz="905255">
              <a:lnSpc>
                <a:spcPct val="80000"/>
              </a:lnSpc>
              <a:spcBef>
                <a:spcPts val="600"/>
              </a:spcBef>
              <a:defRPr sz="2800">
                <a:latin typeface="Courier New"/>
                <a:ea typeface="Courier New"/>
                <a:cs typeface="Courier New"/>
                <a:sym typeface="Courier New"/>
              </a:defRPr>
            </a:pPr>
            <a:r>
              <a:t>(gdb) backtrace|bt</a:t>
            </a:r>
          </a:p>
          <a:p>
            <a:pPr lvl="1" marL="735519" indent="-282891" defTabSz="905255">
              <a:lnSpc>
                <a:spcPct val="80000"/>
              </a:lnSpc>
              <a:spcBef>
                <a:spcPts val="500"/>
              </a:spcBef>
              <a:defRPr sz="2400"/>
            </a:pPr>
            <a:r>
              <a:t>Shows the call trace (the call stack)</a:t>
            </a:r>
          </a:p>
          <a:p>
            <a:pPr lvl="1" marL="735519" indent="-282891" defTabSz="905255">
              <a:lnSpc>
                <a:spcPct val="80000"/>
              </a:lnSpc>
              <a:spcBef>
                <a:spcPts val="500"/>
              </a:spcBef>
              <a:defRPr sz="2400"/>
            </a:pPr>
            <a:r>
              <a:t>Without function calls:</a:t>
            </a:r>
          </a:p>
          <a:p>
            <a:pPr lvl="2" marL="1131569" indent="-226313" defTabSz="905255">
              <a:lnSpc>
                <a:spcPct val="80000"/>
              </a:lnSpc>
              <a:spcBef>
                <a:spcPts val="500"/>
              </a:spcBef>
              <a:defRPr sz="2100"/>
            </a:pPr>
            <a:r>
              <a:t>#0 main () at program.c:10</a:t>
            </a:r>
          </a:p>
          <a:p>
            <a:pPr lvl="2" marL="1131569" indent="-226313" defTabSz="905255">
              <a:lnSpc>
                <a:spcPct val="80000"/>
              </a:lnSpc>
              <a:spcBef>
                <a:spcPts val="500"/>
              </a:spcBef>
              <a:defRPr sz="2100"/>
            </a:pPr>
            <a:r>
              <a:t>one frame on the stack, numbered 0, and it belongs to main()</a:t>
            </a:r>
          </a:p>
          <a:p>
            <a:pPr lvl="1" marL="735519" indent="-282891" defTabSz="905255">
              <a:lnSpc>
                <a:spcPct val="80000"/>
              </a:lnSpc>
              <a:spcBef>
                <a:spcPts val="500"/>
              </a:spcBef>
              <a:defRPr sz="2400"/>
            </a:pPr>
            <a:r>
              <a:t>After call to function display()</a:t>
            </a:r>
          </a:p>
          <a:p>
            <a:pPr lvl="2" marL="1131569" indent="-226313" defTabSz="905255">
              <a:lnSpc>
                <a:spcPct val="80000"/>
              </a:lnSpc>
              <a:spcBef>
                <a:spcPts val="500"/>
              </a:spcBef>
              <a:defRPr sz="2100"/>
            </a:pPr>
            <a:r>
              <a:t>#0 display (z=5, zptr=0xbffffb34) at program.c:15 </a:t>
            </a:r>
          </a:p>
          <a:p>
            <a:pPr lvl="2" marL="0" indent="905255" defTabSz="905255">
              <a:lnSpc>
                <a:spcPct val="80000"/>
              </a:lnSpc>
              <a:spcBef>
                <a:spcPts val="500"/>
              </a:spcBef>
              <a:buSzTx/>
              <a:buNone/>
              <a:defRPr sz="2100"/>
            </a:pPr>
            <a:r>
              <a:t>   #1 0x08048455 in main () at program.c:10</a:t>
            </a:r>
          </a:p>
          <a:p>
            <a:pPr lvl="2" marL="1131569" indent="-226313" defTabSz="905255">
              <a:lnSpc>
                <a:spcPct val="80000"/>
              </a:lnSpc>
              <a:spcBef>
                <a:spcPts val="500"/>
              </a:spcBef>
              <a:defRPr sz="2100"/>
            </a:pPr>
            <a:r>
              <a:t>Two stack frames: frame 1 belonging to main() and frame 0 belonging to display().</a:t>
            </a:r>
          </a:p>
          <a:p>
            <a:pPr lvl="2" marL="1131569" indent="-226313" defTabSz="905255">
              <a:lnSpc>
                <a:spcPct val="80000"/>
              </a:lnSpc>
              <a:spcBef>
                <a:spcPts val="500"/>
              </a:spcBef>
              <a:defRPr sz="2100"/>
            </a:pPr>
            <a:r>
              <a:t>Each frame listing gives </a:t>
            </a:r>
          </a:p>
          <a:p>
            <a:pPr lvl="3" marL="1584197" indent="-226313" defTabSz="905255">
              <a:lnSpc>
                <a:spcPct val="80000"/>
              </a:lnSpc>
              <a:spcBef>
                <a:spcPts val="400"/>
              </a:spcBef>
              <a:defRPr sz="1700"/>
            </a:pPr>
            <a:r>
              <a:t>the arguments to that function</a:t>
            </a:r>
          </a:p>
          <a:p>
            <a:pPr lvl="3" marL="1584197" indent="-226313" defTabSz="905255">
              <a:lnSpc>
                <a:spcPct val="80000"/>
              </a:lnSpc>
              <a:spcBef>
                <a:spcPts val="400"/>
              </a:spcBef>
              <a:defRPr sz="1700"/>
            </a:pPr>
            <a:r>
              <a:t>the line number that's currently being executed within that frame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txEl>
                                              <p:pRg st="2" end="2"/>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188">
                                            <p:txEl>
                                              <p:pRg st="3" end="3"/>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18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8">
                                            <p:txEl>
                                              <p:pRg st="5" end="5"/>
                                            </p:txEl>
                                          </p:spTgt>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1" fill="hold">
                                  <p:stCondLst>
                                    <p:cond delay="0"/>
                                  </p:stCondLst>
                                  <p:iterate type="el" backwards="0">
                                    <p:tmAbs val="0"/>
                                  </p:iterate>
                                  <p:childTnLst>
                                    <p:set>
                                      <p:cBhvr>
                                        <p:cTn id="19" fill="hold"/>
                                        <p:tgtEl>
                                          <p:spTgt spid="188">
                                            <p:txEl>
                                              <p:pRg st="6" end="6"/>
                                            </p:txEl>
                                          </p:spTgt>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1" fill="hold">
                                  <p:stCondLst>
                                    <p:cond delay="0"/>
                                  </p:stCondLst>
                                  <p:iterate type="el" backwards="0">
                                    <p:tmAbs val="0"/>
                                  </p:iterate>
                                  <p:childTnLst>
                                    <p:set>
                                      <p:cBhvr>
                                        <p:cTn id="22" fill="hold"/>
                                        <p:tgtEl>
                                          <p:spTgt spid="188">
                                            <p:txEl>
                                              <p:pRg st="7" end="7"/>
                                            </p:txEl>
                                          </p:spTgt>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1" fill="hold">
                                  <p:stCondLst>
                                    <p:cond delay="0"/>
                                  </p:stCondLst>
                                  <p:iterate type="el" backwards="0">
                                    <p:tmAbs val="0"/>
                                  </p:iterate>
                                  <p:childTnLst>
                                    <p:set>
                                      <p:cBhvr>
                                        <p:cTn id="25" fill="hold"/>
                                        <p:tgtEl>
                                          <p:spTgt spid="188">
                                            <p:txEl>
                                              <p:pRg st="8" end="8"/>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1" fill="hold">
                                  <p:stCondLst>
                                    <p:cond delay="0"/>
                                  </p:stCondLst>
                                  <p:iterate type="el" backwards="0">
                                    <p:tmAbs val="0"/>
                                  </p:iterate>
                                  <p:childTnLst>
                                    <p:set>
                                      <p:cBhvr>
                                        <p:cTn id="28" fill="hold"/>
                                        <p:tgtEl>
                                          <p:spTgt spid="188">
                                            <p:txEl>
                                              <p:pRg st="9" end="9"/>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1" fill="hold">
                                  <p:stCondLst>
                                    <p:cond delay="0"/>
                                  </p:stCondLst>
                                  <p:iterate type="el" backwards="0">
                                    <p:tmAbs val="0"/>
                                  </p:iterate>
                                  <p:childTnLst>
                                    <p:set>
                                      <p:cBhvr>
                                        <p:cTn id="31" fill="hold"/>
                                        <p:tgtEl>
                                          <p:spTgt spid="188">
                                            <p:txEl>
                                              <p:pRg st="10" end="10"/>
                                            </p:txEl>
                                          </p:spTgt>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1" fill="hold">
                                  <p:stCondLst>
                                    <p:cond delay="0"/>
                                  </p:stCondLst>
                                  <p:iterate type="el" backwards="0">
                                    <p:tmAbs val="0"/>
                                  </p:iterate>
                                  <p:childTnLst>
                                    <p:set>
                                      <p:cBhvr>
                                        <p:cTn id="34" fill="hold"/>
                                        <p:tgtEl>
                                          <p:spTgt spid="188">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457200" y="274637"/>
            <a:ext cx="8229600" cy="1143004"/>
          </a:xfrm>
          <a:prstGeom prst="rect">
            <a:avLst/>
          </a:prstGeom>
        </p:spPr>
        <p:txBody>
          <a:bodyPr/>
          <a:lstStyle>
            <a:lvl1pPr>
              <a:defRPr b="1"/>
            </a:lvl1pPr>
          </a:lstStyle>
          <a:p>
            <a:pPr/>
            <a:r>
              <a:t>Debugging</a:t>
            </a:r>
          </a:p>
        </p:txBody>
      </p:sp>
      <p:sp>
        <p:nvSpPr>
          <p:cNvPr id="133" name="Shape 133"/>
          <p:cNvSpPr/>
          <p:nvPr>
            <p:ph type="body" idx="1"/>
          </p:nvPr>
        </p:nvSpPr>
        <p:spPr>
          <a:xfrm>
            <a:off x="457200" y="1600200"/>
            <a:ext cx="8229600" cy="3062884"/>
          </a:xfrm>
          <a:prstGeom prst="rect">
            <a:avLst/>
          </a:prstGeom>
        </p:spPr>
        <p:txBody>
          <a:bodyPr/>
          <a:lstStyle/>
          <a:p>
            <a:pPr/>
            <a:r>
              <a:t>Finding and eliminating errors from programs</a:t>
            </a:r>
          </a:p>
          <a:p>
            <a:pPr/>
          </a:p>
          <a:p>
            <a:pPr/>
            <a:r>
              <a:t>Grace Hopper and the “First actual case of bug being found”</a:t>
            </a:r>
          </a:p>
        </p:txBody>
      </p:sp>
      <p:pic>
        <p:nvPicPr>
          <p:cNvPr id="134" name="image1.png"/>
          <p:cNvPicPr>
            <a:picLocks noChangeAspect="1"/>
          </p:cNvPicPr>
          <p:nvPr/>
        </p:nvPicPr>
        <p:blipFill>
          <a:blip r:embed="rId2">
            <a:extLst/>
          </a:blip>
          <a:stretch>
            <a:fillRect/>
          </a:stretch>
        </p:blipFill>
        <p:spPr>
          <a:xfrm>
            <a:off x="5094902" y="3826590"/>
            <a:ext cx="3668098" cy="2823094"/>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xfrm>
            <a:off x="457200" y="274637"/>
            <a:ext cx="8229600" cy="1143004"/>
          </a:xfrm>
          <a:prstGeom prst="rect">
            <a:avLst/>
          </a:prstGeom>
        </p:spPr>
        <p:txBody>
          <a:bodyPr/>
          <a:lstStyle>
            <a:lvl1pPr>
              <a:defRPr b="1"/>
            </a:lvl1pPr>
          </a:lstStyle>
          <a:p>
            <a:pPr/>
            <a:r>
              <a:t>Analyzing the Stack</a:t>
            </a:r>
          </a:p>
        </p:txBody>
      </p:sp>
      <p:sp>
        <p:nvSpPr>
          <p:cNvPr id="191" name="Shape 191"/>
          <p:cNvSpPr/>
          <p:nvPr>
            <p:ph type="body" idx="1"/>
          </p:nvPr>
        </p:nvSpPr>
        <p:spPr>
          <a:xfrm>
            <a:off x="457200" y="1600200"/>
            <a:ext cx="8229600" cy="4525963"/>
          </a:xfrm>
          <a:prstGeom prst="rect">
            <a:avLst/>
          </a:prstGeom>
        </p:spPr>
        <p:txBody>
          <a:bodyPr/>
          <a:lstStyle/>
          <a:p>
            <a:pPr marL="329286" indent="-329286" defTabSz="878097">
              <a:spcBef>
                <a:spcPts val="500"/>
              </a:spcBef>
              <a:defRPr sz="2772"/>
            </a:pPr>
            <a:r>
              <a:t>(gdb) info frame </a:t>
            </a:r>
          </a:p>
          <a:p>
            <a:pPr lvl="1" marL="713454" indent="-274405" defTabSz="878097">
              <a:spcBef>
                <a:spcPts val="400"/>
              </a:spcBef>
              <a:defRPr sz="2376"/>
            </a:pPr>
            <a:r>
              <a:t>Displays information about the current stack frame, including its return address and saved register values </a:t>
            </a:r>
          </a:p>
          <a:p>
            <a:pPr marL="329286" indent="-329286" defTabSz="878097">
              <a:spcBef>
                <a:spcPts val="500"/>
              </a:spcBef>
              <a:defRPr sz="2772"/>
            </a:pPr>
            <a:r>
              <a:t>(gdb) info locals</a:t>
            </a:r>
          </a:p>
          <a:p>
            <a:pPr lvl="1" marL="713454" indent="-274405" defTabSz="878097">
              <a:spcBef>
                <a:spcPts val="400"/>
              </a:spcBef>
              <a:defRPr sz="2376"/>
            </a:pPr>
            <a:r>
              <a:t>Lists the local variables of the function corresponding to the stack frame, with their current values</a:t>
            </a:r>
          </a:p>
          <a:p>
            <a:pPr marL="329286" indent="-329286" defTabSz="878097">
              <a:spcBef>
                <a:spcPts val="500"/>
              </a:spcBef>
              <a:defRPr sz="2772"/>
            </a:pPr>
            <a:r>
              <a:t>(gdb) info args </a:t>
            </a:r>
          </a:p>
          <a:p>
            <a:pPr lvl="1" marL="713454" indent="-274405" defTabSz="878097">
              <a:spcBef>
                <a:spcPts val="400"/>
              </a:spcBef>
              <a:defRPr sz="2376"/>
            </a:pPr>
            <a:r>
              <a:t>List the argument values of the corresponding function call</a:t>
            </a:r>
          </a:p>
          <a:p>
            <a:pPr lvl="1" marL="713454" indent="-274405" defTabSz="878097">
              <a:spcBef>
                <a:spcPts val="400"/>
              </a:spcBef>
              <a:defRPr sz="2376"/>
            </a:pPr>
          </a:p>
          <a:p>
            <a:pPr lvl="1" marL="0" indent="226313" defTabSz="905255">
              <a:spcBef>
                <a:spcPts val="500"/>
              </a:spcBef>
              <a:buSzTx/>
              <a:buNone/>
              <a:defRPr sz="2277"/>
            </a:pPr>
            <a:r>
              <a:t>Ref: </a:t>
            </a:r>
            <a:r>
              <a:rPr u="sng">
                <a:solidFill>
                  <a:srgbClr val="0000FF"/>
                </a:solidFill>
                <a:uFill>
                  <a:solidFill>
                    <a:srgbClr val="0000FF"/>
                  </a:solidFill>
                </a:uFill>
                <a:hlinkClick r:id="rId2" invalidUrl="" action="" tgtFrame="" tooltip="" history="1" highlightClick="0" endSnd="0"/>
              </a:rPr>
              <a:t>http://darkdust.net/files/GDB%20Cheat%20Sheet.pdf</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457200" y="274637"/>
            <a:ext cx="8229600" cy="1143004"/>
          </a:xfrm>
          <a:prstGeom prst="rect">
            <a:avLst/>
          </a:prstGeom>
        </p:spPr>
        <p:txBody>
          <a:bodyPr/>
          <a:lstStyle>
            <a:lvl1pPr>
              <a:defRPr b="1"/>
            </a:lvl1pPr>
          </a:lstStyle>
          <a:p>
            <a:pPr/>
            <a:r>
              <a:t>Lab 4</a:t>
            </a:r>
          </a:p>
        </p:txBody>
      </p:sp>
      <p:sp>
        <p:nvSpPr>
          <p:cNvPr id="194" name="Shape 194"/>
          <p:cNvSpPr/>
          <p:nvPr>
            <p:ph type="body" idx="1"/>
          </p:nvPr>
        </p:nvSpPr>
        <p:spPr>
          <a:xfrm>
            <a:off x="533400" y="1143000"/>
            <a:ext cx="8229600" cy="5410200"/>
          </a:xfrm>
          <a:prstGeom prst="rect">
            <a:avLst/>
          </a:prstGeom>
        </p:spPr>
        <p:txBody>
          <a:bodyPr/>
          <a:lstStyle/>
          <a:p>
            <a:pPr>
              <a:spcBef>
                <a:spcPts val="400"/>
              </a:spcBef>
              <a:defRPr sz="2000"/>
            </a:pPr>
            <a:r>
              <a:t>Download old version of coreutils with buggy ls program</a:t>
            </a:r>
          </a:p>
          <a:p>
            <a:pPr lvl="1" marL="742950" indent="-285750">
              <a:spcBef>
                <a:spcPts val="400"/>
              </a:spcBef>
              <a:defRPr sz="2000"/>
            </a:pPr>
            <a:r>
              <a:t>Untar, configure, make</a:t>
            </a:r>
            <a:endParaRPr sz="2800"/>
          </a:p>
          <a:p>
            <a:pPr>
              <a:spcBef>
                <a:spcPts val="400"/>
              </a:spcBef>
              <a:defRPr sz="2000"/>
            </a:pPr>
            <a:r>
              <a:t>Bug: ls -t mishandles files whose time stamps are very far in the past. It seems to act as if they are in the future</a:t>
            </a:r>
          </a:p>
          <a:p>
            <a:pPr marL="0" indent="0">
              <a:buSzTx/>
              <a:buNone/>
              <a:defRPr sz="2000"/>
            </a:pPr>
          </a:p>
          <a:p>
            <a:pPr marL="0" indent="0">
              <a:spcBef>
                <a:spcPts val="400"/>
              </a:spcBef>
              <a:buSzTx/>
              <a:buNone/>
              <a:defRPr sz="2000">
                <a:latin typeface="Courier New"/>
                <a:ea typeface="Courier New"/>
                <a:cs typeface="Courier New"/>
                <a:sym typeface="Courier New"/>
              </a:defRPr>
            </a:pPr>
            <a:r>
              <a:t>$ touch -d ‘1918-11-11 11:00 GMT’ wwi-armistice </a:t>
            </a:r>
          </a:p>
          <a:p>
            <a:pPr marL="0" indent="0">
              <a:spcBef>
                <a:spcPts val="400"/>
              </a:spcBef>
              <a:buSzTx/>
              <a:buNone/>
              <a:defRPr sz="2000">
                <a:latin typeface="Courier New"/>
                <a:ea typeface="Courier New"/>
                <a:cs typeface="Courier New"/>
                <a:sym typeface="Courier New"/>
              </a:defRPr>
            </a:pPr>
            <a:r>
              <a:t>$ touch now </a:t>
            </a:r>
          </a:p>
          <a:p>
            <a:pPr marL="0" indent="0">
              <a:spcBef>
                <a:spcPts val="400"/>
              </a:spcBef>
              <a:buSzTx/>
              <a:buNone/>
              <a:defRPr sz="2000">
                <a:latin typeface="Courier New"/>
                <a:ea typeface="Courier New"/>
                <a:cs typeface="Courier New"/>
                <a:sym typeface="Courier New"/>
              </a:defRPr>
            </a:pPr>
            <a:r>
              <a:t>$ sleep 1 </a:t>
            </a:r>
          </a:p>
          <a:p>
            <a:pPr marL="0" indent="0">
              <a:spcBef>
                <a:spcPts val="400"/>
              </a:spcBef>
              <a:buSzTx/>
              <a:buNone/>
              <a:defRPr sz="2000">
                <a:latin typeface="Courier New"/>
                <a:ea typeface="Courier New"/>
                <a:cs typeface="Courier New"/>
                <a:sym typeface="Courier New"/>
              </a:defRPr>
            </a:pPr>
            <a:r>
              <a:t>$ touch now1 </a:t>
            </a:r>
          </a:p>
          <a:p>
            <a:pPr marL="0" indent="0">
              <a:spcBef>
                <a:spcPts val="400"/>
              </a:spcBef>
              <a:buSzTx/>
              <a:buNone/>
              <a:defRPr sz="2000">
                <a:latin typeface="Courier New"/>
                <a:ea typeface="Courier New"/>
                <a:cs typeface="Courier New"/>
                <a:sym typeface="Courier New"/>
              </a:defRPr>
            </a:pPr>
            <a:r>
              <a:t>$ ls -lt wwi-armistice now now1</a:t>
            </a:r>
          </a:p>
          <a:p>
            <a:pPr marL="0" indent="0">
              <a:buSzTx/>
              <a:buNone/>
              <a:defRPr sz="2000"/>
            </a:pPr>
          </a:p>
          <a:p>
            <a:pPr marL="0" indent="0">
              <a:spcBef>
                <a:spcPts val="400"/>
              </a:spcBef>
              <a:buSzTx/>
              <a:buNone/>
              <a:defRPr sz="2000"/>
            </a:pPr>
            <a:r>
              <a:t>Output:</a:t>
            </a:r>
          </a:p>
          <a:p>
            <a:pPr marL="0" indent="0">
              <a:spcBef>
                <a:spcPts val="400"/>
              </a:spcBef>
              <a:buSzTx/>
              <a:buNone/>
              <a:defRPr sz="2000"/>
            </a:pPr>
            <a:r>
              <a:t>-rw-r--r-- 1 eggert eggert 0 Nov 11 1918 wwi-armistice</a:t>
            </a:r>
          </a:p>
          <a:p>
            <a:pPr marL="0" indent="0">
              <a:spcBef>
                <a:spcPts val="400"/>
              </a:spcBef>
              <a:buSzTx/>
              <a:buNone/>
              <a:defRPr sz="2000"/>
            </a:pPr>
            <a:r>
              <a:t>-rw-r--r-- 1 eggert eggert 0 Feb 5 15:57 now1</a:t>
            </a:r>
          </a:p>
          <a:p>
            <a:pPr marL="0" indent="0">
              <a:spcBef>
                <a:spcPts val="400"/>
              </a:spcBef>
              <a:buSzTx/>
              <a:buNone/>
              <a:defRPr sz="2000"/>
            </a:pPr>
            <a:r>
              <a:t>-rw-r--r-- 1 eggert eggert 0 Feb 5 15:57 now</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4">
                                            <p:txEl>
                                              <p:pRg st="10" end="10"/>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194">
                                            <p:txEl>
                                              <p:pRg st="11" end="11"/>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194">
                                            <p:txEl>
                                              <p:pRg st="12" end="12"/>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194">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4"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xfrm>
            <a:off x="457200" y="274637"/>
            <a:ext cx="8229600" cy="1143004"/>
          </a:xfrm>
          <a:prstGeom prst="rect">
            <a:avLst/>
          </a:prstGeom>
        </p:spPr>
        <p:txBody>
          <a:bodyPr/>
          <a:lstStyle>
            <a:lvl1pPr>
              <a:defRPr b="1"/>
            </a:lvl1pPr>
          </a:lstStyle>
          <a:p>
            <a:pPr/>
            <a:r>
              <a:t>Goal: Fix the Bug</a:t>
            </a:r>
          </a:p>
        </p:txBody>
      </p:sp>
      <p:sp>
        <p:nvSpPr>
          <p:cNvPr id="197" name="Shape 197"/>
          <p:cNvSpPr/>
          <p:nvPr>
            <p:ph type="body" idx="1"/>
          </p:nvPr>
        </p:nvSpPr>
        <p:spPr>
          <a:xfrm>
            <a:off x="457200" y="1600200"/>
            <a:ext cx="8229600" cy="4525963"/>
          </a:xfrm>
          <a:prstGeom prst="rect">
            <a:avLst/>
          </a:prstGeom>
        </p:spPr>
        <p:txBody>
          <a:bodyPr/>
          <a:lstStyle/>
          <a:p>
            <a:pPr marL="339470" indent="-339470" defTabSz="905255">
              <a:lnSpc>
                <a:spcPct val="80000"/>
              </a:lnSpc>
              <a:spcBef>
                <a:spcPts val="500"/>
              </a:spcBef>
              <a:defRPr b="1" sz="2300"/>
            </a:pPr>
            <a:r>
              <a:t>Reproduce the Bug</a:t>
            </a:r>
            <a:endParaRPr sz="700"/>
          </a:p>
          <a:p>
            <a:pPr lvl="1" marL="735519" indent="-282891" defTabSz="905255">
              <a:lnSpc>
                <a:spcPct val="80000"/>
              </a:lnSpc>
              <a:spcBef>
                <a:spcPts val="500"/>
              </a:spcBef>
              <a:defRPr sz="2300"/>
            </a:pPr>
            <a:r>
              <a:t>Follow steps on lab web page</a:t>
            </a:r>
            <a:endParaRPr b="1" sz="9500"/>
          </a:p>
          <a:p>
            <a:pPr marL="339470" indent="-339470" defTabSz="905255">
              <a:lnSpc>
                <a:spcPct val="80000"/>
              </a:lnSpc>
              <a:spcBef>
                <a:spcPts val="500"/>
              </a:spcBef>
              <a:defRPr b="1" sz="2300"/>
            </a:pPr>
            <a:r>
              <a:t>Simplify input</a:t>
            </a:r>
            <a:endParaRPr sz="700"/>
          </a:p>
          <a:p>
            <a:pPr lvl="1" marL="735519" indent="-282891" defTabSz="905255">
              <a:lnSpc>
                <a:spcPct val="80000"/>
              </a:lnSpc>
              <a:spcBef>
                <a:spcPts val="500"/>
              </a:spcBef>
              <a:defRPr sz="2300"/>
            </a:pPr>
            <a:r>
              <a:t>Run ls with –l and –t options only</a:t>
            </a:r>
            <a:endParaRPr sz="600"/>
          </a:p>
          <a:p>
            <a:pPr marL="339470" indent="-339470" defTabSz="905255">
              <a:lnSpc>
                <a:spcPct val="80000"/>
              </a:lnSpc>
              <a:spcBef>
                <a:spcPts val="500"/>
              </a:spcBef>
              <a:defRPr b="1" sz="2300"/>
            </a:pPr>
            <a:r>
              <a:t>Debug</a:t>
            </a:r>
            <a:endParaRPr sz="700"/>
          </a:p>
          <a:p>
            <a:pPr lvl="1" marL="735519" indent="-282891" defTabSz="905255">
              <a:lnSpc>
                <a:spcPct val="80000"/>
              </a:lnSpc>
              <a:spcBef>
                <a:spcPts val="500"/>
              </a:spcBef>
              <a:defRPr sz="2300"/>
            </a:pPr>
            <a:r>
              <a:t>Use gdb to figure out what’s wrong </a:t>
            </a:r>
            <a:endParaRPr sz="600"/>
          </a:p>
          <a:p>
            <a:pPr lvl="1" marL="735519" indent="-282891" defTabSz="905255">
              <a:lnSpc>
                <a:spcPct val="80000"/>
              </a:lnSpc>
              <a:spcBef>
                <a:spcPts val="500"/>
              </a:spcBef>
              <a:defRPr sz="2300"/>
            </a:pPr>
            <a:r>
              <a:t>$ gdb ./ls </a:t>
            </a:r>
            <a:endParaRPr sz="9500"/>
          </a:p>
          <a:p>
            <a:pPr lvl="1" marL="735519" indent="-282891" defTabSz="905255">
              <a:lnSpc>
                <a:spcPct val="80000"/>
              </a:lnSpc>
              <a:spcBef>
                <a:spcPts val="500"/>
              </a:spcBef>
              <a:defRPr sz="2300"/>
            </a:pPr>
            <a:r>
              <a:t> (gdb) run –lt wwi-armistice now now1</a:t>
            </a:r>
            <a:endParaRPr sz="600"/>
          </a:p>
          <a:p>
            <a:pPr lvl="1" marL="0" indent="452627" defTabSz="905255">
              <a:lnSpc>
                <a:spcPct val="80000"/>
              </a:lnSpc>
              <a:spcBef>
                <a:spcPts val="500"/>
              </a:spcBef>
              <a:buSzTx/>
              <a:buNone/>
              <a:defRPr sz="2300"/>
            </a:pPr>
            <a:r>
              <a:t>(run from the directory where the compiled ls lives)</a:t>
            </a:r>
            <a:endParaRPr sz="5800"/>
          </a:p>
          <a:p>
            <a:pPr marL="339470" indent="-339470" defTabSz="905255">
              <a:lnSpc>
                <a:spcPct val="80000"/>
              </a:lnSpc>
              <a:spcBef>
                <a:spcPts val="500"/>
              </a:spcBef>
              <a:defRPr b="1" sz="2300"/>
            </a:pPr>
            <a:r>
              <a:t>Patch</a:t>
            </a:r>
            <a:r>
              <a:rPr b="0"/>
              <a:t> </a:t>
            </a:r>
            <a:endParaRPr sz="700"/>
          </a:p>
          <a:p>
            <a:pPr lvl="1" marL="735519" indent="-282891" defTabSz="905255">
              <a:lnSpc>
                <a:spcPct val="80000"/>
              </a:lnSpc>
              <a:spcBef>
                <a:spcPts val="500"/>
              </a:spcBef>
              <a:defRPr sz="2300"/>
            </a:pPr>
            <a:r>
              <a:t>Construct a patch “lab4.diff” containing your fix</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97">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97">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97">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197">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1" fill="hold">
                                  <p:stCondLst>
                                    <p:cond delay="0"/>
                                  </p:stCondLst>
                                  <p:iterate type="el" backwards="0">
                                    <p:tmAbs val="0"/>
                                  </p:iterate>
                                  <p:childTnLst>
                                    <p:set>
                                      <p:cBhvr>
                                        <p:cTn id="24" fill="hold"/>
                                        <p:tgtEl>
                                          <p:spTgt spid="19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7">
                                            <p:txEl>
                                              <p:pRg st="6" end="6"/>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1" fill="hold">
                                  <p:stCondLst>
                                    <p:cond delay="0"/>
                                  </p:stCondLst>
                                  <p:iterate type="el" backwards="0">
                                    <p:tmAbs val="0"/>
                                  </p:iterate>
                                  <p:childTnLst>
                                    <p:set>
                                      <p:cBhvr>
                                        <p:cTn id="31" fill="hold"/>
                                        <p:tgtEl>
                                          <p:spTgt spid="197">
                                            <p:txEl>
                                              <p:pRg st="7" end="7"/>
                                            </p:txEl>
                                          </p:spTgt>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1" fill="hold">
                                  <p:stCondLst>
                                    <p:cond delay="0"/>
                                  </p:stCondLst>
                                  <p:iterate type="el" backwards="0">
                                    <p:tmAbs val="0"/>
                                  </p:iterate>
                                  <p:childTnLst>
                                    <p:set>
                                      <p:cBhvr>
                                        <p:cTn id="34" fill="hold"/>
                                        <p:tgtEl>
                                          <p:spTgt spid="197">
                                            <p:txEl>
                                              <p:pRg st="8" end="8"/>
                                            </p:txEl>
                                          </p:spTgt>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 fill="hold">
                                  <p:stCondLst>
                                    <p:cond delay="0"/>
                                  </p:stCondLst>
                                  <p:iterate type="el" backwards="0">
                                    <p:tmAbs val="0"/>
                                  </p:iterate>
                                  <p:childTnLst>
                                    <p:set>
                                      <p:cBhvr>
                                        <p:cTn id="37" fill="hold"/>
                                        <p:tgtEl>
                                          <p:spTgt spid="197">
                                            <p:txEl>
                                              <p:pRg st="9" end="9"/>
                                            </p:txEl>
                                          </p:spTgt>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 fill="hold">
                                  <p:stCondLst>
                                    <p:cond delay="0"/>
                                  </p:stCondLst>
                                  <p:iterate type="el" backwards="0">
                                    <p:tmAbs val="0"/>
                                  </p:iterate>
                                  <p:childTnLst>
                                    <p:set>
                                      <p:cBhvr>
                                        <p:cTn id="40" fill="hold"/>
                                        <p:tgtEl>
                                          <p:spTgt spid="197">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457200" y="274637"/>
            <a:ext cx="8229600" cy="1143004"/>
          </a:xfrm>
          <a:prstGeom prst="rect">
            <a:avLst/>
          </a:prstGeom>
        </p:spPr>
        <p:txBody>
          <a:bodyPr/>
          <a:lstStyle>
            <a:lvl1pPr>
              <a:defRPr b="1"/>
            </a:lvl1pPr>
          </a:lstStyle>
          <a:p>
            <a:pPr/>
            <a:r>
              <a:t>Lab Hints</a:t>
            </a:r>
          </a:p>
        </p:txBody>
      </p:sp>
      <p:sp>
        <p:nvSpPr>
          <p:cNvPr id="200" name="Shape 200"/>
          <p:cNvSpPr/>
          <p:nvPr>
            <p:ph type="body" idx="1"/>
          </p:nvPr>
        </p:nvSpPr>
        <p:spPr>
          <a:xfrm>
            <a:off x="457200" y="1600200"/>
            <a:ext cx="8229600" cy="4525963"/>
          </a:xfrm>
          <a:prstGeom prst="rect">
            <a:avLst/>
          </a:prstGeom>
        </p:spPr>
        <p:txBody>
          <a:bodyPr/>
          <a:lstStyle/>
          <a:p>
            <a:pPr>
              <a:lnSpc>
                <a:spcPct val="80000"/>
              </a:lnSpc>
              <a:spcBef>
                <a:spcPts val="600"/>
              </a:spcBef>
              <a:defRPr sz="2400"/>
            </a:pPr>
            <a:r>
              <a:t>Don’t forget to answer all questions! (lab4.txt)</a:t>
            </a:r>
          </a:p>
          <a:p>
            <a:pPr>
              <a:lnSpc>
                <a:spcPct val="80000"/>
              </a:lnSpc>
              <a:spcBef>
                <a:spcPts val="600"/>
              </a:spcBef>
              <a:defRPr sz="2400"/>
            </a:pPr>
            <a:r>
              <a:t>Make sure not to submit a reverse patch! (lab4.diff)</a:t>
            </a:r>
          </a:p>
          <a:p>
            <a:pPr>
              <a:lnSpc>
                <a:spcPct val="80000"/>
              </a:lnSpc>
              <a:spcBef>
                <a:spcPts val="500"/>
              </a:spcBef>
              <a:defRPr sz="2400"/>
            </a:pPr>
            <a:r>
              <a:t>“Try to reproduce the problem in your home directory, instead of the $tmp directory. How well does SEASnet do?”</a:t>
            </a:r>
          </a:p>
          <a:p>
            <a:pPr lvl="1" marL="742950" indent="-285750">
              <a:lnSpc>
                <a:spcPct val="80000"/>
              </a:lnSpc>
              <a:spcBef>
                <a:spcPts val="400"/>
              </a:spcBef>
              <a:defRPr sz="2400"/>
            </a:pPr>
            <a:r>
              <a:t>Timestamps represented as seconds since Unix Epoch</a:t>
            </a:r>
          </a:p>
          <a:p>
            <a:pPr lvl="1" marL="742950" indent="-285750">
              <a:lnSpc>
                <a:spcPct val="80000"/>
              </a:lnSpc>
              <a:spcBef>
                <a:spcPts val="400"/>
              </a:spcBef>
              <a:defRPr sz="2400"/>
            </a:pPr>
            <a:r>
              <a:t>SEASnet NFS filesystem has unsigned 32-bit time stamps</a:t>
            </a:r>
          </a:p>
          <a:p>
            <a:pPr lvl="1" marL="742950" indent="-285750">
              <a:lnSpc>
                <a:spcPct val="80000"/>
              </a:lnSpc>
              <a:spcBef>
                <a:spcPts val="400"/>
              </a:spcBef>
              <a:defRPr sz="2400"/>
            </a:pPr>
            <a:r>
              <a:t>Local File System on Linux server has signed 32-bit time stamps files have to be touched on local filesystem: check df –l</a:t>
            </a:r>
          </a:p>
          <a:p>
            <a:pPr>
              <a:lnSpc>
                <a:spcPct val="80000"/>
              </a:lnSpc>
              <a:spcBef>
                <a:spcPts val="600"/>
              </a:spcBef>
              <a:defRPr sz="2400"/>
            </a:pPr>
            <a:r>
              <a:t>Use “info functions” to look for relevant starting point</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xfrm>
            <a:off x="457198" y="274636"/>
            <a:ext cx="8229604" cy="1143004"/>
          </a:xfrm>
          <a:prstGeom prst="rect">
            <a:avLst/>
          </a:prstGeom>
        </p:spPr>
        <p:txBody>
          <a:bodyPr/>
          <a:lstStyle>
            <a:lvl1pPr>
              <a:defRPr>
                <a:latin typeface="+mn-lt"/>
                <a:ea typeface="+mn-ea"/>
                <a:cs typeface="+mn-cs"/>
                <a:sym typeface="Helvetica"/>
              </a:defRPr>
            </a:lvl1pPr>
          </a:lstStyle>
          <a:p>
            <a:pPr/>
            <a:r>
              <a:t>Homework 4 Hints</a:t>
            </a:r>
          </a:p>
        </p:txBody>
      </p:sp>
      <p:sp>
        <p:nvSpPr>
          <p:cNvPr id="203" name="Shape 203"/>
          <p:cNvSpPr/>
          <p:nvPr>
            <p:ph type="body" idx="1"/>
          </p:nvPr>
        </p:nvSpPr>
        <p:spPr>
          <a:xfrm>
            <a:off x="457198" y="1600200"/>
            <a:ext cx="8229604" cy="4525965"/>
          </a:xfrm>
          <a:prstGeom prst="rect">
            <a:avLst/>
          </a:prstGeom>
        </p:spPr>
        <p:txBody>
          <a:bodyPr/>
          <a:lstStyle/>
          <a:p>
            <a:pPr marL="321440" indent="-321440" defTabSz="887150">
              <a:spcBef>
                <a:spcPts val="600"/>
              </a:spcBef>
              <a:defRPr sz="2500">
                <a:latin typeface="+mn-lt"/>
                <a:ea typeface="+mn-ea"/>
                <a:cs typeface="+mn-cs"/>
                <a:sym typeface="Helvetica"/>
              </a:defRPr>
            </a:pPr>
            <a:r>
              <a:t>Write a C program called </a:t>
            </a:r>
            <a:r>
              <a:rPr i="1"/>
              <a:t>sfrob</a:t>
            </a:r>
            <a:endParaRPr i="1"/>
          </a:p>
          <a:p>
            <a:pPr lvl="1" marL="707964" indent="-264388" defTabSz="887150">
              <a:spcBef>
                <a:spcPts val="600"/>
              </a:spcBef>
              <a:defRPr sz="2500">
                <a:latin typeface="+mn-lt"/>
                <a:ea typeface="+mn-ea"/>
                <a:cs typeface="+mn-cs"/>
                <a:sym typeface="Helvetica"/>
              </a:defRPr>
            </a:pPr>
            <a:r>
              <a:t>Reads stdin byte-by-byte </a:t>
            </a:r>
            <a:r>
              <a:rPr b="1"/>
              <a:t>(getchar)</a:t>
            </a:r>
          </a:p>
          <a:p>
            <a:pPr lvl="2" marL="1101444" indent="-214293" defTabSz="887150">
              <a:spcBef>
                <a:spcPts val="300"/>
              </a:spcBef>
              <a:defRPr sz="2500">
                <a:latin typeface="+mn-lt"/>
                <a:ea typeface="+mn-ea"/>
                <a:cs typeface="+mn-cs"/>
                <a:sym typeface="Helvetica"/>
              </a:defRPr>
            </a:pPr>
            <a:r>
              <a:t>Consists of records that are newline-delimited</a:t>
            </a:r>
          </a:p>
          <a:p>
            <a:pPr lvl="1" marL="707964" indent="-264388" defTabSz="887150">
              <a:spcBef>
                <a:spcPts val="600"/>
              </a:spcBef>
              <a:defRPr sz="2500">
                <a:latin typeface="+mn-lt"/>
                <a:ea typeface="+mn-ea"/>
                <a:cs typeface="+mn-cs"/>
                <a:sym typeface="Helvetica"/>
              </a:defRPr>
            </a:pPr>
            <a:r>
              <a:t>Each byte is frobnicated (XOR with dec 42)</a:t>
            </a:r>
          </a:p>
          <a:p>
            <a:pPr lvl="2" marL="1107938" indent="-220787" defTabSz="887150">
              <a:spcBef>
                <a:spcPts val="500"/>
              </a:spcBef>
              <a:defRPr sz="2500">
                <a:latin typeface="+mn-lt"/>
                <a:ea typeface="+mn-ea"/>
                <a:cs typeface="+mn-cs"/>
                <a:sym typeface="Helvetica"/>
              </a:defRPr>
            </a:pPr>
            <a:r>
              <a:t>Sort records without decoding (</a:t>
            </a:r>
            <a:r>
              <a:rPr b="1"/>
              <a:t>qsort, frobcmp</a:t>
            </a:r>
            <a:r>
              <a:t>)</a:t>
            </a:r>
          </a:p>
          <a:p>
            <a:pPr lvl="2" marL="1107938" indent="-220787" defTabSz="887150">
              <a:spcBef>
                <a:spcPts val="500"/>
              </a:spcBef>
              <a:defRPr sz="2500">
                <a:latin typeface="+mn-lt"/>
                <a:ea typeface="+mn-ea"/>
                <a:cs typeface="+mn-cs"/>
                <a:sym typeface="Helvetica"/>
              </a:defRPr>
            </a:pPr>
            <a:r>
              <a:t>Output result in frobnicated encoding to stdout </a:t>
            </a:r>
            <a:r>
              <a:rPr b="1"/>
              <a:t>(putchar)</a:t>
            </a:r>
          </a:p>
          <a:p>
            <a:pPr lvl="1" marL="707964" indent="-264388" defTabSz="887150">
              <a:spcBef>
                <a:spcPts val="600"/>
              </a:spcBef>
              <a:defRPr sz="2500">
                <a:latin typeface="+mn-lt"/>
                <a:ea typeface="+mn-ea"/>
                <a:cs typeface="+mn-cs"/>
                <a:sym typeface="Helvetica"/>
              </a:defRPr>
            </a:pPr>
            <a:r>
              <a:t>Error checking (</a:t>
            </a:r>
            <a:r>
              <a:rPr b="1"/>
              <a:t>fprintf</a:t>
            </a:r>
            <a:r>
              <a:t>)</a:t>
            </a:r>
          </a:p>
          <a:p>
            <a:pPr lvl="1" marL="707964" indent="-264388" defTabSz="887150">
              <a:spcBef>
                <a:spcPts val="600"/>
              </a:spcBef>
              <a:defRPr sz="2500">
                <a:latin typeface="+mn-lt"/>
                <a:ea typeface="+mn-ea"/>
                <a:cs typeface="+mn-cs"/>
                <a:sym typeface="Helvetica"/>
              </a:defRPr>
            </a:pPr>
            <a:r>
              <a:t>Dynamic memory allocation (</a:t>
            </a:r>
            <a:r>
              <a:rPr b="1"/>
              <a:t>malloc, realloc, free</a:t>
            </a:r>
            <a:r>
              <a: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03">
                                            <p:txEl>
                                              <p:pRg st="4" end="4"/>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203">
                                            <p:txEl>
                                              <p:pRg st="5" end="5"/>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203">
                                            <p:txEl>
                                              <p:pRg st="6" end="6"/>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20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3"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457200" y="274637"/>
            <a:ext cx="8229600" cy="1143004"/>
          </a:xfrm>
          <a:prstGeom prst="rect">
            <a:avLst/>
          </a:prstGeom>
        </p:spPr>
        <p:txBody>
          <a:bodyPr/>
          <a:lstStyle>
            <a:lvl1pPr>
              <a:defRPr b="1"/>
            </a:lvl1pPr>
          </a:lstStyle>
          <a:p>
            <a:pPr/>
            <a:r>
              <a:t>Debugging Process</a:t>
            </a:r>
          </a:p>
        </p:txBody>
      </p:sp>
      <p:sp>
        <p:nvSpPr>
          <p:cNvPr id="137" name="Shape 137"/>
          <p:cNvSpPr/>
          <p:nvPr>
            <p:ph type="body" idx="1"/>
          </p:nvPr>
        </p:nvSpPr>
        <p:spPr>
          <a:xfrm>
            <a:off x="457200" y="1600200"/>
            <a:ext cx="8229600" cy="4525963"/>
          </a:xfrm>
          <a:prstGeom prst="rect">
            <a:avLst/>
          </a:prstGeom>
        </p:spPr>
        <p:txBody>
          <a:bodyPr/>
          <a:lstStyle/>
          <a:p>
            <a:pPr/>
            <a:r>
              <a:t>Reproduce the bug</a:t>
            </a:r>
          </a:p>
          <a:p>
            <a:pPr/>
            <a:r>
              <a:t>Simplify program input</a:t>
            </a:r>
          </a:p>
          <a:p>
            <a:pPr/>
            <a:r>
              <a:t>Use a debugger to track down the origin of the problem</a:t>
            </a:r>
          </a:p>
          <a:p>
            <a:pPr/>
            <a:r>
              <a:t>Fix the problem</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37">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3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7"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457200" y="274637"/>
            <a:ext cx="8229600" cy="1143004"/>
          </a:xfrm>
          <a:prstGeom prst="rect">
            <a:avLst/>
          </a:prstGeom>
        </p:spPr>
        <p:txBody>
          <a:bodyPr/>
          <a:lstStyle>
            <a:lvl1pPr>
              <a:defRPr b="1"/>
            </a:lvl1pPr>
          </a:lstStyle>
          <a:p>
            <a:pPr/>
            <a:r>
              <a:t>Run-Time Errors</a:t>
            </a:r>
          </a:p>
        </p:txBody>
      </p:sp>
      <p:sp>
        <p:nvSpPr>
          <p:cNvPr id="140" name="Shape 140"/>
          <p:cNvSpPr/>
          <p:nvPr>
            <p:ph type="body" idx="1"/>
          </p:nvPr>
        </p:nvSpPr>
        <p:spPr>
          <a:xfrm>
            <a:off x="457200" y="1600200"/>
            <a:ext cx="8229600" cy="4525963"/>
          </a:xfrm>
          <a:prstGeom prst="rect">
            <a:avLst/>
          </a:prstGeom>
        </p:spPr>
        <p:txBody>
          <a:bodyPr/>
          <a:lstStyle/>
          <a:p>
            <a:pPr/>
            <a:r>
              <a:t>Segmentation fault</a:t>
            </a:r>
          </a:p>
          <a:p>
            <a:pPr lvl="1" marL="742950" indent="-285750">
              <a:spcBef>
                <a:spcPts val="500"/>
              </a:spcBef>
              <a:defRPr sz="2400"/>
            </a:pPr>
            <a:r>
              <a:t>Program received signal SIGSEGV, Segmentation fault. 0x0000000000400524 in </a:t>
            </a:r>
            <a:r>
              <a:rPr i="1"/>
              <a:t>function </a:t>
            </a:r>
            <a:r>
              <a:t>(arr=0x7fffc902a270, r1=2, c1=5, r2=4, c2=6) at </a:t>
            </a:r>
            <a:r>
              <a:rPr i="1"/>
              <a:t>file.c</a:t>
            </a:r>
            <a:r>
              <a:t>:12</a:t>
            </a:r>
            <a:endParaRPr sz="2800"/>
          </a:p>
          <a:p>
            <a:pPr lvl="2" marL="1143000" indent="-228600">
              <a:spcBef>
                <a:spcPts val="400"/>
              </a:spcBef>
              <a:defRPr sz="2000"/>
            </a:pPr>
            <a:r>
              <a:t>Line number where it crashed and parameters to the function that caused the error</a:t>
            </a:r>
            <a:endParaRPr sz="2400"/>
          </a:p>
          <a:p>
            <a:pPr/>
            <a:r>
              <a:t>Logic Error</a:t>
            </a:r>
          </a:p>
          <a:p>
            <a:pPr lvl="1" marL="742950" indent="-285750">
              <a:spcBef>
                <a:spcPts val="600"/>
              </a:spcBef>
              <a:defRPr sz="2800"/>
            </a:pPr>
            <a:r>
              <a:t>Program will run and exit successfully</a:t>
            </a:r>
          </a:p>
          <a:p>
            <a:pPr/>
            <a:r>
              <a:t>How do we find bugs?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0">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140">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1" fill="hold">
                                  <p:stCondLst>
                                    <p:cond delay="0"/>
                                  </p:stCondLst>
                                  <p:iterate type="el" backwards="0">
                                    <p:tmAbs val="0"/>
                                  </p:iterate>
                                  <p:childTnLst>
                                    <p:set>
                                      <p:cBhvr>
                                        <p:cTn id="13" fill="hold"/>
                                        <p:tgtEl>
                                          <p:spTgt spid="140">
                                            <p:txEl>
                                              <p:pRg st="3" end="3"/>
                                            </p:txEl>
                                          </p:spTgt>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1" fill="hold">
                                  <p:stCondLst>
                                    <p:cond delay="0"/>
                                  </p:stCondLst>
                                  <p:iterate type="el" backwards="0">
                                    <p:tmAbs val="0"/>
                                  </p:iterate>
                                  <p:childTnLst>
                                    <p:set>
                                      <p:cBhvr>
                                        <p:cTn id="16" fill="hold"/>
                                        <p:tgtEl>
                                          <p:spTgt spid="14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0"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457200" y="274637"/>
            <a:ext cx="8229600" cy="1143004"/>
          </a:xfrm>
          <a:prstGeom prst="rect">
            <a:avLst/>
          </a:prstGeom>
        </p:spPr>
        <p:txBody>
          <a:bodyPr/>
          <a:lstStyle>
            <a:lvl1pPr>
              <a:defRPr b="1"/>
            </a:lvl1pPr>
          </a:lstStyle>
          <a:p>
            <a:pPr/>
            <a:r>
              <a:t>Debugger</a:t>
            </a:r>
          </a:p>
        </p:txBody>
      </p:sp>
      <p:sp>
        <p:nvSpPr>
          <p:cNvPr id="143" name="Shape 143"/>
          <p:cNvSpPr/>
          <p:nvPr>
            <p:ph type="body" idx="1"/>
          </p:nvPr>
        </p:nvSpPr>
        <p:spPr>
          <a:xfrm>
            <a:off x="457200" y="1600200"/>
            <a:ext cx="8229600" cy="4525963"/>
          </a:xfrm>
          <a:prstGeom prst="rect">
            <a:avLst/>
          </a:prstGeom>
        </p:spPr>
        <p:txBody>
          <a:bodyPr/>
          <a:lstStyle/>
          <a:p>
            <a:pPr>
              <a:lnSpc>
                <a:spcPct val="90000"/>
              </a:lnSpc>
            </a:pPr>
            <a:r>
              <a:t>A program that is used to run and debug other (target) programs</a:t>
            </a:r>
          </a:p>
          <a:p>
            <a:pPr>
              <a:lnSpc>
                <a:spcPct val="90000"/>
              </a:lnSpc>
            </a:pPr>
            <a:r>
              <a:t>Advantages: </a:t>
            </a:r>
          </a:p>
          <a:p>
            <a:pPr lvl="1" marL="0" indent="457200">
              <a:lnSpc>
                <a:spcPct val="90000"/>
              </a:lnSpc>
              <a:spcBef>
                <a:spcPts val="600"/>
              </a:spcBef>
              <a:buSzTx/>
              <a:buNone/>
              <a:defRPr sz="2800"/>
            </a:pPr>
            <a:r>
              <a:t>Programmer can:</a:t>
            </a:r>
          </a:p>
          <a:p>
            <a:pPr lvl="1" marL="742950" indent="-285750">
              <a:lnSpc>
                <a:spcPct val="90000"/>
              </a:lnSpc>
              <a:spcBef>
                <a:spcPts val="600"/>
              </a:spcBef>
              <a:defRPr sz="2800"/>
            </a:pPr>
            <a:r>
              <a:t>step through source code line by line</a:t>
            </a:r>
          </a:p>
          <a:p>
            <a:pPr lvl="2" marL="1143000" indent="-228600">
              <a:lnSpc>
                <a:spcPct val="90000"/>
              </a:lnSpc>
              <a:spcBef>
                <a:spcPts val="500"/>
              </a:spcBef>
              <a:defRPr sz="2400"/>
            </a:pPr>
            <a:r>
              <a:t>each line is executed on demand </a:t>
            </a:r>
          </a:p>
          <a:p>
            <a:pPr lvl="1" marL="742950" indent="-285750">
              <a:lnSpc>
                <a:spcPct val="90000"/>
              </a:lnSpc>
              <a:spcBef>
                <a:spcPts val="600"/>
              </a:spcBef>
              <a:defRPr sz="2800"/>
            </a:pPr>
            <a:r>
              <a:t>interact with and inspect program at run-time</a:t>
            </a:r>
          </a:p>
          <a:p>
            <a:pPr lvl="1" marL="742950" indent="-285750">
              <a:lnSpc>
                <a:spcPct val="90000"/>
              </a:lnSpc>
              <a:spcBef>
                <a:spcPts val="600"/>
              </a:spcBef>
              <a:defRPr sz="2800"/>
            </a:pPr>
            <a:r>
              <a:t>If program crashes, the debugger outputs where and why it crashed</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43">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43">
                                            <p:txEl>
                                              <p:pRg st="3" end="3"/>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1" fill="hold">
                                  <p:stCondLst>
                                    <p:cond delay="0"/>
                                  </p:stCondLst>
                                  <p:iterate type="el" backwards="0">
                                    <p:tmAbs val="0"/>
                                  </p:iterate>
                                  <p:childTnLst>
                                    <p:set>
                                      <p:cBhvr>
                                        <p:cTn id="21" fill="hold"/>
                                        <p:tgtEl>
                                          <p:spTgt spid="143">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1" fill="hold">
                                  <p:stCondLst>
                                    <p:cond delay="0"/>
                                  </p:stCondLst>
                                  <p:iterate type="el" backwards="0">
                                    <p:tmAbs val="0"/>
                                  </p:iterate>
                                  <p:childTnLst>
                                    <p:set>
                                      <p:cBhvr>
                                        <p:cTn id="24" fill="hold"/>
                                        <p:tgtEl>
                                          <p:spTgt spid="143">
                                            <p:txEl>
                                              <p:pRg st="5" end="5"/>
                                            </p:txEl>
                                          </p:spTgt>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1" fill="hold">
                                  <p:stCondLst>
                                    <p:cond delay="0"/>
                                  </p:stCondLst>
                                  <p:iterate type="el" backwards="0">
                                    <p:tmAbs val="0"/>
                                  </p:iterate>
                                  <p:childTnLst>
                                    <p:set>
                                      <p:cBhvr>
                                        <p:cTn id="27" fill="hold"/>
                                        <p:tgtEl>
                                          <p:spTgt spid="14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3"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457200" y="274637"/>
            <a:ext cx="8229600" cy="1143004"/>
          </a:xfrm>
          <a:prstGeom prst="rect">
            <a:avLst/>
          </a:prstGeom>
        </p:spPr>
        <p:txBody>
          <a:bodyPr/>
          <a:lstStyle>
            <a:lvl1pPr>
              <a:defRPr b="1"/>
            </a:lvl1pPr>
          </a:lstStyle>
          <a:p>
            <a:pPr/>
            <a:r>
              <a:t>GDB – GNU Debugger</a:t>
            </a:r>
          </a:p>
        </p:txBody>
      </p:sp>
      <p:sp>
        <p:nvSpPr>
          <p:cNvPr id="146" name="Shape 146"/>
          <p:cNvSpPr/>
          <p:nvPr>
            <p:ph type="body" idx="1"/>
          </p:nvPr>
        </p:nvSpPr>
        <p:spPr>
          <a:xfrm>
            <a:off x="457200" y="1600200"/>
            <a:ext cx="8229600" cy="4525963"/>
          </a:xfrm>
          <a:prstGeom prst="rect">
            <a:avLst/>
          </a:prstGeom>
        </p:spPr>
        <p:txBody>
          <a:bodyPr/>
          <a:lstStyle/>
          <a:p>
            <a:pPr/>
            <a:r>
              <a:t>Debugger for several languages</a:t>
            </a:r>
          </a:p>
          <a:p>
            <a:pPr lvl="1" marL="742950" indent="-285750">
              <a:spcBef>
                <a:spcPts val="600"/>
              </a:spcBef>
              <a:defRPr sz="2800"/>
            </a:pPr>
            <a:r>
              <a:t>C, C++, Java, Objective-C… more</a:t>
            </a:r>
          </a:p>
          <a:p>
            <a:pPr/>
            <a:r>
              <a:t>Allows you to inspect what the program is doing at a certain point during execution</a:t>
            </a:r>
          </a:p>
          <a:p>
            <a:pPr/>
            <a:r>
              <a:t>Logical errors and segmentation faults are easier to ﬁnd with the help of gdb</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457200" y="274637"/>
            <a:ext cx="8229600" cy="1143004"/>
          </a:xfrm>
          <a:prstGeom prst="rect">
            <a:avLst/>
          </a:prstGeom>
        </p:spPr>
        <p:txBody>
          <a:bodyPr/>
          <a:lstStyle>
            <a:lvl1pPr>
              <a:defRPr b="1"/>
            </a:lvl1pPr>
          </a:lstStyle>
          <a:p>
            <a:pPr/>
            <a:r>
              <a:t>Using GDB</a:t>
            </a:r>
          </a:p>
        </p:txBody>
      </p:sp>
      <p:sp>
        <p:nvSpPr>
          <p:cNvPr id="149" name="Shape 149"/>
          <p:cNvSpPr/>
          <p:nvPr>
            <p:ph type="body" idx="1"/>
          </p:nvPr>
        </p:nvSpPr>
        <p:spPr>
          <a:xfrm>
            <a:off x="533400" y="1231900"/>
            <a:ext cx="8229600" cy="4525963"/>
          </a:xfrm>
          <a:prstGeom prst="rect">
            <a:avLst/>
          </a:prstGeom>
        </p:spPr>
        <p:txBody>
          <a:bodyPr/>
          <a:lstStyle/>
          <a:p>
            <a:pPr marL="447484" indent="-447484" defTabSz="795527">
              <a:spcBef>
                <a:spcPts val="500"/>
              </a:spcBef>
              <a:buFontTx/>
              <a:buAutoNum type="arabicPeriod" startAt="1"/>
              <a:defRPr b="1" sz="2400"/>
            </a:pPr>
            <a:r>
              <a:t>Compile Program </a:t>
            </a:r>
          </a:p>
          <a:p>
            <a:pPr lvl="1" marL="646366" indent="-248602" defTabSz="795527">
              <a:spcBef>
                <a:spcPts val="500"/>
              </a:spcBef>
              <a:defRPr sz="2000"/>
            </a:pPr>
            <a:r>
              <a:t>Normally: </a:t>
            </a:r>
            <a:r>
              <a:rPr>
                <a:latin typeface="Courier New"/>
                <a:ea typeface="Courier New"/>
                <a:cs typeface="Courier New"/>
                <a:sym typeface="Courier New"/>
              </a:rPr>
              <a:t>$ gcc [flags] &lt;source files&gt; -o &lt;output file&gt;</a:t>
            </a:r>
            <a:endParaRPr sz="2400"/>
          </a:p>
          <a:p>
            <a:pPr lvl="1" marL="646366" indent="-248602" defTabSz="795527">
              <a:spcBef>
                <a:spcPts val="500"/>
              </a:spcBef>
              <a:defRPr sz="2000"/>
            </a:pPr>
            <a:r>
              <a:t>Debugging: </a:t>
            </a:r>
            <a:r>
              <a:rPr>
                <a:latin typeface="Courier New"/>
                <a:ea typeface="Courier New"/>
                <a:cs typeface="Courier New"/>
                <a:sym typeface="Courier New"/>
              </a:rPr>
              <a:t>$ gcc [other flags] </a:t>
            </a:r>
            <a:r>
              <a:rPr b="1">
                <a:solidFill>
                  <a:srgbClr val="FF0000"/>
                </a:solidFill>
                <a:latin typeface="Courier New"/>
                <a:ea typeface="Courier New"/>
                <a:cs typeface="Courier New"/>
                <a:sym typeface="Courier New"/>
              </a:rPr>
              <a:t>–g </a:t>
            </a:r>
            <a:r>
              <a:rPr>
                <a:latin typeface="Courier New"/>
                <a:ea typeface="Courier New"/>
                <a:cs typeface="Courier New"/>
                <a:sym typeface="Courier New"/>
              </a:rPr>
              <a:t>&lt;source files&gt; -o &lt;output file&gt;</a:t>
            </a:r>
            <a:endParaRPr sz="2400"/>
          </a:p>
          <a:p>
            <a:pPr lvl="2" marL="994410" indent="-198880" defTabSz="795527">
              <a:spcBef>
                <a:spcPts val="500"/>
              </a:spcBef>
              <a:defRPr sz="2000"/>
            </a:pPr>
            <a:r>
              <a:t>enables built-in debugging support</a:t>
            </a:r>
          </a:p>
          <a:p>
            <a:pPr lvl="2" marL="0" indent="795527" defTabSz="795527">
              <a:spcBef>
                <a:spcPts val="500"/>
              </a:spcBef>
              <a:buSzTx/>
              <a:buNone/>
              <a:defRPr sz="2000"/>
            </a:pPr>
          </a:p>
          <a:p>
            <a:pPr marL="447484" indent="-447484" defTabSz="795527">
              <a:spcBef>
                <a:spcPts val="500"/>
              </a:spcBef>
              <a:buFontTx/>
              <a:buAutoNum type="arabicPeriod" startAt="1"/>
              <a:defRPr b="1" sz="2400"/>
            </a:pPr>
            <a:r>
              <a:t>Specify Program to Debug</a:t>
            </a:r>
          </a:p>
          <a:p>
            <a:pPr lvl="1" marL="646366" indent="-248602" defTabSz="795527">
              <a:spcBef>
                <a:spcPts val="500"/>
              </a:spcBef>
              <a:defRPr sz="2000">
                <a:latin typeface="Courier New"/>
                <a:ea typeface="Courier New"/>
                <a:cs typeface="Courier New"/>
                <a:sym typeface="Courier New"/>
              </a:defRPr>
            </a:pPr>
            <a:r>
              <a:t>$ gdb</a:t>
            </a:r>
            <a:r>
              <a:rPr b="1"/>
              <a:t> </a:t>
            </a:r>
            <a:r>
              <a:t>&lt;executable&gt;</a:t>
            </a:r>
            <a:endParaRPr sz="2400"/>
          </a:p>
          <a:p>
            <a:pPr lvl="1" marL="0" indent="397763" algn="ctr" defTabSz="795527">
              <a:spcBef>
                <a:spcPts val="500"/>
              </a:spcBef>
              <a:buSzTx/>
              <a:buNone/>
              <a:defRPr sz="2000"/>
            </a:pPr>
            <a:r>
              <a:t>or</a:t>
            </a:r>
            <a:endParaRPr sz="2400"/>
          </a:p>
          <a:p>
            <a:pPr lvl="1" marL="646366" indent="-248602" defTabSz="795527">
              <a:spcBef>
                <a:spcPts val="500"/>
              </a:spcBef>
              <a:defRPr sz="2000">
                <a:latin typeface="Courier New"/>
                <a:ea typeface="Courier New"/>
                <a:cs typeface="Courier New"/>
                <a:sym typeface="Courier New"/>
              </a:defRPr>
            </a:pPr>
            <a:r>
              <a:t>$ gdb</a:t>
            </a:r>
          </a:p>
          <a:p>
            <a:pPr lvl="1" marL="646366" indent="-248602" defTabSz="795527">
              <a:spcBef>
                <a:spcPts val="500"/>
              </a:spcBef>
              <a:defRPr sz="2000">
                <a:latin typeface="Courier New"/>
                <a:ea typeface="Courier New"/>
                <a:cs typeface="Courier New"/>
                <a:sym typeface="Courier New"/>
              </a:defRPr>
            </a:pPr>
            <a:r>
              <a:t>(gdb) file &lt;executable&gt;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49">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49">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49">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49">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49">
                                            <p:txEl>
                                              <p:pRg st="5" end="5"/>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1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149">
                                            <p:txEl>
                                              <p:pRg st="7" end="7"/>
                                            </p:txEl>
                                          </p:spTgt>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1" fill="hold">
                                  <p:stCondLst>
                                    <p:cond delay="0"/>
                                  </p:stCondLst>
                                  <p:iterate type="el" backwards="0">
                                    <p:tmAbs val="0"/>
                                  </p:iterate>
                                  <p:childTnLst>
                                    <p:set>
                                      <p:cBhvr>
                                        <p:cTn id="33" fill="hold"/>
                                        <p:tgtEl>
                                          <p:spTgt spid="149">
                                            <p:txEl>
                                              <p:pRg st="8" end="8"/>
                                            </p:txEl>
                                          </p:spTgt>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1" fill="hold">
                                  <p:stCondLst>
                                    <p:cond delay="0"/>
                                  </p:stCondLst>
                                  <p:iterate type="el" backwards="0">
                                    <p:tmAbs val="0"/>
                                  </p:iterate>
                                  <p:childTnLst>
                                    <p:set>
                                      <p:cBhvr>
                                        <p:cTn id="36" fill="hold"/>
                                        <p:tgtEl>
                                          <p:spTgt spid="149">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9"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457200" y="274637"/>
            <a:ext cx="8229600" cy="1143004"/>
          </a:xfrm>
          <a:prstGeom prst="rect">
            <a:avLst/>
          </a:prstGeom>
        </p:spPr>
        <p:txBody>
          <a:bodyPr/>
          <a:lstStyle>
            <a:lvl1pPr>
              <a:defRPr b="1"/>
            </a:lvl1pPr>
          </a:lstStyle>
          <a:p>
            <a:pPr/>
            <a:r>
              <a:t>Using GDB</a:t>
            </a:r>
          </a:p>
        </p:txBody>
      </p:sp>
      <p:sp>
        <p:nvSpPr>
          <p:cNvPr id="152" name="Shape 152"/>
          <p:cNvSpPr/>
          <p:nvPr>
            <p:ph type="body" idx="1"/>
          </p:nvPr>
        </p:nvSpPr>
        <p:spPr>
          <a:xfrm>
            <a:off x="457200" y="1600200"/>
            <a:ext cx="8229600" cy="4525963"/>
          </a:xfrm>
          <a:prstGeom prst="rect">
            <a:avLst/>
          </a:prstGeom>
        </p:spPr>
        <p:txBody>
          <a:bodyPr/>
          <a:lstStyle/>
          <a:p>
            <a:pPr marL="0" indent="0">
              <a:lnSpc>
                <a:spcPct val="90000"/>
              </a:lnSpc>
              <a:spcBef>
                <a:spcPts val="600"/>
              </a:spcBef>
              <a:buSzTx/>
              <a:buNone/>
              <a:defRPr b="1" sz="2500"/>
            </a:pPr>
            <a:r>
              <a:t>3.   Run Program</a:t>
            </a:r>
            <a:endParaRPr sz="2900"/>
          </a:p>
          <a:p>
            <a:pPr lvl="1" marL="742950" indent="-285750">
              <a:lnSpc>
                <a:spcPct val="90000"/>
              </a:lnSpc>
              <a:spcBef>
                <a:spcPts val="600"/>
              </a:spcBef>
              <a:defRPr sz="2500">
                <a:latin typeface="Courier New"/>
                <a:ea typeface="Courier New"/>
                <a:cs typeface="Courier New"/>
                <a:sym typeface="Courier New"/>
              </a:defRPr>
            </a:pPr>
            <a:r>
              <a:t>(gdb) run</a:t>
            </a:r>
            <a:r>
              <a:rPr>
                <a:latin typeface="+mj-lt"/>
                <a:ea typeface="+mj-ea"/>
                <a:cs typeface="+mj-cs"/>
                <a:sym typeface="Calibri"/>
              </a:rPr>
              <a:t>		or</a:t>
            </a:r>
          </a:p>
          <a:p>
            <a:pPr lvl="1" marL="742950" indent="-285750">
              <a:lnSpc>
                <a:spcPct val="90000"/>
              </a:lnSpc>
              <a:spcBef>
                <a:spcPts val="600"/>
              </a:spcBef>
              <a:defRPr sz="2500">
                <a:latin typeface="Courier New"/>
                <a:ea typeface="Courier New"/>
                <a:cs typeface="Courier New"/>
                <a:sym typeface="Courier New"/>
              </a:defRPr>
            </a:pPr>
            <a:r>
              <a:t>(gdb) run [arguments] </a:t>
            </a:r>
            <a:endParaRPr b="1" sz="2800">
              <a:latin typeface="Trebuchet MS"/>
              <a:ea typeface="Trebuchet MS"/>
              <a:cs typeface="Trebuchet MS"/>
              <a:sym typeface="Trebuchet MS"/>
            </a:endParaRPr>
          </a:p>
          <a:p>
            <a:pPr marL="0" indent="0">
              <a:lnSpc>
                <a:spcPct val="90000"/>
              </a:lnSpc>
              <a:spcBef>
                <a:spcPts val="600"/>
              </a:spcBef>
              <a:buSzTx/>
              <a:buNone/>
              <a:defRPr b="1" sz="2500"/>
            </a:pPr>
            <a:r>
              <a:t>4.  In GDB Interactive Shell</a:t>
            </a:r>
            <a:endParaRPr sz="2900"/>
          </a:p>
          <a:p>
            <a:pPr lvl="1" marL="742950" indent="-285750">
              <a:lnSpc>
                <a:spcPct val="90000"/>
              </a:lnSpc>
              <a:spcBef>
                <a:spcPts val="600"/>
              </a:spcBef>
              <a:defRPr sz="2500"/>
            </a:pPr>
            <a:r>
              <a:t>Tab to Autocomplete, up-down arrows to recall history</a:t>
            </a:r>
          </a:p>
          <a:p>
            <a:pPr lvl="1" marL="742950" indent="-285750">
              <a:lnSpc>
                <a:spcPct val="90000"/>
              </a:lnSpc>
              <a:spcBef>
                <a:spcPts val="600"/>
              </a:spcBef>
              <a:defRPr sz="2500">
                <a:latin typeface="Courier New"/>
                <a:ea typeface="Courier New"/>
                <a:cs typeface="Courier New"/>
                <a:sym typeface="Courier New"/>
              </a:defRPr>
            </a:pPr>
            <a:r>
              <a:t>help [command] </a:t>
            </a:r>
            <a:r>
              <a:rPr>
                <a:latin typeface="+mj-lt"/>
                <a:ea typeface="+mj-ea"/>
                <a:cs typeface="+mj-cs"/>
                <a:sym typeface="Calibri"/>
              </a:rPr>
              <a:t>to get more info about a command</a:t>
            </a:r>
          </a:p>
          <a:p>
            <a:pPr marL="0" indent="0">
              <a:lnSpc>
                <a:spcPct val="90000"/>
              </a:lnSpc>
              <a:spcBef>
                <a:spcPts val="600"/>
              </a:spcBef>
              <a:buSzTx/>
              <a:buNone/>
              <a:defRPr b="1" sz="2500"/>
            </a:pPr>
            <a:r>
              <a:t>5.  Exit the gdb Debugger</a:t>
            </a:r>
            <a:endParaRPr sz="2900"/>
          </a:p>
          <a:p>
            <a:pPr lvl="1" marL="742950" indent="-285750">
              <a:lnSpc>
                <a:spcPct val="90000"/>
              </a:lnSpc>
              <a:spcBef>
                <a:spcPts val="600"/>
              </a:spcBef>
              <a:defRPr sz="2500">
                <a:latin typeface="Courier New"/>
                <a:ea typeface="Courier New"/>
                <a:cs typeface="Courier New"/>
                <a:sym typeface="Courier New"/>
              </a:defRPr>
            </a:pPr>
            <a:r>
              <a:t>(gdb) quit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2">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52">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52">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52">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5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2">
                                            <p:txEl>
                                              <p:pRg st="5" end="5"/>
                                            </p:txEl>
                                          </p:spTgt>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1" fill="hold">
                                  <p:stCondLst>
                                    <p:cond delay="0"/>
                                  </p:stCondLst>
                                  <p:iterate type="el" backwards="0">
                                    <p:tmAbs val="0"/>
                                  </p:iterate>
                                  <p:childTnLst>
                                    <p:set>
                                      <p:cBhvr>
                                        <p:cTn id="27" fill="hold"/>
                                        <p:tgtEl>
                                          <p:spTgt spid="152">
                                            <p:txEl>
                                              <p:pRg st="6" end="6"/>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1" fill="hold">
                                  <p:stCondLst>
                                    <p:cond delay="0"/>
                                  </p:stCondLst>
                                  <p:iterate type="el" backwards="0">
                                    <p:tmAbs val="0"/>
                                  </p:iterate>
                                  <p:childTnLst>
                                    <p:set>
                                      <p:cBhvr>
                                        <p:cTn id="30" fill="hold"/>
                                        <p:tgtEl>
                                          <p:spTgt spid="15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2"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457200" y="274637"/>
            <a:ext cx="8229600" cy="1143004"/>
          </a:xfrm>
          <a:prstGeom prst="rect">
            <a:avLst/>
          </a:prstGeom>
        </p:spPr>
        <p:txBody>
          <a:bodyPr/>
          <a:lstStyle>
            <a:lvl1pPr>
              <a:defRPr b="1"/>
            </a:lvl1pPr>
          </a:lstStyle>
          <a:p>
            <a:pPr/>
            <a:r>
              <a:t>Setting Breakpoints</a:t>
            </a:r>
          </a:p>
        </p:txBody>
      </p:sp>
      <p:sp>
        <p:nvSpPr>
          <p:cNvPr id="155" name="Shape 155"/>
          <p:cNvSpPr/>
          <p:nvPr>
            <p:ph type="body" idx="1"/>
          </p:nvPr>
        </p:nvSpPr>
        <p:spPr>
          <a:xfrm>
            <a:off x="457200" y="1600200"/>
            <a:ext cx="8229600" cy="4525963"/>
          </a:xfrm>
          <a:prstGeom prst="rect">
            <a:avLst/>
          </a:prstGeom>
        </p:spPr>
        <p:txBody>
          <a:bodyPr/>
          <a:lstStyle/>
          <a:p>
            <a:pPr>
              <a:lnSpc>
                <a:spcPct val="80000"/>
              </a:lnSpc>
              <a:spcBef>
                <a:spcPts val="600"/>
              </a:spcBef>
              <a:defRPr sz="2700"/>
            </a:pPr>
            <a:r>
              <a:t>Breakpoints</a:t>
            </a:r>
          </a:p>
          <a:p>
            <a:pPr lvl="1" marL="742950" indent="-285750">
              <a:lnSpc>
                <a:spcPct val="80000"/>
              </a:lnSpc>
              <a:spcBef>
                <a:spcPts val="500"/>
              </a:spcBef>
              <a:defRPr sz="2300"/>
            </a:pPr>
            <a:r>
              <a:t>used to stop the running program at a specific point</a:t>
            </a:r>
          </a:p>
          <a:p>
            <a:pPr lvl="1" marL="742950" indent="-285750">
              <a:lnSpc>
                <a:spcPct val="80000"/>
              </a:lnSpc>
              <a:spcBef>
                <a:spcPts val="500"/>
              </a:spcBef>
              <a:defRPr sz="2300"/>
            </a:pPr>
            <a:r>
              <a:t>If the program reaches that location when running, it will pause and prompt you for another command</a:t>
            </a:r>
          </a:p>
          <a:p>
            <a:pPr>
              <a:lnSpc>
                <a:spcPct val="80000"/>
              </a:lnSpc>
              <a:spcBef>
                <a:spcPts val="600"/>
              </a:spcBef>
              <a:defRPr sz="2700"/>
            </a:pPr>
            <a:r>
              <a:t>Example:</a:t>
            </a:r>
          </a:p>
          <a:p>
            <a:pPr lvl="1" marL="742950" indent="-285750">
              <a:lnSpc>
                <a:spcPct val="80000"/>
              </a:lnSpc>
              <a:spcBef>
                <a:spcPts val="500"/>
              </a:spcBef>
              <a:defRPr sz="2300">
                <a:latin typeface="Courier New"/>
                <a:ea typeface="Courier New"/>
                <a:cs typeface="Courier New"/>
                <a:sym typeface="Courier New"/>
              </a:defRPr>
            </a:pPr>
            <a:r>
              <a:t>(gdb) break file1.c:6</a:t>
            </a:r>
          </a:p>
          <a:p>
            <a:pPr lvl="2" marL="1143000" indent="-228600">
              <a:lnSpc>
                <a:spcPct val="80000"/>
              </a:lnSpc>
              <a:spcBef>
                <a:spcPts val="400"/>
              </a:spcBef>
              <a:defRPr sz="2000"/>
            </a:pPr>
            <a:r>
              <a:t>Program will pause when it reaches line 6 of file1.c</a:t>
            </a:r>
          </a:p>
          <a:p>
            <a:pPr lvl="1" marL="742950" indent="-285750">
              <a:lnSpc>
                <a:spcPct val="80000"/>
              </a:lnSpc>
              <a:spcBef>
                <a:spcPts val="500"/>
              </a:spcBef>
              <a:defRPr sz="2300">
                <a:latin typeface="Courier New"/>
                <a:ea typeface="Courier New"/>
                <a:cs typeface="Courier New"/>
                <a:sym typeface="Courier New"/>
              </a:defRPr>
            </a:pPr>
            <a:r>
              <a:t>(gdb) break my_function</a:t>
            </a:r>
          </a:p>
          <a:p>
            <a:pPr lvl="2" marL="1143000" indent="-228600">
              <a:lnSpc>
                <a:spcPct val="80000"/>
              </a:lnSpc>
              <a:spcBef>
                <a:spcPts val="400"/>
              </a:spcBef>
              <a:defRPr sz="2000"/>
            </a:pPr>
            <a:r>
              <a:t>Program will pause at the first line of </a:t>
            </a:r>
            <a:r>
              <a:rPr>
                <a:latin typeface="Courier New"/>
                <a:ea typeface="Courier New"/>
                <a:cs typeface="Courier New"/>
                <a:sym typeface="Courier New"/>
              </a:rPr>
              <a:t>my_function </a:t>
            </a:r>
            <a:r>
              <a:t>every time it is called</a:t>
            </a:r>
          </a:p>
          <a:p>
            <a:pPr lvl="1" marL="742950" indent="-285750">
              <a:lnSpc>
                <a:spcPct val="80000"/>
              </a:lnSpc>
              <a:spcBef>
                <a:spcPts val="500"/>
              </a:spcBef>
              <a:defRPr sz="2300">
                <a:latin typeface="Courier New"/>
                <a:ea typeface="Courier New"/>
                <a:cs typeface="Courier New"/>
                <a:sym typeface="Courier New"/>
              </a:defRPr>
            </a:pPr>
            <a:r>
              <a:t>(gdb) break [</a:t>
            </a:r>
            <a:r>
              <a:rPr i="1"/>
              <a:t>position</a:t>
            </a:r>
            <a:r>
              <a:t>] if </a:t>
            </a:r>
            <a:r>
              <a:rPr i="1"/>
              <a:t>expression</a:t>
            </a:r>
          </a:p>
          <a:p>
            <a:pPr lvl="2" marL="1143000" indent="-228600">
              <a:lnSpc>
                <a:spcPct val="80000"/>
              </a:lnSpc>
              <a:spcBef>
                <a:spcPts val="400"/>
              </a:spcBef>
              <a:defRPr sz="2000"/>
            </a:pPr>
            <a:r>
              <a:t>Program will pause at specified position only when the expression evaluates to true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55">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55">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55">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5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5">
                                            <p:txEl>
                                              <p:pRg st="5" end="5"/>
                                            </p:txEl>
                                          </p:spTgt>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1" fill="hold">
                                  <p:stCondLst>
                                    <p:cond delay="0"/>
                                  </p:stCondLst>
                                  <p:iterate type="el" backwards="0">
                                    <p:tmAbs val="0"/>
                                  </p:iterate>
                                  <p:childTnLst>
                                    <p:set>
                                      <p:cBhvr>
                                        <p:cTn id="27" fill="hold"/>
                                        <p:tgtEl>
                                          <p:spTgt spid="155">
                                            <p:txEl>
                                              <p:pRg st="6" end="6"/>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1" fill="hold">
                                  <p:stCondLst>
                                    <p:cond delay="0"/>
                                  </p:stCondLst>
                                  <p:iterate type="el" backwards="0">
                                    <p:tmAbs val="0"/>
                                  </p:iterate>
                                  <p:childTnLst>
                                    <p:set>
                                      <p:cBhvr>
                                        <p:cTn id="30" fill="hold"/>
                                        <p:tgtEl>
                                          <p:spTgt spid="155">
                                            <p:txEl>
                                              <p:pRg st="7" end="7"/>
                                            </p:txEl>
                                          </p:spTgt>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1" fill="hold">
                                  <p:stCondLst>
                                    <p:cond delay="0"/>
                                  </p:stCondLst>
                                  <p:iterate type="el" backwards="0">
                                    <p:tmAbs val="0"/>
                                  </p:iterate>
                                  <p:childTnLst>
                                    <p:set>
                                      <p:cBhvr>
                                        <p:cTn id="33" fill="hold"/>
                                        <p:tgtEl>
                                          <p:spTgt spid="155">
                                            <p:txEl>
                                              <p:pRg st="8" end="8"/>
                                            </p:txEl>
                                          </p:spTgt>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1" fill="hold">
                                  <p:stCondLst>
                                    <p:cond delay="0"/>
                                  </p:stCondLst>
                                  <p:iterate type="el" backwards="0">
                                    <p:tmAbs val="0"/>
                                  </p:iterate>
                                  <p:childTnLst>
                                    <p:set>
                                      <p:cBhvr>
                                        <p:cTn id="36" fill="hold"/>
                                        <p:tgtEl>
                                          <p:spTgt spid="155">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5"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