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424909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algn="ctr">
              <a:buFontTx/>
              <a:defRPr>
                <a:solidFill>
                  <a:srgbClr val="888888"/>
                </a:solidFill>
              </a:defRPr>
            </a:lvl2pPr>
            <a:lvl3pPr algn="ctr">
              <a:buFontTx/>
              <a:defRPr>
                <a:solidFill>
                  <a:srgbClr val="888888"/>
                </a:solidFill>
              </a:defRPr>
            </a:lvl3pPr>
            <a:lvl4pPr algn="ctr">
              <a:buFontTx/>
              <a:defRPr>
                <a:solidFill>
                  <a:srgbClr val="888888"/>
                </a:solidFill>
              </a:defRPr>
            </a:lvl4pPr>
            <a:lvl5pPr algn="ctr">
              <a:buFontTx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  <a:buChar char="»"/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buFontTx/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defRPr>
                <a:latin typeface="Arial"/>
                <a:ea typeface="Arial"/>
                <a:cs typeface="Arial"/>
                <a:sym typeface="Arial"/>
              </a:defRPr>
            </a:lvl4pPr>
            <a:lvl5pPr marL="2235200" indent="-406400">
              <a:buFontTx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384894" y="6245225"/>
            <a:ext cx="301907" cy="288822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FontTx/>
              <a:buChar char="»"/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buFontTx/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defRPr>
                <a:latin typeface="Arial"/>
                <a:ea typeface="Arial"/>
                <a:cs typeface="Arial"/>
                <a:sym typeface="Arial"/>
              </a:defRPr>
            </a:lvl4pPr>
            <a:lvl5pPr marL="2235200" indent="-406400">
              <a:buFontTx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8384894" y="6245225"/>
            <a:ext cx="301907" cy="288822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661306" indent="-204106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2pPr>
            <a:lvl3pPr marL="1104900" indent="-1905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3pPr>
            <a:lvl4pPr marL="16002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4pPr>
            <a:lvl5pPr marL="20574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702128" indent="-244928">
              <a:spcBef>
                <a:spcPts val="500"/>
              </a:spcBef>
              <a:buFontTx/>
              <a:defRPr sz="2400" b="1"/>
            </a:lvl2pPr>
            <a:lvl3pPr marL="1143000" indent="-228600">
              <a:spcBef>
                <a:spcPts val="500"/>
              </a:spcBef>
              <a:buFontTx/>
              <a:defRPr sz="2400" b="1"/>
            </a:lvl3pPr>
            <a:lvl4pPr marL="1645920" indent="-274320">
              <a:spcBef>
                <a:spcPts val="500"/>
              </a:spcBef>
              <a:buFontTx/>
              <a:defRPr sz="2400" b="1"/>
            </a:lvl4pPr>
            <a:lvl5pPr marL="2103120" indent="-274320">
              <a:spcBef>
                <a:spcPts val="500"/>
              </a:spcBef>
              <a:buFontTx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600074" indent="-142874">
              <a:spcBef>
                <a:spcPts val="300"/>
              </a:spcBef>
              <a:buFontTx/>
              <a:defRPr sz="1400"/>
            </a:lvl2pPr>
            <a:lvl3pPr marL="1047750" indent="-133350">
              <a:spcBef>
                <a:spcPts val="300"/>
              </a:spcBef>
              <a:buFontTx/>
              <a:defRPr sz="1400"/>
            </a:lvl3pPr>
            <a:lvl4pPr marL="1531619" indent="-160019">
              <a:spcBef>
                <a:spcPts val="300"/>
              </a:spcBef>
              <a:buFontTx/>
              <a:defRPr sz="1400"/>
            </a:lvl4pPr>
            <a:lvl5pPr marL="1988820" indent="-160020">
              <a:spcBef>
                <a:spcPts val="300"/>
              </a:spcBef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2054617" y="2421620"/>
            <a:ext cx="5208898" cy="2413325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CS35L-5 Week 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2020569" y="351788"/>
            <a:ext cx="5100323" cy="617224"/>
          </a:xfrm>
          <a:prstGeom prst="rect">
            <a:avLst/>
          </a:prstGeom>
        </p:spPr>
        <p:txBody>
          <a:bodyPr lIns="0" tIns="0" rIns="0" bIns="0"/>
          <a:lstStyle>
            <a:lvl1pPr indent="12700">
              <a:tabLst>
                <a:tab pos="2120900" algn="l"/>
              </a:tabLst>
              <a:defRPr sz="4000" spc="-100"/>
            </a:lvl1pPr>
          </a:lstStyle>
          <a:p>
            <a:r>
              <a:t>Example System Calls</a:t>
            </a:r>
          </a:p>
        </p:txBody>
      </p:sp>
      <p:sp>
        <p:nvSpPr>
          <p:cNvPr id="178" name="Shape 178"/>
          <p:cNvSpPr/>
          <p:nvPr/>
        </p:nvSpPr>
        <p:spPr>
          <a:xfrm>
            <a:off x="534669" y="1595119"/>
            <a:ext cx="8826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•</a:t>
            </a:r>
          </a:p>
        </p:txBody>
      </p:sp>
      <p:sp>
        <p:nvSpPr>
          <p:cNvPr id="179" name="Shape 179"/>
          <p:cNvSpPr/>
          <p:nvPr/>
        </p:nvSpPr>
        <p:spPr>
          <a:xfrm>
            <a:off x="877569" y="1604008"/>
            <a:ext cx="194564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400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pid_t</a:t>
            </a:r>
            <a:r>
              <a:rPr spc="-94"/>
              <a:t> </a:t>
            </a:r>
            <a:r>
              <a:rPr b="1"/>
              <a:t>getpid</a:t>
            </a:r>
            <a:r>
              <a:t>(void)</a:t>
            </a:r>
          </a:p>
        </p:txBody>
      </p:sp>
      <p:sp>
        <p:nvSpPr>
          <p:cNvPr id="180" name="Shape 180"/>
          <p:cNvSpPr/>
          <p:nvPr/>
        </p:nvSpPr>
        <p:spPr>
          <a:xfrm>
            <a:off x="534669" y="2227577"/>
            <a:ext cx="88267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•</a:t>
            </a:r>
          </a:p>
        </p:txBody>
      </p:sp>
      <p:sp>
        <p:nvSpPr>
          <p:cNvPr id="181" name="Shape 181"/>
          <p:cNvSpPr/>
          <p:nvPr/>
        </p:nvSpPr>
        <p:spPr>
          <a:xfrm>
            <a:off x="534669" y="2880359"/>
            <a:ext cx="8826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•</a:t>
            </a:r>
          </a:p>
        </p:txBody>
      </p:sp>
      <p:sp>
        <p:nvSpPr>
          <p:cNvPr id="182" name="Shape 182"/>
          <p:cNvSpPr/>
          <p:nvPr/>
        </p:nvSpPr>
        <p:spPr>
          <a:xfrm>
            <a:off x="877568" y="1856738"/>
            <a:ext cx="7571741" cy="1513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12750" indent="-285750">
              <a:buSzPct val="100000"/>
              <a:buChar char="–"/>
              <a:tabLst>
                <a:tab pos="406400" algn="l"/>
              </a:tabLst>
              <a:defRPr sz="1200" spc="-5">
                <a:latin typeface="Arial"/>
                <a:ea typeface="Arial"/>
                <a:cs typeface="Arial"/>
                <a:sym typeface="Arial"/>
              </a:defRPr>
            </a:pPr>
            <a:r>
              <a:t>Returns </a:t>
            </a:r>
            <a:r>
              <a:rPr spc="0"/>
              <a:t>the process ID </a:t>
            </a:r>
            <a:r>
              <a:rPr spc="5"/>
              <a:t>of </a:t>
            </a:r>
            <a:r>
              <a:rPr spc="0"/>
              <a:t>the </a:t>
            </a:r>
            <a:r>
              <a:t>calling</a:t>
            </a:r>
            <a:r>
              <a:rPr spc="-35"/>
              <a:t> </a:t>
            </a:r>
            <a:r>
              <a:rPr spc="0"/>
              <a:t>process</a:t>
            </a:r>
          </a:p>
          <a:p>
            <a:pPr>
              <a:tabLst>
                <a:tab pos="406400" algn="l"/>
              </a:tabLst>
              <a:defRPr sz="1200" spc="-5">
                <a:latin typeface="Arial"/>
                <a:ea typeface="Arial"/>
                <a:cs typeface="Arial"/>
                <a:sym typeface="Arial"/>
              </a:defRPr>
            </a:pPr>
            <a:endParaRPr spc="0"/>
          </a:p>
          <a:p>
            <a:pPr indent="12700">
              <a:spcBef>
                <a:spcPts val="300"/>
              </a:spcBef>
              <a:defRPr sz="1400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1"/>
              <a:t>dup</a:t>
            </a:r>
            <a:r>
              <a:t>(int</a:t>
            </a:r>
            <a:r>
              <a:rPr spc="-85"/>
              <a:t> </a:t>
            </a:r>
            <a:r>
              <a:t>fd)</a:t>
            </a:r>
          </a:p>
          <a:p>
            <a:pPr marL="412750" marR="5080" indent="-285750">
              <a:lnSpc>
                <a:spcPct val="79900"/>
              </a:lnSpc>
              <a:spcBef>
                <a:spcPts val="500"/>
              </a:spcBef>
              <a:buSzPct val="100000"/>
              <a:buChar char="–"/>
              <a:tabLst>
                <a:tab pos="406400" algn="l"/>
              </a:tabLst>
              <a:defRPr sz="1200" spc="-5">
                <a:latin typeface="Arial"/>
                <a:ea typeface="Arial"/>
                <a:cs typeface="Arial"/>
                <a:sym typeface="Arial"/>
              </a:defRPr>
            </a:pPr>
            <a:r>
              <a:t>Duplicates </a:t>
            </a:r>
            <a:r>
              <a:rPr spc="0"/>
              <a:t>a </a:t>
            </a:r>
            <a:r>
              <a:t>file descriptor </a:t>
            </a:r>
            <a:r>
              <a:rPr spc="0"/>
              <a:t>fd. </a:t>
            </a:r>
            <a:r>
              <a:t>Returns </a:t>
            </a:r>
            <a:r>
              <a:rPr spc="0"/>
              <a:t>a second </a:t>
            </a:r>
            <a:r>
              <a:t>file descriptor </a:t>
            </a:r>
            <a:r>
              <a:rPr spc="0"/>
              <a:t>that points </a:t>
            </a:r>
            <a:r>
              <a:t>to </a:t>
            </a:r>
            <a:r>
              <a:rPr spc="0"/>
              <a:t>the same </a:t>
            </a:r>
            <a:r>
              <a:t>file table entry.</a:t>
            </a:r>
          </a:p>
          <a:p>
            <a:pPr marR="5080">
              <a:lnSpc>
                <a:spcPct val="79900"/>
              </a:lnSpc>
              <a:spcBef>
                <a:spcPts val="500"/>
              </a:spcBef>
              <a:tabLst>
                <a:tab pos="406400" algn="l"/>
              </a:tabLst>
              <a:defRPr sz="1200" spc="-5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12700">
              <a:spcBef>
                <a:spcPts val="300"/>
              </a:spcBef>
              <a:defRPr sz="1400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1"/>
              <a:t>fstat</a:t>
            </a:r>
            <a:r>
              <a:t>(int filedes, struct stat</a:t>
            </a:r>
            <a:r>
              <a:rPr spc="-55"/>
              <a:t> </a:t>
            </a:r>
            <a:r>
              <a:t>*buf)</a:t>
            </a:r>
          </a:p>
          <a:p>
            <a:pPr marL="412750" indent="-285750">
              <a:spcBef>
                <a:spcPts val="700"/>
              </a:spcBef>
              <a:buSzPct val="100000"/>
              <a:buChar char="–"/>
              <a:tabLst>
                <a:tab pos="406400" algn="l"/>
              </a:tabLst>
              <a:defRPr sz="1200" spc="-5">
                <a:latin typeface="Arial"/>
                <a:ea typeface="Arial"/>
                <a:cs typeface="Arial"/>
                <a:sym typeface="Arial"/>
              </a:defRPr>
            </a:pPr>
            <a:r>
              <a:t>Returns information </a:t>
            </a:r>
            <a:r>
              <a:rPr spc="0"/>
              <a:t>about the </a:t>
            </a:r>
            <a:r>
              <a:t>file with </a:t>
            </a:r>
            <a:r>
              <a:rPr spc="0"/>
              <a:t>the </a:t>
            </a:r>
            <a:r>
              <a:t>descriptor filedes into</a:t>
            </a:r>
            <a:r>
              <a:rPr spc="160"/>
              <a:t> </a:t>
            </a:r>
            <a:r>
              <a:rPr spc="0"/>
              <a:t>buf</a:t>
            </a:r>
          </a:p>
        </p:txBody>
      </p:sp>
      <p:grpSp>
        <p:nvGrpSpPr>
          <p:cNvPr id="191" name="Group 191"/>
          <p:cNvGrpSpPr/>
          <p:nvPr/>
        </p:nvGrpSpPr>
        <p:grpSpPr>
          <a:xfrm>
            <a:off x="623569" y="3659974"/>
            <a:ext cx="5016884" cy="2786547"/>
            <a:chOff x="0" y="0"/>
            <a:chExt cx="5016883" cy="2786545"/>
          </a:xfrm>
        </p:grpSpPr>
        <p:sp>
          <p:nvSpPr>
            <p:cNvPr id="183" name="Shape 183"/>
            <p:cNvSpPr/>
            <p:nvPr/>
          </p:nvSpPr>
          <p:spPr>
            <a:xfrm>
              <a:off x="106045" y="0"/>
              <a:ext cx="1056641" cy="1647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05433" marR="5080" indent="-293367">
                <a:lnSpc>
                  <a:spcPct val="134900"/>
                </a:lnSpc>
                <a:defRPr sz="1000" spc="-9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struct stat</a:t>
              </a:r>
              <a:r>
                <a:rPr spc="-110"/>
                <a:t> </a:t>
              </a:r>
              <a:r>
                <a:rPr spc="0"/>
                <a:t>{</a:t>
              </a:r>
            </a:p>
            <a:p>
              <a:pPr marL="305433" marR="5080" indent="-293367">
                <a:lnSpc>
                  <a:spcPct val="134900"/>
                </a:lnSpc>
                <a:defRPr sz="1000" spc="-9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spc="0"/>
                <a:t>    </a:t>
              </a:r>
              <a:r>
                <a:t>dev_t</a:t>
              </a:r>
            </a:p>
            <a:p>
              <a:pPr marL="305433" marR="5080" indent="-293367">
                <a:lnSpc>
                  <a:spcPct val="134900"/>
                </a:lnSpc>
                <a:defRPr sz="1000" spc="-9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ino_t    mode_t  </a:t>
              </a:r>
              <a:r>
                <a:rPr spc="-15"/>
                <a:t>nl</a:t>
              </a:r>
              <a:r>
                <a:rPr spc="-4"/>
                <a:t>i</a:t>
              </a:r>
              <a:r>
                <a:rPr spc="-15"/>
                <a:t>n</a:t>
              </a:r>
              <a:r>
                <a:rPr spc="-4"/>
                <a:t>k</a:t>
              </a:r>
              <a:r>
                <a:rPr spc="-15"/>
                <a:t>_</a:t>
              </a:r>
              <a:r>
                <a:rPr spc="0"/>
                <a:t>t  </a:t>
              </a:r>
              <a:r>
                <a:t>uid_t  gid_t  dev_t  off_t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1148970" y="205189"/>
              <a:ext cx="739142" cy="146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R="5080" indent="12700">
                <a:lnSpc>
                  <a:spcPct val="135300"/>
                </a:lnSpc>
                <a:defRPr sz="1000" spc="-9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st_dev;  st_ino;  </a:t>
              </a:r>
              <a:r>
                <a:rPr spc="-15"/>
                <a:t>st_mode;  s</a:t>
              </a:r>
              <a:r>
                <a:rPr spc="-4"/>
                <a:t>t</a:t>
              </a:r>
              <a:r>
                <a:rPr spc="-15"/>
                <a:t>_n</a:t>
              </a:r>
              <a:r>
                <a:rPr spc="-4"/>
                <a:t>l</a:t>
              </a:r>
              <a:r>
                <a:rPr spc="-15"/>
                <a:t>in</a:t>
              </a:r>
              <a:r>
                <a:rPr spc="-4"/>
                <a:t>k;  </a:t>
              </a:r>
              <a:r>
                <a:t>st_uid;  st_gid;  </a:t>
              </a:r>
              <a:r>
                <a:rPr spc="-15"/>
                <a:t>st_rdev;  st_size;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2046351" y="174141"/>
              <a:ext cx="2720977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>
                <a:defRPr sz="1000" spc="-4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ID of device </a:t>
              </a:r>
              <a:r>
                <a:rPr spc="-15"/>
                <a:t>containing </a:t>
              </a:r>
              <a:r>
                <a:rPr spc="-9"/>
                <a:t>file</a:t>
              </a:r>
              <a:r>
                <a:rPr spc="-70"/>
                <a:t> </a:t>
              </a:r>
              <a:r>
                <a:t>*/</a:t>
              </a:r>
            </a:p>
            <a:p>
              <a:pPr indent="12700">
                <a:spcBef>
                  <a:spcPts val="400"/>
                </a:spcBef>
                <a:defRPr sz="1000" spc="-4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inode number</a:t>
              </a:r>
              <a:r>
                <a:rPr spc="-114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z="1000" spc="-4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15"/>
                <a:t>protection</a:t>
              </a:r>
              <a:r>
                <a:rPr spc="-70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z="1000" spc="-4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number </a:t>
              </a:r>
              <a:r>
                <a:t>of </a:t>
              </a:r>
              <a:r>
                <a:rPr spc="-9"/>
                <a:t>hard links</a:t>
              </a:r>
              <a:r>
                <a:rPr spc="-130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z="1000" spc="-4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user ID of owner</a:t>
              </a:r>
              <a:r>
                <a:rPr spc="-104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z="1000" spc="-4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group ID </a:t>
              </a:r>
              <a:r>
                <a:t>of </a:t>
              </a:r>
              <a:r>
                <a:rPr spc="-9"/>
                <a:t>owner</a:t>
              </a:r>
              <a:r>
                <a:rPr spc="-125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z="1000" spc="-4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device </a:t>
              </a:r>
              <a:r>
                <a:t>ID </a:t>
              </a:r>
              <a:r>
                <a:rPr spc="-9"/>
                <a:t>(if special file)</a:t>
              </a:r>
              <a:r>
                <a:rPr spc="-130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z="1000" spc="-4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total size, </a:t>
              </a:r>
              <a:r>
                <a:t>in </a:t>
              </a:r>
              <a:r>
                <a:rPr spc="-9"/>
                <a:t>bytes</a:t>
              </a:r>
              <a:r>
                <a:rPr spc="-130"/>
                <a:t> </a:t>
              </a:r>
              <a:r>
                <a:rPr spc="-9"/>
                <a:t>*/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406400" y="1682272"/>
              <a:ext cx="4540885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>
                <a:defRPr sz="1000" spc="-9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blksize_t st_blksize; </a:t>
              </a:r>
              <a:r>
                <a:rPr spc="-4"/>
                <a:t>/* </a:t>
              </a:r>
              <a:r>
                <a:t>blocksize for file system I/O</a:t>
              </a:r>
              <a:r>
                <a:rPr spc="-135"/>
                <a:t> </a:t>
              </a:r>
              <a:r>
                <a:t>*/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407799" y="1851378"/>
              <a:ext cx="659132" cy="6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 algn="just">
                <a:spcBef>
                  <a:spcPts val="400"/>
                </a:spcBef>
                <a:defRPr sz="1000" spc="-15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blkcnt_t</a:t>
              </a:r>
            </a:p>
            <a:p>
              <a:pPr marR="161925" indent="12700" algn="just">
                <a:lnSpc>
                  <a:spcPct val="134900"/>
                </a:lnSpc>
                <a:defRPr sz="1000" spc="-15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ti</a:t>
              </a:r>
              <a:r>
                <a:rPr spc="-4"/>
                <a:t>m</a:t>
              </a:r>
              <a:r>
                <a:t>e</a:t>
              </a:r>
              <a:r>
                <a:rPr spc="-4"/>
                <a:t>_t  </a:t>
              </a:r>
              <a:r>
                <a:t>ti</a:t>
              </a:r>
              <a:r>
                <a:rPr spc="-4"/>
                <a:t>m</a:t>
              </a:r>
              <a:r>
                <a:t>e</a:t>
              </a:r>
              <a:r>
                <a:rPr spc="-4"/>
                <a:t>_t  </a:t>
              </a:r>
              <a:r>
                <a:t>ti</a:t>
              </a:r>
              <a:r>
                <a:rPr spc="-4"/>
                <a:t>m</a:t>
              </a:r>
              <a:r>
                <a:t>e</a:t>
              </a:r>
              <a:r>
                <a:rPr spc="-4"/>
                <a:t>_t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09600" y="1851378"/>
              <a:ext cx="817881" cy="656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 algn="just">
                <a:spcBef>
                  <a:spcPts val="400"/>
                </a:spcBef>
                <a:defRPr sz="1000" spc="-15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st_blocks;</a:t>
              </a:r>
            </a:p>
            <a:p>
              <a:pPr marR="83185" indent="12700" algn="just">
                <a:lnSpc>
                  <a:spcPct val="134900"/>
                </a:lnSpc>
                <a:defRPr sz="1000" spc="-15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</a:t>
              </a:r>
              <a:r>
                <a:rPr spc="-4"/>
                <a:t>t</a:t>
              </a:r>
              <a:r>
                <a:t>_a</a:t>
              </a:r>
              <a:r>
                <a:rPr spc="-4"/>
                <a:t>t</a:t>
              </a:r>
              <a:r>
                <a:t>im</a:t>
              </a:r>
              <a:r>
                <a:rPr spc="-4"/>
                <a:t>e;  </a:t>
              </a:r>
              <a:r>
                <a:t>s</a:t>
              </a:r>
              <a:r>
                <a:rPr spc="-4"/>
                <a:t>t</a:t>
              </a:r>
              <a:r>
                <a:t>_m</a:t>
              </a:r>
              <a:r>
                <a:rPr spc="-4"/>
                <a:t>t</a:t>
              </a:r>
              <a:r>
                <a:t>im</a:t>
              </a:r>
              <a:r>
                <a:rPr spc="-4"/>
                <a:t>e;  </a:t>
              </a:r>
              <a:r>
                <a:t>s</a:t>
              </a:r>
              <a:r>
                <a:rPr spc="-4"/>
                <a:t>t</a:t>
              </a:r>
              <a:r>
                <a:t>_c</a:t>
              </a:r>
              <a:r>
                <a:rPr spc="-4"/>
                <a:t>t</a:t>
              </a:r>
              <a:r>
                <a:t>im</a:t>
              </a:r>
              <a:r>
                <a:rPr spc="-4"/>
                <a:t>e;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2059051" y="1907704"/>
              <a:ext cx="295783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>
                <a:defRPr sz="1000" spc="-4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number </a:t>
              </a:r>
              <a:r>
                <a:t>of </a:t>
              </a:r>
              <a:r>
                <a:rPr spc="-9"/>
                <a:t>512B blocks allocated</a:t>
              </a:r>
              <a:r>
                <a:rPr spc="-130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z="1000" spc="-4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time of last access</a:t>
              </a:r>
              <a:r>
                <a:rPr spc="-110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z="1000" spc="-4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time of last </a:t>
              </a:r>
              <a:r>
                <a:rPr spc="-15"/>
                <a:t>modification</a:t>
              </a:r>
              <a:r>
                <a:rPr spc="-60"/>
                <a:t> </a:t>
              </a:r>
              <a:r>
                <a:rPr spc="-9"/>
                <a:t>*/</a:t>
              </a:r>
            </a:p>
            <a:p>
              <a:pPr indent="12700">
                <a:spcBef>
                  <a:spcPts val="400"/>
                </a:spcBef>
                <a:defRPr sz="1000" spc="-4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/* </a:t>
              </a:r>
              <a:r>
                <a:rPr spc="-9"/>
                <a:t>time of last status change</a:t>
              </a:r>
              <a:r>
                <a:rPr spc="-125"/>
                <a:t> </a:t>
              </a:r>
              <a:r>
                <a:t>*/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0" y="2646845"/>
              <a:ext cx="18415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>
                <a:defRPr sz="1000" spc="-15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  <a:r>
                <a:rPr spc="0"/>
                <a:t>;</a:t>
              </a:r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Library Functions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defRPr sz="2900"/>
            </a:pPr>
            <a:r>
              <a:t>Functions that are a part of standard C library</a:t>
            </a:r>
          </a:p>
          <a:p>
            <a:pPr marL="315468" indent="-315468" defTabSz="841247">
              <a:defRPr sz="2900"/>
            </a:pPr>
            <a:r>
              <a:t>To avoid system call overhead use equivalent library functions</a:t>
            </a:r>
          </a:p>
          <a:p>
            <a:pPr marL="683512" lvl="1" indent="-262890" defTabSz="841247">
              <a:spcBef>
                <a:spcPts val="600"/>
              </a:spcBef>
              <a:defRPr sz="2500"/>
            </a:pPr>
            <a:r>
              <a:t>getchar, putchar vs. read, write (for standard I/O)</a:t>
            </a:r>
          </a:p>
          <a:p>
            <a:pPr marL="683512" lvl="1" indent="-262890" defTabSz="841247">
              <a:spcBef>
                <a:spcPts val="600"/>
              </a:spcBef>
              <a:defRPr sz="2500"/>
            </a:pPr>
            <a:r>
              <a:t>fopen, fclose vs. open, close (for file I/O), etc.</a:t>
            </a:r>
          </a:p>
          <a:p>
            <a:pPr marL="315468" indent="-315468" defTabSz="841247">
              <a:defRPr sz="2900"/>
            </a:pPr>
            <a:r>
              <a:t>How do these functions perform privileged operations?</a:t>
            </a:r>
          </a:p>
          <a:p>
            <a:pPr marL="683512" lvl="1" indent="-262890" defTabSz="841247">
              <a:spcBef>
                <a:spcPts val="600"/>
              </a:spcBef>
              <a:defRPr sz="2500"/>
            </a:pPr>
            <a:r>
              <a:t>They make system calls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So What’s the Point?</a:t>
            </a:r>
          </a:p>
        </p:txBody>
      </p:sp>
      <p:pic>
        <p:nvPicPr>
          <p:cNvPr id="197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1447800"/>
            <a:ext cx="4495800" cy="480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4648200" y="1447799"/>
            <a:ext cx="4114800" cy="496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Many library functions invoke system calls indirectly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So why use library calls?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Usually equivalent library functions make fewer system calls</a:t>
            </a:r>
          </a:p>
          <a:p>
            <a:pPr marL="285750" indent="-285750">
              <a:buSzPct val="100000"/>
              <a:buFont typeface="Arial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non-frequent switches from user mode to kernel mode =&gt; less overhead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10936014" y="810665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Unbuffered vs. Buffered I/O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/>
            </a:pPr>
            <a:r>
              <a:t>Unbuffered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Every byte is read/written by the kernel through a system call </a:t>
            </a:r>
          </a:p>
          <a:p>
            <a:pPr>
              <a:lnSpc>
                <a:spcPct val="90000"/>
              </a:lnSpc>
              <a:defRPr b="1"/>
            </a:pPr>
            <a:r>
              <a:t>Buffered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collect as many bytes as possible (in a buffer) and read more than a single byte (into buffer) at a time and use one system call for a block of bytes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=&gt; Buffered I/O decreases the number of read/write system calls and the corresponding overhead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534669" y="1597658"/>
            <a:ext cx="123827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•</a:t>
            </a:r>
          </a:p>
        </p:txBody>
      </p:sp>
      <p:sp>
        <p:nvSpPr>
          <p:cNvPr id="204" name="Shape 204"/>
          <p:cNvSpPr/>
          <p:nvPr/>
        </p:nvSpPr>
        <p:spPr>
          <a:xfrm>
            <a:off x="877568" y="1646427"/>
            <a:ext cx="7701916" cy="939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90000"/>
              </a:lnSpc>
              <a:defRPr sz="2200" spc="-4">
                <a:latin typeface="Arial"/>
                <a:ea typeface="Arial"/>
                <a:cs typeface="Arial"/>
                <a:sym typeface="Arial"/>
              </a:defRPr>
            </a:pPr>
            <a:r>
              <a:t>Write</a:t>
            </a:r>
            <a:r>
              <a:rPr spc="4"/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tr2b</a:t>
            </a:r>
            <a:r>
              <a:rPr spc="-71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tr2u</a:t>
            </a:r>
            <a:r>
              <a:rPr spc="-70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programs </a:t>
            </a:r>
            <a:r>
              <a:rPr spc="0"/>
              <a:t>in</a:t>
            </a:r>
            <a:r>
              <a:t> 'C'</a:t>
            </a:r>
            <a:r>
              <a:rPr spc="0"/>
              <a:t> </a:t>
            </a:r>
            <a:r>
              <a:t>that transliterates</a:t>
            </a:r>
            <a:r>
              <a:rPr spc="4"/>
              <a:t> </a:t>
            </a:r>
            <a:r>
              <a:rPr spc="0"/>
              <a:t>bytes.  </a:t>
            </a:r>
            <a:r>
              <a:t>They </a:t>
            </a:r>
            <a:r>
              <a:rPr spc="0"/>
              <a:t>take </a:t>
            </a:r>
            <a:r>
              <a:t>two arguments 'from' and 'to'. The programs will  transliterate every byte </a:t>
            </a:r>
            <a:r>
              <a:rPr spc="0"/>
              <a:t>in </a:t>
            </a:r>
            <a:r>
              <a:t>'from' </a:t>
            </a:r>
            <a:r>
              <a:rPr spc="0"/>
              <a:t>to </a:t>
            </a:r>
            <a:r>
              <a:t>corresponding </a:t>
            </a:r>
            <a:r>
              <a:rPr spc="0"/>
              <a:t>byte </a:t>
            </a:r>
            <a:r>
              <a:t>in</a:t>
            </a:r>
            <a:r>
              <a:rPr spc="30"/>
              <a:t> </a:t>
            </a:r>
            <a:r>
              <a:t>'to'</a:t>
            </a:r>
          </a:p>
        </p:txBody>
      </p:sp>
      <p:sp>
        <p:nvSpPr>
          <p:cNvPr id="205" name="Shape 205"/>
          <p:cNvSpPr/>
          <p:nvPr/>
        </p:nvSpPr>
        <p:spPr>
          <a:xfrm>
            <a:off x="991869" y="2627627"/>
            <a:ext cx="15303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206" name="Shape 206"/>
          <p:cNvSpPr/>
          <p:nvPr/>
        </p:nvSpPr>
        <p:spPr>
          <a:xfrm>
            <a:off x="991869" y="3401059"/>
            <a:ext cx="1530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207" name="Shape 207"/>
          <p:cNvSpPr/>
          <p:nvPr/>
        </p:nvSpPr>
        <p:spPr>
          <a:xfrm>
            <a:off x="1277618" y="2639059"/>
            <a:ext cx="4688843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./tr2b 'abcd' 'wxyz' </a:t>
            </a:r>
            <a:r>
              <a:rPr spc="0"/>
              <a:t>&lt;</a:t>
            </a:r>
            <a:r>
              <a:rPr spc="-75"/>
              <a:t> </a:t>
            </a:r>
            <a:r>
              <a:t>bigfile.txt</a:t>
            </a:r>
          </a:p>
          <a:p>
            <a:pPr marL="412750" indent="-228600">
              <a:spcBef>
                <a:spcPts val="600"/>
              </a:spcBef>
              <a:buSzPct val="100000"/>
              <a:buChar char="•"/>
              <a:tabLst>
                <a:tab pos="406400" algn="l"/>
              </a:tabLst>
              <a:defRPr sz="2200" spc="-4">
                <a:latin typeface="Arial"/>
                <a:ea typeface="Arial"/>
                <a:cs typeface="Arial"/>
                <a:sym typeface="Arial"/>
              </a:defRPr>
            </a:pPr>
            <a:r>
              <a:t>Replace 'a' with 'w', 'b' with 'x',</a:t>
            </a:r>
            <a:r>
              <a:rPr spc="-39"/>
              <a:t> </a:t>
            </a:r>
            <a:r>
              <a:t>etc</a:t>
            </a:r>
          </a:p>
          <a:p>
            <a:pPr indent="12700">
              <a:spcBef>
                <a:spcPts val="700"/>
              </a:spcBef>
              <a:defRPr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./tr2b 'mno' 'pqr' </a:t>
            </a:r>
            <a:r>
              <a:rPr spc="0"/>
              <a:t>&lt;</a:t>
            </a:r>
            <a:r>
              <a:rPr spc="-75"/>
              <a:t> </a:t>
            </a:r>
            <a:r>
              <a:t>bigfile.txt</a:t>
            </a:r>
          </a:p>
        </p:txBody>
      </p:sp>
      <p:sp>
        <p:nvSpPr>
          <p:cNvPr id="208" name="Shape 208"/>
          <p:cNvSpPr/>
          <p:nvPr/>
        </p:nvSpPr>
        <p:spPr>
          <a:xfrm>
            <a:off x="534669" y="3740148"/>
            <a:ext cx="123827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•</a:t>
            </a:r>
          </a:p>
        </p:txBody>
      </p:sp>
      <p:sp>
        <p:nvSpPr>
          <p:cNvPr id="209" name="Shape 209"/>
          <p:cNvSpPr/>
          <p:nvPr/>
        </p:nvSpPr>
        <p:spPr>
          <a:xfrm>
            <a:off x="534669" y="4444998"/>
            <a:ext cx="123827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•</a:t>
            </a:r>
          </a:p>
        </p:txBody>
      </p:sp>
      <p:sp>
        <p:nvSpPr>
          <p:cNvPr id="210" name="Shape 210"/>
          <p:cNvSpPr/>
          <p:nvPr/>
        </p:nvSpPr>
        <p:spPr>
          <a:xfrm>
            <a:off x="534669" y="5449570"/>
            <a:ext cx="123827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•</a:t>
            </a:r>
          </a:p>
        </p:txBody>
      </p:sp>
      <p:sp>
        <p:nvSpPr>
          <p:cNvPr id="211" name="Shape 211"/>
          <p:cNvSpPr/>
          <p:nvPr/>
        </p:nvSpPr>
        <p:spPr>
          <a:xfrm>
            <a:off x="877569" y="3793997"/>
            <a:ext cx="7202169" cy="233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9213" indent="12700">
              <a:lnSpc>
                <a:spcPts val="2300"/>
              </a:lnSpc>
              <a:defRPr sz="2200" spc="-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tr2b</a:t>
            </a:r>
            <a:r>
              <a:rPr spc="-690"/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getchar </a:t>
            </a:r>
            <a:r>
              <a:rPr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putchar </a:t>
            </a:r>
            <a:r>
              <a:rPr>
                <a:latin typeface="Arial"/>
                <a:ea typeface="Arial"/>
                <a:cs typeface="Arial"/>
                <a:sym typeface="Arial"/>
              </a:rPr>
              <a:t>to read from STDIN and  write to</a:t>
            </a:r>
            <a:r>
              <a:rPr spc="-5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pc="-9">
                <a:latin typeface="Arial"/>
                <a:ea typeface="Arial"/>
                <a:cs typeface="Arial"/>
                <a:sym typeface="Arial"/>
              </a:rPr>
              <a:t>STDOUT.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R="5080" indent="12700">
              <a:lnSpc>
                <a:spcPts val="2300"/>
              </a:lnSpc>
              <a:spcBef>
                <a:spcPts val="800"/>
              </a:spcBef>
              <a:defRPr sz="2200" spc="-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tr2u </a:t>
            </a:r>
            <a:r>
              <a:rPr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spc="-9">
                <a:latin typeface="Arial"/>
                <a:ea typeface="Arial"/>
                <a:cs typeface="Arial"/>
                <a:sym typeface="Arial"/>
              </a:rPr>
              <a:t>write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>
                <a:latin typeface="Arial"/>
                <a:ea typeface="Arial"/>
                <a:cs typeface="Arial"/>
                <a:sym typeface="Arial"/>
              </a:rPr>
              <a:t>read and write each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byte,  </a:t>
            </a:r>
            <a:r>
              <a:rPr>
                <a:latin typeface="Arial"/>
                <a:ea typeface="Arial"/>
                <a:cs typeface="Arial"/>
                <a:sym typeface="Arial"/>
              </a:rPr>
              <a:t>instead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of </a:t>
            </a:r>
            <a:r>
              <a:rPr>
                <a:latin typeface="Arial"/>
                <a:ea typeface="Arial"/>
                <a:cs typeface="Arial"/>
                <a:sym typeface="Arial"/>
              </a:rPr>
              <a:t>using getchar and putchar. The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nbyte </a:t>
            </a:r>
            <a:r>
              <a:rPr>
                <a:latin typeface="Arial"/>
                <a:ea typeface="Arial"/>
                <a:cs typeface="Arial"/>
                <a:sym typeface="Arial"/>
              </a:rPr>
              <a:t>argument  should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be 1 so </a:t>
            </a:r>
            <a:r>
              <a:rPr>
                <a:latin typeface="Arial"/>
                <a:ea typeface="Arial"/>
                <a:cs typeface="Arial"/>
                <a:sym typeface="Arial"/>
              </a:rPr>
              <a:t>it reads/writes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>
                <a:latin typeface="Arial"/>
                <a:ea typeface="Arial"/>
                <a:cs typeface="Arial"/>
                <a:sym typeface="Arial"/>
              </a:rPr>
              <a:t>single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byte </a:t>
            </a:r>
            <a:r>
              <a:rPr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spc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>
                <a:latin typeface="Arial"/>
                <a:ea typeface="Arial"/>
                <a:cs typeface="Arial"/>
                <a:sym typeface="Arial"/>
              </a:rPr>
              <a:t> time.</a:t>
            </a:r>
          </a:p>
          <a:p>
            <a:pPr indent="12700">
              <a:spcBef>
                <a:spcPts val="400"/>
              </a:spcBef>
              <a:defRPr sz="2200" spc="-4">
                <a:latin typeface="Arial"/>
                <a:ea typeface="Arial"/>
                <a:cs typeface="Arial"/>
                <a:sym typeface="Arial"/>
              </a:defRPr>
            </a:pPr>
            <a:r>
              <a:t>Test </a:t>
            </a:r>
            <a:r>
              <a:rPr spc="0"/>
              <a:t>it </a:t>
            </a:r>
            <a:r>
              <a:t>on </a:t>
            </a:r>
            <a:r>
              <a:rPr spc="0"/>
              <a:t>a </a:t>
            </a:r>
            <a:r>
              <a:t>big file with 5000000</a:t>
            </a:r>
            <a:r>
              <a:rPr spc="-25"/>
              <a:t> </a:t>
            </a:r>
            <a:r>
              <a:rPr spc="0"/>
              <a:t>bytes</a:t>
            </a:r>
          </a:p>
          <a:p>
            <a:pPr indent="12700">
              <a:spcBef>
                <a:spcPts val="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$ head --bytes=# /dev/urandom &gt; output.txt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1014728" y="510540"/>
            <a:ext cx="7114542" cy="670562"/>
          </a:xfrm>
          <a:prstGeom prst="rect">
            <a:avLst/>
          </a:prstGeom>
        </p:spPr>
        <p:txBody>
          <a:bodyPr lIns="0" tIns="0" rIns="0" bIns="0"/>
          <a:lstStyle/>
          <a:p>
            <a:pPr indent="2221228" algn="l">
              <a:defRPr spc="-100"/>
            </a:pPr>
            <a:r>
              <a:t>Labora</a:t>
            </a:r>
            <a:r>
              <a:rPr spc="0"/>
              <a:t>t</a:t>
            </a:r>
            <a:r>
              <a:t>o</a:t>
            </a:r>
            <a:r>
              <a:rPr spc="0"/>
              <a:t>ry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time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and </a:t>
            </a:r>
            <a:r>
              <a:t>strace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457200" y="1589690"/>
            <a:ext cx="8229600" cy="4876800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600"/>
              </a:spcBef>
              <a:defRPr sz="2700" b="1"/>
            </a:pPr>
            <a:r>
              <a:rPr dirty="0"/>
              <a:t>time [</a:t>
            </a:r>
            <a:r>
              <a:rPr b="0" i="1" dirty="0"/>
              <a:t>options</a:t>
            </a:r>
            <a:r>
              <a:rPr dirty="0"/>
              <a:t>] </a:t>
            </a:r>
            <a:r>
              <a:rPr b="0" i="1" dirty="0"/>
              <a:t>command</a:t>
            </a:r>
            <a:r>
              <a:rPr dirty="0"/>
              <a:t> [</a:t>
            </a:r>
            <a:r>
              <a:rPr b="0" i="1" dirty="0"/>
              <a:t>arguments...</a:t>
            </a:r>
            <a:r>
              <a:rPr dirty="0"/>
              <a:t>] </a:t>
            </a:r>
            <a:r>
              <a:rPr b="0" dirty="0"/>
              <a:t> </a:t>
            </a:r>
          </a:p>
          <a:p>
            <a:pPr marL="339470" indent="-339470" defTabSz="905255">
              <a:spcBef>
                <a:spcPts val="600"/>
              </a:spcBef>
              <a:defRPr sz="2700"/>
            </a:pPr>
            <a:r>
              <a:rPr dirty="0"/>
              <a:t>Output: </a:t>
            </a:r>
          </a:p>
          <a:p>
            <a:pPr marL="735519" lvl="1" indent="-282891" defTabSz="905255">
              <a:spcBef>
                <a:spcPts val="500"/>
              </a:spcBef>
              <a:defRPr sz="2300"/>
            </a:pPr>
            <a:r>
              <a:rPr dirty="0"/>
              <a:t>real 0m4.866s: elapsed time as read from a wall clock</a:t>
            </a:r>
            <a:endParaRPr sz="2700" dirty="0"/>
          </a:p>
          <a:p>
            <a:pPr marL="735519" lvl="1" indent="-282891" defTabSz="905255">
              <a:spcBef>
                <a:spcPts val="500"/>
              </a:spcBef>
              <a:defRPr sz="2300"/>
            </a:pPr>
            <a:r>
              <a:rPr dirty="0"/>
              <a:t>user 0m0.001s: the CPU time used by your process </a:t>
            </a:r>
          </a:p>
          <a:p>
            <a:pPr marL="735519" lvl="1" indent="-282891" defTabSz="905255">
              <a:spcBef>
                <a:spcPts val="500"/>
              </a:spcBef>
              <a:defRPr sz="2300"/>
            </a:pPr>
            <a:r>
              <a:rPr dirty="0"/>
              <a:t>sys 0m0.021s: the CPU time used by the system on behalf of your process</a:t>
            </a:r>
            <a:endParaRPr sz="2700" dirty="0"/>
          </a:p>
          <a:p>
            <a:pPr marL="339470" indent="-339470" defTabSz="905255">
              <a:spcBef>
                <a:spcPts val="600"/>
              </a:spcBef>
              <a:defRPr sz="2700" b="1"/>
            </a:pPr>
            <a:r>
              <a:rPr dirty="0"/>
              <a:t>strace</a:t>
            </a:r>
            <a:r>
              <a:rPr b="0" dirty="0"/>
              <a:t>: intercepts and prints out system calls to stderr or to an output file</a:t>
            </a:r>
          </a:p>
          <a:p>
            <a:pPr marL="735519" lvl="1" indent="-282891" defTabSz="905255">
              <a:spcBef>
                <a:spcPts val="500"/>
              </a:spcBef>
              <a:defRPr sz="2300"/>
            </a:pPr>
            <a:r>
              <a:rPr dirty="0"/>
              <a:t>$ strace –o strace_output ./tr2b ‘AB’ ‘XY’ &lt; input.txt</a:t>
            </a:r>
          </a:p>
          <a:p>
            <a:pPr marL="735519" lvl="1" indent="-282891" defTabSz="905255">
              <a:spcBef>
                <a:spcPts val="500"/>
              </a:spcBef>
              <a:defRPr sz="2300"/>
            </a:pPr>
            <a:r>
              <a:rPr dirty="0"/>
              <a:t>$ strace –o strace_output2 ./tr2u ‘AB’ ‘XY’ &lt; input.txt   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The Kernel - core of OS</a:t>
            </a:r>
          </a:p>
        </p:txBody>
      </p:sp>
      <p:pic>
        <p:nvPicPr>
          <p:cNvPr id="13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8901" y="2066407"/>
            <a:ext cx="4352397" cy="346761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391281" y="1725928"/>
            <a:ext cx="3593431" cy="415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93172" indent="-180472">
              <a:buSzPct val="10000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Interface between hardware and software</a:t>
            </a:r>
          </a:p>
          <a:p>
            <a:pPr marL="193172" indent="-180472">
              <a:buSzPct val="10000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marL="193172" indent="-180472">
              <a:buSzPct val="10000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Controls access to system resources: memory, I/O, CPU</a:t>
            </a:r>
          </a:p>
          <a:p>
            <a:pPr marL="193172" indent="-180472">
              <a:buSzPct val="10000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endParaRPr/>
          </a:p>
          <a:p>
            <a:pPr marL="193172" indent="-180472">
              <a:buSzPct val="100000"/>
              <a:buChar char="•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Ensures protection and fair allocation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sz="3800" b="1"/>
            </a:lvl1pPr>
          </a:lstStyle>
          <a:p>
            <a:r>
              <a:t>Goals for Protection and Fairness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850391">
              <a:spcBef>
                <a:spcPts val="600"/>
              </a:spcBef>
              <a:defRPr sz="2600"/>
            </a:pPr>
            <a:r>
              <a:t>System resources are shared between processes.</a:t>
            </a:r>
          </a:p>
          <a:p>
            <a:pPr marL="318897" indent="-318897" defTabSz="850391">
              <a:spcBef>
                <a:spcPts val="600"/>
              </a:spcBef>
              <a:defRPr sz="2600"/>
            </a:pPr>
            <a:r>
              <a:t>Goals:</a:t>
            </a:r>
          </a:p>
          <a:p>
            <a:pPr marL="690943" lvl="1" indent="-265747" defTabSz="850391">
              <a:spcBef>
                <a:spcPts val="500"/>
              </a:spcBef>
              <a:defRPr sz="2300" b="1"/>
            </a:pPr>
            <a:r>
              <a:t>I/O Protection</a:t>
            </a:r>
          </a:p>
          <a:p>
            <a:pPr marL="1062988" lvl="2" indent="-212597" defTabSz="850391">
              <a:spcBef>
                <a:spcPts val="400"/>
              </a:spcBef>
              <a:defRPr sz="2000"/>
            </a:pPr>
            <a:r>
              <a:t>Prevent processes from performing illegal I/O operations</a:t>
            </a:r>
          </a:p>
          <a:p>
            <a:pPr marL="690943" lvl="1" indent="-265747" defTabSz="850391">
              <a:spcBef>
                <a:spcPts val="500"/>
              </a:spcBef>
              <a:defRPr sz="2300" b="1"/>
            </a:pPr>
            <a:r>
              <a:t>Memory Protection</a:t>
            </a:r>
          </a:p>
          <a:p>
            <a:pPr marL="1062988" lvl="2" indent="-212597" defTabSz="850391">
              <a:spcBef>
                <a:spcPts val="400"/>
              </a:spcBef>
              <a:defRPr sz="2000"/>
            </a:pPr>
            <a:r>
              <a:t>Prevent processes from accessing illegal memory and modifying kernel code and data structures</a:t>
            </a:r>
          </a:p>
          <a:p>
            <a:pPr marL="690943" lvl="1" indent="-265747" defTabSz="850391">
              <a:spcBef>
                <a:spcPts val="500"/>
              </a:spcBef>
              <a:defRPr sz="2300" b="1"/>
            </a:pPr>
            <a:r>
              <a:t>CPU Protection</a:t>
            </a:r>
          </a:p>
          <a:p>
            <a:pPr marL="1062988" lvl="2" indent="-212597" defTabSz="850391">
              <a:spcBef>
                <a:spcPts val="400"/>
              </a:spcBef>
              <a:defRPr sz="2000"/>
            </a:pPr>
            <a:r>
              <a:t>Prevent a process from using the CPU for too long</a:t>
            </a:r>
          </a:p>
          <a:p>
            <a:pPr marL="0" indent="0" defTabSz="850391">
              <a:spcBef>
                <a:spcPts val="600"/>
              </a:spcBef>
              <a:buSzTx/>
              <a:buNone/>
              <a:defRPr sz="2600"/>
            </a:pPr>
            <a:r>
              <a:t>=&gt; instructions that might affect goals are privileged and can only be executed by </a:t>
            </a:r>
            <a:r>
              <a:rPr i="1"/>
              <a:t>trusted</a:t>
            </a:r>
            <a:r>
              <a:t> </a:t>
            </a:r>
            <a:r>
              <a:rPr i="1"/>
              <a:t>code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12182" y="2244088"/>
            <a:ext cx="3958523" cy="283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defRPr spc="-5">
                <a:latin typeface="Arial"/>
                <a:ea typeface="Arial"/>
                <a:cs typeface="Arial"/>
                <a:sym typeface="Arial"/>
              </a:defRPr>
            </a:pPr>
            <a:r>
              <a:t>Core of </a:t>
            </a:r>
            <a:r>
              <a:rPr spc="0"/>
              <a:t>OS software </a:t>
            </a:r>
            <a:r>
              <a:rPr b="1"/>
              <a:t>executing</a:t>
            </a:r>
            <a:r>
              <a:rPr b="1" spc="-80"/>
              <a:t> </a:t>
            </a:r>
            <a:r>
              <a:rPr b="1" spc="0"/>
              <a:t>in  </a:t>
            </a:r>
            <a:r>
              <a:rPr b="1"/>
              <a:t>supervisor</a:t>
            </a:r>
            <a:r>
              <a:rPr b="1" spc="-80"/>
              <a:t> </a:t>
            </a:r>
            <a:r>
              <a:t>state</a:t>
            </a:r>
          </a:p>
          <a:p>
            <a:pPr marR="5080" indent="12700">
              <a:defRPr spc="-5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12700">
              <a:spcBef>
                <a:spcPts val="800"/>
              </a:spcBef>
              <a:defRPr b="1" spc="-5">
                <a:latin typeface="Arial"/>
                <a:ea typeface="Arial"/>
                <a:cs typeface="Arial"/>
                <a:sym typeface="Arial"/>
              </a:defRPr>
            </a:pPr>
            <a:r>
              <a:t>Trusted</a:t>
            </a:r>
            <a:r>
              <a:rPr spc="-55"/>
              <a:t> </a:t>
            </a:r>
            <a:r>
              <a:rPr spc="-10"/>
              <a:t>software:</a:t>
            </a:r>
          </a:p>
          <a:p>
            <a:pPr marL="180472" marR="20320" indent="-180472">
              <a:buSzPct val="100000"/>
              <a:buChar char="•"/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Manages </a:t>
            </a:r>
            <a:r>
              <a:rPr spc="-5"/>
              <a:t>hardware resources  (CPU, Memory and</a:t>
            </a:r>
            <a:r>
              <a:rPr spc="-69"/>
              <a:t> </a:t>
            </a:r>
            <a:r>
              <a:rPr spc="0"/>
              <a:t>I/O)</a:t>
            </a:r>
          </a:p>
          <a:p>
            <a:pPr marL="180472" marR="5080" indent="-180472">
              <a:spcBef>
                <a:spcPts val="600"/>
              </a:spcBef>
              <a:buSzPct val="100000"/>
              <a:buChar char="•"/>
              <a:defRPr spc="-10">
                <a:latin typeface="Arial"/>
                <a:ea typeface="Arial"/>
                <a:cs typeface="Arial"/>
                <a:sym typeface="Arial"/>
              </a:defRPr>
            </a:pPr>
            <a:r>
              <a:t>Implements </a:t>
            </a:r>
            <a:r>
              <a:rPr spc="-5"/>
              <a:t>protection  mechanisms that could not</a:t>
            </a:r>
            <a:r>
              <a:rPr spc="-69"/>
              <a:t> </a:t>
            </a:r>
            <a:r>
              <a:rPr spc="-5"/>
              <a:t>be  </a:t>
            </a:r>
            <a:r>
              <a:t>changed through </a:t>
            </a:r>
            <a:r>
              <a:rPr spc="-5"/>
              <a:t>actions </a:t>
            </a:r>
            <a:r>
              <a:t>of  untrusted </a:t>
            </a:r>
            <a:r>
              <a:rPr spc="-5"/>
              <a:t>software in </a:t>
            </a:r>
            <a:r>
              <a:t>user  space</a:t>
            </a:r>
          </a:p>
        </p:txBody>
      </p:sp>
      <p:sp>
        <p:nvSpPr>
          <p:cNvPr id="140" name="Shape 140"/>
          <p:cNvSpPr/>
          <p:nvPr/>
        </p:nvSpPr>
        <p:spPr>
          <a:xfrm>
            <a:off x="4457698" y="1922778"/>
            <a:ext cx="4571665" cy="371755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6061709" y="5688329"/>
            <a:ext cx="140271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900" spc="-5">
                <a:latin typeface="Arial"/>
                <a:ea typeface="Arial"/>
                <a:cs typeface="Arial"/>
                <a:sym typeface="Arial"/>
              </a:defRPr>
            </a:pPr>
            <a:r>
              <a:t>Image </a:t>
            </a:r>
            <a:r>
              <a:rPr spc="0"/>
              <a:t>by: Tim Jones</a:t>
            </a:r>
            <a:r>
              <a:rPr spc="-95"/>
              <a:t> </a:t>
            </a:r>
            <a:r>
              <a:rPr spc="0"/>
              <a:t>(IBM)</a:t>
            </a:r>
          </a:p>
        </p:txBody>
      </p:sp>
      <p:sp>
        <p:nvSpPr>
          <p:cNvPr id="142" name="Shape 142"/>
          <p:cNvSpPr/>
          <p:nvPr/>
        </p:nvSpPr>
        <p:spPr>
          <a:xfrm>
            <a:off x="609600" y="449262"/>
            <a:ext cx="8229600" cy="109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algn="ctr">
              <a:lnSpc>
                <a:spcPct val="90000"/>
              </a:lnSpc>
              <a:defRPr sz="4000" b="1">
                <a:latin typeface="+mj-lt"/>
                <a:ea typeface="+mj-ea"/>
                <a:cs typeface="+mj-cs"/>
                <a:sym typeface="Calibri"/>
              </a:defRPr>
            </a:pPr>
            <a:r>
              <a:t>Which Code is Trusted?</a:t>
            </a:r>
          </a:p>
          <a:p>
            <a:pPr algn="ctr">
              <a:lnSpc>
                <a:spcPct val="90000"/>
              </a:lnSpc>
              <a:defRPr sz="3200" b="1">
                <a:latin typeface="+mj-lt"/>
                <a:ea typeface="+mj-ea"/>
                <a:cs typeface="+mj-cs"/>
                <a:sym typeface="Calibri"/>
              </a:defRPr>
            </a:pPr>
            <a:r>
              <a:t>=&gt; The Kernel </a:t>
            </a:r>
            <a:r>
              <a:rPr i="1"/>
              <a:t>ONLY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What About User Processes?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half" idx="1"/>
          </p:nvPr>
        </p:nvSpPr>
        <p:spPr>
          <a:xfrm>
            <a:off x="457200" y="1710877"/>
            <a:ext cx="4539458" cy="4615559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  <a:defRPr sz="280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The kernel executes privileged operations on behalf of untrusted user processes</a:t>
            </a:r>
          </a:p>
          <a:p>
            <a:pPr marL="320841" indent="-320841">
              <a:buFontTx/>
              <a:defRPr sz="280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System call </a:t>
            </a:r>
            <a:r>
              <a:rPr spc="-100" dirty="0"/>
              <a:t>interface is </a:t>
            </a:r>
            <a:r>
              <a:rPr dirty="0"/>
              <a:t>a </a:t>
            </a:r>
            <a:r>
              <a:rPr spc="-100" dirty="0"/>
              <a:t>safe  way to </a:t>
            </a:r>
            <a:r>
              <a:rPr dirty="0"/>
              <a:t>expose privileged  </a:t>
            </a:r>
            <a:r>
              <a:rPr spc="-100" dirty="0"/>
              <a:t>functionality </a:t>
            </a:r>
            <a:r>
              <a:rPr dirty="0"/>
              <a:t>and </a:t>
            </a:r>
            <a:r>
              <a:rPr spc="-100" dirty="0"/>
              <a:t>services </a:t>
            </a:r>
            <a:r>
              <a:rPr dirty="0"/>
              <a:t>of </a:t>
            </a:r>
            <a:r>
              <a:rPr spc="-100" dirty="0"/>
              <a:t>the  </a:t>
            </a:r>
            <a:r>
              <a:rPr dirty="0"/>
              <a:t>processor</a:t>
            </a:r>
          </a:p>
        </p:txBody>
      </p:sp>
      <p:pic>
        <p:nvPicPr>
          <p:cNvPr id="14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6480" y="2079555"/>
            <a:ext cx="3834651" cy="3156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System Calls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Special type of function that: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Used by user-level processes to request a service from the kernel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Changes the CPU’s mode from user mode to kernel mode to enable more capabilities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Is part of the kernel of the OS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Verifies that the user should be allowed to do the requested action and then does the action (kernel performs the operation on behalf of the user)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Is the </a:t>
            </a:r>
            <a:r>
              <a:rPr b="1" i="1"/>
              <a:t>only way </a:t>
            </a:r>
            <a:r>
              <a:t>a user program can perform privileged operations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System Calls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457200" y="125448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When a system call is made, the program being executed is interrupted and control is passed to the kernel</a:t>
            </a:r>
          </a:p>
          <a:p>
            <a:r>
              <a:t>If operation is valid the kernel performs it</a:t>
            </a:r>
          </a:p>
        </p:txBody>
      </p:sp>
      <p:pic>
        <p:nvPicPr>
          <p:cNvPr id="15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3361494"/>
            <a:ext cx="6293709" cy="3496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System Call Overhead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4" indent="-322324" defTabSz="859536">
              <a:defRPr sz="3000"/>
            </a:pPr>
            <a:r>
              <a:t>System calls are expensive and can hurt performance</a:t>
            </a:r>
          </a:p>
          <a:p>
            <a:pPr marL="322324" indent="-322324" defTabSz="859536">
              <a:defRPr sz="3000"/>
            </a:pPr>
            <a:r>
              <a:t>The system must do many things</a:t>
            </a:r>
          </a:p>
          <a:p>
            <a:pPr marL="698373" lvl="1" indent="-268604" defTabSz="859536">
              <a:spcBef>
                <a:spcPts val="600"/>
              </a:spcBef>
              <a:defRPr sz="2600"/>
            </a:pPr>
            <a:r>
              <a:t>Process is interrupted &amp; computer saves its state</a:t>
            </a:r>
          </a:p>
          <a:p>
            <a:pPr marL="698373" lvl="1" indent="-268604" defTabSz="859536">
              <a:spcBef>
                <a:spcPts val="600"/>
              </a:spcBef>
              <a:defRPr sz="2600"/>
            </a:pPr>
            <a:r>
              <a:t>OS takes control of CPU &amp; verifies validity of op.</a:t>
            </a:r>
          </a:p>
          <a:p>
            <a:pPr marL="698373" lvl="1" indent="-268604" defTabSz="859536">
              <a:spcBef>
                <a:spcPts val="600"/>
              </a:spcBef>
              <a:defRPr sz="2600" b="1"/>
            </a:pPr>
            <a:r>
              <a:t>OS performs requested action</a:t>
            </a:r>
          </a:p>
          <a:p>
            <a:pPr marL="698373" lvl="1" indent="-268604" defTabSz="859536">
              <a:spcBef>
                <a:spcPts val="600"/>
              </a:spcBef>
              <a:defRPr sz="2600"/>
            </a:pPr>
            <a:r>
              <a:t>OS restores saved context, switches to user mode</a:t>
            </a:r>
          </a:p>
          <a:p>
            <a:pPr marL="698373" lvl="1" indent="-268604" defTabSz="859536">
              <a:spcBef>
                <a:spcPts val="600"/>
              </a:spcBef>
              <a:defRPr sz="2600"/>
            </a:pPr>
            <a:r>
              <a:t>OS gives control of the CPU back to user process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2011677" y="254658"/>
            <a:ext cx="5097783" cy="677110"/>
          </a:xfrm>
          <a:prstGeom prst="rect">
            <a:avLst/>
          </a:prstGeom>
        </p:spPr>
        <p:txBody>
          <a:bodyPr lIns="0" tIns="0" rIns="0" bIns="0"/>
          <a:lstStyle/>
          <a:p>
            <a:pPr indent="12063" defTabSz="868680">
              <a:defRPr sz="4100"/>
            </a:pPr>
            <a:r>
              <a:t>Example System</a:t>
            </a:r>
            <a:r>
              <a:rPr spc="-99"/>
              <a:t> Calls</a:t>
            </a:r>
          </a:p>
        </p:txBody>
      </p:sp>
      <p:sp>
        <p:nvSpPr>
          <p:cNvPr id="159" name="Shape 159"/>
          <p:cNvSpPr/>
          <p:nvPr/>
        </p:nvSpPr>
        <p:spPr>
          <a:xfrm>
            <a:off x="534669" y="1351277"/>
            <a:ext cx="114936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•</a:t>
            </a:r>
          </a:p>
        </p:txBody>
      </p:sp>
      <p:sp>
        <p:nvSpPr>
          <p:cNvPr id="160" name="Shape 160"/>
          <p:cNvSpPr/>
          <p:nvPr/>
        </p:nvSpPr>
        <p:spPr>
          <a:xfrm>
            <a:off x="877568" y="1064258"/>
            <a:ext cx="368300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400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#include&lt;unistd.h&gt;</a:t>
            </a:r>
          </a:p>
          <a:p>
            <a:pPr indent="12700">
              <a:spcBef>
                <a:spcPts val="700"/>
              </a:spcBef>
              <a:defRPr sz="2000" spc="-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ssize_t </a:t>
            </a:r>
            <a:r>
              <a:rPr b="1"/>
              <a:t>read</a:t>
            </a:r>
            <a:r>
              <a:t>(int</a:t>
            </a:r>
            <a:r>
              <a:rPr spc="-85"/>
              <a:t> </a:t>
            </a:r>
            <a:r>
              <a:t>fildes,</a:t>
            </a:r>
          </a:p>
        </p:txBody>
      </p:sp>
      <p:sp>
        <p:nvSpPr>
          <p:cNvPr id="161" name="Shape 161"/>
          <p:cNvSpPr/>
          <p:nvPr/>
        </p:nvSpPr>
        <p:spPr>
          <a:xfrm>
            <a:off x="4687570" y="1366519"/>
            <a:ext cx="63500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000" spc="-4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void</a:t>
            </a:r>
          </a:p>
        </p:txBody>
      </p:sp>
      <p:sp>
        <p:nvSpPr>
          <p:cNvPr id="162" name="Shape 162"/>
          <p:cNvSpPr/>
          <p:nvPr/>
        </p:nvSpPr>
        <p:spPr>
          <a:xfrm>
            <a:off x="5449570" y="1366519"/>
            <a:ext cx="78740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000" spc="-4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*buf,</a:t>
            </a:r>
          </a:p>
        </p:txBody>
      </p:sp>
      <p:sp>
        <p:nvSpPr>
          <p:cNvPr id="163" name="Shape 163"/>
          <p:cNvSpPr/>
          <p:nvPr/>
        </p:nvSpPr>
        <p:spPr>
          <a:xfrm>
            <a:off x="6363970" y="1366519"/>
            <a:ext cx="93980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000" spc="-4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size_t</a:t>
            </a:r>
          </a:p>
        </p:txBody>
      </p:sp>
      <p:sp>
        <p:nvSpPr>
          <p:cNvPr id="164" name="Shape 164"/>
          <p:cNvSpPr/>
          <p:nvPr/>
        </p:nvSpPr>
        <p:spPr>
          <a:xfrm>
            <a:off x="7430768" y="1366519"/>
            <a:ext cx="93980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000" spc="-4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nbyte)</a:t>
            </a:r>
          </a:p>
        </p:txBody>
      </p:sp>
      <p:sp>
        <p:nvSpPr>
          <p:cNvPr id="165" name="Shape 165"/>
          <p:cNvSpPr/>
          <p:nvPr/>
        </p:nvSpPr>
        <p:spPr>
          <a:xfrm>
            <a:off x="991869" y="1734820"/>
            <a:ext cx="138432" cy="81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  <a:p>
            <a:pPr indent="12700">
              <a:spcBef>
                <a:spcPts val="500"/>
              </a:spcBef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  <a:p>
            <a:pPr indent="12700">
              <a:spcBef>
                <a:spcPts val="600"/>
              </a:spcBef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</p:txBody>
      </p:sp>
      <p:sp>
        <p:nvSpPr>
          <p:cNvPr id="166" name="Shape 166"/>
          <p:cNvSpPr/>
          <p:nvPr/>
        </p:nvSpPr>
        <p:spPr>
          <a:xfrm>
            <a:off x="1277618" y="1669926"/>
            <a:ext cx="2775588" cy="881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907413" indent="12700">
              <a:lnSpc>
                <a:spcPct val="131300"/>
              </a:lnSpc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fildes: file descriptor  buf: buffer to write</a:t>
            </a:r>
            <a:r>
              <a:rPr spc="-80"/>
              <a:t> </a:t>
            </a:r>
            <a:r>
              <a:rPr spc="0"/>
              <a:t>to</a:t>
            </a:r>
          </a:p>
          <a:p>
            <a:pPr indent="12700">
              <a:spcBef>
                <a:spcPts val="500"/>
              </a:spcBef>
              <a:defRPr sz="1600" spc="-5">
                <a:latin typeface="Arial"/>
                <a:ea typeface="Arial"/>
                <a:cs typeface="Arial"/>
                <a:sym typeface="Arial"/>
              </a:defRPr>
            </a:pPr>
            <a:r>
              <a:t>nbyte: number of bytes to</a:t>
            </a:r>
            <a:r>
              <a:rPr spc="-55"/>
              <a:t> </a:t>
            </a:r>
            <a:r>
              <a:rPr spc="-10"/>
              <a:t>read</a:t>
            </a:r>
          </a:p>
        </p:txBody>
      </p:sp>
      <p:sp>
        <p:nvSpPr>
          <p:cNvPr id="167" name="Shape 167"/>
          <p:cNvSpPr/>
          <p:nvPr/>
        </p:nvSpPr>
        <p:spPr>
          <a:xfrm>
            <a:off x="534669" y="2763520"/>
            <a:ext cx="9715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•</a:t>
            </a:r>
          </a:p>
        </p:txBody>
      </p:sp>
      <p:sp>
        <p:nvSpPr>
          <p:cNvPr id="168" name="Shape 168"/>
          <p:cNvSpPr/>
          <p:nvPr/>
        </p:nvSpPr>
        <p:spPr>
          <a:xfrm>
            <a:off x="877568" y="2806700"/>
            <a:ext cx="441261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ssize_t </a:t>
            </a:r>
            <a:r>
              <a:rPr b="1"/>
              <a:t>write</a:t>
            </a:r>
            <a:r>
              <a:t>(int </a:t>
            </a:r>
            <a:r>
              <a:rPr i="1"/>
              <a:t>fildes</a:t>
            </a:r>
            <a:r>
              <a:t>, const</a:t>
            </a:r>
            <a:r>
              <a:rPr spc="-50"/>
              <a:t> </a:t>
            </a:r>
            <a:r>
              <a:t>void</a:t>
            </a:r>
          </a:p>
        </p:txBody>
      </p:sp>
      <p:sp>
        <p:nvSpPr>
          <p:cNvPr id="169" name="Shape 169"/>
          <p:cNvSpPr/>
          <p:nvPr/>
        </p:nvSpPr>
        <p:spPr>
          <a:xfrm>
            <a:off x="5387542" y="2806700"/>
            <a:ext cx="2463802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*</a:t>
            </a:r>
            <a:r>
              <a:rPr i="1"/>
              <a:t>buf</a:t>
            </a:r>
            <a:r>
              <a:t>, size_t</a:t>
            </a:r>
            <a:r>
              <a:rPr spc="-90"/>
              <a:t> </a:t>
            </a:r>
            <a:r>
              <a:rPr i="1"/>
              <a:t>nbyte</a:t>
            </a:r>
            <a:r>
              <a:t>);</a:t>
            </a:r>
          </a:p>
        </p:txBody>
      </p:sp>
      <p:sp>
        <p:nvSpPr>
          <p:cNvPr id="170" name="Shape 170"/>
          <p:cNvSpPr/>
          <p:nvPr/>
        </p:nvSpPr>
        <p:spPr>
          <a:xfrm>
            <a:off x="991868" y="3129277"/>
            <a:ext cx="2753998" cy="718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8450" indent="-285750">
              <a:buSzPct val="100000"/>
              <a:buChar char="–"/>
              <a:tabLst>
                <a:tab pos="292100" algn="l"/>
              </a:tabLst>
              <a:defRPr sz="1400" spc="-5">
                <a:latin typeface="Arial"/>
                <a:ea typeface="Arial"/>
                <a:cs typeface="Arial"/>
                <a:sym typeface="Arial"/>
              </a:defRPr>
            </a:pPr>
            <a:r>
              <a:t>fildes: </a:t>
            </a:r>
            <a:r>
              <a:rPr spc="0"/>
              <a:t>file</a:t>
            </a:r>
            <a:r>
              <a:rPr spc="-25"/>
              <a:t> </a:t>
            </a:r>
            <a:r>
              <a:t>descriptor</a:t>
            </a:r>
          </a:p>
          <a:p>
            <a:pPr marL="298450" indent="-285750">
              <a:spcBef>
                <a:spcPts val="400"/>
              </a:spcBef>
              <a:buSzPct val="100000"/>
              <a:buChar char="–"/>
              <a:tabLst>
                <a:tab pos="292100" algn="l"/>
              </a:tabLst>
              <a:defRPr sz="1400" spc="-5">
                <a:latin typeface="Arial"/>
                <a:ea typeface="Arial"/>
                <a:cs typeface="Arial"/>
                <a:sym typeface="Arial"/>
              </a:defRPr>
            </a:pPr>
            <a:r>
              <a:t>buf: </a:t>
            </a:r>
            <a:r>
              <a:rPr spc="0"/>
              <a:t>buffer </a:t>
            </a:r>
            <a:r>
              <a:rPr spc="5"/>
              <a:t>to </a:t>
            </a:r>
            <a:r>
              <a:rPr spc="0"/>
              <a:t>write</a:t>
            </a:r>
            <a:r>
              <a:rPr spc="-65"/>
              <a:t> </a:t>
            </a:r>
            <a:r>
              <a:rPr spc="0"/>
              <a:t>from</a:t>
            </a:r>
          </a:p>
          <a:p>
            <a:pPr marL="298450" indent="-285750">
              <a:spcBef>
                <a:spcPts val="500"/>
              </a:spcBef>
              <a:buSzPct val="100000"/>
              <a:buChar char="–"/>
              <a:tabLst>
                <a:tab pos="292100" algn="l"/>
              </a:tabLst>
              <a:defRPr sz="1400" spc="-5">
                <a:latin typeface="Arial"/>
                <a:ea typeface="Arial"/>
                <a:cs typeface="Arial"/>
                <a:sym typeface="Arial"/>
              </a:defRPr>
            </a:pPr>
            <a:r>
              <a:t>nbyte: number of </a:t>
            </a:r>
            <a:r>
              <a:rPr spc="0"/>
              <a:t>bytes </a:t>
            </a:r>
            <a:r>
              <a:rPr spc="5"/>
              <a:t>to</a:t>
            </a:r>
            <a:r>
              <a:rPr spc="-10"/>
              <a:t> </a:t>
            </a:r>
            <a:r>
              <a:rPr spc="0"/>
              <a:t>write</a:t>
            </a:r>
          </a:p>
        </p:txBody>
      </p:sp>
      <p:sp>
        <p:nvSpPr>
          <p:cNvPr id="171" name="Shape 171"/>
          <p:cNvSpPr/>
          <p:nvPr/>
        </p:nvSpPr>
        <p:spPr>
          <a:xfrm>
            <a:off x="4657090" y="3996690"/>
            <a:ext cx="209804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600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flags,</a:t>
            </a:r>
            <a:r>
              <a:rPr spc="-85"/>
              <a:t> </a:t>
            </a:r>
            <a:r>
              <a:t>mode_t</a:t>
            </a:r>
          </a:p>
        </p:txBody>
      </p:sp>
      <p:sp>
        <p:nvSpPr>
          <p:cNvPr id="172" name="Shape 172"/>
          <p:cNvSpPr/>
          <p:nvPr/>
        </p:nvSpPr>
        <p:spPr>
          <a:xfrm>
            <a:off x="6851649" y="3996690"/>
            <a:ext cx="75692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600" spc="-5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mode);</a:t>
            </a:r>
          </a:p>
        </p:txBody>
      </p:sp>
      <p:sp>
        <p:nvSpPr>
          <p:cNvPr id="173" name="Shape 173"/>
          <p:cNvSpPr/>
          <p:nvPr/>
        </p:nvSpPr>
        <p:spPr>
          <a:xfrm>
            <a:off x="534668" y="3996690"/>
            <a:ext cx="4025903" cy="845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buSzPct val="100000"/>
              <a:buFont typeface="Arial"/>
              <a:buChar char="•"/>
              <a:tabLst>
                <a:tab pos="355600" algn="l"/>
              </a:tabLst>
              <a:defRPr sz="1600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1"/>
              <a:t>open</a:t>
            </a:r>
            <a:r>
              <a:t>(const char</a:t>
            </a:r>
            <a:r>
              <a:rPr spc="-75"/>
              <a:t> </a:t>
            </a:r>
            <a:r>
              <a:t>*pathname,</a:t>
            </a:r>
          </a:p>
          <a:p>
            <a:pPr marL="355600" indent="-342900">
              <a:spcBef>
                <a:spcPts val="700"/>
              </a:spcBef>
              <a:buSzPct val="100000"/>
              <a:buFont typeface="Arial"/>
              <a:buChar char="•"/>
              <a:tabLst>
                <a:tab pos="355600" algn="l"/>
              </a:tabLst>
              <a:defRPr sz="1600" spc="-5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</a:t>
            </a:r>
            <a:r>
              <a:rPr b="1"/>
              <a:t>close</a:t>
            </a:r>
            <a:r>
              <a:t>(int</a:t>
            </a:r>
            <a:r>
              <a:rPr spc="-85"/>
              <a:t> </a:t>
            </a:r>
            <a:r>
              <a:t>fd);</a:t>
            </a:r>
          </a:p>
          <a:p>
            <a:pPr marL="355600" indent="-342900">
              <a:spcBef>
                <a:spcPts val="800"/>
              </a:spcBef>
              <a:buSzPct val="100000"/>
              <a:buChar char="•"/>
              <a:tabLst>
                <a:tab pos="355600" algn="l"/>
              </a:tabLst>
              <a:defRPr sz="1400" spc="-5">
                <a:latin typeface="Arial"/>
                <a:ea typeface="Arial"/>
                <a:cs typeface="Arial"/>
                <a:sym typeface="Arial"/>
              </a:defRPr>
            </a:pPr>
            <a:r>
              <a:t>File</a:t>
            </a:r>
            <a:r>
              <a:rPr spc="-50"/>
              <a:t> </a:t>
            </a:r>
            <a:r>
              <a:t>descriptors</a:t>
            </a:r>
          </a:p>
        </p:txBody>
      </p:sp>
      <p:sp>
        <p:nvSpPr>
          <p:cNvPr id="174" name="Shape 174"/>
          <p:cNvSpPr/>
          <p:nvPr/>
        </p:nvSpPr>
        <p:spPr>
          <a:xfrm>
            <a:off x="991869" y="4978400"/>
            <a:ext cx="124461" cy="768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  <a:p>
            <a:pPr indent="12700">
              <a:spcBef>
                <a:spcPts val="7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  <a:p>
            <a:pPr indent="12700"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–</a:t>
            </a:r>
          </a:p>
        </p:txBody>
      </p:sp>
      <p:sp>
        <p:nvSpPr>
          <p:cNvPr id="175" name="Shape 175"/>
          <p:cNvSpPr/>
          <p:nvPr/>
        </p:nvSpPr>
        <p:spPr>
          <a:xfrm>
            <a:off x="1277619" y="4987290"/>
            <a:ext cx="660402" cy="781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0</a:t>
            </a:r>
            <a:r>
              <a:rPr spc="-94"/>
              <a:t> </a:t>
            </a:r>
            <a:r>
              <a:t>stdin</a:t>
            </a:r>
          </a:p>
          <a:p>
            <a:pPr marL="160654" indent="-147954">
              <a:spcBef>
                <a:spcPts val="700"/>
              </a:spcBef>
              <a:buSzPct val="100000"/>
              <a:buAutoNum type="arabicPeriod"/>
              <a:tabLst>
                <a:tab pos="152400" algn="l"/>
              </a:tabLst>
              <a:defRPr sz="1400" spc="-5">
                <a:latin typeface="Arial"/>
                <a:ea typeface="Arial"/>
                <a:cs typeface="Arial"/>
                <a:sym typeface="Arial"/>
              </a:defRPr>
            </a:pPr>
            <a:r>
              <a:t>stdout</a:t>
            </a:r>
          </a:p>
          <a:p>
            <a:pPr marL="160654" indent="-147954">
              <a:spcBef>
                <a:spcPts val="700"/>
              </a:spcBef>
              <a:buSzPct val="100000"/>
              <a:buAutoNum type="arabicPeriod"/>
              <a:tabLst>
                <a:tab pos="1524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stderr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941</Words>
  <Application>Microsoft Macintosh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Courier New</vt:lpstr>
      <vt:lpstr>Helvetica</vt:lpstr>
      <vt:lpstr>Arial</vt:lpstr>
      <vt:lpstr>Office Theme</vt:lpstr>
      <vt:lpstr>CS35L-5 Week 5</vt:lpstr>
      <vt:lpstr>The Kernel - core of OS</vt:lpstr>
      <vt:lpstr>Goals for Protection and Fairness</vt:lpstr>
      <vt:lpstr>PowerPoint Presentation</vt:lpstr>
      <vt:lpstr>What About User Processes?</vt:lpstr>
      <vt:lpstr>System Calls</vt:lpstr>
      <vt:lpstr>System Calls</vt:lpstr>
      <vt:lpstr>System Call Overhead</vt:lpstr>
      <vt:lpstr>Example System Calls</vt:lpstr>
      <vt:lpstr>Example System Calls</vt:lpstr>
      <vt:lpstr>Library Functions</vt:lpstr>
      <vt:lpstr>So What’s the Point?</vt:lpstr>
      <vt:lpstr>Unbuffered vs. Buffered I/O</vt:lpstr>
      <vt:lpstr>Laboratory</vt:lpstr>
      <vt:lpstr>time and strace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CS35L-5 Week 5</dc:title>
  <cp:lastModifiedBy>dekeiv3533</cp:lastModifiedBy>
  <cp:revision>5</cp:revision>
  <dcterms:modified xsi:type="dcterms:W3CDTF">2017-11-02T21:47:02Z</dcterms:modified>
</cp:coreProperties>
</file>