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47" d="100"/>
          <a:sy n="147" d="100"/>
        </p:scale>
        <p:origin x="640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498031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algn="ctr">
              <a:buFontTx/>
              <a:defRPr>
                <a:solidFill>
                  <a:srgbClr val="888888"/>
                </a:solidFill>
              </a:defRPr>
            </a:lvl2pPr>
            <a:lvl3pPr algn="ctr">
              <a:buFontTx/>
              <a:defRPr>
                <a:solidFill>
                  <a:srgbClr val="888888"/>
                </a:solidFill>
              </a:defRPr>
            </a:lvl3pPr>
            <a:lvl4pPr algn="ctr">
              <a:buFontTx/>
              <a:defRPr>
                <a:solidFill>
                  <a:srgbClr val="888888"/>
                </a:solidFill>
              </a:defRPr>
            </a:lvl4pPr>
            <a:lvl5pPr algn="ctr">
              <a:buFontTx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661306" indent="-204106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2pPr>
            <a:lvl3pPr marL="1104900" indent="-1905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3pPr>
            <a:lvl4pPr marL="16002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4pPr>
            <a:lvl5pPr marL="2057400" indent="-228600">
              <a:spcBef>
                <a:spcPts val="400"/>
              </a:spcBef>
              <a:buFontTx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702127" indent="-244927">
              <a:spcBef>
                <a:spcPts val="500"/>
              </a:spcBef>
              <a:buFontTx/>
              <a:defRPr sz="2400" b="1"/>
            </a:lvl2pPr>
            <a:lvl3pPr marL="1143000" indent="-228600">
              <a:spcBef>
                <a:spcPts val="500"/>
              </a:spcBef>
              <a:buFontTx/>
              <a:defRPr sz="2400" b="1"/>
            </a:lvl3pPr>
            <a:lvl4pPr marL="1645920" indent="-274319">
              <a:spcBef>
                <a:spcPts val="500"/>
              </a:spcBef>
              <a:buFontTx/>
              <a:defRPr sz="2400" b="1"/>
            </a:lvl4pPr>
            <a:lvl5pPr marL="2103120" indent="-274320">
              <a:spcBef>
                <a:spcPts val="500"/>
              </a:spcBef>
              <a:buFontTx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7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600073" indent="-142873">
              <a:spcBef>
                <a:spcPts val="300"/>
              </a:spcBef>
              <a:buFontTx/>
              <a:defRPr sz="1400"/>
            </a:lvl2pPr>
            <a:lvl3pPr marL="1047750" indent="-133350">
              <a:spcBef>
                <a:spcPts val="300"/>
              </a:spcBef>
              <a:buFontTx/>
              <a:defRPr sz="1400"/>
            </a:lvl3pPr>
            <a:lvl4pPr marL="1531619" indent="-160019">
              <a:spcBef>
                <a:spcPts val="300"/>
              </a:spcBef>
              <a:buFontTx/>
              <a:defRPr sz="1400"/>
            </a:lvl4pPr>
            <a:lvl5pPr marL="1988820" indent="-160020">
              <a:spcBef>
                <a:spcPts val="300"/>
              </a:spcBef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CS35L-5</a:t>
            </a:r>
          </a:p>
          <a:p>
            <a:r>
              <a:t>Week 6 Lec 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1" y="228599"/>
            <a:ext cx="4495802" cy="3443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600" y="3083555"/>
            <a:ext cx="4572000" cy="369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4800600" y="914399"/>
            <a:ext cx="3352800" cy="49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Without ray tracing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1600200" y="4932676"/>
            <a:ext cx="2667000" cy="904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With ray tracing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  <p:bldP spid="141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Computational Resources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 sz="3100"/>
            </a:pPr>
            <a:r>
              <a:t>Ray Tracing produces a very high degree of visual realism at a high cost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 sz="3100"/>
            </a:pPr>
            <a:r>
              <a:t>The algorithm is </a:t>
            </a:r>
            <a:r>
              <a:rPr i="1"/>
              <a:t>computationally intensive</a:t>
            </a:r>
            <a:r>
              <a:t> 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SzTx/>
              <a:buNone/>
              <a:defRPr sz="3100"/>
            </a:pPr>
            <a:r>
              <a:t>=&gt; Good candidate for multithreading (embarrassingly parallel)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6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defRPr sz="3000"/>
            </a:pPr>
            <a:r>
              <a:t>Download the single-threaded ray tracer implementation</a:t>
            </a:r>
          </a:p>
          <a:p>
            <a:pPr algn="just">
              <a:defRPr sz="3000"/>
            </a:pPr>
            <a:r>
              <a:t>Run it to get output image </a:t>
            </a:r>
          </a:p>
          <a:p>
            <a:pPr algn="just">
              <a:defRPr sz="3000"/>
            </a:pPr>
            <a:r>
              <a:t>Multithread ray tracing</a:t>
            </a:r>
          </a:p>
          <a:p>
            <a:pPr marL="742950" lvl="1" indent="-285750" algn="just">
              <a:spcBef>
                <a:spcPts val="600"/>
              </a:spcBef>
              <a:defRPr sz="3000"/>
            </a:pPr>
            <a:r>
              <a:t>Modify main.c and Makefile</a:t>
            </a:r>
          </a:p>
          <a:p>
            <a:pPr algn="just">
              <a:defRPr sz="3000"/>
            </a:pPr>
            <a:r>
              <a:t>Run the multithreaded version and compare resulting image with single-threaded one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Homework 6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xfrm>
            <a:off x="457200" y="18034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dirty="0"/>
              <a:t>Build a multi-threaded version of Ray tracer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rPr dirty="0"/>
              <a:t>Modify “main.c” &amp; “Makefile”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Include &lt;pthread.h&gt; in “main.c”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Use “pthread_create” &amp; “pthread_join” in “main.c”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Link with –lpthread flag (LDLIBS target)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make clean check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Outputs “1-test.ppm”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rPr dirty="0"/>
              <a:t>Can see “1-test.ppm”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/>
              <a:t>X forwarding (lnxsrv)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200"/>
            </a:pPr>
            <a:r>
              <a:rPr dirty="0"/>
              <a:t>gimp 1-test.ppm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Basic pthread Functions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rPr dirty="0"/>
              <a:t>There are 5 basic pthread functions: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1. pthread_create: </a:t>
            </a:r>
            <a:r>
              <a:rPr b="0" dirty="0"/>
              <a:t>creates a new thread within a process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rPr dirty="0"/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2. pthread_join: </a:t>
            </a:r>
            <a:r>
              <a:rPr b="0" dirty="0"/>
              <a:t>waits for another thread to terminate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rPr dirty="0"/>
              <a:t> 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3. pthread_equal: </a:t>
            </a:r>
            <a:r>
              <a:rPr b="0" dirty="0"/>
              <a:t>compares thread ids to see if they refer to the same thread</a:t>
            </a:r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rPr dirty="0"/>
              <a:t> </a:t>
            </a:r>
            <a:endParaRPr lang="zh-CN" altLang="en-US" dirty="0" smtClean="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endParaRPr dirty="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5. pthread_exit: </a:t>
            </a:r>
            <a:r>
              <a:rPr b="0" dirty="0"/>
              <a:t>terminates the currently running thread 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pthread_create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defRPr sz="3000" b="1"/>
            </a:pPr>
            <a:r>
              <a:t>Function: </a:t>
            </a:r>
            <a:r>
              <a:rPr b="0"/>
              <a:t>creates a new thread and makes it executable</a:t>
            </a:r>
          </a:p>
          <a:p>
            <a:pPr algn="just">
              <a:defRPr sz="3000"/>
            </a:pPr>
            <a:r>
              <a:t>Can be called any number of times from anywhere within code</a:t>
            </a:r>
            <a:endParaRPr b="1"/>
          </a:p>
          <a:p>
            <a:pPr algn="just">
              <a:defRPr sz="3000"/>
            </a:pPr>
            <a:r>
              <a:t>Return value:</a:t>
            </a:r>
          </a:p>
          <a:p>
            <a:pPr marL="742950" lvl="1" indent="-285750" algn="just">
              <a:spcBef>
                <a:spcPts val="600"/>
              </a:spcBef>
              <a:defRPr sz="3000"/>
            </a:pPr>
            <a:r>
              <a:t>Success: zero</a:t>
            </a:r>
          </a:p>
          <a:p>
            <a:pPr marL="742950" lvl="1" indent="-285750" algn="just">
              <a:spcBef>
                <a:spcPts val="600"/>
              </a:spcBef>
              <a:defRPr sz="3000"/>
            </a:pPr>
            <a:r>
              <a:t>Failure: error number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Parameters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int pthread_create( pthread_t *tid, const pthread_attr_t *attr,</a:t>
            </a:r>
            <a:endParaRPr sz="2900"/>
          </a:p>
          <a:p>
            <a:pPr marL="0" indent="0">
              <a:lnSpc>
                <a:spcPct val="80000"/>
              </a:lnSpc>
              <a:spcBef>
                <a:spcPts val="500"/>
              </a:spcBef>
              <a:buSzTx/>
              <a:buNone/>
              <a:defRPr sz="2200"/>
            </a:pPr>
            <a:r>
              <a:t>		         void *(my_function)(void *), void *arg ); </a:t>
            </a:r>
            <a:endParaRPr sz="2400"/>
          </a:p>
          <a:p>
            <a:pPr>
              <a:lnSpc>
                <a:spcPct val="80000"/>
              </a:lnSpc>
              <a:spcBef>
                <a:spcPts val="600"/>
              </a:spcBef>
              <a:defRPr sz="2900" b="1"/>
            </a:pPr>
            <a:r>
              <a:t>tid</a:t>
            </a:r>
            <a:r>
              <a:rPr b="0"/>
              <a:t>: unique identifier for newly created thread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 b="1"/>
            </a:pPr>
            <a:r>
              <a:t>attr</a:t>
            </a:r>
            <a:r>
              <a:rPr b="0"/>
              <a:t>: object that holds thread attributes (priority, stack size, etc.)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Pass in NULL for default attributes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 b="1"/>
            </a:pPr>
            <a:r>
              <a:t>my_function</a:t>
            </a:r>
            <a:r>
              <a:rPr b="0"/>
              <a:t>: function that thread will execute once it is created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 b="1"/>
            </a:pPr>
            <a:r>
              <a:t>arg</a:t>
            </a:r>
            <a:r>
              <a:rPr b="0"/>
              <a:t>: a </a:t>
            </a:r>
            <a:r>
              <a:rPr b="0" i="1"/>
              <a:t>single</a:t>
            </a:r>
            <a:r>
              <a:rPr b="0"/>
              <a:t> argument that may be passed to my_function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Pass in NULL if no arguments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pthread_create Example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 b="1"/>
            </a:pPr>
            <a:r>
              <a:t>#include &lt;pthread.h&gt; </a:t>
            </a:r>
            <a:r>
              <a:rPr b="0"/>
              <a:t>…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void *printMsg(void *thread_num)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int t_num = (int) thread_num;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printf(“It’s me, thread #%d!\n”, t_num); 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int main()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pthread_t tids[3];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int t;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for(t = 0; t &lt; 3; t++)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ret = pthread_create(&amp;tids[t], NULL, printMsg, (void *) t); 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if(ret) {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	printf(“Error creating thread. Error code is %d\n”, ret”);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		exit(-1); } 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	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300"/>
              </a:spcBef>
              <a:buSzTx/>
              <a:buNone/>
              <a:defRPr sz="1400"/>
            </a:pPr>
            <a:r>
              <a:t>}</a:t>
            </a:r>
            <a:endParaRPr sz="1900"/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2200"/>
            </a:pPr>
            <a:endParaRPr sz="1900"/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1900" b="1"/>
            </a:pPr>
            <a:r>
              <a:t>Possible problem with this code? </a:t>
            </a:r>
          </a:p>
          <a:p>
            <a:pPr marL="0" indent="0" defTabSz="868680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t>If main thread finishes before all threads finish their job -&gt; incorrect results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pthread_join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 b="1"/>
            </a:pPr>
            <a:r>
              <a:t>Function: </a:t>
            </a:r>
            <a:r>
              <a:rPr b="0"/>
              <a:t>makes originating thread wait for the completion of its spawned threads’ tasks</a:t>
            </a:r>
          </a:p>
          <a:p>
            <a:pPr>
              <a:spcBef>
                <a:spcPts val="600"/>
              </a:spcBef>
              <a:defRPr sz="2900"/>
            </a:pPr>
            <a:r>
              <a:t>Without join, the originating thread would exit as soon as it completes its job</a:t>
            </a:r>
          </a:p>
          <a:p>
            <a:pPr marL="742950" lvl="1" indent="-285750">
              <a:spcBef>
                <a:spcPts val="600"/>
              </a:spcBef>
              <a:buFont typeface="Symbol"/>
              <a:buChar char="⇒"/>
              <a:defRPr sz="2500"/>
            </a:pPr>
            <a:r>
              <a:t>A spawned thread can get aborted even if it is in the middle of its chore</a:t>
            </a:r>
          </a:p>
          <a:p>
            <a:pPr>
              <a:spcBef>
                <a:spcPts val="600"/>
              </a:spcBef>
              <a:defRPr sz="2900"/>
            </a:pPr>
            <a:r>
              <a:t>Return value: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Success: zero</a:t>
            </a:r>
          </a:p>
          <a:p>
            <a:pPr marL="742950" lvl="1" indent="-285750">
              <a:spcBef>
                <a:spcPts val="600"/>
              </a:spcBef>
              <a:defRPr sz="2500"/>
            </a:pPr>
            <a:r>
              <a:t>Failure: error number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Arguments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rPr dirty="0"/>
              <a:t>int pthread_join(pthread_t tid, void **status);</a:t>
            </a:r>
          </a:p>
          <a:p>
            <a:pPr>
              <a:defRPr b="1"/>
            </a:pPr>
            <a:r>
              <a:rPr dirty="0"/>
              <a:t>tid</a:t>
            </a:r>
            <a:r>
              <a:rPr b="0" dirty="0"/>
              <a:t>: thread ID of thread to wait on</a:t>
            </a:r>
          </a:p>
          <a:p>
            <a:pPr>
              <a:defRPr b="1"/>
            </a:pPr>
            <a:r>
              <a:rPr dirty="0"/>
              <a:t>status: </a:t>
            </a:r>
            <a:r>
              <a:rPr b="0" dirty="0"/>
              <a:t>the exit status of the target thread is stored in the location pointed to by *status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Pass in NULL if no status is needed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pthread_join Example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457200" y="16256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758951">
              <a:spcBef>
                <a:spcPts val="300"/>
              </a:spcBef>
              <a:buSzTx/>
              <a:buNone/>
              <a:defRPr sz="1300" b="1"/>
            </a:pPr>
            <a:r>
              <a:t>#include &lt;pthread.h&gt; …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#define NUM_THREADS 5 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  <a:endParaRPr/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void *PrintHello(void *thread_ num)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printf("\n%d: Hello World!\n", (int) thread_num); } 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  <a:endParaRPr/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int main()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pthread_t threads[NUM_THREADS];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int ret, t;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for(t = 0; t &lt; NUM_THREADS; t++) {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printf("Creating thread %d\n", t);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ret = pthread_create(&amp;threads[t], NULL, PrintHello, (void *) t); 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// check return value }</a:t>
            </a:r>
          </a:p>
          <a:p>
            <a:pPr marL="0" indent="0" defTabSz="758951">
              <a:spcBef>
                <a:spcPts val="600"/>
              </a:spcBef>
              <a:buSzTx/>
              <a:buNone/>
              <a:defRPr sz="1300"/>
            </a:pPr>
            <a:endParaRPr/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for(t = 0; t &lt; NUM_THREADS; t++) {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ret =  pthread_join(threads[t], NULL);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                  // check return value }</a:t>
            </a:r>
          </a:p>
          <a:p>
            <a:pPr marL="0" indent="0" defTabSz="758951">
              <a:spcBef>
                <a:spcPts val="300"/>
              </a:spcBef>
              <a:buSzTx/>
              <a:buNone/>
              <a:defRPr sz="1300"/>
            </a:pPr>
            <a:r>
              <a:t>} 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Ray Tracing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800"/>
              </a:spcBef>
              <a:defRPr sz="3000"/>
            </a:pPr>
            <a:r>
              <a:t>An advanced computer graphics technique for rendering 3D images</a:t>
            </a:r>
          </a:p>
          <a:p>
            <a:pPr algn="just">
              <a:spcBef>
                <a:spcPts val="800"/>
              </a:spcBef>
              <a:defRPr sz="3000"/>
            </a:pPr>
            <a:r>
              <a:t>Mimics the propagation of light  through objects</a:t>
            </a:r>
          </a:p>
          <a:p>
            <a:pPr algn="just">
              <a:spcBef>
                <a:spcPts val="800"/>
              </a:spcBef>
              <a:defRPr sz="3000"/>
            </a:pPr>
            <a:r>
              <a:t>Simulates the effects of a single light ray as it’s reflected or absorbed by objects in the images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516</Words>
  <Application>Microsoft Macintosh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Helvetica</vt:lpstr>
      <vt:lpstr>Symbol</vt:lpstr>
      <vt:lpstr>Arial</vt:lpstr>
      <vt:lpstr>Office Theme</vt:lpstr>
      <vt:lpstr>CS35L-5 Week 6 Lec 2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pthread_join Example</vt:lpstr>
      <vt:lpstr>Ray Tracing</vt:lpstr>
      <vt:lpstr>PowerPoint Presentation</vt:lpstr>
      <vt:lpstr>Computational Resources</vt:lpstr>
      <vt:lpstr>Homework 6</vt:lpstr>
      <vt:lpstr>Homework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CS35L-5 Week 6 Lec 2</dc:title>
  <cp:lastModifiedBy>dekeiv3533</cp:lastModifiedBy>
  <cp:revision>4</cp:revision>
  <dcterms:modified xsi:type="dcterms:W3CDTF">2017-11-11T05:23:55Z</dcterms:modified>
</cp:coreProperties>
</file>