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2588017" y="1316720"/>
            <a:ext cx="4368416" cy="1991399"/>
          </a:xfrm>
          <a:prstGeom prst="rect">
            <a:avLst/>
          </a:prstGeom>
        </p:spPr>
        <p:txBody>
          <a:bodyPr/>
          <a:lstStyle/>
          <a:p>
            <a:pPr defTabSz="585215">
              <a:defRPr b="1" sz="2400"/>
            </a:pPr>
            <a:r>
              <a:t>CS35L – 5</a:t>
            </a:r>
          </a:p>
          <a:p>
            <a:pPr defTabSz="585215">
              <a:defRPr b="1" sz="2400"/>
            </a:pPr>
            <a:r>
              <a:t>Week 6 Lec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Multitasking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$ tr -cs 'A-Za-z' '[\n*]' | sort -u | comm -23 – words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Process 1 (tr)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Process 2 (sort)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Process 3 (comm)</a:t>
            </a:r>
          </a:p>
          <a:p>
            <a:pPr>
              <a:lnSpc>
                <a:spcPct val="90000"/>
              </a:lnSpc>
            </a:pPr>
            <a:r>
              <a:t>Each process has its own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    address space</a:t>
            </a:r>
          </a:p>
          <a:p>
            <a:pPr>
              <a:lnSpc>
                <a:spcPct val="90000"/>
              </a:lnSpc>
            </a:pPr>
            <a:r>
              <a:t>How do these processes communicate?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Various IPC mechanisms: eg. Pipe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Multithreading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Threads share all of the process's memory except for their stacks</a:t>
            </a:r>
          </a:p>
          <a:p>
            <a:pPr/>
            <a:r>
              <a:t>=&gt; Data sharing requires no extra work (no system calls,</a:t>
            </a:r>
            <a:r>
              <a:rPr>
                <a:solidFill>
                  <a:srgbClr val="FF0000"/>
                </a:solidFill>
              </a:rPr>
              <a:t> </a:t>
            </a:r>
            <a:r>
              <a:t>pipes, etc.)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Shared Memory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3300"/>
            </a:pPr>
            <a:r>
              <a:t>Makes multithreaded programming </a:t>
            </a:r>
            <a:endParaRPr sz="29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b="1" sz="2900"/>
            </a:pPr>
            <a:r>
              <a:t>Powerful </a:t>
            </a:r>
            <a:endParaRPr sz="2500"/>
          </a:p>
          <a:p>
            <a:pPr lvl="2" marL="1143000" indent="-228600">
              <a:lnSpc>
                <a:spcPct val="80000"/>
              </a:lnSpc>
              <a:spcBef>
                <a:spcPts val="600"/>
              </a:spcBef>
              <a:defRPr sz="2500"/>
            </a:pPr>
            <a:r>
              <a:t>can easily access data and share it among threads</a:t>
            </a:r>
            <a:endParaRPr sz="22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b="1" sz="2900"/>
            </a:pPr>
            <a:r>
              <a:t>More efficient</a:t>
            </a:r>
            <a:endParaRPr sz="2500"/>
          </a:p>
          <a:p>
            <a:pPr lvl="2" marL="1143000" indent="-228600">
              <a:lnSpc>
                <a:spcPct val="80000"/>
              </a:lnSpc>
              <a:spcBef>
                <a:spcPts val="600"/>
              </a:spcBef>
              <a:defRPr sz="2500"/>
            </a:pPr>
            <a:r>
              <a:t>No need for system calls when sharing data</a:t>
            </a:r>
            <a:endParaRPr b="1" sz="2800"/>
          </a:p>
          <a:p>
            <a:pPr lvl="2" marL="1143000" indent="-228600">
              <a:lnSpc>
                <a:spcPct val="80000"/>
              </a:lnSpc>
              <a:spcBef>
                <a:spcPts val="600"/>
              </a:spcBef>
              <a:defRPr sz="2500"/>
            </a:pPr>
            <a:r>
              <a:t>Thread creation and destruction less expensive than process creation and destruction</a:t>
            </a:r>
            <a:endParaRPr sz="22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b="1" sz="2900"/>
            </a:pPr>
            <a:r>
              <a:t>Non-trivial</a:t>
            </a:r>
            <a:endParaRPr sz="2500"/>
          </a:p>
          <a:p>
            <a:pPr lvl="2" marL="1143000" indent="-228600">
              <a:lnSpc>
                <a:spcPct val="80000"/>
              </a:lnSpc>
              <a:spcBef>
                <a:spcPts val="600"/>
              </a:spcBef>
              <a:defRPr sz="2500"/>
            </a:pPr>
            <a:r>
              <a:t>Have to prevent several threads from accessing and changing the same shared data at the same time (synchronization)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Race Condition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int count = 0;</a:t>
            </a:r>
            <a:br/>
            <a:r>
              <a:t>void increment()</a:t>
            </a:r>
          </a:p>
          <a:p>
            <a:pPr marL="0" indent="0">
              <a:buSzTx/>
              <a:buNone/>
            </a:pPr>
            <a:r>
              <a:t>{						</a:t>
            </a:r>
            <a:br/>
            <a:r>
              <a:t>  count = count + 1;</a:t>
            </a:r>
            <a:br/>
            <a:r>
              <a:t>}</a:t>
            </a:r>
          </a:p>
        </p:txBody>
      </p:sp>
      <p:sp>
        <p:nvSpPr>
          <p:cNvPr id="159" name="Shape 159"/>
          <p:cNvSpPr/>
          <p:nvPr/>
        </p:nvSpPr>
        <p:spPr>
          <a:xfrm flipH="1">
            <a:off x="4264897" y="1971386"/>
            <a:ext cx="2" cy="367429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 rot="16200000">
            <a:off x="3527705" y="3647551"/>
            <a:ext cx="914404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time</a:t>
            </a:r>
          </a:p>
        </p:txBody>
      </p:sp>
      <p:sp>
        <p:nvSpPr>
          <p:cNvPr id="161" name="Shape 161"/>
          <p:cNvSpPr/>
          <p:nvPr/>
        </p:nvSpPr>
        <p:spPr>
          <a:xfrm>
            <a:off x="5104267" y="2088106"/>
            <a:ext cx="450575" cy="385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9" h="21591" fill="norm" stroke="1" extrusionOk="0">
                <a:moveTo>
                  <a:pt x="5166" y="0"/>
                </a:moveTo>
                <a:cubicBezTo>
                  <a:pt x="5495" y="52"/>
                  <a:pt x="8526" y="510"/>
                  <a:pt x="9040" y="657"/>
                </a:cubicBezTo>
                <a:cubicBezTo>
                  <a:pt x="9593" y="815"/>
                  <a:pt x="9901" y="985"/>
                  <a:pt x="10332" y="1149"/>
                </a:cubicBezTo>
                <a:lnTo>
                  <a:pt x="10978" y="1396"/>
                </a:lnTo>
                <a:cubicBezTo>
                  <a:pt x="11193" y="1478"/>
                  <a:pt x="11458" y="1558"/>
                  <a:pt x="11623" y="1642"/>
                </a:cubicBezTo>
                <a:lnTo>
                  <a:pt x="12269" y="1970"/>
                </a:lnTo>
                <a:cubicBezTo>
                  <a:pt x="12054" y="2545"/>
                  <a:pt x="11999" y="3121"/>
                  <a:pt x="11623" y="3694"/>
                </a:cubicBezTo>
                <a:cubicBezTo>
                  <a:pt x="11434" y="3983"/>
                  <a:pt x="10459" y="3971"/>
                  <a:pt x="9040" y="4187"/>
                </a:cubicBezTo>
                <a:cubicBezTo>
                  <a:pt x="8544" y="4263"/>
                  <a:pt x="8246" y="4357"/>
                  <a:pt x="7749" y="4433"/>
                </a:cubicBezTo>
                <a:cubicBezTo>
                  <a:pt x="6195" y="4670"/>
                  <a:pt x="5779" y="4682"/>
                  <a:pt x="3874" y="4844"/>
                </a:cubicBezTo>
                <a:cubicBezTo>
                  <a:pt x="3444" y="4926"/>
                  <a:pt x="3131" y="5020"/>
                  <a:pt x="2583" y="5090"/>
                </a:cubicBezTo>
                <a:cubicBezTo>
                  <a:pt x="2034" y="5160"/>
                  <a:pt x="1130" y="5177"/>
                  <a:pt x="645" y="5254"/>
                </a:cubicBezTo>
                <a:cubicBezTo>
                  <a:pt x="220" y="5322"/>
                  <a:pt x="215" y="5418"/>
                  <a:pt x="0" y="5500"/>
                </a:cubicBezTo>
                <a:cubicBezTo>
                  <a:pt x="758" y="6658"/>
                  <a:pt x="-174" y="6173"/>
                  <a:pt x="1937" y="6978"/>
                </a:cubicBezTo>
                <a:cubicBezTo>
                  <a:pt x="2614" y="7236"/>
                  <a:pt x="2447" y="7295"/>
                  <a:pt x="4520" y="7471"/>
                </a:cubicBezTo>
                <a:cubicBezTo>
                  <a:pt x="5086" y="7519"/>
                  <a:pt x="5812" y="7526"/>
                  <a:pt x="6457" y="7553"/>
                </a:cubicBezTo>
                <a:cubicBezTo>
                  <a:pt x="7749" y="7662"/>
                  <a:pt x="9090" y="7763"/>
                  <a:pt x="10332" y="7881"/>
                </a:cubicBezTo>
                <a:cubicBezTo>
                  <a:pt x="11193" y="7963"/>
                  <a:pt x="11981" y="8060"/>
                  <a:pt x="12915" y="8128"/>
                </a:cubicBezTo>
                <a:cubicBezTo>
                  <a:pt x="13506" y="8170"/>
                  <a:pt x="14207" y="8182"/>
                  <a:pt x="14852" y="8210"/>
                </a:cubicBezTo>
                <a:cubicBezTo>
                  <a:pt x="19373" y="8593"/>
                  <a:pt x="17866" y="8374"/>
                  <a:pt x="20018" y="8784"/>
                </a:cubicBezTo>
                <a:cubicBezTo>
                  <a:pt x="20449" y="8949"/>
                  <a:pt x="21423" y="9104"/>
                  <a:pt x="21310" y="9277"/>
                </a:cubicBezTo>
                <a:cubicBezTo>
                  <a:pt x="21095" y="9605"/>
                  <a:pt x="21007" y="9935"/>
                  <a:pt x="20664" y="10262"/>
                </a:cubicBezTo>
                <a:cubicBezTo>
                  <a:pt x="20511" y="10408"/>
                  <a:pt x="19195" y="10738"/>
                  <a:pt x="18727" y="10837"/>
                </a:cubicBezTo>
                <a:cubicBezTo>
                  <a:pt x="16136" y="11386"/>
                  <a:pt x="17454" y="11274"/>
                  <a:pt x="14207" y="11411"/>
                </a:cubicBezTo>
                <a:cubicBezTo>
                  <a:pt x="11089" y="12006"/>
                  <a:pt x="13012" y="11816"/>
                  <a:pt x="9040" y="12068"/>
                </a:cubicBezTo>
                <a:lnTo>
                  <a:pt x="4520" y="12643"/>
                </a:lnTo>
                <a:cubicBezTo>
                  <a:pt x="3874" y="12725"/>
                  <a:pt x="3089" y="12793"/>
                  <a:pt x="2583" y="12889"/>
                </a:cubicBezTo>
                <a:lnTo>
                  <a:pt x="1291" y="13135"/>
                </a:lnTo>
                <a:cubicBezTo>
                  <a:pt x="422" y="13577"/>
                  <a:pt x="-177" y="13725"/>
                  <a:pt x="1291" y="14285"/>
                </a:cubicBezTo>
                <a:cubicBezTo>
                  <a:pt x="1537" y="14378"/>
                  <a:pt x="2632" y="14386"/>
                  <a:pt x="3228" y="14449"/>
                </a:cubicBezTo>
                <a:cubicBezTo>
                  <a:pt x="3930" y="14523"/>
                  <a:pt x="4581" y="14606"/>
                  <a:pt x="5166" y="14695"/>
                </a:cubicBezTo>
                <a:cubicBezTo>
                  <a:pt x="5663" y="14771"/>
                  <a:pt x="5873" y="14877"/>
                  <a:pt x="6457" y="14942"/>
                </a:cubicBezTo>
                <a:cubicBezTo>
                  <a:pt x="8700" y="15191"/>
                  <a:pt x="9823" y="15263"/>
                  <a:pt x="12269" y="15352"/>
                </a:cubicBezTo>
                <a:cubicBezTo>
                  <a:pt x="13123" y="15383"/>
                  <a:pt x="13991" y="15407"/>
                  <a:pt x="14852" y="15434"/>
                </a:cubicBezTo>
                <a:cubicBezTo>
                  <a:pt x="15498" y="15489"/>
                  <a:pt x="16241" y="15529"/>
                  <a:pt x="16790" y="15598"/>
                </a:cubicBezTo>
                <a:cubicBezTo>
                  <a:pt x="18816" y="15856"/>
                  <a:pt x="17615" y="15843"/>
                  <a:pt x="18727" y="16173"/>
                </a:cubicBezTo>
                <a:cubicBezTo>
                  <a:pt x="19033" y="16264"/>
                  <a:pt x="19588" y="16337"/>
                  <a:pt x="20018" y="16419"/>
                </a:cubicBezTo>
                <a:cubicBezTo>
                  <a:pt x="19865" y="16634"/>
                  <a:pt x="19772" y="17528"/>
                  <a:pt x="18081" y="17815"/>
                </a:cubicBezTo>
                <a:cubicBezTo>
                  <a:pt x="17435" y="17924"/>
                  <a:pt x="16971" y="18056"/>
                  <a:pt x="16144" y="18143"/>
                </a:cubicBezTo>
                <a:cubicBezTo>
                  <a:pt x="15621" y="18199"/>
                  <a:pt x="14852" y="18198"/>
                  <a:pt x="14207" y="18225"/>
                </a:cubicBezTo>
                <a:cubicBezTo>
                  <a:pt x="13346" y="18307"/>
                  <a:pt x="12499" y="18392"/>
                  <a:pt x="11623" y="18472"/>
                </a:cubicBezTo>
                <a:cubicBezTo>
                  <a:pt x="10992" y="18529"/>
                  <a:pt x="10183" y="18560"/>
                  <a:pt x="9686" y="18636"/>
                </a:cubicBezTo>
                <a:cubicBezTo>
                  <a:pt x="5590" y="19261"/>
                  <a:pt x="11177" y="18728"/>
                  <a:pt x="6457" y="19128"/>
                </a:cubicBezTo>
                <a:cubicBezTo>
                  <a:pt x="6027" y="19211"/>
                  <a:pt x="5663" y="19299"/>
                  <a:pt x="5166" y="19375"/>
                </a:cubicBezTo>
                <a:cubicBezTo>
                  <a:pt x="4581" y="19464"/>
                  <a:pt x="3735" y="19524"/>
                  <a:pt x="3228" y="19621"/>
                </a:cubicBezTo>
                <a:cubicBezTo>
                  <a:pt x="2851" y="19693"/>
                  <a:pt x="2798" y="19785"/>
                  <a:pt x="2583" y="19867"/>
                </a:cubicBezTo>
                <a:cubicBezTo>
                  <a:pt x="3013" y="20032"/>
                  <a:pt x="3057" y="20221"/>
                  <a:pt x="3874" y="20360"/>
                </a:cubicBezTo>
                <a:cubicBezTo>
                  <a:pt x="5300" y="20601"/>
                  <a:pt x="5950" y="20744"/>
                  <a:pt x="7749" y="20935"/>
                </a:cubicBezTo>
                <a:cubicBezTo>
                  <a:pt x="8345" y="20998"/>
                  <a:pt x="9055" y="21041"/>
                  <a:pt x="9686" y="21099"/>
                </a:cubicBezTo>
                <a:cubicBezTo>
                  <a:pt x="10562" y="21178"/>
                  <a:pt x="11307" y="21284"/>
                  <a:pt x="12269" y="21345"/>
                </a:cubicBezTo>
                <a:cubicBezTo>
                  <a:pt x="13487" y="21422"/>
                  <a:pt x="14852" y="21455"/>
                  <a:pt x="16144" y="21509"/>
                </a:cubicBezTo>
                <a:cubicBezTo>
                  <a:pt x="18285" y="21600"/>
                  <a:pt x="17400" y="21591"/>
                  <a:pt x="18727" y="21591"/>
                </a:cubicBezTo>
              </a:path>
            </a:pathLst>
          </a:custGeom>
          <a:ln w="57150">
            <a:solidFill>
              <a:srgbClr val="4A7EBB"/>
            </a:solidFill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62" name="Shape 162"/>
          <p:cNvSpPr/>
          <p:nvPr/>
        </p:nvSpPr>
        <p:spPr>
          <a:xfrm>
            <a:off x="4945233" y="1448164"/>
            <a:ext cx="609604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800"/>
            </a:lvl1pPr>
          </a:lstStyle>
          <a:p>
            <a:pPr/>
            <a:r>
              <a:t>A</a:t>
            </a:r>
          </a:p>
        </p:txBody>
      </p:sp>
      <p:sp>
        <p:nvSpPr>
          <p:cNvPr id="163" name="Shape 163"/>
          <p:cNvSpPr/>
          <p:nvPr/>
        </p:nvSpPr>
        <p:spPr>
          <a:xfrm>
            <a:off x="4487557" y="2209799"/>
            <a:ext cx="1658581" cy="828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r(count) : 0</a:t>
            </a:r>
          </a:p>
        </p:txBody>
      </p:sp>
      <p:sp>
        <p:nvSpPr>
          <p:cNvPr id="164" name="Shape 164"/>
          <p:cNvSpPr/>
          <p:nvPr/>
        </p:nvSpPr>
        <p:spPr>
          <a:xfrm>
            <a:off x="4468598" y="3048000"/>
            <a:ext cx="1681143" cy="828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w(count) : 1</a:t>
            </a:r>
          </a:p>
        </p:txBody>
      </p:sp>
      <p:sp>
        <p:nvSpPr>
          <p:cNvPr id="165" name="Shape 165"/>
          <p:cNvSpPr/>
          <p:nvPr/>
        </p:nvSpPr>
        <p:spPr>
          <a:xfrm>
            <a:off x="6429702" y="2056277"/>
            <a:ext cx="450575" cy="3887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9" h="21591" fill="norm" stroke="1" extrusionOk="0">
                <a:moveTo>
                  <a:pt x="5166" y="0"/>
                </a:moveTo>
                <a:cubicBezTo>
                  <a:pt x="5495" y="52"/>
                  <a:pt x="8526" y="510"/>
                  <a:pt x="9040" y="657"/>
                </a:cubicBezTo>
                <a:cubicBezTo>
                  <a:pt x="9593" y="815"/>
                  <a:pt x="9901" y="985"/>
                  <a:pt x="10332" y="1149"/>
                </a:cubicBezTo>
                <a:lnTo>
                  <a:pt x="10978" y="1396"/>
                </a:lnTo>
                <a:cubicBezTo>
                  <a:pt x="11193" y="1478"/>
                  <a:pt x="11458" y="1558"/>
                  <a:pt x="11623" y="1642"/>
                </a:cubicBezTo>
                <a:lnTo>
                  <a:pt x="12269" y="1970"/>
                </a:lnTo>
                <a:cubicBezTo>
                  <a:pt x="12054" y="2545"/>
                  <a:pt x="11999" y="3121"/>
                  <a:pt x="11623" y="3694"/>
                </a:cubicBezTo>
                <a:cubicBezTo>
                  <a:pt x="11434" y="3983"/>
                  <a:pt x="10459" y="3971"/>
                  <a:pt x="9040" y="4187"/>
                </a:cubicBezTo>
                <a:cubicBezTo>
                  <a:pt x="8544" y="4263"/>
                  <a:pt x="8246" y="4357"/>
                  <a:pt x="7749" y="4433"/>
                </a:cubicBezTo>
                <a:cubicBezTo>
                  <a:pt x="6195" y="4670"/>
                  <a:pt x="5779" y="4682"/>
                  <a:pt x="3874" y="4844"/>
                </a:cubicBezTo>
                <a:cubicBezTo>
                  <a:pt x="3444" y="4926"/>
                  <a:pt x="3131" y="5020"/>
                  <a:pt x="2583" y="5090"/>
                </a:cubicBezTo>
                <a:cubicBezTo>
                  <a:pt x="2034" y="5160"/>
                  <a:pt x="1130" y="5177"/>
                  <a:pt x="645" y="5254"/>
                </a:cubicBezTo>
                <a:cubicBezTo>
                  <a:pt x="220" y="5322"/>
                  <a:pt x="215" y="5418"/>
                  <a:pt x="0" y="5500"/>
                </a:cubicBezTo>
                <a:cubicBezTo>
                  <a:pt x="758" y="6658"/>
                  <a:pt x="-174" y="6173"/>
                  <a:pt x="1937" y="6978"/>
                </a:cubicBezTo>
                <a:cubicBezTo>
                  <a:pt x="2614" y="7236"/>
                  <a:pt x="2447" y="7295"/>
                  <a:pt x="4520" y="7471"/>
                </a:cubicBezTo>
                <a:cubicBezTo>
                  <a:pt x="5086" y="7519"/>
                  <a:pt x="5812" y="7526"/>
                  <a:pt x="6457" y="7553"/>
                </a:cubicBezTo>
                <a:cubicBezTo>
                  <a:pt x="7749" y="7662"/>
                  <a:pt x="9090" y="7763"/>
                  <a:pt x="10332" y="7881"/>
                </a:cubicBezTo>
                <a:cubicBezTo>
                  <a:pt x="11193" y="7963"/>
                  <a:pt x="11981" y="8060"/>
                  <a:pt x="12915" y="8128"/>
                </a:cubicBezTo>
                <a:cubicBezTo>
                  <a:pt x="13506" y="8170"/>
                  <a:pt x="14207" y="8182"/>
                  <a:pt x="14852" y="8210"/>
                </a:cubicBezTo>
                <a:cubicBezTo>
                  <a:pt x="19373" y="8593"/>
                  <a:pt x="17866" y="8374"/>
                  <a:pt x="20018" y="8784"/>
                </a:cubicBezTo>
                <a:cubicBezTo>
                  <a:pt x="20449" y="8949"/>
                  <a:pt x="21423" y="9104"/>
                  <a:pt x="21310" y="9277"/>
                </a:cubicBezTo>
                <a:cubicBezTo>
                  <a:pt x="21095" y="9605"/>
                  <a:pt x="21007" y="9935"/>
                  <a:pt x="20664" y="10262"/>
                </a:cubicBezTo>
                <a:cubicBezTo>
                  <a:pt x="20511" y="10408"/>
                  <a:pt x="19195" y="10738"/>
                  <a:pt x="18727" y="10837"/>
                </a:cubicBezTo>
                <a:cubicBezTo>
                  <a:pt x="16136" y="11386"/>
                  <a:pt x="17454" y="11274"/>
                  <a:pt x="14207" y="11411"/>
                </a:cubicBezTo>
                <a:cubicBezTo>
                  <a:pt x="11089" y="12006"/>
                  <a:pt x="13012" y="11816"/>
                  <a:pt x="9040" y="12068"/>
                </a:cubicBezTo>
                <a:lnTo>
                  <a:pt x="4520" y="12643"/>
                </a:lnTo>
                <a:cubicBezTo>
                  <a:pt x="3874" y="12725"/>
                  <a:pt x="3089" y="12793"/>
                  <a:pt x="2583" y="12889"/>
                </a:cubicBezTo>
                <a:lnTo>
                  <a:pt x="1291" y="13135"/>
                </a:lnTo>
                <a:cubicBezTo>
                  <a:pt x="422" y="13577"/>
                  <a:pt x="-177" y="13725"/>
                  <a:pt x="1291" y="14285"/>
                </a:cubicBezTo>
                <a:cubicBezTo>
                  <a:pt x="1537" y="14378"/>
                  <a:pt x="2632" y="14386"/>
                  <a:pt x="3228" y="14449"/>
                </a:cubicBezTo>
                <a:cubicBezTo>
                  <a:pt x="3930" y="14523"/>
                  <a:pt x="4581" y="14606"/>
                  <a:pt x="5166" y="14695"/>
                </a:cubicBezTo>
                <a:cubicBezTo>
                  <a:pt x="5663" y="14771"/>
                  <a:pt x="5873" y="14877"/>
                  <a:pt x="6457" y="14942"/>
                </a:cubicBezTo>
                <a:cubicBezTo>
                  <a:pt x="8700" y="15191"/>
                  <a:pt x="9823" y="15263"/>
                  <a:pt x="12269" y="15352"/>
                </a:cubicBezTo>
                <a:cubicBezTo>
                  <a:pt x="13123" y="15383"/>
                  <a:pt x="13991" y="15407"/>
                  <a:pt x="14852" y="15434"/>
                </a:cubicBezTo>
                <a:cubicBezTo>
                  <a:pt x="15498" y="15489"/>
                  <a:pt x="16241" y="15529"/>
                  <a:pt x="16790" y="15598"/>
                </a:cubicBezTo>
                <a:cubicBezTo>
                  <a:pt x="18816" y="15856"/>
                  <a:pt x="17615" y="15843"/>
                  <a:pt x="18727" y="16173"/>
                </a:cubicBezTo>
                <a:cubicBezTo>
                  <a:pt x="19033" y="16264"/>
                  <a:pt x="19588" y="16337"/>
                  <a:pt x="20018" y="16419"/>
                </a:cubicBezTo>
                <a:cubicBezTo>
                  <a:pt x="19865" y="16634"/>
                  <a:pt x="19772" y="17528"/>
                  <a:pt x="18081" y="17815"/>
                </a:cubicBezTo>
                <a:cubicBezTo>
                  <a:pt x="17435" y="17924"/>
                  <a:pt x="16971" y="18056"/>
                  <a:pt x="16144" y="18143"/>
                </a:cubicBezTo>
                <a:cubicBezTo>
                  <a:pt x="15621" y="18199"/>
                  <a:pt x="14852" y="18198"/>
                  <a:pt x="14207" y="18225"/>
                </a:cubicBezTo>
                <a:cubicBezTo>
                  <a:pt x="13346" y="18307"/>
                  <a:pt x="12499" y="18392"/>
                  <a:pt x="11623" y="18472"/>
                </a:cubicBezTo>
                <a:cubicBezTo>
                  <a:pt x="10992" y="18529"/>
                  <a:pt x="10183" y="18560"/>
                  <a:pt x="9686" y="18636"/>
                </a:cubicBezTo>
                <a:cubicBezTo>
                  <a:pt x="5590" y="19261"/>
                  <a:pt x="11177" y="18728"/>
                  <a:pt x="6457" y="19128"/>
                </a:cubicBezTo>
                <a:cubicBezTo>
                  <a:pt x="6027" y="19211"/>
                  <a:pt x="5663" y="19299"/>
                  <a:pt x="5166" y="19375"/>
                </a:cubicBezTo>
                <a:cubicBezTo>
                  <a:pt x="4581" y="19464"/>
                  <a:pt x="3735" y="19524"/>
                  <a:pt x="3228" y="19621"/>
                </a:cubicBezTo>
                <a:cubicBezTo>
                  <a:pt x="2851" y="19693"/>
                  <a:pt x="2798" y="19785"/>
                  <a:pt x="2583" y="19867"/>
                </a:cubicBezTo>
                <a:cubicBezTo>
                  <a:pt x="3013" y="20032"/>
                  <a:pt x="3057" y="20221"/>
                  <a:pt x="3874" y="20360"/>
                </a:cubicBezTo>
                <a:cubicBezTo>
                  <a:pt x="5300" y="20601"/>
                  <a:pt x="5950" y="20744"/>
                  <a:pt x="7749" y="20935"/>
                </a:cubicBezTo>
                <a:cubicBezTo>
                  <a:pt x="8345" y="20998"/>
                  <a:pt x="9055" y="21041"/>
                  <a:pt x="9686" y="21099"/>
                </a:cubicBezTo>
                <a:cubicBezTo>
                  <a:pt x="10562" y="21178"/>
                  <a:pt x="11307" y="21284"/>
                  <a:pt x="12269" y="21345"/>
                </a:cubicBezTo>
                <a:cubicBezTo>
                  <a:pt x="13487" y="21422"/>
                  <a:pt x="14852" y="21455"/>
                  <a:pt x="16144" y="21509"/>
                </a:cubicBezTo>
                <a:cubicBezTo>
                  <a:pt x="18285" y="21600"/>
                  <a:pt x="17400" y="21591"/>
                  <a:pt x="18727" y="21591"/>
                </a:cubicBezTo>
              </a:path>
            </a:pathLst>
          </a:custGeom>
          <a:ln w="57150">
            <a:solidFill>
              <a:srgbClr val="4A7EBB"/>
            </a:solidFill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66" name="Shape 166"/>
          <p:cNvSpPr/>
          <p:nvPr/>
        </p:nvSpPr>
        <p:spPr>
          <a:xfrm>
            <a:off x="6350186" y="1448164"/>
            <a:ext cx="609604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/>
            </a:lvl1pPr>
          </a:lstStyle>
          <a:p>
            <a:pPr/>
            <a:r>
              <a:t>B</a:t>
            </a:r>
          </a:p>
        </p:txBody>
      </p:sp>
      <p:sp>
        <p:nvSpPr>
          <p:cNvPr id="167" name="Shape 167"/>
          <p:cNvSpPr/>
          <p:nvPr/>
        </p:nvSpPr>
        <p:spPr>
          <a:xfrm>
            <a:off x="5825695" y="3577697"/>
            <a:ext cx="1658581" cy="828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r(count) : 1</a:t>
            </a:r>
          </a:p>
        </p:txBody>
      </p:sp>
      <p:sp>
        <p:nvSpPr>
          <p:cNvPr id="168" name="Shape 168"/>
          <p:cNvSpPr/>
          <p:nvPr/>
        </p:nvSpPr>
        <p:spPr>
          <a:xfrm>
            <a:off x="7895983" y="2056277"/>
            <a:ext cx="450576" cy="3887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9" h="21591" fill="norm" stroke="1" extrusionOk="0">
                <a:moveTo>
                  <a:pt x="5166" y="0"/>
                </a:moveTo>
                <a:cubicBezTo>
                  <a:pt x="5495" y="52"/>
                  <a:pt x="8526" y="510"/>
                  <a:pt x="9040" y="657"/>
                </a:cubicBezTo>
                <a:cubicBezTo>
                  <a:pt x="9593" y="815"/>
                  <a:pt x="9901" y="985"/>
                  <a:pt x="10332" y="1149"/>
                </a:cubicBezTo>
                <a:lnTo>
                  <a:pt x="10978" y="1396"/>
                </a:lnTo>
                <a:cubicBezTo>
                  <a:pt x="11193" y="1478"/>
                  <a:pt x="11458" y="1558"/>
                  <a:pt x="11623" y="1642"/>
                </a:cubicBezTo>
                <a:lnTo>
                  <a:pt x="12269" y="1970"/>
                </a:lnTo>
                <a:cubicBezTo>
                  <a:pt x="12054" y="2545"/>
                  <a:pt x="11999" y="3121"/>
                  <a:pt x="11623" y="3694"/>
                </a:cubicBezTo>
                <a:cubicBezTo>
                  <a:pt x="11434" y="3983"/>
                  <a:pt x="10459" y="3971"/>
                  <a:pt x="9040" y="4187"/>
                </a:cubicBezTo>
                <a:cubicBezTo>
                  <a:pt x="8544" y="4263"/>
                  <a:pt x="8246" y="4357"/>
                  <a:pt x="7749" y="4433"/>
                </a:cubicBezTo>
                <a:cubicBezTo>
                  <a:pt x="6195" y="4670"/>
                  <a:pt x="5779" y="4682"/>
                  <a:pt x="3874" y="4844"/>
                </a:cubicBezTo>
                <a:cubicBezTo>
                  <a:pt x="3444" y="4926"/>
                  <a:pt x="3131" y="5020"/>
                  <a:pt x="2583" y="5090"/>
                </a:cubicBezTo>
                <a:cubicBezTo>
                  <a:pt x="2034" y="5160"/>
                  <a:pt x="1130" y="5177"/>
                  <a:pt x="645" y="5254"/>
                </a:cubicBezTo>
                <a:cubicBezTo>
                  <a:pt x="220" y="5322"/>
                  <a:pt x="215" y="5418"/>
                  <a:pt x="0" y="5500"/>
                </a:cubicBezTo>
                <a:cubicBezTo>
                  <a:pt x="758" y="6658"/>
                  <a:pt x="-174" y="6173"/>
                  <a:pt x="1937" y="6978"/>
                </a:cubicBezTo>
                <a:cubicBezTo>
                  <a:pt x="2614" y="7236"/>
                  <a:pt x="2447" y="7295"/>
                  <a:pt x="4520" y="7471"/>
                </a:cubicBezTo>
                <a:cubicBezTo>
                  <a:pt x="5086" y="7519"/>
                  <a:pt x="5812" y="7526"/>
                  <a:pt x="6457" y="7553"/>
                </a:cubicBezTo>
                <a:cubicBezTo>
                  <a:pt x="7749" y="7662"/>
                  <a:pt x="9090" y="7763"/>
                  <a:pt x="10332" y="7881"/>
                </a:cubicBezTo>
                <a:cubicBezTo>
                  <a:pt x="11193" y="7963"/>
                  <a:pt x="11981" y="8060"/>
                  <a:pt x="12915" y="8128"/>
                </a:cubicBezTo>
                <a:cubicBezTo>
                  <a:pt x="13506" y="8170"/>
                  <a:pt x="14207" y="8182"/>
                  <a:pt x="14852" y="8210"/>
                </a:cubicBezTo>
                <a:cubicBezTo>
                  <a:pt x="19373" y="8593"/>
                  <a:pt x="17866" y="8374"/>
                  <a:pt x="20018" y="8784"/>
                </a:cubicBezTo>
                <a:cubicBezTo>
                  <a:pt x="20449" y="8949"/>
                  <a:pt x="21423" y="9104"/>
                  <a:pt x="21310" y="9277"/>
                </a:cubicBezTo>
                <a:cubicBezTo>
                  <a:pt x="21095" y="9605"/>
                  <a:pt x="21007" y="9935"/>
                  <a:pt x="20664" y="10262"/>
                </a:cubicBezTo>
                <a:cubicBezTo>
                  <a:pt x="20511" y="10408"/>
                  <a:pt x="19195" y="10738"/>
                  <a:pt x="18727" y="10837"/>
                </a:cubicBezTo>
                <a:cubicBezTo>
                  <a:pt x="16136" y="11386"/>
                  <a:pt x="17454" y="11274"/>
                  <a:pt x="14207" y="11411"/>
                </a:cubicBezTo>
                <a:cubicBezTo>
                  <a:pt x="11089" y="12006"/>
                  <a:pt x="13012" y="11816"/>
                  <a:pt x="9040" y="12068"/>
                </a:cubicBezTo>
                <a:lnTo>
                  <a:pt x="4520" y="12643"/>
                </a:lnTo>
                <a:cubicBezTo>
                  <a:pt x="3874" y="12725"/>
                  <a:pt x="3089" y="12793"/>
                  <a:pt x="2583" y="12889"/>
                </a:cubicBezTo>
                <a:lnTo>
                  <a:pt x="1291" y="13135"/>
                </a:lnTo>
                <a:cubicBezTo>
                  <a:pt x="422" y="13577"/>
                  <a:pt x="-177" y="13725"/>
                  <a:pt x="1291" y="14285"/>
                </a:cubicBezTo>
                <a:cubicBezTo>
                  <a:pt x="1537" y="14378"/>
                  <a:pt x="2632" y="14386"/>
                  <a:pt x="3228" y="14449"/>
                </a:cubicBezTo>
                <a:cubicBezTo>
                  <a:pt x="3930" y="14523"/>
                  <a:pt x="4581" y="14606"/>
                  <a:pt x="5166" y="14695"/>
                </a:cubicBezTo>
                <a:cubicBezTo>
                  <a:pt x="5663" y="14771"/>
                  <a:pt x="5873" y="14877"/>
                  <a:pt x="6457" y="14942"/>
                </a:cubicBezTo>
                <a:cubicBezTo>
                  <a:pt x="8700" y="15191"/>
                  <a:pt x="9823" y="15263"/>
                  <a:pt x="12269" y="15352"/>
                </a:cubicBezTo>
                <a:cubicBezTo>
                  <a:pt x="13123" y="15383"/>
                  <a:pt x="13991" y="15407"/>
                  <a:pt x="14852" y="15434"/>
                </a:cubicBezTo>
                <a:cubicBezTo>
                  <a:pt x="15498" y="15489"/>
                  <a:pt x="16241" y="15529"/>
                  <a:pt x="16790" y="15598"/>
                </a:cubicBezTo>
                <a:cubicBezTo>
                  <a:pt x="18816" y="15856"/>
                  <a:pt x="17615" y="15843"/>
                  <a:pt x="18727" y="16173"/>
                </a:cubicBezTo>
                <a:cubicBezTo>
                  <a:pt x="19033" y="16264"/>
                  <a:pt x="19588" y="16337"/>
                  <a:pt x="20018" y="16419"/>
                </a:cubicBezTo>
                <a:cubicBezTo>
                  <a:pt x="19865" y="16634"/>
                  <a:pt x="19772" y="17528"/>
                  <a:pt x="18081" y="17815"/>
                </a:cubicBezTo>
                <a:cubicBezTo>
                  <a:pt x="17435" y="17924"/>
                  <a:pt x="16971" y="18056"/>
                  <a:pt x="16144" y="18143"/>
                </a:cubicBezTo>
                <a:cubicBezTo>
                  <a:pt x="15621" y="18199"/>
                  <a:pt x="14852" y="18198"/>
                  <a:pt x="14207" y="18225"/>
                </a:cubicBezTo>
                <a:cubicBezTo>
                  <a:pt x="13346" y="18307"/>
                  <a:pt x="12499" y="18392"/>
                  <a:pt x="11623" y="18472"/>
                </a:cubicBezTo>
                <a:cubicBezTo>
                  <a:pt x="10992" y="18529"/>
                  <a:pt x="10183" y="18560"/>
                  <a:pt x="9686" y="18636"/>
                </a:cubicBezTo>
                <a:cubicBezTo>
                  <a:pt x="5590" y="19261"/>
                  <a:pt x="11177" y="18728"/>
                  <a:pt x="6457" y="19128"/>
                </a:cubicBezTo>
                <a:cubicBezTo>
                  <a:pt x="6027" y="19211"/>
                  <a:pt x="5663" y="19299"/>
                  <a:pt x="5166" y="19375"/>
                </a:cubicBezTo>
                <a:cubicBezTo>
                  <a:pt x="4581" y="19464"/>
                  <a:pt x="3735" y="19524"/>
                  <a:pt x="3228" y="19621"/>
                </a:cubicBezTo>
                <a:cubicBezTo>
                  <a:pt x="2851" y="19693"/>
                  <a:pt x="2798" y="19785"/>
                  <a:pt x="2583" y="19867"/>
                </a:cubicBezTo>
                <a:cubicBezTo>
                  <a:pt x="3013" y="20032"/>
                  <a:pt x="3057" y="20221"/>
                  <a:pt x="3874" y="20360"/>
                </a:cubicBezTo>
                <a:cubicBezTo>
                  <a:pt x="5300" y="20601"/>
                  <a:pt x="5950" y="20744"/>
                  <a:pt x="7749" y="20935"/>
                </a:cubicBezTo>
                <a:cubicBezTo>
                  <a:pt x="8345" y="20998"/>
                  <a:pt x="9055" y="21041"/>
                  <a:pt x="9686" y="21099"/>
                </a:cubicBezTo>
                <a:cubicBezTo>
                  <a:pt x="10562" y="21178"/>
                  <a:pt x="11307" y="21284"/>
                  <a:pt x="12269" y="21345"/>
                </a:cubicBezTo>
                <a:cubicBezTo>
                  <a:pt x="13487" y="21422"/>
                  <a:pt x="14852" y="21455"/>
                  <a:pt x="16144" y="21509"/>
                </a:cubicBezTo>
                <a:cubicBezTo>
                  <a:pt x="18285" y="21600"/>
                  <a:pt x="17400" y="21591"/>
                  <a:pt x="18727" y="21591"/>
                </a:cubicBezTo>
              </a:path>
            </a:pathLst>
          </a:custGeom>
          <a:ln w="57150">
            <a:solidFill>
              <a:srgbClr val="4A7EBB"/>
            </a:solidFill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69" name="Shape 169"/>
          <p:cNvSpPr/>
          <p:nvPr/>
        </p:nvSpPr>
        <p:spPr>
          <a:xfrm>
            <a:off x="7693828" y="1448164"/>
            <a:ext cx="609604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800"/>
            </a:lvl1pPr>
          </a:lstStyle>
          <a:p>
            <a:pPr/>
            <a:r>
              <a:t>C</a:t>
            </a:r>
          </a:p>
        </p:txBody>
      </p:sp>
      <p:sp>
        <p:nvSpPr>
          <p:cNvPr id="170" name="Shape 170"/>
          <p:cNvSpPr/>
          <p:nvPr/>
        </p:nvSpPr>
        <p:spPr>
          <a:xfrm>
            <a:off x="7377561" y="4079930"/>
            <a:ext cx="1658581" cy="828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r(count) : 1</a:t>
            </a:r>
          </a:p>
        </p:txBody>
      </p:sp>
      <p:sp>
        <p:nvSpPr>
          <p:cNvPr id="171" name="Shape 171"/>
          <p:cNvSpPr/>
          <p:nvPr/>
        </p:nvSpPr>
        <p:spPr>
          <a:xfrm>
            <a:off x="5838757" y="5423246"/>
            <a:ext cx="1681143" cy="828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w(count) : 2</a:t>
            </a:r>
          </a:p>
        </p:txBody>
      </p:sp>
      <p:sp>
        <p:nvSpPr>
          <p:cNvPr id="172" name="Shape 172"/>
          <p:cNvSpPr/>
          <p:nvPr/>
        </p:nvSpPr>
        <p:spPr>
          <a:xfrm>
            <a:off x="110386" y="5176253"/>
            <a:ext cx="5029207" cy="1272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/>
            </a:pPr>
            <a:r>
              <a:t>Result depends on order of execution</a:t>
            </a:r>
          </a:p>
          <a:p>
            <a:pPr>
              <a:defRPr b="1" sz="3200"/>
            </a:pPr>
            <a:r>
              <a:t>=&gt; </a:t>
            </a:r>
            <a:r>
              <a:rPr sz="2800"/>
              <a:t>Synchronization needed</a:t>
            </a:r>
          </a:p>
        </p:txBody>
      </p:sp>
      <p:sp>
        <p:nvSpPr>
          <p:cNvPr id="173" name="Shape 173"/>
          <p:cNvSpPr/>
          <p:nvPr/>
        </p:nvSpPr>
        <p:spPr>
          <a:xfrm>
            <a:off x="7377561" y="4874979"/>
            <a:ext cx="1681143" cy="828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w(count) :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7"/>
      <p:bldP build="whole" bldLvl="1" animBg="1" rev="0" advAuto="0" spid="171" grpId="6"/>
      <p:bldP build="whole" bldLvl="1" animBg="1" rev="0" advAuto="0" spid="170" grpId="4"/>
      <p:bldP build="whole" bldLvl="1" animBg="1" rev="0" advAuto="0" spid="163" grpId="1"/>
      <p:bldP build="whole" bldLvl="1" animBg="1" rev="0" advAuto="0" spid="167" grpId="3"/>
      <p:bldP build="whole" bldLvl="1" animBg="1" rev="0" advAuto="0" spid="173" grpId="5"/>
      <p:bldP build="whole" bldLvl="1" animBg="1" rev="0" advAuto="0" spid="164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 sz="3200"/>
            </a:lvl1pPr>
          </a:lstStyle>
          <a:p>
            <a:pPr/>
            <a:r>
              <a:t>Multithreading &amp; Multitasking: Comparison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600"/>
              </a:spcBef>
              <a:defRPr b="1" sz="2800"/>
            </a:pPr>
            <a:r>
              <a:t>Multithreading</a:t>
            </a:r>
          </a:p>
          <a:p>
            <a:pPr lvl="1" marL="735519" indent="-282891" defTabSz="905255">
              <a:spcBef>
                <a:spcPts val="500"/>
              </a:spcBef>
              <a:defRPr sz="2400"/>
            </a:pPr>
            <a:r>
              <a:t>Threads share the same address space</a:t>
            </a:r>
          </a:p>
          <a:p>
            <a:pPr lvl="2" marL="1131569" indent="-226313" defTabSz="905255">
              <a:spcBef>
                <a:spcPts val="500"/>
              </a:spcBef>
              <a:defRPr sz="2100"/>
            </a:pPr>
            <a:r>
              <a:t>Light-weight creation/destruction</a:t>
            </a:r>
          </a:p>
          <a:p>
            <a:pPr lvl="2" marL="1131569" indent="-226313" defTabSz="905255">
              <a:spcBef>
                <a:spcPts val="500"/>
              </a:spcBef>
              <a:defRPr sz="2100"/>
            </a:pPr>
            <a:r>
              <a:t>Easy inter-thread communication</a:t>
            </a:r>
          </a:p>
          <a:p>
            <a:pPr lvl="2" marL="1131569" indent="-226313" defTabSz="905255">
              <a:spcBef>
                <a:spcPts val="500"/>
              </a:spcBef>
              <a:defRPr sz="2100"/>
            </a:pPr>
            <a:r>
              <a:t>An error in one thread can bring down all threads in process </a:t>
            </a:r>
          </a:p>
          <a:p>
            <a:pPr marL="339470" indent="-339470" defTabSz="905255">
              <a:spcBef>
                <a:spcPts val="600"/>
              </a:spcBef>
              <a:defRPr b="1" sz="2800"/>
            </a:pPr>
            <a:r>
              <a:t>Multitasking</a:t>
            </a:r>
          </a:p>
          <a:p>
            <a:pPr lvl="1" marL="735519" indent="-282891" defTabSz="905255">
              <a:spcBef>
                <a:spcPts val="500"/>
              </a:spcBef>
              <a:defRPr sz="2400"/>
            </a:pPr>
            <a:r>
              <a:t>Processes are insulated from each other</a:t>
            </a:r>
          </a:p>
          <a:p>
            <a:pPr lvl="2" marL="1131569" indent="-226313" defTabSz="905255">
              <a:spcBef>
                <a:spcPts val="500"/>
              </a:spcBef>
              <a:defRPr sz="2100"/>
            </a:pPr>
            <a:r>
              <a:t>Expensive creation/destruction</a:t>
            </a:r>
          </a:p>
          <a:p>
            <a:pPr lvl="2" marL="1131569" indent="-226313" defTabSz="905255">
              <a:spcBef>
                <a:spcPts val="500"/>
              </a:spcBef>
              <a:defRPr sz="2100"/>
            </a:pPr>
            <a:r>
              <a:t>Expensive IPC</a:t>
            </a:r>
          </a:p>
          <a:p>
            <a:pPr lvl="2" marL="1131569" indent="-226313" defTabSz="905255">
              <a:spcBef>
                <a:spcPts val="500"/>
              </a:spcBef>
              <a:defRPr sz="2100"/>
            </a:pPr>
            <a:r>
              <a:t>An error in one process cannot bring down another process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Lab 6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279400" y="16129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Evaluate the performance of multithreaded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Add /usr/local/cs/bin to PATH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$ export PATH=/usr/local/cs/bin:$PATH</a:t>
            </a:r>
            <a:endParaRPr sz="2800"/>
          </a:p>
          <a:p>
            <a:pPr/>
            <a:r>
              <a:t>Generate a file containing 10M random </a:t>
            </a:r>
            <a:r>
              <a:rPr b="1"/>
              <a:t>double-precision floating point numbers</a:t>
            </a:r>
            <a:r>
              <a:t>, one per line with no white space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/dev/urandom: pseudo-random number generator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Lab 6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od </a:t>
            </a:r>
          </a:p>
          <a:p>
            <a:pPr lvl="1" marL="742950" indent="-285750">
              <a:spcBef>
                <a:spcPts val="600"/>
              </a:spcBef>
              <a:defRPr sz="2600"/>
            </a:pPr>
            <a:r>
              <a:t>write the contents of its input files to standard output in a user-specified format </a:t>
            </a:r>
            <a:endParaRPr sz="2800"/>
          </a:p>
          <a:p>
            <a:pPr lvl="1" marL="742950" indent="-285750">
              <a:spcBef>
                <a:spcPts val="600"/>
              </a:spcBef>
              <a:defRPr sz="2600"/>
            </a:pPr>
            <a:r>
              <a:t>Options</a:t>
            </a:r>
            <a:endParaRPr sz="2800"/>
          </a:p>
          <a:p>
            <a:pPr lvl="2" marL="1143000" indent="-228600">
              <a:spcBef>
                <a:spcPts val="600"/>
              </a:spcBef>
              <a:defRPr sz="2600"/>
            </a:pPr>
            <a:r>
              <a:t>-t f: correct precision floating point  </a:t>
            </a:r>
          </a:p>
          <a:p>
            <a:pPr lvl="2" marL="1143000" indent="-228600">
              <a:spcBef>
                <a:spcPts val="600"/>
              </a:spcBef>
              <a:defRPr sz="2600"/>
            </a:pPr>
            <a:r>
              <a:t>-N &lt;count&gt;: Format no more than </a:t>
            </a:r>
            <a:r>
              <a:rPr i="1"/>
              <a:t>count </a:t>
            </a:r>
            <a:r>
              <a:t>bytes of input</a:t>
            </a:r>
          </a:p>
          <a:p>
            <a:pPr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sed, tr</a:t>
            </a:r>
          </a:p>
          <a:p>
            <a:pPr lvl="1" marL="742950" indent="-285750">
              <a:spcBef>
                <a:spcPts val="600"/>
              </a:spcBef>
              <a:defRPr sz="2600"/>
            </a:pPr>
            <a:r>
              <a:t>Remove address, delete spaces, add newlines between each float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Lab 6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spcBef>
                <a:spcPts val="600"/>
              </a:spcBef>
              <a:defRPr sz="2600"/>
            </a:pPr>
            <a:r>
              <a:t>use 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time -p</a:t>
            </a:r>
            <a:r>
              <a:t> to time the command 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sort -g</a:t>
            </a:r>
            <a:r>
              <a:t> on the data you generated </a:t>
            </a:r>
          </a:p>
          <a:p>
            <a:pPr marL="318897" indent="-318897" defTabSz="850391">
              <a:spcBef>
                <a:spcPts val="600"/>
              </a:spcBef>
              <a:defRPr sz="2600"/>
            </a:pPr>
            <a:r>
              <a:t>Send output to /dev/null</a:t>
            </a:r>
          </a:p>
          <a:p>
            <a:pPr marL="318897" indent="-318897" defTabSz="850391">
              <a:spcBef>
                <a:spcPts val="600"/>
              </a:spcBef>
              <a:defRPr sz="2600"/>
            </a:pPr>
            <a:r>
              <a:t>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t> with the 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--parallel</a:t>
            </a:r>
            <a:r>
              <a:t> option and the </a:t>
            </a:r>
          </a:p>
          <a:p>
            <a:pPr lvl="1" marL="0" indent="425194" defTabSz="850391"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–g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option: compare by general numeric value</a:t>
            </a:r>
          </a:p>
          <a:p>
            <a:pPr lvl="1" marL="690943" indent="-265747" defTabSz="850391">
              <a:spcBef>
                <a:spcPts val="500"/>
              </a:spcBef>
              <a:defRPr sz="2200"/>
            </a:pPr>
            <a:r>
              <a:t>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t> command to record the real, user and system time when running sort with 1, 2, 4, and 8 threads</a:t>
            </a:r>
            <a:endParaRPr sz="2600"/>
          </a:p>
          <a:p>
            <a:pPr lvl="2" marL="1062988" indent="-212597" defTabSz="850391">
              <a:spcBef>
                <a:spcPts val="500"/>
              </a:spcBef>
              <a:defRPr sz="2200"/>
            </a:pPr>
            <a:r>
              <a:t>$ 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time –p sort –g file_name &gt; /dev/null</a:t>
            </a:r>
          </a:p>
          <a:p>
            <a:pPr lvl="2" marL="1062988" indent="-212597" defTabSz="850391">
              <a:spcBef>
                <a:spcPts val="500"/>
              </a:spcBef>
              <a:defRPr sz="2200"/>
            </a:pPr>
            <a:r>
              <a:t>$ 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time –p sort –g --parallel=[2, 4, or 8] file_name &gt; /dev/null </a:t>
            </a:r>
          </a:p>
          <a:p>
            <a:pPr lvl="1" marL="690943" indent="-265747" defTabSz="850391">
              <a:spcBef>
                <a:spcPts val="500"/>
              </a:spcBef>
              <a:defRPr sz="2200"/>
            </a:pPr>
            <a:r>
              <a:t>Record the times and steps in log.txt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Multiprocessing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/>
          <a:p>
            <a:pPr lvl="2" marL="342900" indent="-342900">
              <a:spcBef>
                <a:spcPts val="500"/>
              </a:spcBef>
              <a:defRPr sz="2400"/>
            </a:pPr>
            <a:r>
              <a:t>The use of multiple CPUs/cores to run multiple tasks simultaneously</a:t>
            </a:r>
          </a:p>
        </p:txBody>
      </p:sp>
      <p:pic>
        <p:nvPicPr>
          <p:cNvPr id="1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81022"/>
            <a:ext cx="5249008" cy="2695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5198" y="3962400"/>
            <a:ext cx="5096589" cy="266737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5791200" y="2209800"/>
            <a:ext cx="2438400" cy="90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800"/>
            </a:lvl1pPr>
          </a:lstStyle>
          <a:p>
            <a:pPr/>
            <a:r>
              <a:t>Uniprocessing system</a:t>
            </a:r>
          </a:p>
        </p:txBody>
      </p:sp>
      <p:sp>
        <p:nvSpPr>
          <p:cNvPr id="119" name="Shape 119"/>
          <p:cNvSpPr/>
          <p:nvPr/>
        </p:nvSpPr>
        <p:spPr>
          <a:xfrm>
            <a:off x="457200" y="5181600"/>
            <a:ext cx="2694534" cy="90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800"/>
            </a:lvl1pPr>
          </a:lstStyle>
          <a:p>
            <a:pPr/>
            <a:r>
              <a:t>Multiprocessing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4"/>
      <p:bldP build="whole" bldLvl="1" animBg="1" rev="0" advAuto="0" spid="118" grpId="3"/>
      <p:bldP build="whole" bldLvl="1" animBg="1" rev="0" advAuto="0" spid="116" grpId="2"/>
      <p:bldP build="whole" bldLvl="1" animBg="1" rev="0" advAuto="0" spid="119" grpId="5"/>
      <p:bldP build="whole" bldLvl="1" animBg="1" rev="0" advAuto="0" spid="1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Parallelism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Executing several computations simultaneously to gain performance</a:t>
            </a:r>
          </a:p>
          <a:p>
            <a:pPr>
              <a:lnSpc>
                <a:spcPct val="90000"/>
              </a:lnSpc>
            </a:pPr>
            <a:r>
              <a:t>Different forms of parallelism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b="1" sz="2800"/>
            </a:pPr>
            <a:r>
              <a:t>Multitasking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Several processes are scheduled alternately or possibly simultaneously on a multiprocessing system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b="1" sz="2800"/>
            </a:pPr>
            <a:r>
              <a:t>Multithreading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Same job is broken logically into pieces (threads) which may be executed simultaneously on a multiprocessing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is a thread?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500"/>
              </a:spcBef>
              <a:defRPr sz="2300"/>
            </a:pPr>
            <a:r>
              <a:t>A flow of instructions, path of execution within a process</a:t>
            </a:r>
          </a:p>
          <a:p>
            <a:pPr marL="339470" indent="-339470" defTabSz="905255">
              <a:spcBef>
                <a:spcPts val="500"/>
              </a:spcBef>
              <a:defRPr sz="2300"/>
            </a:pPr>
            <a:r>
              <a:t>The smallest unit of processing scheduled by OS</a:t>
            </a:r>
          </a:p>
          <a:p>
            <a:pPr marL="339470" indent="-339470" defTabSz="905255">
              <a:spcBef>
                <a:spcPts val="500"/>
              </a:spcBef>
              <a:defRPr sz="2300"/>
            </a:pPr>
            <a:r>
              <a:t>A process consists of at least one thread</a:t>
            </a:r>
          </a:p>
          <a:p>
            <a:pPr marL="339470" indent="-339470" defTabSz="905255">
              <a:spcBef>
                <a:spcPts val="500"/>
              </a:spcBef>
              <a:defRPr sz="2300"/>
            </a:pPr>
            <a:r>
              <a:t>Multiple threads can be run on:</a:t>
            </a:r>
          </a:p>
          <a:p>
            <a:pPr lvl="1" marL="735519" indent="-282891" defTabSz="905255">
              <a:spcBef>
                <a:spcPts val="500"/>
              </a:spcBef>
              <a:defRPr b="1" sz="2300"/>
            </a:pPr>
            <a:r>
              <a:t>A uniprocessor (time-sharing)</a:t>
            </a:r>
            <a:endParaRPr sz="2700"/>
          </a:p>
          <a:p>
            <a:pPr lvl="2" marL="1131569" indent="-226313" defTabSz="905255">
              <a:spcBef>
                <a:spcPts val="500"/>
              </a:spcBef>
              <a:defRPr sz="2300"/>
            </a:pPr>
            <a:r>
              <a:t>Processor switches between different threads</a:t>
            </a:r>
          </a:p>
          <a:p>
            <a:pPr lvl="2" marL="1131569" indent="-226313" defTabSz="905255">
              <a:spcBef>
                <a:spcPts val="500"/>
              </a:spcBef>
              <a:defRPr sz="2300"/>
            </a:pPr>
            <a:r>
              <a:t>Parallelism is an illusion</a:t>
            </a:r>
          </a:p>
          <a:p>
            <a:pPr lvl="1" marL="735519" indent="-282891" defTabSz="905255">
              <a:spcBef>
                <a:spcPts val="500"/>
              </a:spcBef>
              <a:defRPr b="1" sz="2300"/>
            </a:pPr>
            <a:r>
              <a:t>A multiprocessor</a:t>
            </a:r>
            <a:endParaRPr sz="2700"/>
          </a:p>
          <a:p>
            <a:pPr lvl="2" marL="1131569" indent="-226313" defTabSz="905255">
              <a:spcBef>
                <a:spcPts val="500"/>
              </a:spcBef>
              <a:defRPr sz="2300"/>
            </a:pPr>
            <a:r>
              <a:t>Multiple processors or cores run the threads at the same time</a:t>
            </a:r>
          </a:p>
          <a:p>
            <a:pPr lvl="2" marL="1131569" indent="-226313" defTabSz="905255">
              <a:spcBef>
                <a:spcPts val="500"/>
              </a:spcBef>
              <a:defRPr sz="2300"/>
            </a:pPr>
            <a:r>
              <a:t>True parallelism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457200" y="333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Multitasking vs. Multithreading</a:t>
            </a:r>
          </a:p>
        </p:txBody>
      </p:sp>
      <p:pic>
        <p:nvPicPr>
          <p:cNvPr id="12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219200"/>
            <a:ext cx="5096587" cy="2667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5200" y="3962400"/>
            <a:ext cx="5039429" cy="250542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381000" y="4813298"/>
            <a:ext cx="2911525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200"/>
            </a:lvl1pPr>
          </a:lstStyle>
          <a:p>
            <a:pPr/>
            <a:r>
              <a:t>Multithreading</a:t>
            </a:r>
          </a:p>
        </p:txBody>
      </p:sp>
      <p:sp>
        <p:nvSpPr>
          <p:cNvPr id="131" name="Shape 131"/>
          <p:cNvSpPr/>
          <p:nvPr/>
        </p:nvSpPr>
        <p:spPr>
          <a:xfrm>
            <a:off x="6139214" y="1921153"/>
            <a:ext cx="2565189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200"/>
            </a:lvl1pPr>
          </a:lstStyle>
          <a:p>
            <a:pPr/>
            <a:r>
              <a:t>Multitasking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29" grpId="3"/>
      <p:bldP build="whole" bldLvl="1" animBg="1" rev="0" advAuto="0" spid="1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524000"/>
            <a:ext cx="8189587" cy="449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2458681" y="609598"/>
            <a:ext cx="4800606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4000"/>
            </a:lvl1pPr>
          </a:lstStyle>
          <a:p>
            <a:pPr/>
            <a:r>
              <a:t>Multithreading</a:t>
            </a:r>
          </a:p>
        </p:txBody>
      </p:sp>
      <p:sp>
        <p:nvSpPr>
          <p:cNvPr id="135" name="Shape 135"/>
          <p:cNvSpPr/>
          <p:nvPr/>
        </p:nvSpPr>
        <p:spPr>
          <a:xfrm rot="16200000">
            <a:off x="-1035993" y="3153962"/>
            <a:ext cx="306214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4000"/>
            </a:lvl1pPr>
          </a:lstStyle>
          <a:p>
            <a:pPr/>
            <a:r>
              <a:t>Multitasking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71600"/>
            <a:ext cx="8305800" cy="1633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050" y="3733800"/>
            <a:ext cx="8420100" cy="1616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 defTabSz="905255">
              <a:defRPr b="1" sz="3500"/>
            </a:lvl1pPr>
          </a:lstStyle>
          <a:p>
            <a:pPr/>
            <a:r>
              <a:t>Memory Layout: Single-Threaded Program </a:t>
            </a:r>
          </a:p>
        </p:txBody>
      </p:sp>
      <p:pic>
        <p:nvPicPr>
          <p:cNvPr id="141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3048000"/>
            <a:ext cx="1219372" cy="1209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7000" y="1447800"/>
            <a:ext cx="4246966" cy="497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 defTabSz="905255">
              <a:defRPr b="1" sz="3500"/>
            </a:lvl1pPr>
          </a:lstStyle>
          <a:p>
            <a:pPr/>
            <a:r>
              <a:t>Memory Layout: Multithreaded Program </a:t>
            </a:r>
          </a:p>
        </p:txBody>
      </p:sp>
      <p:pic>
        <p:nvPicPr>
          <p:cNvPr id="145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3124200"/>
            <a:ext cx="1200319" cy="1190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9800" y="1509806"/>
            <a:ext cx="6019800" cy="4676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