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p:nvPr>
            <p:ph type="sldImg"/>
          </p:nvPr>
        </p:nvSpPr>
        <p:spPr>
          <a:xfrm>
            <a:off x="1143000" y="685800"/>
            <a:ext cx="4572000" cy="3429000"/>
          </a:xfrm>
          <a:prstGeom prst="rect">
            <a:avLst/>
          </a:prstGeom>
        </p:spPr>
        <p:txBody>
          <a:bodyPr/>
          <a:lstStyle/>
          <a:p>
            <a:pPr/>
          </a:p>
        </p:txBody>
      </p:sp>
      <p:sp>
        <p:nvSpPr>
          <p:cNvPr id="128" name="Shape 12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685800" y="2130425"/>
            <a:ext cx="7772400" cy="1470025"/>
          </a:xfrm>
          <a:prstGeom prst="rect">
            <a:avLst/>
          </a:prstGeom>
        </p:spPr>
        <p:txBody>
          <a:bodyPr/>
          <a:lstStyle/>
          <a:p>
            <a:pPr/>
            <a:r>
              <a:t>Click to edit Master title style</a:t>
            </a:r>
          </a:p>
        </p:txBody>
      </p:sp>
      <p:sp>
        <p:nvSpPr>
          <p:cNvPr id="12" name="Shape 12"/>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stStyle>
          <a:p>
            <a:pPr/>
            <a:r>
              <a:t>Click to edit Master subtitle style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Click to edit Master title style</a:t>
            </a:r>
          </a:p>
        </p:txBody>
      </p:sp>
      <p:sp>
        <p:nvSpPr>
          <p:cNvPr id="93" name="Shape 93"/>
          <p:cNvSpPr/>
          <p:nvPr>
            <p:ph type="body" idx="1"/>
          </p:nvPr>
        </p:nvSpPr>
        <p:spPr>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Shape 101"/>
          <p:cNvSpPr/>
          <p:nvPr>
            <p:ph type="title"/>
          </p:nvPr>
        </p:nvSpPr>
        <p:spPr>
          <a:xfrm>
            <a:off x="6629400" y="274638"/>
            <a:ext cx="2057400" cy="5851527"/>
          </a:xfrm>
          <a:prstGeom prst="rect">
            <a:avLst/>
          </a:prstGeom>
        </p:spPr>
        <p:txBody>
          <a:bodyPr/>
          <a:lstStyle/>
          <a:p>
            <a:pPr/>
            <a:r>
              <a:t>Click to edit Master title style</a:t>
            </a:r>
          </a:p>
        </p:txBody>
      </p:sp>
      <p:sp>
        <p:nvSpPr>
          <p:cNvPr id="102" name="Shape 102"/>
          <p:cNvSpPr/>
          <p:nvPr>
            <p:ph type="body" idx="1"/>
          </p:nvPr>
        </p:nvSpPr>
        <p:spPr>
          <a:xfrm>
            <a:off x="457200" y="274638"/>
            <a:ext cx="6019800" cy="5851527"/>
          </a:xfrm>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10" name="Shape 110"/>
          <p:cNvSpPr/>
          <p:nvPr>
            <p:ph type="title"/>
          </p:nvPr>
        </p:nvSpPr>
        <p:spPr>
          <a:xfrm>
            <a:off x="460655" y="277286"/>
            <a:ext cx="8222691" cy="1142042"/>
          </a:xfrm>
          <a:prstGeom prst="rect">
            <a:avLst/>
          </a:prstGeom>
        </p:spPr>
        <p:txBody>
          <a:bodyPr/>
          <a:lstStyle>
            <a:lvl1pPr defTabSz="914399">
              <a:defRPr sz="4200"/>
            </a:lvl1pPr>
          </a:lstStyle>
          <a:p>
            <a:pPr/>
            <a:r>
              <a:t>Title Text</a:t>
            </a:r>
          </a:p>
        </p:txBody>
      </p:sp>
      <p:sp>
        <p:nvSpPr>
          <p:cNvPr id="111" name="Shape 111"/>
          <p:cNvSpPr/>
          <p:nvPr>
            <p:ph type="body" idx="1"/>
          </p:nvPr>
        </p:nvSpPr>
        <p:spPr>
          <a:xfrm>
            <a:off x="460655" y="1601735"/>
            <a:ext cx="8222691" cy="4522165"/>
          </a:xfrm>
          <a:prstGeom prst="rect">
            <a:avLst/>
          </a:prstGeom>
        </p:spPr>
        <p:txBody>
          <a:bodyPr/>
          <a:lstStyle>
            <a:lvl1pPr marL="321468" indent="-321468" defTabSz="914399">
              <a:defRPr sz="3000"/>
            </a:lvl1pPr>
            <a:lvl2pPr marL="763360" indent="-306160" defTabSz="914399">
              <a:defRPr sz="3000"/>
            </a:lvl2pPr>
            <a:lvl3pPr marL="1200150" indent="-285750" defTabSz="914399">
              <a:defRPr sz="3000"/>
            </a:lvl3pPr>
            <a:lvl4pPr marL="1714500" indent="-342899" defTabSz="914399">
              <a:defRPr sz="3000"/>
            </a:lvl4pPr>
            <a:lvl5pPr marL="2171700" indent="-342900" defTabSz="914399">
              <a:defRPr sz="3000"/>
            </a:lvl5pPr>
          </a:lstStyle>
          <a:p>
            <a:pPr/>
            <a:r>
              <a:t>Body Level One</a:t>
            </a:r>
          </a:p>
          <a:p>
            <a:pPr lvl="1"/>
            <a:r>
              <a:t>Body Level Two</a:t>
            </a:r>
          </a:p>
          <a:p>
            <a:pPr lvl="2"/>
            <a:r>
              <a:t>Body Level Three</a:t>
            </a:r>
          </a:p>
          <a:p>
            <a:pPr lvl="3"/>
            <a:r>
              <a:t>Body Level Four</a:t>
            </a:r>
          </a:p>
          <a:p>
            <a:pPr lvl="4"/>
            <a:r>
              <a:t>Body Level Five</a:t>
            </a:r>
          </a:p>
        </p:txBody>
      </p:sp>
      <p:sp>
        <p:nvSpPr>
          <p:cNvPr id="112" name="Shape 112"/>
          <p:cNvSpPr/>
          <p:nvPr>
            <p:ph type="sldNum" sz="quarter" idx="2"/>
          </p:nvPr>
        </p:nvSpPr>
        <p:spPr>
          <a:xfrm>
            <a:off x="8446007" y="6420733"/>
            <a:ext cx="237338" cy="231137"/>
          </a:xfrm>
          <a:prstGeom prst="rect">
            <a:avLst/>
          </a:prstGeom>
        </p:spPr>
        <p:txBody>
          <a:bodyPr/>
          <a:lstStyle>
            <a:lvl1pPr defTabSz="914399">
              <a:defRPr sz="10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119" name="Shape 119"/>
          <p:cNvSpPr/>
          <p:nvPr>
            <p:ph type="title"/>
          </p:nvPr>
        </p:nvSpPr>
        <p:spPr>
          <a:xfrm>
            <a:off x="460655" y="277286"/>
            <a:ext cx="8222691" cy="1142042"/>
          </a:xfrm>
          <a:prstGeom prst="rect">
            <a:avLst/>
          </a:prstGeom>
        </p:spPr>
        <p:txBody>
          <a:bodyPr/>
          <a:lstStyle>
            <a:lvl1pPr defTabSz="914399">
              <a:defRPr sz="4200"/>
            </a:lvl1pPr>
          </a:lstStyle>
          <a:p>
            <a:pPr/>
            <a:r>
              <a:t>Title Text</a:t>
            </a:r>
          </a:p>
        </p:txBody>
      </p:sp>
      <p:sp>
        <p:nvSpPr>
          <p:cNvPr id="120" name="Shape 120"/>
          <p:cNvSpPr/>
          <p:nvPr>
            <p:ph type="body" sz="half" idx="1"/>
          </p:nvPr>
        </p:nvSpPr>
        <p:spPr>
          <a:xfrm>
            <a:off x="460655" y="1601735"/>
            <a:ext cx="4035209" cy="4522165"/>
          </a:xfrm>
          <a:prstGeom prst="rect">
            <a:avLst/>
          </a:prstGeom>
        </p:spPr>
        <p:txBody>
          <a:bodyPr/>
          <a:lstStyle>
            <a:lvl1pPr marL="318406" indent="-318406" defTabSz="914399">
              <a:spcBef>
                <a:spcPts val="600"/>
              </a:spcBef>
              <a:defRPr sz="2600"/>
            </a:lvl1pPr>
            <a:lvl2pPr marL="766762" indent="-309562" defTabSz="914399">
              <a:spcBef>
                <a:spcPts val="600"/>
              </a:spcBef>
              <a:defRPr sz="2600"/>
            </a:lvl2pPr>
            <a:lvl3pPr marL="1211580" indent="-297180" defTabSz="914399">
              <a:spcBef>
                <a:spcPts val="600"/>
              </a:spcBef>
              <a:defRPr sz="2600"/>
            </a:lvl3pPr>
            <a:lvl4pPr marL="1701800" indent="-330200" defTabSz="914399">
              <a:spcBef>
                <a:spcPts val="600"/>
              </a:spcBef>
              <a:defRPr sz="2600"/>
            </a:lvl4pPr>
            <a:lvl5pPr marL="2159000" indent="-330200" defTabSz="914399">
              <a:spcBef>
                <a:spcPts val="600"/>
              </a:spcBef>
              <a:defRPr sz="2600"/>
            </a:lvl5pPr>
          </a:lstStyle>
          <a:p>
            <a:pPr/>
            <a:r>
              <a:t>Body Level One</a:t>
            </a:r>
          </a:p>
          <a:p>
            <a:pPr lvl="1"/>
            <a:r>
              <a:t>Body Level Two</a:t>
            </a:r>
          </a:p>
          <a:p>
            <a:pPr lvl="2"/>
            <a:r>
              <a:t>Body Level Three</a:t>
            </a:r>
          </a:p>
          <a:p>
            <a:pPr lvl="3"/>
            <a:r>
              <a:t>Body Level Four</a:t>
            </a:r>
          </a:p>
          <a:p>
            <a:pPr lvl="4"/>
            <a:r>
              <a:t>Body Level Five</a:t>
            </a:r>
          </a:p>
        </p:txBody>
      </p:sp>
      <p:sp>
        <p:nvSpPr>
          <p:cNvPr id="121" name="Shape 121"/>
          <p:cNvSpPr/>
          <p:nvPr>
            <p:ph type="sldNum" sz="quarter" idx="2"/>
          </p:nvPr>
        </p:nvSpPr>
        <p:spPr>
          <a:xfrm>
            <a:off x="8446007" y="6420733"/>
            <a:ext cx="237338" cy="231137"/>
          </a:xfrm>
          <a:prstGeom prst="rect">
            <a:avLst/>
          </a:prstGeom>
        </p:spPr>
        <p:txBody>
          <a:bodyPr/>
          <a:lstStyle>
            <a:lvl1pPr defTabSz="914399">
              <a:defRPr sz="10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Click to edit Master title style</a:t>
            </a:r>
          </a:p>
        </p:txBody>
      </p:sp>
      <p:sp>
        <p:nvSpPr>
          <p:cNvPr id="21" name="Shape 21"/>
          <p:cNvSpPr/>
          <p:nvPr>
            <p:ph type="body" idx="1"/>
          </p:nvPr>
        </p:nvSpPr>
        <p:spPr>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722312" y="4406900"/>
            <a:ext cx="7772401" cy="1362075"/>
          </a:xfrm>
          <a:prstGeom prst="rect">
            <a:avLst/>
          </a:prstGeom>
        </p:spPr>
        <p:txBody>
          <a:bodyPr anchor="t"/>
          <a:lstStyle>
            <a:lvl1pPr algn="l">
              <a:defRPr b="1" cap="all" sz="4000"/>
            </a:lvl1pPr>
          </a:lstStyle>
          <a:p>
            <a:pPr/>
            <a:r>
              <a:t>Click to edit Master title style</a:t>
            </a:r>
          </a:p>
        </p:txBody>
      </p:sp>
      <p:sp>
        <p:nvSpPr>
          <p:cNvPr id="30" name="Shape 30"/>
          <p:cNvSpPr/>
          <p:nvPr>
            <p:ph type="body" sz="quarter" idx="1"/>
          </p:nvPr>
        </p:nvSpPr>
        <p:spPr>
          <a:xfrm>
            <a:off x="722312" y="2906713"/>
            <a:ext cx="7772401" cy="1500190"/>
          </a:xfrm>
          <a:prstGeom prst="rect">
            <a:avLst/>
          </a:prstGeom>
        </p:spPr>
        <p:txBody>
          <a:bodyPr anchor="b"/>
          <a:lstStyle>
            <a:lvl1pPr marL="0" indent="0">
              <a:spcBef>
                <a:spcPts val="400"/>
              </a:spcBef>
              <a:buSzTx/>
              <a:buFontTx/>
              <a:buNone/>
              <a:defRPr sz="2000">
                <a:solidFill>
                  <a:srgbClr val="888888"/>
                </a:solidFill>
              </a:defRPr>
            </a:lvl1pPr>
          </a:lstStyle>
          <a:p>
            <a:pPr/>
            <a:r>
              <a:t>Click to edit Master text styles</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Click to edit Master title style</a:t>
            </a:r>
          </a:p>
        </p:txBody>
      </p:sp>
      <p:sp>
        <p:nvSpPr>
          <p:cNvPr id="39" name="Shape 39"/>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Click to edit Master text styles</a:t>
            </a:r>
          </a:p>
          <a:p>
            <a:pPr lvl="1"/>
            <a:r>
              <a:t>Second level</a:t>
            </a:r>
          </a:p>
          <a:p>
            <a:pPr lvl="2"/>
            <a:r>
              <a:t>Third level</a:t>
            </a:r>
          </a:p>
          <a:p>
            <a:pPr lvl="3"/>
            <a:r>
              <a:t>Fourth level</a:t>
            </a:r>
          </a:p>
          <a:p>
            <a:pPr lvl="4"/>
            <a:r>
              <a:t>Fifth level</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a:r>
              <a:t>Click to edit Master title style</a:t>
            </a:r>
          </a:p>
        </p:txBody>
      </p:sp>
      <p:sp>
        <p:nvSpPr>
          <p:cNvPr id="48" name="Shape 48"/>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stStyle>
          <a:p>
            <a:pPr/>
            <a:r>
              <a:t>Click to edit Master text styles</a:t>
            </a:r>
          </a:p>
        </p:txBody>
      </p:sp>
      <p:sp>
        <p:nvSpPr>
          <p:cNvPr id="49" name="Shape 49"/>
          <p:cNvSpPr/>
          <p:nvPr>
            <p:ph type="body" sz="quarter" idx="13"/>
          </p:nvPr>
        </p:nvSpPr>
        <p:spPr>
          <a:xfrm>
            <a:off x="4645025" y="1535111"/>
            <a:ext cx="4041775" cy="639766"/>
          </a:xfrm>
          <a:prstGeom prst="rect">
            <a:avLst/>
          </a:prstGeom>
        </p:spPr>
        <p:txBody>
          <a:bodyPr anchor="b"/>
          <a:lstStyle/>
          <a:p>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Click to edit Master title style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Shape 72"/>
          <p:cNvSpPr/>
          <p:nvPr>
            <p:ph type="title"/>
          </p:nvPr>
        </p:nvSpPr>
        <p:spPr>
          <a:xfrm>
            <a:off x="457200" y="273050"/>
            <a:ext cx="3008316" cy="1162050"/>
          </a:xfrm>
          <a:prstGeom prst="rect">
            <a:avLst/>
          </a:prstGeom>
        </p:spPr>
        <p:txBody>
          <a:bodyPr anchor="b"/>
          <a:lstStyle>
            <a:lvl1pPr algn="l">
              <a:defRPr b="1" sz="2000"/>
            </a:lvl1pPr>
          </a:lstStyle>
          <a:p>
            <a:pPr/>
            <a:r>
              <a:t>Click to edit Master title style</a:t>
            </a:r>
          </a:p>
        </p:txBody>
      </p:sp>
      <p:sp>
        <p:nvSpPr>
          <p:cNvPr id="73" name="Shape 73"/>
          <p:cNvSpPr/>
          <p:nvPr>
            <p:ph type="body" idx="1"/>
          </p:nvPr>
        </p:nvSpPr>
        <p:spPr>
          <a:xfrm>
            <a:off x="3575050" y="273050"/>
            <a:ext cx="5111750" cy="5853113"/>
          </a:xfrm>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74" name="Shape 74"/>
          <p:cNvSpPr/>
          <p:nvPr>
            <p:ph type="body" sz="half" idx="13"/>
          </p:nvPr>
        </p:nvSpPr>
        <p:spPr>
          <a:xfrm>
            <a:off x="457198" y="1435100"/>
            <a:ext cx="3008317" cy="4691063"/>
          </a:xfrm>
          <a:prstGeom prst="rect">
            <a:avLst/>
          </a:prstGeom>
        </p:spPr>
        <p:txBody>
          <a:bodyPr/>
          <a:lstStyle/>
          <a:p>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Shape 82"/>
          <p:cNvSpPr/>
          <p:nvPr>
            <p:ph type="title"/>
          </p:nvPr>
        </p:nvSpPr>
        <p:spPr>
          <a:xfrm>
            <a:off x="1792288" y="4800600"/>
            <a:ext cx="5486403" cy="566738"/>
          </a:xfrm>
          <a:prstGeom prst="rect">
            <a:avLst/>
          </a:prstGeom>
        </p:spPr>
        <p:txBody>
          <a:bodyPr anchor="b"/>
          <a:lstStyle>
            <a:lvl1pPr algn="l">
              <a:defRPr b="1" sz="2000"/>
            </a:lvl1pPr>
          </a:lstStyle>
          <a:p>
            <a:pPr/>
            <a:r>
              <a:t>Click to edit Master title style</a:t>
            </a:r>
          </a:p>
        </p:txBody>
      </p:sp>
      <p:sp>
        <p:nvSpPr>
          <p:cNvPr id="83" name="Shape 83"/>
          <p:cNvSpPr/>
          <p:nvPr>
            <p:ph type="pic" sz="half" idx="13"/>
          </p:nvPr>
        </p:nvSpPr>
        <p:spPr>
          <a:xfrm>
            <a:off x="1792288" y="612775"/>
            <a:ext cx="5486403" cy="4114800"/>
          </a:xfrm>
          <a:prstGeom prst="rect">
            <a:avLst/>
          </a:prstGeom>
        </p:spPr>
        <p:txBody>
          <a:bodyPr lIns="91439" tIns="45719" rIns="91439" bIns="45719">
            <a:noAutofit/>
          </a:bodyPr>
          <a:lstStyle/>
          <a:p>
            <a:pPr/>
          </a:p>
        </p:txBody>
      </p:sp>
      <p:sp>
        <p:nvSpPr>
          <p:cNvPr id="84" name="Shape 84"/>
          <p:cNvSpPr/>
          <p:nvPr>
            <p:ph type="body" sz="quarter" idx="1"/>
          </p:nvPr>
        </p:nvSpPr>
        <p:spPr>
          <a:xfrm>
            <a:off x="1792288" y="5367337"/>
            <a:ext cx="5486403" cy="804865"/>
          </a:xfrm>
          <a:prstGeom prst="rect">
            <a:avLst/>
          </a:prstGeom>
        </p:spPr>
        <p:txBody>
          <a:bodyPr/>
          <a:lstStyle>
            <a:lvl1pPr marL="0" indent="0">
              <a:spcBef>
                <a:spcPts val="300"/>
              </a:spcBef>
              <a:buSzTx/>
              <a:buFontTx/>
              <a:buNone/>
              <a:defRPr sz="1400"/>
            </a:lvl1pPr>
          </a:lstStyle>
          <a:p>
            <a:pPr/>
            <a:r>
              <a:t>Click to edit Master text styles</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Click to edit Master title style</a:t>
            </a:r>
          </a:p>
        </p:txBody>
      </p:sp>
      <p:sp>
        <p:nvSpPr>
          <p:cNvPr id="3" name="Shape 3"/>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4" name="Shape 4"/>
          <p:cNvSpPr/>
          <p:nvPr>
            <p:ph type="sldNum" sz="quarter" idx="2"/>
          </p:nvPr>
        </p:nvSpPr>
        <p:spPr>
          <a:xfrm>
            <a:off x="8422823" y="6404294"/>
            <a:ext cx="263978" cy="269237"/>
          </a:xfrm>
          <a:prstGeom prst="rect">
            <a:avLst/>
          </a:prstGeom>
          <a:ln w="12700">
            <a:miter lim="400000"/>
          </a:ln>
        </p:spPr>
        <p:txBody>
          <a:bodyPr wrap="none" lIns="45718" tIns="45718" rIns="45718" bIns="45718" anchor="ctr">
            <a:spAutoFit/>
          </a:bodyPr>
          <a:lstStyle>
            <a:lvl1pPr algn="r">
              <a:defRPr sz="12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gcc.gnu.org/onlinedocs/gcc/Link-Options.html#Link-Options"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ctrTitle"/>
          </p:nvPr>
        </p:nvSpPr>
        <p:spPr>
          <a:prstGeom prst="rect">
            <a:avLst/>
          </a:prstGeom>
        </p:spPr>
        <p:txBody>
          <a:bodyPr/>
          <a:lstStyle/>
          <a:p>
            <a:pPr/>
            <a:r>
              <a:t>CS35L-5</a:t>
            </a:r>
          </a:p>
        </p:txBody>
      </p:sp>
      <p:sp>
        <p:nvSpPr>
          <p:cNvPr id="131" name="Shape 131"/>
          <p:cNvSpPr/>
          <p:nvPr>
            <p:ph type="subTitle" sz="quarter" idx="1"/>
          </p:nvPr>
        </p:nvSpPr>
        <p:spPr>
          <a:xfrm>
            <a:off x="1371600" y="3340100"/>
            <a:ext cx="6400800" cy="628650"/>
          </a:xfrm>
          <a:prstGeom prst="rect">
            <a:avLst/>
          </a:prstGeom>
        </p:spPr>
        <p:txBody>
          <a:bodyPr/>
          <a:lstStyle/>
          <a:p>
            <a:pPr/>
            <a:r>
              <a:t>Week 8 Lec1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xfrm>
            <a:off x="457200" y="274638"/>
            <a:ext cx="8229600" cy="1143001"/>
          </a:xfrm>
          <a:prstGeom prst="rect">
            <a:avLst/>
          </a:prstGeom>
        </p:spPr>
        <p:txBody>
          <a:bodyPr/>
          <a:lstStyle/>
          <a:p>
            <a:pPr/>
            <a:r>
              <a:t>Smaller is more efficient</a:t>
            </a:r>
          </a:p>
        </p:txBody>
      </p:sp>
      <p:grpSp>
        <p:nvGrpSpPr>
          <p:cNvPr id="201" name="Group 201"/>
          <p:cNvGrpSpPr/>
          <p:nvPr/>
        </p:nvGrpSpPr>
        <p:grpSpPr>
          <a:xfrm>
            <a:off x="685797" y="1752600"/>
            <a:ext cx="914404" cy="914400"/>
            <a:chOff x="2397" y="0"/>
            <a:chExt cx="914403" cy="914400"/>
          </a:xfrm>
        </p:grpSpPr>
        <p:sp>
          <p:nvSpPr>
            <p:cNvPr id="199" name="Shape 199"/>
            <p:cNvSpPr/>
            <p:nvPr/>
          </p:nvSpPr>
          <p:spPr>
            <a:xfrm>
              <a:off x="2397" y="0"/>
              <a:ext cx="914404" cy="914400"/>
            </a:xfrm>
            <a:prstGeom prst="rect">
              <a:avLst/>
            </a:prstGeom>
            <a:solidFill>
              <a:schemeClr val="accent1"/>
            </a:solidFill>
            <a:ln w="9525" cap="flat">
              <a:solidFill>
                <a:srgbClr val="000000"/>
              </a:solidFill>
              <a:prstDash val="solid"/>
              <a:miter lim="8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200" name="Shape 200"/>
            <p:cNvSpPr/>
            <p:nvPr/>
          </p:nvSpPr>
          <p:spPr>
            <a:xfrm>
              <a:off x="41915" y="144779"/>
              <a:ext cx="835366" cy="624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lgn="ctr">
                <a:defRPr>
                  <a:latin typeface="+mn-lt"/>
                  <a:ea typeface="+mn-ea"/>
                  <a:cs typeface="+mn-cs"/>
                  <a:sym typeface="Calibri"/>
                </a:defRPr>
              </a:pPr>
              <a:r>
                <a:t>object</a:t>
              </a:r>
            </a:p>
            <a:p>
              <a:pPr algn="ctr">
                <a:defRPr>
                  <a:latin typeface="+mn-lt"/>
                  <a:ea typeface="+mn-ea"/>
                  <a:cs typeface="+mn-cs"/>
                  <a:sym typeface="Calibri"/>
                </a:defRPr>
              </a:pPr>
              <a:r>
                <a:t>file</a:t>
              </a:r>
            </a:p>
          </p:txBody>
        </p:sp>
      </p:grpSp>
      <p:grpSp>
        <p:nvGrpSpPr>
          <p:cNvPr id="204" name="Group 204"/>
          <p:cNvGrpSpPr/>
          <p:nvPr/>
        </p:nvGrpSpPr>
        <p:grpSpPr>
          <a:xfrm>
            <a:off x="631050" y="2819400"/>
            <a:ext cx="1023895" cy="914400"/>
            <a:chOff x="0" y="0"/>
            <a:chExt cx="1023893" cy="914400"/>
          </a:xfrm>
        </p:grpSpPr>
        <p:sp>
          <p:nvSpPr>
            <p:cNvPr id="202" name="Shape 202"/>
            <p:cNvSpPr/>
            <p:nvPr/>
          </p:nvSpPr>
          <p:spPr>
            <a:xfrm>
              <a:off x="54748" y="0"/>
              <a:ext cx="914403" cy="914400"/>
            </a:xfrm>
            <a:prstGeom prst="rect">
              <a:avLst/>
            </a:prstGeom>
            <a:solidFill>
              <a:schemeClr val="accent1"/>
            </a:solidFill>
            <a:ln w="9525" cap="flat">
              <a:solidFill>
                <a:srgbClr val="000000"/>
              </a:solidFill>
              <a:prstDash val="solid"/>
              <a:miter lim="8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203" name="Shape 203"/>
            <p:cNvSpPr/>
            <p:nvPr/>
          </p:nvSpPr>
          <p:spPr>
            <a:xfrm>
              <a:off x="-1" y="144778"/>
              <a:ext cx="1023895" cy="624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lgn="ctr">
                <a:defRPr>
                  <a:latin typeface="+mn-lt"/>
                  <a:ea typeface="+mn-ea"/>
                  <a:cs typeface="+mn-cs"/>
                  <a:sym typeface="Calibri"/>
                </a:defRPr>
              </a:pPr>
              <a:r>
                <a:t>function</a:t>
              </a:r>
            </a:p>
            <a:p>
              <a:pPr algn="ctr">
                <a:defRPr>
                  <a:latin typeface="+mn-lt"/>
                  <a:ea typeface="+mn-ea"/>
                  <a:cs typeface="+mn-cs"/>
                  <a:sym typeface="Calibri"/>
                </a:defRPr>
              </a:pPr>
              <a:r>
                <a:t>library</a:t>
              </a:r>
            </a:p>
          </p:txBody>
        </p:sp>
      </p:grpSp>
      <p:grpSp>
        <p:nvGrpSpPr>
          <p:cNvPr id="207" name="Group 207"/>
          <p:cNvGrpSpPr/>
          <p:nvPr/>
        </p:nvGrpSpPr>
        <p:grpSpPr>
          <a:xfrm>
            <a:off x="685800" y="4343400"/>
            <a:ext cx="914400" cy="914400"/>
            <a:chOff x="0" y="0"/>
            <a:chExt cx="914400" cy="914400"/>
          </a:xfrm>
        </p:grpSpPr>
        <p:sp>
          <p:nvSpPr>
            <p:cNvPr id="205" name="Shape 205"/>
            <p:cNvSpPr/>
            <p:nvPr/>
          </p:nvSpPr>
          <p:spPr>
            <a:xfrm>
              <a:off x="0" y="0"/>
              <a:ext cx="914400" cy="914400"/>
            </a:xfrm>
            <a:prstGeom prst="rect">
              <a:avLst/>
            </a:prstGeom>
            <a:solidFill>
              <a:schemeClr val="accent1"/>
            </a:solidFill>
            <a:ln w="9525" cap="flat">
              <a:solidFill>
                <a:srgbClr val="000000"/>
              </a:solidFill>
              <a:prstDash val="solid"/>
              <a:miter lim="8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206" name="Shape 206"/>
            <p:cNvSpPr/>
            <p:nvPr/>
          </p:nvSpPr>
          <p:spPr>
            <a:xfrm>
              <a:off x="39514" y="144778"/>
              <a:ext cx="835366" cy="624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lgn="ctr">
                <a:defRPr>
                  <a:latin typeface="+mn-lt"/>
                  <a:ea typeface="+mn-ea"/>
                  <a:cs typeface="+mn-cs"/>
                  <a:sym typeface="Calibri"/>
                </a:defRPr>
              </a:pPr>
              <a:r>
                <a:t>object</a:t>
              </a:r>
            </a:p>
            <a:p>
              <a:pPr algn="ctr">
                <a:defRPr>
                  <a:latin typeface="+mn-lt"/>
                  <a:ea typeface="+mn-ea"/>
                  <a:cs typeface="+mn-cs"/>
                  <a:sym typeface="Calibri"/>
                </a:defRPr>
              </a:pPr>
              <a:r>
                <a:t>file</a:t>
              </a:r>
            </a:p>
          </p:txBody>
        </p:sp>
      </p:grpSp>
      <p:grpSp>
        <p:nvGrpSpPr>
          <p:cNvPr id="210" name="Group 210"/>
          <p:cNvGrpSpPr/>
          <p:nvPr/>
        </p:nvGrpSpPr>
        <p:grpSpPr>
          <a:xfrm>
            <a:off x="685800" y="5383528"/>
            <a:ext cx="914400" cy="358137"/>
            <a:chOff x="0" y="-1"/>
            <a:chExt cx="914400" cy="358135"/>
          </a:xfrm>
        </p:grpSpPr>
        <p:sp>
          <p:nvSpPr>
            <p:cNvPr id="208" name="Shape 208"/>
            <p:cNvSpPr/>
            <p:nvPr/>
          </p:nvSpPr>
          <p:spPr>
            <a:xfrm>
              <a:off x="0" y="26669"/>
              <a:ext cx="914400" cy="304804"/>
            </a:xfrm>
            <a:prstGeom prst="rect">
              <a:avLst/>
            </a:prstGeom>
            <a:solidFill>
              <a:schemeClr val="accent1"/>
            </a:solidFill>
            <a:ln w="9525" cap="flat">
              <a:solidFill>
                <a:srgbClr val="000000"/>
              </a:solidFill>
              <a:prstDash val="solid"/>
              <a:miter lim="8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209" name="Shape 209"/>
            <p:cNvSpPr/>
            <p:nvPr/>
          </p:nvSpPr>
          <p:spPr>
            <a:xfrm>
              <a:off x="32984" y="-2"/>
              <a:ext cx="848427"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lvl1pPr algn="ctr">
                <a:defRPr>
                  <a:latin typeface="+mn-lt"/>
                  <a:ea typeface="+mn-ea"/>
                  <a:cs typeface="+mn-cs"/>
                  <a:sym typeface="Calibri"/>
                </a:defRPr>
              </a:lvl1pPr>
            </a:lstStyle>
            <a:p>
              <a:pPr/>
              <a:r>
                <a:t>pointer</a:t>
              </a:r>
            </a:p>
          </p:txBody>
        </p:sp>
      </p:grpSp>
      <p:grpSp>
        <p:nvGrpSpPr>
          <p:cNvPr id="213" name="Group 213"/>
          <p:cNvGrpSpPr/>
          <p:nvPr/>
        </p:nvGrpSpPr>
        <p:grpSpPr>
          <a:xfrm>
            <a:off x="2362200" y="2438400"/>
            <a:ext cx="1828800" cy="762000"/>
            <a:chOff x="0" y="0"/>
            <a:chExt cx="1828800" cy="762000"/>
          </a:xfrm>
        </p:grpSpPr>
        <p:sp>
          <p:nvSpPr>
            <p:cNvPr id="211" name="Shape 211"/>
            <p:cNvSpPr/>
            <p:nvPr/>
          </p:nvSpPr>
          <p:spPr>
            <a:xfrm>
              <a:off x="0" y="0"/>
              <a:ext cx="1828800" cy="762000"/>
            </a:xfrm>
            <a:prstGeom prst="ellipse">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212" name="Shape 212"/>
            <p:cNvSpPr/>
            <p:nvPr/>
          </p:nvSpPr>
          <p:spPr>
            <a:xfrm>
              <a:off x="202927" y="201929"/>
              <a:ext cx="1422940"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lvl1pPr algn="ctr">
                <a:defRPr>
                  <a:latin typeface="+mn-lt"/>
                  <a:ea typeface="+mn-ea"/>
                  <a:cs typeface="+mn-cs"/>
                  <a:sym typeface="Calibri"/>
                </a:defRPr>
              </a:lvl1pPr>
            </a:lstStyle>
            <a:p>
              <a:pPr/>
              <a:r>
                <a:t>static linking</a:t>
              </a:r>
            </a:p>
          </p:txBody>
        </p:sp>
      </p:grpSp>
      <p:sp>
        <p:nvSpPr>
          <p:cNvPr id="214" name="Shape 214"/>
          <p:cNvSpPr/>
          <p:nvPr/>
        </p:nvSpPr>
        <p:spPr>
          <a:xfrm>
            <a:off x="5334000" y="1752600"/>
            <a:ext cx="1447800" cy="2133600"/>
          </a:xfrm>
          <a:prstGeom prst="rect">
            <a:avLst/>
          </a:prstGeom>
          <a:solidFill>
            <a:srgbClr val="800080"/>
          </a:solidFill>
          <a:ln>
            <a:solidFill>
              <a:srgbClr val="000000"/>
            </a:solidFill>
            <a:miter/>
          </a:ln>
        </p:spPr>
        <p:txBody>
          <a:bodyPr lIns="45718" tIns="45718" rIns="45718" bIns="45718" anchor="ctr"/>
          <a:lstStyle/>
          <a:p>
            <a:pPr>
              <a:defRPr>
                <a:latin typeface="+mn-lt"/>
                <a:ea typeface="+mn-ea"/>
                <a:cs typeface="+mn-cs"/>
                <a:sym typeface="Calibri"/>
              </a:defRPr>
            </a:pPr>
          </a:p>
        </p:txBody>
      </p:sp>
      <p:grpSp>
        <p:nvGrpSpPr>
          <p:cNvPr id="217" name="Group 217"/>
          <p:cNvGrpSpPr/>
          <p:nvPr/>
        </p:nvGrpSpPr>
        <p:grpSpPr>
          <a:xfrm>
            <a:off x="5638800" y="1905000"/>
            <a:ext cx="914400" cy="914400"/>
            <a:chOff x="0" y="0"/>
            <a:chExt cx="914400" cy="914400"/>
          </a:xfrm>
        </p:grpSpPr>
        <p:sp>
          <p:nvSpPr>
            <p:cNvPr id="215" name="Shape 215"/>
            <p:cNvSpPr/>
            <p:nvPr/>
          </p:nvSpPr>
          <p:spPr>
            <a:xfrm>
              <a:off x="0" y="0"/>
              <a:ext cx="914400" cy="914400"/>
            </a:xfrm>
            <a:prstGeom prst="rect">
              <a:avLst/>
            </a:prstGeom>
            <a:solidFill>
              <a:schemeClr val="accent1"/>
            </a:solidFill>
            <a:ln w="9525" cap="flat">
              <a:solidFill>
                <a:srgbClr val="000000"/>
              </a:solidFill>
              <a:prstDash val="solid"/>
              <a:miter lim="8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216" name="Shape 216"/>
            <p:cNvSpPr/>
            <p:nvPr/>
          </p:nvSpPr>
          <p:spPr>
            <a:xfrm>
              <a:off x="39514" y="144778"/>
              <a:ext cx="835366" cy="624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lgn="ctr">
                <a:defRPr>
                  <a:latin typeface="+mn-lt"/>
                  <a:ea typeface="+mn-ea"/>
                  <a:cs typeface="+mn-cs"/>
                  <a:sym typeface="Calibri"/>
                </a:defRPr>
              </a:pPr>
              <a:r>
                <a:t>object</a:t>
              </a:r>
            </a:p>
            <a:p>
              <a:pPr algn="ctr">
                <a:defRPr>
                  <a:latin typeface="+mn-lt"/>
                  <a:ea typeface="+mn-ea"/>
                  <a:cs typeface="+mn-cs"/>
                  <a:sym typeface="Calibri"/>
                </a:defRPr>
              </a:pPr>
              <a:r>
                <a:t>file</a:t>
              </a:r>
            </a:p>
          </p:txBody>
        </p:sp>
      </p:grpSp>
      <p:grpSp>
        <p:nvGrpSpPr>
          <p:cNvPr id="220" name="Group 220"/>
          <p:cNvGrpSpPr/>
          <p:nvPr/>
        </p:nvGrpSpPr>
        <p:grpSpPr>
          <a:xfrm>
            <a:off x="5584050" y="2895600"/>
            <a:ext cx="1023895" cy="914400"/>
            <a:chOff x="0" y="0"/>
            <a:chExt cx="1023893" cy="914400"/>
          </a:xfrm>
        </p:grpSpPr>
        <p:sp>
          <p:nvSpPr>
            <p:cNvPr id="218" name="Shape 218"/>
            <p:cNvSpPr/>
            <p:nvPr/>
          </p:nvSpPr>
          <p:spPr>
            <a:xfrm>
              <a:off x="54748" y="0"/>
              <a:ext cx="914403" cy="914400"/>
            </a:xfrm>
            <a:prstGeom prst="rect">
              <a:avLst/>
            </a:prstGeom>
            <a:solidFill>
              <a:schemeClr val="accent1"/>
            </a:solidFill>
            <a:ln w="9525" cap="flat">
              <a:solidFill>
                <a:srgbClr val="000000"/>
              </a:solidFill>
              <a:prstDash val="solid"/>
              <a:miter lim="8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219" name="Shape 219"/>
            <p:cNvSpPr/>
            <p:nvPr/>
          </p:nvSpPr>
          <p:spPr>
            <a:xfrm>
              <a:off x="-1" y="144778"/>
              <a:ext cx="1023895" cy="624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lgn="ctr">
                <a:defRPr>
                  <a:latin typeface="+mn-lt"/>
                  <a:ea typeface="+mn-ea"/>
                  <a:cs typeface="+mn-cs"/>
                  <a:sym typeface="Calibri"/>
                </a:defRPr>
              </a:pPr>
              <a:r>
                <a:t>function</a:t>
              </a:r>
            </a:p>
            <a:p>
              <a:pPr algn="ctr">
                <a:defRPr>
                  <a:latin typeface="+mn-lt"/>
                  <a:ea typeface="+mn-ea"/>
                  <a:cs typeface="+mn-cs"/>
                  <a:sym typeface="Calibri"/>
                </a:defRPr>
              </a:pPr>
              <a:r>
                <a:t>library</a:t>
              </a:r>
            </a:p>
          </p:txBody>
        </p:sp>
      </p:grpSp>
      <p:sp>
        <p:nvSpPr>
          <p:cNvPr id="221" name="Shape 221"/>
          <p:cNvSpPr/>
          <p:nvPr/>
        </p:nvSpPr>
        <p:spPr>
          <a:xfrm>
            <a:off x="1600200" y="2209799"/>
            <a:ext cx="838201" cy="457203"/>
          </a:xfrm>
          <a:prstGeom prst="line">
            <a:avLst/>
          </a:prstGeom>
          <a:ln>
            <a:solidFill>
              <a:srgbClr val="000000"/>
            </a:solidFill>
            <a:tailEnd type="triangle"/>
          </a:ln>
        </p:spPr>
        <p:txBody>
          <a:bodyPr lIns="45718" tIns="45718" rIns="45718" bIns="45718"/>
          <a:lstStyle/>
          <a:p>
            <a:pPr/>
          </a:p>
        </p:txBody>
      </p:sp>
      <p:sp>
        <p:nvSpPr>
          <p:cNvPr id="222" name="Shape 222"/>
          <p:cNvSpPr/>
          <p:nvPr/>
        </p:nvSpPr>
        <p:spPr>
          <a:xfrm flipV="1">
            <a:off x="1600199" y="2895599"/>
            <a:ext cx="762004" cy="381003"/>
          </a:xfrm>
          <a:prstGeom prst="line">
            <a:avLst/>
          </a:prstGeom>
          <a:ln>
            <a:solidFill>
              <a:srgbClr val="000000"/>
            </a:solidFill>
            <a:tailEnd type="triangle"/>
          </a:ln>
        </p:spPr>
        <p:txBody>
          <a:bodyPr lIns="45718" tIns="45718" rIns="45718" bIns="45718"/>
          <a:lstStyle/>
          <a:p>
            <a:pPr/>
          </a:p>
        </p:txBody>
      </p:sp>
      <p:sp>
        <p:nvSpPr>
          <p:cNvPr id="223" name="Shape 223"/>
          <p:cNvSpPr/>
          <p:nvPr/>
        </p:nvSpPr>
        <p:spPr>
          <a:xfrm>
            <a:off x="4190999" y="2819400"/>
            <a:ext cx="1143003" cy="0"/>
          </a:xfrm>
          <a:prstGeom prst="line">
            <a:avLst/>
          </a:prstGeom>
          <a:ln>
            <a:solidFill>
              <a:srgbClr val="000000"/>
            </a:solidFill>
            <a:tailEnd type="triangle"/>
          </a:ln>
        </p:spPr>
        <p:txBody>
          <a:bodyPr lIns="45718" tIns="45718" rIns="45718" bIns="45718"/>
          <a:lstStyle/>
          <a:p>
            <a:pPr/>
          </a:p>
        </p:txBody>
      </p:sp>
      <p:grpSp>
        <p:nvGrpSpPr>
          <p:cNvPr id="226" name="Group 226"/>
          <p:cNvGrpSpPr/>
          <p:nvPr/>
        </p:nvGrpSpPr>
        <p:grpSpPr>
          <a:xfrm>
            <a:off x="2286000" y="4876800"/>
            <a:ext cx="1828800" cy="762000"/>
            <a:chOff x="0" y="0"/>
            <a:chExt cx="1828800" cy="762000"/>
          </a:xfrm>
        </p:grpSpPr>
        <p:sp>
          <p:nvSpPr>
            <p:cNvPr id="224" name="Shape 224"/>
            <p:cNvSpPr/>
            <p:nvPr/>
          </p:nvSpPr>
          <p:spPr>
            <a:xfrm>
              <a:off x="0" y="0"/>
              <a:ext cx="1828800" cy="762000"/>
            </a:xfrm>
            <a:prstGeom prst="ellipse">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225" name="Shape 225"/>
            <p:cNvSpPr/>
            <p:nvPr/>
          </p:nvSpPr>
          <p:spPr>
            <a:xfrm>
              <a:off x="62451" y="201929"/>
              <a:ext cx="1703891"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lvl1pPr algn="ctr">
                <a:defRPr>
                  <a:latin typeface="+mn-lt"/>
                  <a:ea typeface="+mn-ea"/>
                  <a:cs typeface="+mn-cs"/>
                  <a:sym typeface="Calibri"/>
                </a:defRPr>
              </a:lvl1pPr>
            </a:lstStyle>
            <a:p>
              <a:pPr/>
              <a:r>
                <a:t>dynamic linking</a:t>
              </a:r>
            </a:p>
          </p:txBody>
        </p:sp>
      </p:grpSp>
      <p:sp>
        <p:nvSpPr>
          <p:cNvPr id="227" name="Shape 227"/>
          <p:cNvSpPr/>
          <p:nvPr/>
        </p:nvSpPr>
        <p:spPr>
          <a:xfrm>
            <a:off x="1600199" y="4800599"/>
            <a:ext cx="762004" cy="304803"/>
          </a:xfrm>
          <a:prstGeom prst="line">
            <a:avLst/>
          </a:prstGeom>
          <a:ln>
            <a:solidFill>
              <a:srgbClr val="000000"/>
            </a:solidFill>
            <a:tailEnd type="triangle"/>
          </a:ln>
        </p:spPr>
        <p:txBody>
          <a:bodyPr lIns="45718" tIns="45718" rIns="45718" bIns="45718"/>
          <a:lstStyle/>
          <a:p>
            <a:pPr/>
          </a:p>
        </p:txBody>
      </p:sp>
      <p:sp>
        <p:nvSpPr>
          <p:cNvPr id="228" name="Shape 228"/>
          <p:cNvSpPr/>
          <p:nvPr/>
        </p:nvSpPr>
        <p:spPr>
          <a:xfrm flipV="1">
            <a:off x="1600199" y="5333998"/>
            <a:ext cx="685804" cy="228603"/>
          </a:xfrm>
          <a:prstGeom prst="line">
            <a:avLst/>
          </a:prstGeom>
          <a:ln>
            <a:solidFill>
              <a:srgbClr val="000000"/>
            </a:solidFill>
            <a:tailEnd type="triangle"/>
          </a:ln>
        </p:spPr>
        <p:txBody>
          <a:bodyPr lIns="45718" tIns="45718" rIns="45718" bIns="45718"/>
          <a:lstStyle/>
          <a:p>
            <a:pPr/>
          </a:p>
        </p:txBody>
      </p:sp>
      <p:sp>
        <p:nvSpPr>
          <p:cNvPr id="229" name="Shape 229"/>
          <p:cNvSpPr/>
          <p:nvPr/>
        </p:nvSpPr>
        <p:spPr>
          <a:xfrm>
            <a:off x="5334000" y="4267200"/>
            <a:ext cx="1447800" cy="1447800"/>
          </a:xfrm>
          <a:prstGeom prst="rect">
            <a:avLst/>
          </a:prstGeom>
          <a:solidFill>
            <a:srgbClr val="800080"/>
          </a:solidFill>
          <a:ln>
            <a:solidFill>
              <a:srgbClr val="000000"/>
            </a:solidFill>
            <a:miter/>
          </a:ln>
        </p:spPr>
        <p:txBody>
          <a:bodyPr lIns="45718" tIns="45718" rIns="45718" bIns="45718" anchor="ctr"/>
          <a:lstStyle/>
          <a:p>
            <a:pPr>
              <a:defRPr>
                <a:latin typeface="+mn-lt"/>
                <a:ea typeface="+mn-ea"/>
                <a:cs typeface="+mn-cs"/>
                <a:sym typeface="Calibri"/>
              </a:defRPr>
            </a:pPr>
          </a:p>
        </p:txBody>
      </p:sp>
      <p:grpSp>
        <p:nvGrpSpPr>
          <p:cNvPr id="232" name="Group 232"/>
          <p:cNvGrpSpPr/>
          <p:nvPr/>
        </p:nvGrpSpPr>
        <p:grpSpPr>
          <a:xfrm>
            <a:off x="5638800" y="4343400"/>
            <a:ext cx="914400" cy="914400"/>
            <a:chOff x="0" y="0"/>
            <a:chExt cx="914400" cy="914400"/>
          </a:xfrm>
        </p:grpSpPr>
        <p:sp>
          <p:nvSpPr>
            <p:cNvPr id="230" name="Shape 230"/>
            <p:cNvSpPr/>
            <p:nvPr/>
          </p:nvSpPr>
          <p:spPr>
            <a:xfrm>
              <a:off x="0" y="0"/>
              <a:ext cx="914400" cy="914400"/>
            </a:xfrm>
            <a:prstGeom prst="rect">
              <a:avLst/>
            </a:prstGeom>
            <a:solidFill>
              <a:schemeClr val="accent1"/>
            </a:solidFill>
            <a:ln w="9525" cap="flat">
              <a:solidFill>
                <a:srgbClr val="000000"/>
              </a:solidFill>
              <a:prstDash val="solid"/>
              <a:miter lim="8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231" name="Shape 231"/>
            <p:cNvSpPr/>
            <p:nvPr/>
          </p:nvSpPr>
          <p:spPr>
            <a:xfrm>
              <a:off x="39514" y="144778"/>
              <a:ext cx="835366" cy="624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lgn="ctr">
                <a:defRPr>
                  <a:latin typeface="+mn-lt"/>
                  <a:ea typeface="+mn-ea"/>
                  <a:cs typeface="+mn-cs"/>
                  <a:sym typeface="Calibri"/>
                </a:defRPr>
              </a:pPr>
              <a:r>
                <a:t>object</a:t>
              </a:r>
            </a:p>
            <a:p>
              <a:pPr algn="ctr">
                <a:defRPr>
                  <a:latin typeface="+mn-lt"/>
                  <a:ea typeface="+mn-ea"/>
                  <a:cs typeface="+mn-cs"/>
                  <a:sym typeface="Calibri"/>
                </a:defRPr>
              </a:pPr>
              <a:r>
                <a:t>file</a:t>
              </a:r>
            </a:p>
          </p:txBody>
        </p:sp>
      </p:grpSp>
      <p:grpSp>
        <p:nvGrpSpPr>
          <p:cNvPr id="235" name="Group 235"/>
          <p:cNvGrpSpPr/>
          <p:nvPr/>
        </p:nvGrpSpPr>
        <p:grpSpPr>
          <a:xfrm>
            <a:off x="5638800" y="5307328"/>
            <a:ext cx="914400" cy="358137"/>
            <a:chOff x="0" y="-1"/>
            <a:chExt cx="914400" cy="358135"/>
          </a:xfrm>
        </p:grpSpPr>
        <p:sp>
          <p:nvSpPr>
            <p:cNvPr id="233" name="Shape 233"/>
            <p:cNvSpPr/>
            <p:nvPr/>
          </p:nvSpPr>
          <p:spPr>
            <a:xfrm>
              <a:off x="0" y="26669"/>
              <a:ext cx="914400" cy="304804"/>
            </a:xfrm>
            <a:prstGeom prst="rect">
              <a:avLst/>
            </a:prstGeom>
            <a:solidFill>
              <a:schemeClr val="accent1"/>
            </a:solidFill>
            <a:ln w="9525" cap="flat">
              <a:solidFill>
                <a:srgbClr val="000000"/>
              </a:solidFill>
              <a:prstDash val="solid"/>
              <a:miter lim="8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234" name="Shape 234"/>
            <p:cNvSpPr/>
            <p:nvPr/>
          </p:nvSpPr>
          <p:spPr>
            <a:xfrm>
              <a:off x="32984" y="-2"/>
              <a:ext cx="848427"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lvl1pPr algn="ctr">
                <a:defRPr>
                  <a:latin typeface="+mn-lt"/>
                  <a:ea typeface="+mn-ea"/>
                  <a:cs typeface="+mn-cs"/>
                  <a:sym typeface="Calibri"/>
                </a:defRPr>
              </a:lvl1pPr>
            </a:lstStyle>
            <a:p>
              <a:pPr/>
              <a:r>
                <a:t>pointer</a:t>
              </a:r>
            </a:p>
          </p:txBody>
        </p:sp>
      </p:grpSp>
      <p:grpSp>
        <p:nvGrpSpPr>
          <p:cNvPr id="238" name="Group 238"/>
          <p:cNvGrpSpPr/>
          <p:nvPr/>
        </p:nvGrpSpPr>
        <p:grpSpPr>
          <a:xfrm>
            <a:off x="7467600" y="5688329"/>
            <a:ext cx="1143000" cy="891537"/>
            <a:chOff x="0" y="0"/>
            <a:chExt cx="1143000" cy="891535"/>
          </a:xfrm>
        </p:grpSpPr>
        <p:sp>
          <p:nvSpPr>
            <p:cNvPr id="236" name="Shape 236"/>
            <p:cNvSpPr/>
            <p:nvPr/>
          </p:nvSpPr>
          <p:spPr>
            <a:xfrm>
              <a:off x="0" y="26669"/>
              <a:ext cx="1143000" cy="838204"/>
            </a:xfrm>
            <a:prstGeom prst="rect">
              <a:avLst/>
            </a:prstGeom>
            <a:solidFill>
              <a:srgbClr val="FFFF00"/>
            </a:solidFill>
            <a:ln w="9525" cap="flat">
              <a:solidFill>
                <a:srgbClr val="000000"/>
              </a:solidFill>
              <a:prstDash val="solid"/>
              <a:miter lim="8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237" name="Shape 237"/>
            <p:cNvSpPr/>
            <p:nvPr/>
          </p:nvSpPr>
          <p:spPr>
            <a:xfrm>
              <a:off x="59550" y="0"/>
              <a:ext cx="1023895" cy="8915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lgn="ctr">
                <a:defRPr>
                  <a:latin typeface="+mn-lt"/>
                  <a:ea typeface="+mn-ea"/>
                  <a:cs typeface="+mn-cs"/>
                  <a:sym typeface="Calibri"/>
                </a:defRPr>
              </a:pPr>
              <a:r>
                <a:t>shared</a:t>
              </a:r>
            </a:p>
            <a:p>
              <a:pPr algn="ctr">
                <a:defRPr>
                  <a:latin typeface="+mn-lt"/>
                  <a:ea typeface="+mn-ea"/>
                  <a:cs typeface="+mn-cs"/>
                  <a:sym typeface="Calibri"/>
                </a:defRPr>
              </a:pPr>
              <a:r>
                <a:t>function</a:t>
              </a:r>
            </a:p>
            <a:p>
              <a:pPr algn="ctr">
                <a:defRPr>
                  <a:latin typeface="+mn-lt"/>
                  <a:ea typeface="+mn-ea"/>
                  <a:cs typeface="+mn-cs"/>
                  <a:sym typeface="Calibri"/>
                </a:defRPr>
              </a:pPr>
              <a:r>
                <a:t>library</a:t>
              </a:r>
            </a:p>
          </p:txBody>
        </p:sp>
      </p:grpSp>
      <p:sp>
        <p:nvSpPr>
          <p:cNvPr id="239" name="Shape 239"/>
          <p:cNvSpPr/>
          <p:nvPr/>
        </p:nvSpPr>
        <p:spPr>
          <a:xfrm>
            <a:off x="7924800" y="5486399"/>
            <a:ext cx="0" cy="228603"/>
          </a:xfrm>
          <a:prstGeom prst="line">
            <a:avLst/>
          </a:prstGeom>
          <a:ln>
            <a:solidFill>
              <a:srgbClr val="000000"/>
            </a:solidFill>
            <a:tailEnd type="triangle"/>
          </a:ln>
        </p:spPr>
        <p:txBody>
          <a:bodyPr lIns="45718" tIns="45718" rIns="45718" bIns="45718"/>
          <a:lstStyle/>
          <a:p>
            <a:pPr/>
          </a:p>
        </p:txBody>
      </p:sp>
      <p:sp>
        <p:nvSpPr>
          <p:cNvPr id="240" name="Shape 240"/>
          <p:cNvSpPr/>
          <p:nvPr/>
        </p:nvSpPr>
        <p:spPr>
          <a:xfrm flipH="1">
            <a:off x="6476998" y="5486400"/>
            <a:ext cx="1447803" cy="0"/>
          </a:xfrm>
          <a:prstGeom prst="line">
            <a:avLst/>
          </a:prstGeom>
          <a:ln>
            <a:solidFill>
              <a:srgbClr val="000000"/>
            </a:solidFill>
          </a:ln>
        </p:spPr>
        <p:txBody>
          <a:bodyPr lIns="45718" tIns="45718" rIns="45718" bIns="45718"/>
          <a:lstStyle/>
          <a:p>
            <a:pPr/>
          </a:p>
        </p:txBody>
      </p:sp>
      <p:sp>
        <p:nvSpPr>
          <p:cNvPr id="241" name="Shape 241"/>
          <p:cNvSpPr/>
          <p:nvPr/>
        </p:nvSpPr>
        <p:spPr>
          <a:xfrm>
            <a:off x="4114798" y="5257800"/>
            <a:ext cx="1219203" cy="0"/>
          </a:xfrm>
          <a:prstGeom prst="line">
            <a:avLst/>
          </a:prstGeom>
          <a:ln>
            <a:solidFill>
              <a:srgbClr val="000000"/>
            </a:solidFill>
            <a:tailEnd type="triangle"/>
          </a:ln>
        </p:spPr>
        <p:txBody>
          <a:bodyPr lIns="45718" tIns="45718" rIns="45718" bIns="45718"/>
          <a:lstStyle/>
          <a:p>
            <a:pPr/>
          </a:p>
        </p:txBody>
      </p:sp>
      <p:sp>
        <p:nvSpPr>
          <p:cNvPr id="242" name="Shape 242"/>
          <p:cNvSpPr/>
          <p:nvPr/>
        </p:nvSpPr>
        <p:spPr>
          <a:xfrm>
            <a:off x="7391399" y="3657598"/>
            <a:ext cx="1305180" cy="624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latin typeface="+mn-lt"/>
                <a:ea typeface="+mn-ea"/>
                <a:cs typeface="+mn-cs"/>
                <a:sym typeface="Calibri"/>
              </a:defRPr>
            </a:pPr>
            <a:r>
              <a:t>executable</a:t>
            </a:r>
          </a:p>
          <a:p>
            <a:pPr>
              <a:defRPr>
                <a:latin typeface="+mn-lt"/>
                <a:ea typeface="+mn-ea"/>
                <a:cs typeface="+mn-cs"/>
                <a:sym typeface="Calibri"/>
              </a:defRPr>
            </a:pPr>
            <a:r>
              <a:t>      files</a:t>
            </a:r>
          </a:p>
        </p:txBody>
      </p:sp>
      <p:sp>
        <p:nvSpPr>
          <p:cNvPr id="243" name="Shape 243"/>
          <p:cNvSpPr/>
          <p:nvPr/>
        </p:nvSpPr>
        <p:spPr>
          <a:xfrm flipH="1" flipV="1">
            <a:off x="6781799" y="3505198"/>
            <a:ext cx="609603" cy="304803"/>
          </a:xfrm>
          <a:prstGeom prst="line">
            <a:avLst/>
          </a:prstGeom>
          <a:ln>
            <a:solidFill>
              <a:srgbClr val="000000"/>
            </a:solidFill>
            <a:tailEnd type="triangle"/>
          </a:ln>
        </p:spPr>
        <p:txBody>
          <a:bodyPr lIns="45718" tIns="45718" rIns="45718" bIns="45718"/>
          <a:lstStyle/>
          <a:p>
            <a:pPr/>
          </a:p>
        </p:txBody>
      </p:sp>
      <p:sp>
        <p:nvSpPr>
          <p:cNvPr id="244" name="Shape 244"/>
          <p:cNvSpPr/>
          <p:nvPr/>
        </p:nvSpPr>
        <p:spPr>
          <a:xfrm flipH="1">
            <a:off x="6781799" y="4038598"/>
            <a:ext cx="609603" cy="381003"/>
          </a:xfrm>
          <a:prstGeom prst="line">
            <a:avLst/>
          </a:prstGeom>
          <a:ln>
            <a:solidFill>
              <a:srgbClr val="000000"/>
            </a:solidFill>
            <a:tailEnd type="triangle"/>
          </a:ln>
        </p:spPr>
        <p:txBody>
          <a:bodyPr lIns="45718" tIns="45718" rIns="45718" bIns="45718"/>
          <a:lstStyle/>
          <a:p>
            <a:pP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title"/>
          </p:nvPr>
        </p:nvSpPr>
        <p:spPr>
          <a:xfrm>
            <a:off x="457200" y="274638"/>
            <a:ext cx="8229600" cy="1143001"/>
          </a:xfrm>
          <a:prstGeom prst="rect">
            <a:avLst/>
          </a:prstGeom>
        </p:spPr>
        <p:txBody>
          <a:bodyPr/>
          <a:lstStyle>
            <a:lvl1pPr>
              <a:defRPr sz="3900">
                <a:latin typeface="Arial Unicode MS"/>
                <a:ea typeface="Arial Unicode MS"/>
                <a:cs typeface="Arial Unicode MS"/>
                <a:sym typeface="Arial Unicode MS"/>
              </a:defRPr>
            </a:lvl1pPr>
          </a:lstStyle>
          <a:p>
            <a:pPr/>
            <a:r>
              <a:t>Disadvantages of dynamic linking</a:t>
            </a:r>
          </a:p>
        </p:txBody>
      </p:sp>
      <p:sp>
        <p:nvSpPr>
          <p:cNvPr id="247" name="Shape 247"/>
          <p:cNvSpPr/>
          <p:nvPr>
            <p:ph type="body" idx="1"/>
          </p:nvPr>
        </p:nvSpPr>
        <p:spPr>
          <a:xfrm>
            <a:off x="457200" y="1600200"/>
            <a:ext cx="8229600" cy="4525963"/>
          </a:xfrm>
          <a:prstGeom prst="rect">
            <a:avLst/>
          </a:prstGeom>
        </p:spPr>
        <p:txBody>
          <a:bodyPr/>
          <a:lstStyle/>
          <a:p>
            <a:pPr>
              <a:spcBef>
                <a:spcPts val="600"/>
              </a:spcBef>
              <a:defRPr sz="2900">
                <a:latin typeface="Arial Unicode MS"/>
                <a:ea typeface="Arial Unicode MS"/>
                <a:cs typeface="Arial Unicode MS"/>
                <a:sym typeface="Arial Unicode MS"/>
              </a:defRPr>
            </a:pPr>
            <a:r>
              <a:t>Performance hit</a:t>
            </a:r>
          </a:p>
          <a:p>
            <a:pPr lvl="1" marL="742950" indent="-285750">
              <a:spcBef>
                <a:spcPts val="600"/>
              </a:spcBef>
              <a:defRPr sz="2500">
                <a:latin typeface="Arial Unicode MS"/>
                <a:ea typeface="Arial Unicode MS"/>
                <a:cs typeface="Arial Unicode MS"/>
                <a:sym typeface="Arial Unicode MS"/>
              </a:defRPr>
            </a:pPr>
            <a:r>
              <a:t>Need to load shared objects (at least once)</a:t>
            </a:r>
          </a:p>
          <a:p>
            <a:pPr lvl="1" marL="742950" indent="-285750">
              <a:spcBef>
                <a:spcPts val="600"/>
              </a:spcBef>
              <a:defRPr sz="2500">
                <a:latin typeface="Arial Unicode MS"/>
                <a:ea typeface="Arial Unicode MS"/>
                <a:cs typeface="Arial Unicode MS"/>
                <a:sym typeface="Arial Unicode MS"/>
              </a:defRPr>
            </a:pPr>
            <a:r>
              <a:t>Need to resolve addresses (once or every time)</a:t>
            </a:r>
          </a:p>
          <a:p>
            <a:pPr>
              <a:spcBef>
                <a:spcPts val="600"/>
              </a:spcBef>
              <a:defRPr sz="2900">
                <a:latin typeface="Arial Unicode MS"/>
                <a:ea typeface="Arial Unicode MS"/>
                <a:cs typeface="Arial Unicode MS"/>
                <a:sym typeface="Arial Unicode MS"/>
              </a:defRPr>
            </a:pPr>
            <a:r>
              <a:t>What if the necessary dynamic library is missing? </a:t>
            </a:r>
          </a:p>
          <a:p>
            <a:pPr>
              <a:spcBef>
                <a:spcPts val="600"/>
              </a:spcBef>
              <a:defRPr sz="2900">
                <a:latin typeface="Arial Unicode MS"/>
                <a:ea typeface="Arial Unicode MS"/>
                <a:cs typeface="Arial Unicode MS"/>
                <a:sym typeface="Arial Unicode MS"/>
              </a:defRPr>
            </a:pPr>
            <a:r>
              <a:t>What if we have the library, but it is the wrong version?</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7">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47">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247">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247">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247">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7"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title"/>
          </p:nvPr>
        </p:nvSpPr>
        <p:spPr>
          <a:xfrm>
            <a:off x="457200" y="274638"/>
            <a:ext cx="8229600" cy="1143001"/>
          </a:xfrm>
          <a:prstGeom prst="rect">
            <a:avLst/>
          </a:prstGeom>
        </p:spPr>
        <p:txBody>
          <a:bodyPr/>
          <a:lstStyle>
            <a:lvl1pPr defTabSz="877822">
              <a:defRPr sz="3700"/>
            </a:lvl1pPr>
          </a:lstStyle>
          <a:p>
            <a:pPr/>
            <a:r>
              <a:t>How are libraries dynamically loaded?</a:t>
            </a:r>
          </a:p>
        </p:txBody>
      </p:sp>
      <p:pic>
        <p:nvPicPr>
          <p:cNvPr id="250" name="image2.png"/>
          <p:cNvPicPr>
            <a:picLocks noChangeAspect="1"/>
          </p:cNvPicPr>
          <p:nvPr/>
        </p:nvPicPr>
        <p:blipFill>
          <a:blip r:embed="rId2">
            <a:extLst/>
          </a:blip>
          <a:stretch>
            <a:fillRect/>
          </a:stretch>
        </p:blipFill>
        <p:spPr>
          <a:xfrm>
            <a:off x="355401" y="1663137"/>
            <a:ext cx="8360551" cy="4580712"/>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title"/>
          </p:nvPr>
        </p:nvSpPr>
        <p:spPr>
          <a:xfrm>
            <a:off x="457200" y="274638"/>
            <a:ext cx="8229600" cy="1143001"/>
          </a:xfrm>
          <a:prstGeom prst="rect">
            <a:avLst/>
          </a:prstGeom>
        </p:spPr>
        <p:txBody>
          <a:bodyPr/>
          <a:lstStyle/>
          <a:p>
            <a:pPr/>
            <a:r>
              <a:t>In all,</a:t>
            </a:r>
          </a:p>
        </p:txBody>
      </p:sp>
      <p:sp>
        <p:nvSpPr>
          <p:cNvPr id="253" name="Shape 253"/>
          <p:cNvSpPr/>
          <p:nvPr>
            <p:ph type="body" idx="1"/>
          </p:nvPr>
        </p:nvSpPr>
        <p:spPr>
          <a:xfrm>
            <a:off x="457200" y="2269181"/>
            <a:ext cx="8229600" cy="3856982"/>
          </a:xfrm>
          <a:prstGeom prst="rect">
            <a:avLst/>
          </a:prstGeom>
        </p:spPr>
        <p:txBody>
          <a:bodyPr/>
          <a:lstStyle/>
          <a:p>
            <a:pPr marL="342899" indent="-342899">
              <a:defRPr sz="2800"/>
            </a:pPr>
            <a:r>
              <a:t>Static Libraries: installed into executable before program can be run</a:t>
            </a:r>
          </a:p>
          <a:p>
            <a:pPr marL="342899" indent="-342899">
              <a:defRPr sz="2800"/>
            </a:pPr>
            <a:r>
              <a:t>Shared Libraries: loaded at program start-up (if not already) and shared between programs</a:t>
            </a:r>
          </a:p>
          <a:p>
            <a:pPr marL="342899" indent="-342899">
              <a:defRPr sz="2800"/>
            </a:pPr>
            <a:r>
              <a:t>Dynamically Loaded Libraries: loaded and used at any time while a program is running</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title"/>
          </p:nvPr>
        </p:nvSpPr>
        <p:spPr>
          <a:xfrm>
            <a:off x="460655" y="277286"/>
            <a:ext cx="8222691" cy="1142042"/>
          </a:xfrm>
          <a:prstGeom prst="rect">
            <a:avLst/>
          </a:prstGeom>
        </p:spPr>
        <p:txBody>
          <a:bodyPr/>
          <a:lstStyle/>
          <a:p>
            <a:pPr/>
            <a:r>
              <a:t>GCC Flags</a:t>
            </a:r>
          </a:p>
        </p:txBody>
      </p:sp>
      <p:sp>
        <p:nvSpPr>
          <p:cNvPr id="256" name="Shape 256"/>
          <p:cNvSpPr/>
          <p:nvPr>
            <p:ph type="body" idx="1"/>
          </p:nvPr>
        </p:nvSpPr>
        <p:spPr>
          <a:xfrm>
            <a:off x="460655" y="1601735"/>
            <a:ext cx="8222691" cy="4522165"/>
          </a:xfrm>
          <a:prstGeom prst="rect">
            <a:avLst/>
          </a:prstGeom>
        </p:spPr>
        <p:txBody>
          <a:bodyPr/>
          <a:lstStyle/>
          <a:p>
            <a:pPr marL="323628" indent="-323628" defTabSz="905255">
              <a:lnSpc>
                <a:spcPct val="90000"/>
              </a:lnSpc>
              <a:spcBef>
                <a:spcPts val="500"/>
              </a:spcBef>
              <a:defRPr sz="2200">
                <a:latin typeface="Courier New"/>
                <a:ea typeface="Courier New"/>
                <a:cs typeface="Courier New"/>
                <a:sym typeface="Courier New"/>
              </a:defRPr>
            </a:pPr>
            <a:r>
              <a:t>-fPIC</a:t>
            </a:r>
            <a:r>
              <a:rPr>
                <a:latin typeface="+mn-lt"/>
                <a:ea typeface="+mn-ea"/>
                <a:cs typeface="+mn-cs"/>
                <a:sym typeface="Calibri"/>
              </a:rPr>
              <a:t>: Compiler directive to output position independent code, a characteristic required by shared libraries.</a:t>
            </a:r>
          </a:p>
          <a:p>
            <a:pPr marL="323628" indent="-323628" defTabSz="905255">
              <a:lnSpc>
                <a:spcPct val="90000"/>
              </a:lnSpc>
              <a:spcBef>
                <a:spcPts val="500"/>
              </a:spcBef>
              <a:defRPr sz="2200">
                <a:latin typeface="Courier New"/>
                <a:ea typeface="Courier New"/>
                <a:cs typeface="Courier New"/>
                <a:sym typeface="Courier New"/>
              </a:defRPr>
            </a:pPr>
            <a:r>
              <a:t>-lXXX</a:t>
            </a:r>
            <a:r>
              <a:rPr>
                <a:latin typeface="+mn-lt"/>
                <a:ea typeface="+mn-ea"/>
                <a:cs typeface="+mn-cs"/>
                <a:sym typeface="Calibri"/>
              </a:rPr>
              <a:t>: Link with "</a:t>
            </a:r>
            <a:r>
              <a:t>libXXX.so</a:t>
            </a:r>
            <a:r>
              <a:rPr>
                <a:latin typeface="+mn-lt"/>
                <a:ea typeface="+mn-ea"/>
                <a:cs typeface="+mn-cs"/>
                <a:sym typeface="Calibri"/>
              </a:rPr>
              <a:t>”</a:t>
            </a:r>
          </a:p>
          <a:p>
            <a:pPr lvl="1" marL="719354" indent="-266726" defTabSz="905255">
              <a:lnSpc>
                <a:spcPct val="90000"/>
              </a:lnSpc>
              <a:spcBef>
                <a:spcPts val="400"/>
              </a:spcBef>
              <a:defRPr sz="1800"/>
            </a:pPr>
            <a:r>
              <a:t>Without </a:t>
            </a:r>
            <a:r>
              <a:rPr>
                <a:latin typeface="Courier New"/>
                <a:ea typeface="Courier New"/>
                <a:cs typeface="Courier New"/>
                <a:sym typeface="Courier New"/>
              </a:rPr>
              <a:t>-L </a:t>
            </a:r>
            <a:r>
              <a:t>to directly specify the path</a:t>
            </a:r>
            <a:r>
              <a:rPr>
                <a:latin typeface="Courier New"/>
                <a:ea typeface="Courier New"/>
                <a:cs typeface="Courier New"/>
                <a:sym typeface="Courier New"/>
              </a:rPr>
              <a:t>, /usr/lib </a:t>
            </a:r>
            <a:r>
              <a:t>is used.</a:t>
            </a:r>
            <a:endParaRPr sz="2600"/>
          </a:p>
          <a:p>
            <a:pPr marL="323628" indent="-323628" defTabSz="905255">
              <a:lnSpc>
                <a:spcPct val="90000"/>
              </a:lnSpc>
              <a:spcBef>
                <a:spcPts val="500"/>
              </a:spcBef>
              <a:defRPr sz="2200">
                <a:latin typeface="Courier New"/>
                <a:ea typeface="Courier New"/>
                <a:cs typeface="Courier New"/>
                <a:sym typeface="Courier New"/>
              </a:defRPr>
            </a:pPr>
            <a:r>
              <a:t>-Ldir</a:t>
            </a:r>
            <a:r>
              <a:rPr>
                <a:latin typeface="+mn-lt"/>
                <a:ea typeface="+mn-ea"/>
                <a:cs typeface="+mn-cs"/>
                <a:sym typeface="Calibri"/>
              </a:rPr>
              <a:t>: At </a:t>
            </a:r>
            <a:r>
              <a:rPr b="1">
                <a:latin typeface="+mn-lt"/>
                <a:ea typeface="+mn-ea"/>
                <a:cs typeface="+mn-cs"/>
                <a:sym typeface="Calibri"/>
              </a:rPr>
              <a:t>compile</a:t>
            </a:r>
            <a:r>
              <a:rPr>
                <a:latin typeface="+mn-lt"/>
                <a:ea typeface="+mn-ea"/>
                <a:cs typeface="+mn-cs"/>
                <a:sym typeface="Calibri"/>
              </a:rPr>
              <a:t> time, find library</a:t>
            </a:r>
            <a:r>
              <a:t> </a:t>
            </a:r>
            <a:r>
              <a:rPr>
                <a:latin typeface="+mn-lt"/>
                <a:ea typeface="+mn-ea"/>
                <a:cs typeface="+mn-cs"/>
                <a:sym typeface="Calibri"/>
              </a:rPr>
              <a:t>from this path.</a:t>
            </a:r>
          </a:p>
          <a:p>
            <a:pPr marL="323628" indent="-323628" defTabSz="905255">
              <a:lnSpc>
                <a:spcPct val="90000"/>
              </a:lnSpc>
              <a:spcBef>
                <a:spcPts val="500"/>
              </a:spcBef>
              <a:defRPr sz="2200">
                <a:latin typeface="Courier New"/>
                <a:ea typeface="Courier New"/>
                <a:cs typeface="Courier New"/>
                <a:sym typeface="Courier New"/>
              </a:defRPr>
            </a:pPr>
            <a:r>
              <a:t>-Wl,rpath=.</a:t>
            </a:r>
            <a:r>
              <a:rPr>
                <a:latin typeface="+mn-lt"/>
                <a:ea typeface="+mn-ea"/>
                <a:cs typeface="+mn-cs"/>
                <a:sym typeface="Calibri"/>
              </a:rPr>
              <a:t>: </a:t>
            </a:r>
            <a:r>
              <a:t>-Wl </a:t>
            </a:r>
            <a:r>
              <a:rPr>
                <a:latin typeface="+mn-lt"/>
                <a:ea typeface="+mn-ea"/>
                <a:cs typeface="+mn-cs"/>
                <a:sym typeface="Calibri"/>
              </a:rPr>
              <a:t>passes options to linker. </a:t>
            </a:r>
            <a:r>
              <a:t>-rpath </a:t>
            </a:r>
            <a:r>
              <a:rPr>
                <a:latin typeface="+mn-lt"/>
                <a:ea typeface="+mn-ea"/>
                <a:cs typeface="+mn-cs"/>
                <a:sym typeface="Calibri"/>
              </a:rPr>
              <a:t>at </a:t>
            </a:r>
            <a:r>
              <a:rPr b="1">
                <a:latin typeface="+mn-lt"/>
                <a:ea typeface="+mn-ea"/>
                <a:cs typeface="+mn-cs"/>
                <a:sym typeface="Calibri"/>
              </a:rPr>
              <a:t>runtime</a:t>
            </a:r>
            <a:r>
              <a:rPr>
                <a:latin typeface="+mn-lt"/>
                <a:ea typeface="+mn-ea"/>
                <a:cs typeface="+mn-cs"/>
                <a:sym typeface="Calibri"/>
              </a:rPr>
              <a:t> finds </a:t>
            </a:r>
            <a:r>
              <a:t>.so </a:t>
            </a:r>
            <a:r>
              <a:rPr>
                <a:latin typeface="+mn-lt"/>
                <a:ea typeface="+mn-ea"/>
                <a:cs typeface="+mn-cs"/>
                <a:sym typeface="Calibri"/>
              </a:rPr>
              <a:t>from this path.</a:t>
            </a:r>
          </a:p>
          <a:p>
            <a:pPr marL="323628" indent="-323628" defTabSz="905255">
              <a:lnSpc>
                <a:spcPct val="90000"/>
              </a:lnSpc>
              <a:spcBef>
                <a:spcPts val="500"/>
              </a:spcBef>
              <a:defRPr sz="2200">
                <a:latin typeface="Courier New"/>
                <a:ea typeface="Courier New"/>
                <a:cs typeface="Courier New"/>
                <a:sym typeface="Courier New"/>
              </a:defRPr>
            </a:pPr>
            <a:r>
              <a:t>-c</a:t>
            </a:r>
            <a:r>
              <a:rPr>
                <a:latin typeface="+mn-lt"/>
                <a:ea typeface="+mn-ea"/>
                <a:cs typeface="+mn-cs"/>
                <a:sym typeface="Calibri"/>
              </a:rPr>
              <a:t>: Generate object code from c code.</a:t>
            </a:r>
          </a:p>
          <a:p>
            <a:pPr marL="323628" indent="-323628" defTabSz="905255">
              <a:lnSpc>
                <a:spcPct val="90000"/>
              </a:lnSpc>
              <a:spcBef>
                <a:spcPts val="500"/>
              </a:spcBef>
              <a:defRPr sz="2200">
                <a:latin typeface="Courier New"/>
                <a:ea typeface="Courier New"/>
                <a:cs typeface="Courier New"/>
                <a:sym typeface="Courier New"/>
              </a:defRPr>
            </a:pPr>
            <a:r>
              <a:t>-shared</a:t>
            </a:r>
            <a:r>
              <a:rPr>
                <a:latin typeface="+mn-lt"/>
                <a:ea typeface="+mn-ea"/>
                <a:cs typeface="+mn-cs"/>
                <a:sym typeface="Calibri"/>
              </a:rPr>
              <a:t>: Produce a shared object which can then be linked with other objects to form an executable.</a:t>
            </a:r>
          </a:p>
          <a:p>
            <a:pPr marL="323628" indent="-323628" defTabSz="905255">
              <a:lnSpc>
                <a:spcPct val="90000"/>
              </a:lnSpc>
              <a:spcBef>
                <a:spcPts val="500"/>
              </a:spcBef>
              <a:defRPr sz="2200" u="sng">
                <a:solidFill>
                  <a:srgbClr val="0000FF"/>
                </a:solidFill>
                <a:uFill>
                  <a:solidFill>
                    <a:srgbClr val="0000FF"/>
                  </a:solidFill>
                </a:uFill>
              </a:defRPr>
            </a:pPr>
            <a:r>
              <a:rPr>
                <a:hlinkClick r:id="rId2" invalidUrl="" action="" tgtFrame="" tooltip="" history="1" highlightClick="0" endSnd="0"/>
              </a:rPr>
              <a:t>https://</a:t>
            </a:r>
            <a:r>
              <a:rPr>
                <a:hlinkClick r:id="rId2" invalidUrl="" action="" tgtFrame="" tooltip="" history="1" highlightClick="0" endSnd="0"/>
              </a:rPr>
              <a:t>gcc.gnu.org/onlinedocs/gcc/Link-Options.html#Link-Options</a:t>
            </a:r>
            <a:r>
              <a:rPr u="none">
                <a:solidFill>
                  <a:srgbClr val="000000"/>
                </a:solidFill>
                <a:uFillTx/>
              </a:rPr>
              <a:t> </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6">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56">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56">
                                            <p:txEl>
                                              <p:pRg st="2" end="2"/>
                                            </p:txEl>
                                          </p:spTgt>
                                        </p:tgtEl>
                                        <p:attrNameLst>
                                          <p:attrName>style.visibility</p:attrName>
                                        </p:attrNameLst>
                                      </p:cBhvr>
                                      <p:to>
                                        <p:strVal val="visible"/>
                                      </p:to>
                                    </p:set>
                                  </p:childTnLst>
                                </p:cTn>
                              </p:par>
                            </p:childTnLst>
                          </p:cTn>
                        </p:par>
                        <p:par>
                          <p:cTn id="16" fill="hold">
                            <p:stCondLst>
                              <p:cond delay="0"/>
                            </p:stCondLst>
                            <p:childTnLst>
                              <p:par>
                                <p:cTn id="17" presetClass="entr" nodeType="afterEffect" presetSubtype="0" presetID="1" grpId="1" fill="hold">
                                  <p:stCondLst>
                                    <p:cond delay="0"/>
                                  </p:stCondLst>
                                  <p:iterate type="el" backwards="0">
                                    <p:tmAbs val="0"/>
                                  </p:iterate>
                                  <p:childTnLst>
                                    <p:set>
                                      <p:cBhvr>
                                        <p:cTn id="18" fill="hold"/>
                                        <p:tgtEl>
                                          <p:spTgt spid="2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1" fill="hold">
                                  <p:stCondLst>
                                    <p:cond delay="0"/>
                                  </p:stCondLst>
                                  <p:iterate type="el" backwards="0">
                                    <p:tmAbs val="0"/>
                                  </p:iterate>
                                  <p:childTnLst>
                                    <p:set>
                                      <p:cBhvr>
                                        <p:cTn id="22" fill="hold"/>
                                        <p:tgtEl>
                                          <p:spTgt spid="2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1" fill="hold">
                                  <p:stCondLst>
                                    <p:cond delay="0"/>
                                  </p:stCondLst>
                                  <p:iterate type="el" backwards="0">
                                    <p:tmAbs val="0"/>
                                  </p:iterate>
                                  <p:childTnLst>
                                    <p:set>
                                      <p:cBhvr>
                                        <p:cTn id="26" fill="hold"/>
                                        <p:tgtEl>
                                          <p:spTgt spid="2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1" fill="hold">
                                  <p:stCondLst>
                                    <p:cond delay="0"/>
                                  </p:stCondLst>
                                  <p:iterate type="el" backwards="0">
                                    <p:tmAbs val="0"/>
                                  </p:iterate>
                                  <p:childTnLst>
                                    <p:set>
                                      <p:cBhvr>
                                        <p:cTn id="30" fill="hold"/>
                                        <p:tgtEl>
                                          <p:spTgt spid="2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1" fill="hold">
                                  <p:stCondLst>
                                    <p:cond delay="0"/>
                                  </p:stCondLst>
                                  <p:iterate type="el" backwards="0">
                                    <p:tmAbs val="0"/>
                                  </p:iterate>
                                  <p:childTnLst>
                                    <p:set>
                                      <p:cBhvr>
                                        <p:cTn id="34" fill="hold"/>
                                        <p:tgtEl>
                                          <p:spTgt spid="256">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56"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title"/>
          </p:nvPr>
        </p:nvSpPr>
        <p:spPr>
          <a:xfrm>
            <a:off x="978455" y="614689"/>
            <a:ext cx="7062241" cy="501897"/>
          </a:xfrm>
          <a:prstGeom prst="rect">
            <a:avLst/>
          </a:prstGeom>
        </p:spPr>
        <p:txBody>
          <a:bodyPr lIns="0" tIns="0" rIns="0" bIns="0"/>
          <a:lstStyle/>
          <a:p>
            <a:pPr indent="10451">
              <a:defRPr spc="-176" sz="3000"/>
            </a:pPr>
            <a:r>
              <a:t>Creatin</a:t>
            </a:r>
            <a:r>
              <a:rPr spc="0"/>
              <a:t>g</a:t>
            </a:r>
            <a:r>
              <a:t> </a:t>
            </a:r>
            <a:r>
              <a:rPr spc="0"/>
              <a:t>static</a:t>
            </a:r>
            <a:r>
              <a:t> an</a:t>
            </a:r>
            <a:r>
              <a:rPr spc="0"/>
              <a:t>d</a:t>
            </a:r>
            <a:r>
              <a:t> </a:t>
            </a:r>
            <a:r>
              <a:rPr spc="0"/>
              <a:t>shared</a:t>
            </a:r>
            <a:r>
              <a:t> lib</a:t>
            </a:r>
            <a:r>
              <a:rPr spc="0"/>
              <a:t>s</a:t>
            </a:r>
            <a:r>
              <a:t> i</a:t>
            </a:r>
            <a:r>
              <a:rPr spc="0"/>
              <a:t>n</a:t>
            </a:r>
            <a:r>
              <a:t> GCC</a:t>
            </a:r>
          </a:p>
        </p:txBody>
      </p:sp>
      <p:sp>
        <p:nvSpPr>
          <p:cNvPr id="259" name="Shape 259"/>
          <p:cNvSpPr/>
          <p:nvPr/>
        </p:nvSpPr>
        <p:spPr>
          <a:xfrm>
            <a:off x="710349" y="1704366"/>
            <a:ext cx="113918"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0451" defTabSz="914399">
              <a:defRPr spc="144" sz="800">
                <a:latin typeface="Arial"/>
                <a:ea typeface="Arial"/>
                <a:cs typeface="Arial"/>
                <a:sym typeface="Arial"/>
              </a:defRPr>
            </a:lvl1pPr>
          </a:lstStyle>
          <a:p>
            <a:pPr/>
            <a:r>
              <a:t>●</a:t>
            </a:r>
          </a:p>
        </p:txBody>
      </p:sp>
      <p:sp>
        <p:nvSpPr>
          <p:cNvPr id="260" name="Shape 260"/>
          <p:cNvSpPr/>
          <p:nvPr/>
        </p:nvSpPr>
        <p:spPr>
          <a:xfrm>
            <a:off x="1003771" y="1625292"/>
            <a:ext cx="1130535" cy="2837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0451" defTabSz="914399">
              <a:defRPr spc="-180" sz="2000">
                <a:latin typeface="Arial"/>
                <a:ea typeface="Arial"/>
                <a:cs typeface="Arial"/>
                <a:sym typeface="Arial"/>
              </a:defRPr>
            </a:pPr>
            <a:r>
              <a:t>m</a:t>
            </a:r>
            <a:r>
              <a:rPr spc="-102"/>
              <a:t>y</a:t>
            </a:r>
            <a:r>
              <a:rPr spc="-188"/>
              <a:t>m</a:t>
            </a:r>
            <a:r>
              <a:rPr spc="-118"/>
              <a:t>a</a:t>
            </a:r>
            <a:r>
              <a:rPr spc="-90"/>
              <a:t>th.h</a:t>
            </a:r>
          </a:p>
        </p:txBody>
      </p:sp>
      <p:sp>
        <p:nvSpPr>
          <p:cNvPr id="261" name="Shape 261"/>
          <p:cNvSpPr/>
          <p:nvPr/>
        </p:nvSpPr>
        <p:spPr>
          <a:xfrm>
            <a:off x="612544" y="2090829"/>
            <a:ext cx="1677102"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0451" defTabSz="914399">
              <a:defRPr spc="-71" sz="1000">
                <a:latin typeface="Courier New"/>
                <a:ea typeface="Courier New"/>
                <a:cs typeface="Courier New"/>
                <a:sym typeface="Courier New"/>
              </a:defRPr>
            </a:pPr>
            <a:r>
              <a:t>#</a:t>
            </a:r>
            <a:r>
              <a:rPr spc="-75"/>
              <a:t>i</a:t>
            </a:r>
            <a:r>
              <a:t>fn</a:t>
            </a:r>
            <a:r>
              <a:rPr spc="-75"/>
              <a:t>d</a:t>
            </a:r>
            <a:r>
              <a:t>ef</a:t>
            </a:r>
            <a:r>
              <a:rPr spc="-68"/>
              <a:t> </a:t>
            </a:r>
            <a:r>
              <a:rPr u="sng"/>
              <a:t> </a:t>
            </a:r>
            <a:r>
              <a:t> M</a:t>
            </a:r>
            <a:r>
              <a:rPr spc="-75"/>
              <a:t>Y</a:t>
            </a:r>
            <a:r>
              <a:t>_M</a:t>
            </a:r>
            <a:r>
              <a:rPr spc="-75"/>
              <a:t>A</a:t>
            </a:r>
            <a:r>
              <a:t>TH_</a:t>
            </a:r>
            <a:r>
              <a:rPr spc="-83"/>
              <a:t>H</a:t>
            </a:r>
            <a:r>
              <a:rPr u="sng"/>
              <a:t> </a:t>
            </a:r>
          </a:p>
        </p:txBody>
      </p:sp>
      <p:sp>
        <p:nvSpPr>
          <p:cNvPr id="262" name="Shape 262"/>
          <p:cNvSpPr/>
          <p:nvPr/>
        </p:nvSpPr>
        <p:spPr>
          <a:xfrm>
            <a:off x="612544" y="2431428"/>
            <a:ext cx="1677102"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0451" defTabSz="914399">
              <a:defRPr spc="-71" sz="1000">
                <a:latin typeface="Courier New"/>
                <a:ea typeface="Courier New"/>
                <a:cs typeface="Courier New"/>
                <a:sym typeface="Courier New"/>
              </a:defRPr>
            </a:pPr>
            <a:r>
              <a:t>#</a:t>
            </a:r>
            <a:r>
              <a:rPr spc="-75"/>
              <a:t>d</a:t>
            </a:r>
            <a:r>
              <a:t>ef</a:t>
            </a:r>
            <a:r>
              <a:rPr spc="-75"/>
              <a:t>i</a:t>
            </a:r>
            <a:r>
              <a:t>ne</a:t>
            </a:r>
            <a:r>
              <a:rPr spc="-68"/>
              <a:t> </a:t>
            </a:r>
            <a:r>
              <a:rPr u="sng"/>
              <a:t> </a:t>
            </a:r>
            <a:r>
              <a:t> M</a:t>
            </a:r>
            <a:r>
              <a:rPr spc="-75"/>
              <a:t>Y</a:t>
            </a:r>
            <a:r>
              <a:t>_M</a:t>
            </a:r>
            <a:r>
              <a:rPr spc="-75"/>
              <a:t>A</a:t>
            </a:r>
            <a:r>
              <a:t>TH_</a:t>
            </a:r>
            <a:r>
              <a:rPr spc="-83"/>
              <a:t>H</a:t>
            </a:r>
            <a:r>
              <a:rPr u="sng"/>
              <a:t> </a:t>
            </a:r>
          </a:p>
        </p:txBody>
      </p:sp>
      <p:sp>
        <p:nvSpPr>
          <p:cNvPr id="263" name="Shape 263"/>
          <p:cNvSpPr/>
          <p:nvPr/>
        </p:nvSpPr>
        <p:spPr>
          <a:xfrm>
            <a:off x="612543" y="2770875"/>
            <a:ext cx="1513132"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0451" defTabSz="914399">
              <a:defRPr spc="-71" sz="1000">
                <a:latin typeface="Courier New"/>
                <a:ea typeface="Courier New"/>
                <a:cs typeface="Courier New"/>
                <a:sym typeface="Courier New"/>
              </a:defRPr>
            </a:pPr>
            <a:r>
              <a:t>v</a:t>
            </a:r>
            <a:r>
              <a:rPr spc="-75"/>
              <a:t>o</a:t>
            </a:r>
            <a:r>
              <a:t>id mul</a:t>
            </a:r>
            <a:r>
              <a:rPr spc="-75"/>
              <a:t>5</a:t>
            </a:r>
            <a:r>
              <a:t>(i</a:t>
            </a:r>
            <a:r>
              <a:rPr spc="-75"/>
              <a:t>n</a:t>
            </a:r>
            <a:r>
              <a:t>t</a:t>
            </a:r>
            <a:r>
              <a:rPr spc="-68"/>
              <a:t> </a:t>
            </a:r>
            <a:r>
              <a:rPr spc="-75"/>
              <a:t>*</a:t>
            </a:r>
            <a:r>
              <a:t>i);</a:t>
            </a:r>
          </a:p>
        </p:txBody>
      </p:sp>
      <p:sp>
        <p:nvSpPr>
          <p:cNvPr id="264" name="Shape 264"/>
          <p:cNvSpPr/>
          <p:nvPr/>
        </p:nvSpPr>
        <p:spPr>
          <a:xfrm>
            <a:off x="612543" y="3110323"/>
            <a:ext cx="1513132"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0451" defTabSz="914399">
              <a:defRPr spc="-71" sz="1000">
                <a:latin typeface="Courier New"/>
                <a:ea typeface="Courier New"/>
                <a:cs typeface="Courier New"/>
                <a:sym typeface="Courier New"/>
              </a:defRPr>
            </a:pPr>
            <a:r>
              <a:t>v</a:t>
            </a:r>
            <a:r>
              <a:rPr spc="-75"/>
              <a:t>o</a:t>
            </a:r>
            <a:r>
              <a:t>id add</a:t>
            </a:r>
            <a:r>
              <a:rPr spc="-75"/>
              <a:t>1</a:t>
            </a:r>
            <a:r>
              <a:t>(i</a:t>
            </a:r>
            <a:r>
              <a:rPr spc="-75"/>
              <a:t>n</a:t>
            </a:r>
            <a:r>
              <a:t>t</a:t>
            </a:r>
            <a:r>
              <a:rPr spc="-68"/>
              <a:t> </a:t>
            </a:r>
            <a:r>
              <a:rPr spc="-75"/>
              <a:t>*</a:t>
            </a:r>
            <a:r>
              <a:t>i);</a:t>
            </a:r>
          </a:p>
        </p:txBody>
      </p:sp>
      <p:sp>
        <p:nvSpPr>
          <p:cNvPr id="265" name="Shape 265"/>
          <p:cNvSpPr/>
          <p:nvPr/>
        </p:nvSpPr>
        <p:spPr>
          <a:xfrm>
            <a:off x="612544" y="3450921"/>
            <a:ext cx="519529"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0451" defTabSz="914399">
              <a:defRPr spc="-71" sz="1000">
                <a:latin typeface="Courier New"/>
                <a:ea typeface="Courier New"/>
                <a:cs typeface="Courier New"/>
                <a:sym typeface="Courier New"/>
              </a:defRPr>
            </a:pPr>
            <a:r>
              <a:t>#</a:t>
            </a:r>
            <a:r>
              <a:rPr spc="-75"/>
              <a:t>e</a:t>
            </a:r>
            <a:r>
              <a:t>nd</a:t>
            </a:r>
            <a:r>
              <a:rPr spc="-75"/>
              <a:t>i</a:t>
            </a:r>
            <a:r>
              <a:t>f</a:t>
            </a:r>
          </a:p>
        </p:txBody>
      </p:sp>
      <p:sp>
        <p:nvSpPr>
          <p:cNvPr id="266" name="Shape 266"/>
          <p:cNvSpPr/>
          <p:nvPr/>
        </p:nvSpPr>
        <p:spPr>
          <a:xfrm>
            <a:off x="3699791" y="1675598"/>
            <a:ext cx="113918"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0451" defTabSz="914399">
              <a:defRPr spc="144" sz="800">
                <a:latin typeface="Arial"/>
                <a:ea typeface="Arial"/>
                <a:cs typeface="Arial"/>
                <a:sym typeface="Arial"/>
              </a:defRPr>
            </a:lvl1pPr>
          </a:lstStyle>
          <a:p>
            <a:pPr/>
            <a:r>
              <a:t>●</a:t>
            </a:r>
          </a:p>
        </p:txBody>
      </p:sp>
      <p:sp>
        <p:nvSpPr>
          <p:cNvPr id="267" name="Shape 267"/>
          <p:cNvSpPr/>
          <p:nvPr/>
        </p:nvSpPr>
        <p:spPr>
          <a:xfrm>
            <a:off x="3994362" y="1596526"/>
            <a:ext cx="767497" cy="28379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0451" defTabSz="914399">
              <a:defRPr spc="-172" sz="2000">
                <a:latin typeface="Arial"/>
                <a:ea typeface="Arial"/>
                <a:cs typeface="Arial"/>
                <a:sym typeface="Arial"/>
              </a:defRPr>
            </a:pPr>
            <a:r>
              <a:t>m</a:t>
            </a:r>
            <a:r>
              <a:rPr spc="-127"/>
              <a:t>u</a:t>
            </a:r>
            <a:r>
              <a:rPr spc="-36"/>
              <a:t>l</a:t>
            </a:r>
            <a:r>
              <a:rPr spc="-127"/>
              <a:t>5</a:t>
            </a:r>
            <a:r>
              <a:rPr spc="-85"/>
              <a:t>.c</a:t>
            </a:r>
          </a:p>
        </p:txBody>
      </p:sp>
      <p:sp>
        <p:nvSpPr>
          <p:cNvPr id="268" name="Shape 268"/>
          <p:cNvSpPr/>
          <p:nvPr/>
        </p:nvSpPr>
        <p:spPr>
          <a:xfrm>
            <a:off x="3601984" y="2062061"/>
            <a:ext cx="1596558"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0451" defTabSz="914399">
              <a:defRPr spc="-71" sz="1000">
                <a:latin typeface="Courier New"/>
                <a:ea typeface="Courier New"/>
                <a:cs typeface="Courier New"/>
                <a:sym typeface="Courier New"/>
              </a:defRPr>
            </a:pPr>
            <a:r>
              <a:t>#</a:t>
            </a:r>
            <a:r>
              <a:rPr spc="-75"/>
              <a:t>i</a:t>
            </a:r>
            <a:r>
              <a:t>nc</a:t>
            </a:r>
            <a:r>
              <a:rPr spc="-75"/>
              <a:t>l</a:t>
            </a:r>
            <a:r>
              <a:t>ude "m</a:t>
            </a:r>
            <a:r>
              <a:rPr spc="-75"/>
              <a:t>y</a:t>
            </a:r>
            <a:r>
              <a:t>ma</a:t>
            </a:r>
            <a:r>
              <a:rPr spc="-75"/>
              <a:t>t</a:t>
            </a:r>
            <a:r>
              <a:t>h.h"</a:t>
            </a:r>
          </a:p>
        </p:txBody>
      </p:sp>
      <p:sp>
        <p:nvSpPr>
          <p:cNvPr id="269" name="Shape 269"/>
          <p:cNvSpPr/>
          <p:nvPr/>
        </p:nvSpPr>
        <p:spPr>
          <a:xfrm>
            <a:off x="3601984" y="2402660"/>
            <a:ext cx="1430285"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0451" defTabSz="914399">
              <a:defRPr spc="-71" sz="1000">
                <a:latin typeface="Courier New"/>
                <a:ea typeface="Courier New"/>
                <a:cs typeface="Courier New"/>
                <a:sym typeface="Courier New"/>
              </a:defRPr>
            </a:pPr>
            <a:r>
              <a:t>v</a:t>
            </a:r>
            <a:r>
              <a:rPr spc="-75"/>
              <a:t>o</a:t>
            </a:r>
            <a:r>
              <a:t>id mul</a:t>
            </a:r>
            <a:r>
              <a:rPr spc="-75"/>
              <a:t>5</a:t>
            </a:r>
            <a:r>
              <a:t>(i</a:t>
            </a:r>
            <a:r>
              <a:rPr spc="-75"/>
              <a:t>n</a:t>
            </a:r>
            <a:r>
              <a:t>t</a:t>
            </a:r>
            <a:r>
              <a:rPr spc="-68"/>
              <a:t> </a:t>
            </a:r>
            <a:r>
              <a:rPr spc="-75"/>
              <a:t>*</a:t>
            </a:r>
            <a:r>
              <a:t>i)</a:t>
            </a:r>
          </a:p>
        </p:txBody>
      </p:sp>
      <p:sp>
        <p:nvSpPr>
          <p:cNvPr id="270" name="Shape 270"/>
          <p:cNvSpPr/>
          <p:nvPr/>
        </p:nvSpPr>
        <p:spPr>
          <a:xfrm>
            <a:off x="3601984" y="2742109"/>
            <a:ext cx="105863"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0451" defTabSz="914399">
              <a:defRPr spc="-71" sz="1000">
                <a:latin typeface="Courier New"/>
                <a:ea typeface="Courier New"/>
                <a:cs typeface="Courier New"/>
                <a:sym typeface="Courier New"/>
              </a:defRPr>
            </a:lvl1pPr>
          </a:lstStyle>
          <a:p>
            <a:pPr/>
            <a:r>
              <a:t>{</a:t>
            </a:r>
          </a:p>
        </p:txBody>
      </p:sp>
      <p:sp>
        <p:nvSpPr>
          <p:cNvPr id="271" name="Shape 271"/>
          <p:cNvSpPr/>
          <p:nvPr/>
        </p:nvSpPr>
        <p:spPr>
          <a:xfrm>
            <a:off x="3767680" y="3081556"/>
            <a:ext cx="685801"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0451" defTabSz="914399">
              <a:defRPr spc="-71" sz="1000">
                <a:latin typeface="Courier New"/>
                <a:ea typeface="Courier New"/>
                <a:cs typeface="Courier New"/>
                <a:sym typeface="Courier New"/>
              </a:defRPr>
            </a:lvl1pPr>
          </a:lstStyle>
          <a:p>
            <a:pPr/>
            <a:r>
              <a:t>*i *= 5;</a:t>
            </a:r>
          </a:p>
        </p:txBody>
      </p:sp>
      <p:sp>
        <p:nvSpPr>
          <p:cNvPr id="272" name="Shape 272"/>
          <p:cNvSpPr/>
          <p:nvPr/>
        </p:nvSpPr>
        <p:spPr>
          <a:xfrm>
            <a:off x="3601984" y="3422154"/>
            <a:ext cx="105863"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0451" defTabSz="914399">
              <a:defRPr spc="-71" sz="1000">
                <a:latin typeface="Courier New"/>
                <a:ea typeface="Courier New"/>
                <a:cs typeface="Courier New"/>
                <a:sym typeface="Courier New"/>
              </a:defRPr>
            </a:lvl1pPr>
          </a:lstStyle>
          <a:p>
            <a:pPr/>
            <a:r>
              <a:t>}</a:t>
            </a:r>
          </a:p>
        </p:txBody>
      </p:sp>
      <p:sp>
        <p:nvSpPr>
          <p:cNvPr id="273" name="Shape 273"/>
          <p:cNvSpPr/>
          <p:nvPr/>
        </p:nvSpPr>
        <p:spPr>
          <a:xfrm>
            <a:off x="6574166" y="1675598"/>
            <a:ext cx="11391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0451" defTabSz="914399">
              <a:defRPr spc="166" sz="700">
                <a:latin typeface="Arial"/>
                <a:ea typeface="Arial"/>
                <a:cs typeface="Arial"/>
                <a:sym typeface="Arial"/>
              </a:defRPr>
            </a:lvl1pPr>
          </a:lstStyle>
          <a:p>
            <a:pPr/>
            <a:r>
              <a:t>●</a:t>
            </a:r>
          </a:p>
        </p:txBody>
      </p:sp>
      <p:sp>
        <p:nvSpPr>
          <p:cNvPr id="274" name="Shape 274"/>
          <p:cNvSpPr/>
          <p:nvPr/>
        </p:nvSpPr>
        <p:spPr>
          <a:xfrm>
            <a:off x="6867586" y="1596526"/>
            <a:ext cx="780731" cy="28379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0451" defTabSz="914399">
              <a:defRPr spc="-118" sz="2000">
                <a:latin typeface="Arial"/>
                <a:ea typeface="Arial"/>
                <a:cs typeface="Arial"/>
                <a:sym typeface="Arial"/>
              </a:defRPr>
            </a:pPr>
            <a:r>
              <a:t>a</a:t>
            </a:r>
            <a:r>
              <a:rPr spc="-127"/>
              <a:t>d</a:t>
            </a:r>
            <a:r>
              <a:t>d1</a:t>
            </a:r>
            <a:r>
              <a:rPr spc="-85"/>
              <a:t>.c</a:t>
            </a:r>
          </a:p>
        </p:txBody>
      </p:sp>
      <p:sp>
        <p:nvSpPr>
          <p:cNvPr id="275" name="Shape 275"/>
          <p:cNvSpPr/>
          <p:nvPr/>
        </p:nvSpPr>
        <p:spPr>
          <a:xfrm>
            <a:off x="6476359" y="2062061"/>
            <a:ext cx="159598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0451" defTabSz="914399">
              <a:defRPr spc="-71" sz="1000">
                <a:latin typeface="Courier New"/>
                <a:ea typeface="Courier New"/>
                <a:cs typeface="Courier New"/>
                <a:sym typeface="Courier New"/>
              </a:defRPr>
            </a:pPr>
            <a:r>
              <a:t>#</a:t>
            </a:r>
            <a:r>
              <a:rPr spc="-75"/>
              <a:t>i</a:t>
            </a:r>
            <a:r>
              <a:t>nc</a:t>
            </a:r>
            <a:r>
              <a:rPr spc="-75"/>
              <a:t>l</a:t>
            </a:r>
            <a:r>
              <a:t>ude "m</a:t>
            </a:r>
            <a:r>
              <a:rPr spc="-75"/>
              <a:t>y</a:t>
            </a:r>
            <a:r>
              <a:t>ma</a:t>
            </a:r>
            <a:r>
              <a:rPr spc="-75"/>
              <a:t>t</a:t>
            </a:r>
            <a:r>
              <a:t>h.h"</a:t>
            </a:r>
          </a:p>
        </p:txBody>
      </p:sp>
      <p:sp>
        <p:nvSpPr>
          <p:cNvPr id="276" name="Shape 276"/>
          <p:cNvSpPr/>
          <p:nvPr/>
        </p:nvSpPr>
        <p:spPr>
          <a:xfrm>
            <a:off x="6476359" y="2402660"/>
            <a:ext cx="1430285"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0451" defTabSz="914399">
              <a:defRPr spc="-71" sz="1000">
                <a:latin typeface="Courier New"/>
                <a:ea typeface="Courier New"/>
                <a:cs typeface="Courier New"/>
                <a:sym typeface="Courier New"/>
              </a:defRPr>
            </a:pPr>
            <a:r>
              <a:t>v</a:t>
            </a:r>
            <a:r>
              <a:rPr spc="-75"/>
              <a:t>o</a:t>
            </a:r>
            <a:r>
              <a:t>id</a:t>
            </a:r>
            <a:r>
              <a:rPr spc="-68"/>
              <a:t> </a:t>
            </a:r>
            <a:r>
              <a:rPr spc="-75"/>
              <a:t>a</a:t>
            </a:r>
            <a:r>
              <a:t>dd</a:t>
            </a:r>
            <a:r>
              <a:rPr spc="-75"/>
              <a:t>1</a:t>
            </a:r>
            <a:r>
              <a:t>(int *</a:t>
            </a:r>
            <a:r>
              <a:rPr spc="-75"/>
              <a:t>i</a:t>
            </a:r>
            <a:r>
              <a:t>)</a:t>
            </a:r>
          </a:p>
        </p:txBody>
      </p:sp>
      <p:sp>
        <p:nvSpPr>
          <p:cNvPr id="277" name="Shape 277"/>
          <p:cNvSpPr/>
          <p:nvPr/>
        </p:nvSpPr>
        <p:spPr>
          <a:xfrm>
            <a:off x="6476359" y="2742109"/>
            <a:ext cx="105862"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0451" defTabSz="914399">
              <a:defRPr spc="-71" sz="1000">
                <a:latin typeface="Courier New"/>
                <a:ea typeface="Courier New"/>
                <a:cs typeface="Courier New"/>
                <a:sym typeface="Courier New"/>
              </a:defRPr>
            </a:lvl1pPr>
          </a:lstStyle>
          <a:p>
            <a:pPr/>
            <a:r>
              <a:t>{</a:t>
            </a:r>
          </a:p>
        </p:txBody>
      </p:sp>
      <p:sp>
        <p:nvSpPr>
          <p:cNvPr id="278" name="Shape 278"/>
          <p:cNvSpPr/>
          <p:nvPr/>
        </p:nvSpPr>
        <p:spPr>
          <a:xfrm>
            <a:off x="6642055" y="3081556"/>
            <a:ext cx="685801"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0451" defTabSz="914399">
              <a:defRPr spc="-71" sz="1000">
                <a:latin typeface="Courier New"/>
                <a:ea typeface="Courier New"/>
                <a:cs typeface="Courier New"/>
                <a:sym typeface="Courier New"/>
              </a:defRPr>
            </a:lvl1pPr>
          </a:lstStyle>
          <a:p>
            <a:pPr/>
            <a:r>
              <a:t>*i += 1;</a:t>
            </a:r>
          </a:p>
        </p:txBody>
      </p:sp>
      <p:sp>
        <p:nvSpPr>
          <p:cNvPr id="279" name="Shape 279"/>
          <p:cNvSpPr/>
          <p:nvPr/>
        </p:nvSpPr>
        <p:spPr>
          <a:xfrm>
            <a:off x="6476359" y="3422154"/>
            <a:ext cx="105862"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0451" defTabSz="914399">
              <a:defRPr spc="-71" sz="1000">
                <a:latin typeface="Courier New"/>
                <a:ea typeface="Courier New"/>
                <a:cs typeface="Courier New"/>
                <a:sym typeface="Courier New"/>
              </a:defRPr>
            </a:lvl1pPr>
          </a:lstStyle>
          <a:p>
            <a:pPr/>
            <a:r>
              <a:t>}</a:t>
            </a:r>
          </a:p>
        </p:txBody>
      </p:sp>
      <p:sp>
        <p:nvSpPr>
          <p:cNvPr id="280" name="Shape 280"/>
          <p:cNvSpPr/>
          <p:nvPr/>
        </p:nvSpPr>
        <p:spPr>
          <a:xfrm>
            <a:off x="712650" y="4398901"/>
            <a:ext cx="105863"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0451" defTabSz="914399">
              <a:defRPr spc="134" sz="700">
                <a:latin typeface="Arial"/>
                <a:ea typeface="Arial"/>
                <a:cs typeface="Arial"/>
                <a:sym typeface="Arial"/>
              </a:defRPr>
            </a:lvl1pPr>
          </a:lstStyle>
          <a:p>
            <a:pPr/>
            <a:r>
              <a:t>●</a:t>
            </a:r>
          </a:p>
        </p:txBody>
      </p:sp>
      <p:sp>
        <p:nvSpPr>
          <p:cNvPr id="281" name="Shape 281"/>
          <p:cNvSpPr/>
          <p:nvPr/>
        </p:nvSpPr>
        <p:spPr>
          <a:xfrm>
            <a:off x="1003771" y="4190360"/>
            <a:ext cx="6878708" cy="1583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4266810" indent="10451" defTabSz="914399">
              <a:lnSpc>
                <a:spcPct val="147700"/>
              </a:lnSpc>
              <a:tabLst>
                <a:tab pos="736600" algn="l"/>
                <a:tab pos="1536700" algn="l"/>
                <a:tab pos="1879600" algn="l"/>
              </a:tabLst>
              <a:defRPr spc="-102">
                <a:latin typeface="Arial"/>
                <a:ea typeface="Arial"/>
                <a:cs typeface="Arial"/>
                <a:sym typeface="Arial"/>
              </a:defRPr>
            </a:pPr>
            <a:r>
              <a:t>g</a:t>
            </a:r>
            <a:r>
              <a:rPr spc="-90"/>
              <a:t>cc</a:t>
            </a:r>
            <a:r>
              <a:rPr spc="-50"/>
              <a:t> </a:t>
            </a:r>
            <a:r>
              <a:rPr spc="-72"/>
              <a:t>-c</a:t>
            </a:r>
            <a:r>
              <a:rPr spc="0"/>
              <a:t>	</a:t>
            </a:r>
            <a:r>
              <a:rPr spc="-123"/>
              <a:t>mu</a:t>
            </a:r>
            <a:r>
              <a:rPr spc="-42"/>
              <a:t>l</a:t>
            </a:r>
            <a:r>
              <a:rPr spc="-77"/>
              <a:t>5.</a:t>
            </a:r>
            <a:r>
              <a:rPr spc="-90"/>
              <a:t>c</a:t>
            </a:r>
            <a:r>
              <a:rPr spc="0"/>
              <a:t>	</a:t>
            </a:r>
            <a:r>
              <a:rPr spc="-59"/>
              <a:t>-</a:t>
            </a:r>
            <a:r>
              <a:rPr spc="-97"/>
              <a:t>o</a:t>
            </a:r>
            <a:r>
              <a:rPr spc="0"/>
              <a:t>	</a:t>
            </a:r>
            <a:r>
              <a:rPr spc="-123"/>
              <a:t>mu</a:t>
            </a:r>
            <a:r>
              <a:rPr spc="-42"/>
              <a:t>l</a:t>
            </a:r>
            <a:r>
              <a:t>5</a:t>
            </a:r>
            <a:r>
              <a:rPr spc="-46"/>
              <a:t>.</a:t>
            </a:r>
            <a:r>
              <a:rPr spc="-97"/>
              <a:t>o</a:t>
            </a:r>
            <a:r>
              <a:rPr spc="-50"/>
              <a:t> </a:t>
            </a:r>
            <a:r>
              <a:t>g</a:t>
            </a:r>
            <a:r>
              <a:rPr spc="-90"/>
              <a:t>cc</a:t>
            </a:r>
            <a:r>
              <a:rPr spc="-50"/>
              <a:t> </a:t>
            </a:r>
            <a:r>
              <a:rPr spc="-72"/>
              <a:t>-c</a:t>
            </a:r>
            <a:r>
              <a:rPr spc="0"/>
              <a:t>	</a:t>
            </a:r>
            <a:r>
              <a:t>a</a:t>
            </a:r>
            <a:r>
              <a:rPr spc="-106"/>
              <a:t>d</a:t>
            </a:r>
            <a:r>
              <a:t>d1</a:t>
            </a:r>
            <a:r>
              <a:rPr spc="-46"/>
              <a:t>.</a:t>
            </a:r>
            <a:r>
              <a:rPr spc="-90"/>
              <a:t>c</a:t>
            </a:r>
            <a:r>
              <a:rPr spc="0"/>
              <a:t>	</a:t>
            </a:r>
            <a:r>
              <a:rPr spc="-433"/>
              <a:t> </a:t>
            </a:r>
            <a:r>
              <a:rPr spc="-59"/>
              <a:t>-</a:t>
            </a:r>
            <a:r>
              <a:rPr spc="-97"/>
              <a:t>o</a:t>
            </a:r>
            <a:r>
              <a:rPr spc="0"/>
              <a:t>	</a:t>
            </a:r>
            <a:r>
              <a:rPr spc="-433"/>
              <a:t> </a:t>
            </a:r>
            <a:r>
              <a:rPr spc="-94"/>
              <a:t>add1.o</a:t>
            </a:r>
          </a:p>
          <a:p>
            <a:pPr indent="10451" defTabSz="914399">
              <a:spcBef>
                <a:spcPts val="1000"/>
              </a:spcBef>
              <a:tabLst>
                <a:tab pos="393700" algn="l"/>
                <a:tab pos="952500" algn="l"/>
                <a:tab pos="3848100" algn="l"/>
              </a:tabLst>
              <a:defRPr spc="-102">
                <a:latin typeface="Arial"/>
                <a:ea typeface="Arial"/>
                <a:cs typeface="Arial"/>
                <a:sym typeface="Arial"/>
              </a:defRPr>
            </a:pPr>
            <a:r>
              <a:t>a</a:t>
            </a:r>
            <a:r>
              <a:rPr spc="-59"/>
              <a:t>r</a:t>
            </a:r>
            <a:r>
              <a:rPr spc="0"/>
              <a:t>	</a:t>
            </a:r>
            <a:r>
              <a:rPr spc="-59"/>
              <a:t>-</a:t>
            </a:r>
            <a:r>
              <a:rPr spc="-94"/>
              <a:t>c</a:t>
            </a:r>
            <a:r>
              <a:rPr spc="-90"/>
              <a:t>v</a:t>
            </a:r>
            <a:r>
              <a:rPr spc="-97"/>
              <a:t>q</a:t>
            </a:r>
            <a:r>
              <a:rPr spc="0"/>
              <a:t>	</a:t>
            </a:r>
            <a:r>
              <a:rPr spc="-42"/>
              <a:t>li</a:t>
            </a:r>
            <a:r>
              <a:rPr spc="-128"/>
              <a:t>bm</a:t>
            </a:r>
            <a:r>
              <a:rPr spc="-111"/>
              <a:t>yma</a:t>
            </a:r>
            <a:r>
              <a:rPr spc="-46"/>
              <a:t>t</a:t>
            </a:r>
            <a:r>
              <a:t>h</a:t>
            </a:r>
            <a:r>
              <a:rPr spc="-29"/>
              <a:t>.</a:t>
            </a:r>
            <a:r>
              <a:rPr b="1" spc="-97"/>
              <a:t>a</a:t>
            </a:r>
            <a:r>
              <a:rPr b="1" spc="-42"/>
              <a:t> </a:t>
            </a:r>
            <a:r>
              <a:rPr spc="-94"/>
              <a:t>mul</a:t>
            </a:r>
            <a:r>
              <a:rPr spc="-77"/>
              <a:t>5.</a:t>
            </a:r>
            <a:r>
              <a:rPr spc="-97"/>
              <a:t>o</a:t>
            </a:r>
            <a:r>
              <a:rPr spc="-46"/>
              <a:t> </a:t>
            </a:r>
            <a:r>
              <a:t>ad</a:t>
            </a:r>
            <a:r>
              <a:rPr spc="-94"/>
              <a:t>d</a:t>
            </a:r>
            <a:r>
              <a:t>1</a:t>
            </a:r>
            <a:r>
              <a:rPr spc="-46"/>
              <a:t>.</a:t>
            </a:r>
            <a:r>
              <a:rPr spc="-97"/>
              <a:t>o</a:t>
            </a:r>
            <a:r>
              <a:rPr spc="0"/>
              <a:t>	</a:t>
            </a:r>
            <a:r>
              <a:rPr spc="-72"/>
              <a:t>-</a:t>
            </a:r>
            <a:r>
              <a:rPr spc="-59"/>
              <a:t>--</a:t>
            </a:r>
            <a:r>
              <a:rPr spc="-77"/>
              <a:t>-</a:t>
            </a:r>
            <a:r>
              <a:t>&gt;</a:t>
            </a:r>
            <a:r>
              <a:rPr spc="-38"/>
              <a:t> </a:t>
            </a:r>
            <a:r>
              <a:rPr spc="-63"/>
              <a:t>(</a:t>
            </a:r>
            <a:r>
              <a:rPr spc="-90"/>
              <a:t>s</a:t>
            </a:r>
            <a:r>
              <a:rPr spc="-59"/>
              <a:t>t</a:t>
            </a:r>
            <a:r>
              <a:rPr spc="-94"/>
              <a:t>a</a:t>
            </a:r>
            <a:r>
              <a:rPr spc="-55"/>
              <a:t>t</a:t>
            </a:r>
            <a:r>
              <a:rPr spc="-63"/>
              <a:t>ic</a:t>
            </a:r>
            <a:r>
              <a:rPr spc="-42"/>
              <a:t> l</a:t>
            </a:r>
            <a:r>
              <a:rPr spc="-29"/>
              <a:t>i</a:t>
            </a:r>
            <a:r>
              <a:rPr spc="-80"/>
              <a:t>b)</a:t>
            </a:r>
          </a:p>
          <a:p>
            <a:pPr indent="10451" defTabSz="914399">
              <a:spcBef>
                <a:spcPts val="1000"/>
              </a:spcBef>
              <a:tabLst>
                <a:tab pos="5118100" algn="l"/>
              </a:tabLst>
              <a:defRPr spc="-102">
                <a:latin typeface="Arial"/>
                <a:ea typeface="Arial"/>
                <a:cs typeface="Arial"/>
                <a:sym typeface="Arial"/>
              </a:defRPr>
            </a:pPr>
            <a:r>
              <a:t>g</a:t>
            </a:r>
            <a:r>
              <a:rPr spc="-90"/>
              <a:t>cc</a:t>
            </a:r>
            <a:r>
              <a:rPr spc="-50"/>
              <a:t> </a:t>
            </a:r>
            <a:r>
              <a:rPr spc="-55"/>
              <a:t>-</a:t>
            </a:r>
            <a:r>
              <a:rPr b="1" spc="-97"/>
              <a:t>share</a:t>
            </a:r>
            <a:r>
              <a:rPr b="1" spc="-106"/>
              <a:t>d</a:t>
            </a:r>
            <a:r>
              <a:rPr b="1" spc="-33"/>
              <a:t> </a:t>
            </a:r>
            <a:r>
              <a:rPr spc="-59"/>
              <a:t>-</a:t>
            </a:r>
            <a:r>
              <a:rPr spc="-46"/>
              <a:t>f</a:t>
            </a:r>
            <a:r>
              <a:rPr spc="-106"/>
              <a:t>p</a:t>
            </a:r>
            <a:r>
              <a:rPr spc="-38"/>
              <a:t>i</a:t>
            </a:r>
            <a:r>
              <a:rPr spc="-90"/>
              <a:t>c</a:t>
            </a:r>
            <a:r>
              <a:rPr spc="-46"/>
              <a:t> </a:t>
            </a:r>
            <a:r>
              <a:rPr spc="-63"/>
              <a:t>-</a:t>
            </a:r>
            <a:r>
              <a:rPr spc="-97"/>
              <a:t>o</a:t>
            </a:r>
            <a:r>
              <a:rPr spc="-42"/>
              <a:t> li</a:t>
            </a:r>
            <a:r>
              <a:rPr spc="-128"/>
              <a:t>bm</a:t>
            </a:r>
            <a:r>
              <a:rPr spc="-90"/>
              <a:t>y</a:t>
            </a:r>
            <a:r>
              <a:rPr spc="-136"/>
              <a:t>m</a:t>
            </a:r>
            <a:r>
              <a:rPr spc="-106"/>
              <a:t>a</a:t>
            </a:r>
            <a:r>
              <a:rPr spc="-46"/>
              <a:t>t</a:t>
            </a:r>
            <a:r>
              <a:t>h</a:t>
            </a:r>
            <a:r>
              <a:rPr spc="-25"/>
              <a:t>.</a:t>
            </a:r>
            <a:r>
              <a:rPr b="1"/>
              <a:t>s</a:t>
            </a:r>
            <a:r>
              <a:rPr b="1" spc="-106"/>
              <a:t>o</a:t>
            </a:r>
            <a:r>
              <a:rPr b="1" spc="-33"/>
              <a:t> </a:t>
            </a:r>
            <a:r>
              <a:rPr spc="-123"/>
              <a:t>mu</a:t>
            </a:r>
            <a:r>
              <a:rPr spc="-29"/>
              <a:t>l</a:t>
            </a:r>
            <a:r>
              <a:rPr spc="-106"/>
              <a:t>5</a:t>
            </a:r>
            <a:r>
              <a:rPr spc="-55"/>
              <a:t>.</a:t>
            </a:r>
            <a:r>
              <a:rPr spc="-97"/>
              <a:t>o</a:t>
            </a:r>
            <a:r>
              <a:rPr spc="-46"/>
              <a:t> </a:t>
            </a:r>
            <a:r>
              <a:t>ad</a:t>
            </a:r>
            <a:r>
              <a:rPr spc="-94"/>
              <a:t>d</a:t>
            </a:r>
            <a:r>
              <a:rPr spc="-77"/>
              <a:t>1.</a:t>
            </a:r>
            <a:r>
              <a:rPr spc="-97"/>
              <a:t>o</a:t>
            </a:r>
            <a:r>
              <a:rPr spc="0"/>
              <a:t>	</a:t>
            </a:r>
            <a:r>
              <a:rPr spc="-63"/>
              <a:t>--</a:t>
            </a:r>
            <a:r>
              <a:rPr spc="-59"/>
              <a:t>--</a:t>
            </a:r>
            <a:r>
              <a:rPr spc="-72"/>
              <a:t>-</a:t>
            </a:r>
            <a:r>
              <a:t>&gt;</a:t>
            </a:r>
            <a:r>
              <a:rPr spc="-46"/>
              <a:t> </a:t>
            </a:r>
            <a:r>
              <a:rPr spc="-72"/>
              <a:t>(s</a:t>
            </a:r>
            <a:r>
              <a:rPr spc="-94"/>
              <a:t>hare</a:t>
            </a:r>
            <a:r>
              <a:rPr spc="-97"/>
              <a:t>d</a:t>
            </a:r>
            <a:r>
              <a:rPr spc="-29"/>
              <a:t> </a:t>
            </a:r>
            <a:r>
              <a:rPr spc="-50"/>
              <a:t>l</a:t>
            </a:r>
            <a:r>
              <a:rPr spc="-42"/>
              <a:t>i</a:t>
            </a:r>
            <a:r>
              <a:rPr spc="-85"/>
              <a:t>b</a:t>
            </a:r>
            <a:r>
              <a:rPr spc="-59"/>
              <a:t>)</a:t>
            </a:r>
          </a:p>
        </p:txBody>
      </p:sp>
      <p:sp>
        <p:nvSpPr>
          <p:cNvPr id="282" name="Shape 282"/>
          <p:cNvSpPr/>
          <p:nvPr/>
        </p:nvSpPr>
        <p:spPr>
          <a:xfrm>
            <a:off x="712650" y="4847662"/>
            <a:ext cx="105863"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0451" defTabSz="914399">
              <a:defRPr spc="134" sz="700">
                <a:latin typeface="Arial"/>
                <a:ea typeface="Arial"/>
                <a:cs typeface="Arial"/>
                <a:sym typeface="Arial"/>
              </a:defRPr>
            </a:lvl1pPr>
          </a:lstStyle>
          <a:p>
            <a:pPr/>
            <a:r>
              <a:t>●</a:t>
            </a:r>
          </a:p>
        </p:txBody>
      </p:sp>
      <p:sp>
        <p:nvSpPr>
          <p:cNvPr id="283" name="Shape 283"/>
          <p:cNvSpPr/>
          <p:nvPr/>
        </p:nvSpPr>
        <p:spPr>
          <a:xfrm>
            <a:off x="712650" y="5296424"/>
            <a:ext cx="105863"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0451" defTabSz="914399">
              <a:defRPr spc="134" sz="700">
                <a:latin typeface="Arial"/>
                <a:ea typeface="Arial"/>
                <a:cs typeface="Arial"/>
                <a:sym typeface="Arial"/>
              </a:defRPr>
            </a:lvl1pPr>
          </a:lstStyle>
          <a:p>
            <a:pPr/>
            <a:r>
              <a:t>●</a:t>
            </a:r>
          </a:p>
        </p:txBody>
      </p:sp>
      <p:sp>
        <p:nvSpPr>
          <p:cNvPr id="284" name="Shape 284"/>
          <p:cNvSpPr/>
          <p:nvPr/>
        </p:nvSpPr>
        <p:spPr>
          <a:xfrm>
            <a:off x="712650" y="5745186"/>
            <a:ext cx="105863"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0451" defTabSz="914399">
              <a:defRPr spc="134" sz="700">
                <a:latin typeface="Arial"/>
                <a:ea typeface="Arial"/>
                <a:cs typeface="Arial"/>
                <a:sym typeface="Arial"/>
              </a:defRPr>
            </a:lvl1pPr>
          </a:lstStyle>
          <a:p>
            <a:pPr/>
            <a:r>
              <a:t>●</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title"/>
          </p:nvPr>
        </p:nvSpPr>
        <p:spPr>
          <a:xfrm>
            <a:off x="1907239" y="367624"/>
            <a:ext cx="5253386" cy="676541"/>
          </a:xfrm>
          <a:prstGeom prst="rect">
            <a:avLst/>
          </a:prstGeom>
        </p:spPr>
        <p:txBody>
          <a:bodyPr lIns="0" tIns="0" rIns="0" bIns="0"/>
          <a:lstStyle/>
          <a:p>
            <a:pPr indent="10451">
              <a:defRPr spc="-175"/>
            </a:pPr>
            <a:r>
              <a:t>Dynami</a:t>
            </a:r>
            <a:r>
              <a:rPr spc="0"/>
              <a:t>c</a:t>
            </a:r>
            <a:r>
              <a:t> loading</a:t>
            </a:r>
          </a:p>
        </p:txBody>
      </p:sp>
      <p:sp>
        <p:nvSpPr>
          <p:cNvPr id="287" name="Shape 287"/>
          <p:cNvSpPr/>
          <p:nvPr/>
        </p:nvSpPr>
        <p:spPr>
          <a:xfrm>
            <a:off x="449148" y="1552646"/>
            <a:ext cx="6254661" cy="366703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0451" defTabSz="914399">
              <a:defRPr sz="900">
                <a:solidFill>
                  <a:srgbClr val="686694"/>
                </a:solidFill>
                <a:latin typeface="Courier New"/>
                <a:ea typeface="Courier New"/>
                <a:cs typeface="Courier New"/>
                <a:sym typeface="Courier New"/>
              </a:defRPr>
            </a:pPr>
            <a:r>
              <a:t>#includ</a:t>
            </a:r>
            <a:r>
              <a:rPr spc="-15"/>
              <a:t>e </a:t>
            </a:r>
            <a:r>
              <a:rPr>
                <a:solidFill>
                  <a:srgbClr val="9C1F6E"/>
                </a:solidFill>
              </a:rPr>
              <a:t>&lt;stdio.h&gt;</a:t>
            </a:r>
            <a:endParaRPr>
              <a:solidFill>
                <a:srgbClr val="9C1F6E"/>
              </a:solidFill>
            </a:endParaRPr>
          </a:p>
          <a:p>
            <a:pPr indent="10451" defTabSz="914399">
              <a:defRPr sz="900">
                <a:solidFill>
                  <a:srgbClr val="686694"/>
                </a:solidFill>
                <a:latin typeface="Courier New"/>
                <a:ea typeface="Courier New"/>
                <a:cs typeface="Courier New"/>
                <a:sym typeface="Courier New"/>
              </a:defRPr>
            </a:pPr>
            <a:r>
              <a:t>#includ</a:t>
            </a:r>
            <a:r>
              <a:rPr spc="-15"/>
              <a:t>e </a:t>
            </a:r>
            <a:r>
              <a:rPr>
                <a:solidFill>
                  <a:srgbClr val="9C1F6E"/>
                </a:solidFill>
              </a:rPr>
              <a:t>&lt;dlfcn.h&gt;</a:t>
            </a:r>
          </a:p>
          <a:p>
            <a:pPr indent="10451" defTabSz="914399">
              <a:defRPr sz="900">
                <a:solidFill>
                  <a:srgbClr val="2C951D"/>
                </a:solidFill>
                <a:latin typeface="Courier New"/>
                <a:ea typeface="Courier New"/>
                <a:cs typeface="Courier New"/>
                <a:sym typeface="Courier New"/>
              </a:defRPr>
            </a:pPr>
          </a:p>
          <a:p>
            <a:pPr indent="10451" defTabSz="914399">
              <a:defRPr sz="900">
                <a:solidFill>
                  <a:srgbClr val="2C951D"/>
                </a:solidFill>
                <a:latin typeface="Courier New"/>
                <a:ea typeface="Courier New"/>
                <a:cs typeface="Courier New"/>
                <a:sym typeface="Courier New"/>
              </a:defRPr>
            </a:pPr>
            <a:r>
              <a:t>int</a:t>
            </a:r>
            <a:r>
              <a:rPr spc="-7"/>
              <a:t> </a:t>
            </a:r>
            <a:r>
              <a:rPr>
                <a:solidFill>
                  <a:srgbClr val="4900FF"/>
                </a:solidFill>
              </a:rPr>
              <a:t>mai</a:t>
            </a:r>
            <a:r>
              <a:rPr spc="-7">
                <a:solidFill>
                  <a:srgbClr val="4900FF"/>
                </a:solidFill>
              </a:rPr>
              <a:t>n</a:t>
            </a:r>
            <a:r>
              <a:rPr>
                <a:solidFill>
                  <a:srgbClr val="000000"/>
                </a:solidFill>
              </a:rPr>
              <a:t>(</a:t>
            </a:r>
            <a:r>
              <a:t>int</a:t>
            </a:r>
            <a:r>
              <a:rPr spc="-7"/>
              <a:t> </a:t>
            </a:r>
            <a:r>
              <a:rPr>
                <a:solidFill>
                  <a:srgbClr val="C0641B"/>
                </a:solidFill>
              </a:rPr>
              <a:t>arg</a:t>
            </a:r>
            <a:r>
              <a:rPr spc="-15">
                <a:solidFill>
                  <a:srgbClr val="C0641B"/>
                </a:solidFill>
              </a:rPr>
              <a:t>c</a:t>
            </a:r>
            <a:r>
              <a:rPr>
                <a:solidFill>
                  <a:srgbClr val="000000"/>
                </a:solidFill>
              </a:rPr>
              <a:t>, </a:t>
            </a:r>
            <a:r>
              <a:t>cha</a:t>
            </a:r>
            <a:r>
              <a:rPr spc="-7"/>
              <a:t>r</a:t>
            </a:r>
            <a:r>
              <a:rPr>
                <a:solidFill>
                  <a:srgbClr val="000000"/>
                </a:solidFill>
              </a:rPr>
              <a:t>* </a:t>
            </a:r>
            <a:r>
              <a:rPr>
                <a:solidFill>
                  <a:srgbClr val="C0641B"/>
                </a:solidFill>
              </a:rPr>
              <a:t>arg</a:t>
            </a:r>
            <a:r>
              <a:rPr spc="-7">
                <a:solidFill>
                  <a:srgbClr val="C0641B"/>
                </a:solidFill>
              </a:rPr>
              <a:t>v</a:t>
            </a:r>
            <a:r>
              <a:rPr>
                <a:solidFill>
                  <a:srgbClr val="000000"/>
                </a:solidFill>
              </a:rPr>
              <a:t>[]) {</a:t>
            </a:r>
          </a:p>
          <a:p>
            <a:pPr indent="122807" defTabSz="914399">
              <a:defRPr sz="900">
                <a:solidFill>
                  <a:srgbClr val="2C951D"/>
                </a:solidFill>
                <a:latin typeface="Courier New"/>
                <a:ea typeface="Courier New"/>
                <a:cs typeface="Courier New"/>
                <a:sym typeface="Courier New"/>
              </a:defRPr>
            </a:pPr>
            <a:r>
              <a:t>int</a:t>
            </a:r>
            <a:r>
              <a:rPr spc="-7"/>
              <a:t> </a:t>
            </a:r>
            <a:r>
              <a:rPr>
                <a:solidFill>
                  <a:srgbClr val="C0641B"/>
                </a:solidFill>
              </a:rPr>
              <a:t>i </a:t>
            </a:r>
            <a:r>
              <a:rPr>
                <a:solidFill>
                  <a:srgbClr val="000000"/>
                </a:solidFill>
              </a:rPr>
              <a:t>= 10;</a:t>
            </a:r>
          </a:p>
          <a:p>
            <a:pPr marR="2110372" indent="122807" defTabSz="914399">
              <a:lnSpc>
                <a:spcPts val="900"/>
              </a:lnSpc>
              <a:defRPr sz="900">
                <a:solidFill>
                  <a:srgbClr val="2C951D"/>
                </a:solidFill>
                <a:latin typeface="Courier New"/>
                <a:ea typeface="Courier New"/>
                <a:cs typeface="Courier New"/>
                <a:sym typeface="Courier New"/>
              </a:defRPr>
            </a:pPr>
            <a:r>
              <a:t>void</a:t>
            </a:r>
            <a:r>
              <a:rPr spc="-7"/>
              <a:t> </a:t>
            </a:r>
            <a:r>
              <a:rPr>
                <a:solidFill>
                  <a:srgbClr val="000000"/>
                </a:solidFill>
              </a:rPr>
              <a:t>(</a:t>
            </a:r>
            <a:r>
              <a:rPr spc="-15">
                <a:solidFill>
                  <a:srgbClr val="000000"/>
                </a:solidFill>
              </a:rPr>
              <a:t>*</a:t>
            </a:r>
            <a:r>
              <a:rPr>
                <a:solidFill>
                  <a:srgbClr val="C0641B"/>
                </a:solidFill>
              </a:rPr>
              <a:t>myfun</a:t>
            </a:r>
            <a:r>
              <a:rPr spc="-7">
                <a:solidFill>
                  <a:srgbClr val="C0641B"/>
                </a:solidFill>
              </a:rPr>
              <a:t>c</a:t>
            </a:r>
            <a:r>
              <a:rPr>
                <a:solidFill>
                  <a:srgbClr val="000000"/>
                </a:solidFill>
              </a:rPr>
              <a:t>)(</a:t>
            </a:r>
            <a:r>
              <a:t>int</a:t>
            </a:r>
            <a:r>
              <a:rPr spc="-7"/>
              <a:t> </a:t>
            </a:r>
            <a:r>
              <a:rPr>
                <a:solidFill>
                  <a:srgbClr val="000000"/>
                </a:solidFill>
              </a:rPr>
              <a:t>*); </a:t>
            </a:r>
            <a:r>
              <a:t>void</a:t>
            </a:r>
            <a:r>
              <a:rPr spc="-7"/>
              <a:t> </a:t>
            </a:r>
            <a:r>
              <a:rPr>
                <a:solidFill>
                  <a:srgbClr val="000000"/>
                </a:solidFill>
              </a:rPr>
              <a:t>*</a:t>
            </a:r>
            <a:r>
              <a:rPr>
                <a:solidFill>
                  <a:srgbClr val="C0641B"/>
                </a:solidFill>
              </a:rPr>
              <a:t>dl_handl</a:t>
            </a:r>
            <a:r>
              <a:rPr spc="-23">
                <a:solidFill>
                  <a:srgbClr val="C0641B"/>
                </a:solidFill>
              </a:rPr>
              <a:t>e</a:t>
            </a:r>
            <a:r>
              <a:rPr>
                <a:solidFill>
                  <a:srgbClr val="000000"/>
                </a:solidFill>
              </a:rPr>
              <a:t>;</a:t>
            </a:r>
          </a:p>
          <a:p>
            <a:pPr indent="122807" defTabSz="914399">
              <a:defRPr sz="900">
                <a:solidFill>
                  <a:srgbClr val="2C951D"/>
                </a:solidFill>
                <a:latin typeface="Courier New"/>
                <a:ea typeface="Courier New"/>
                <a:cs typeface="Courier New"/>
                <a:sym typeface="Courier New"/>
              </a:defRPr>
            </a:pPr>
            <a:r>
              <a:t>char</a:t>
            </a:r>
            <a:r>
              <a:rPr spc="-7"/>
              <a:t> </a:t>
            </a:r>
            <a:r>
              <a:rPr>
                <a:solidFill>
                  <a:srgbClr val="000000"/>
                </a:solidFill>
              </a:rPr>
              <a:t>*</a:t>
            </a:r>
            <a:r>
              <a:rPr>
                <a:solidFill>
                  <a:srgbClr val="C0641B"/>
                </a:solidFill>
              </a:rPr>
              <a:t>erro</a:t>
            </a:r>
            <a:r>
              <a:rPr spc="-15">
                <a:solidFill>
                  <a:srgbClr val="C0641B"/>
                </a:solidFill>
              </a:rPr>
              <a:t>r</a:t>
            </a:r>
            <a:r>
              <a:rPr>
                <a:solidFill>
                  <a:srgbClr val="000000"/>
                </a:solidFill>
              </a:rPr>
              <a:t>;</a:t>
            </a:r>
          </a:p>
          <a:p>
            <a:pPr marR="4606" indent="122807" defTabSz="914399">
              <a:lnSpc>
                <a:spcPct val="107400"/>
              </a:lnSpc>
              <a:spcBef>
                <a:spcPts val="200"/>
              </a:spcBef>
              <a:defRPr spc="-4" sz="900">
                <a:latin typeface="Courier New"/>
                <a:ea typeface="Courier New"/>
                <a:cs typeface="Courier New"/>
                <a:sym typeface="Courier New"/>
              </a:defRPr>
            </a:pPr>
            <a:r>
              <a:t>dl_handl</a:t>
            </a:r>
            <a:r>
              <a:rPr spc="0"/>
              <a:t>e = </a:t>
            </a:r>
            <a:r>
              <a:rPr b="1" spc="0"/>
              <a:t>dlopen</a:t>
            </a:r>
            <a:r>
              <a:rPr spc="-40"/>
              <a:t>(</a:t>
            </a:r>
            <a:r>
              <a:rPr spc="0">
                <a:solidFill>
                  <a:srgbClr val="9C1F6E"/>
                </a:solidFill>
              </a:rPr>
              <a:t>"libmymath.so</a:t>
            </a:r>
            <a:r>
              <a:rPr spc="-31">
                <a:solidFill>
                  <a:srgbClr val="9C1F6E"/>
                </a:solidFill>
              </a:rPr>
              <a:t>"</a:t>
            </a:r>
            <a:r>
              <a:rPr spc="0"/>
              <a:t>, RTLD_LAZY)</a:t>
            </a:r>
            <a:r>
              <a:rPr spc="-23"/>
              <a:t>;</a:t>
            </a:r>
            <a:r>
              <a:rPr>
                <a:solidFill>
                  <a:srgbClr val="CA2317"/>
                </a:solidFill>
              </a:rPr>
              <a:t>//RTLD_NOW </a:t>
            </a:r>
            <a:endParaRPr>
              <a:solidFill>
                <a:srgbClr val="CA2317"/>
              </a:solidFill>
            </a:endParaRPr>
          </a:p>
          <a:p>
            <a:pPr marR="4606" indent="122807" defTabSz="914399">
              <a:lnSpc>
                <a:spcPct val="107400"/>
              </a:lnSpc>
              <a:spcBef>
                <a:spcPts val="200"/>
              </a:spcBef>
              <a:defRPr sz="900">
                <a:solidFill>
                  <a:srgbClr val="C100FF"/>
                </a:solidFill>
                <a:latin typeface="Courier New"/>
                <a:ea typeface="Courier New"/>
                <a:cs typeface="Courier New"/>
                <a:sym typeface="Courier New"/>
              </a:defRPr>
            </a:pPr>
            <a:r>
              <a:t>if</a:t>
            </a:r>
            <a:r>
              <a:rPr spc="-4">
                <a:solidFill>
                  <a:srgbClr val="000000"/>
                </a:solidFill>
              </a:rPr>
              <a:t>(!dl_handle</a:t>
            </a:r>
            <a:r>
              <a:rPr>
                <a:solidFill>
                  <a:srgbClr val="000000"/>
                </a:solidFill>
              </a:rPr>
              <a:t>) {</a:t>
            </a:r>
          </a:p>
          <a:p>
            <a:pPr marR="684647" indent="235165" defTabSz="914399">
              <a:lnSpc>
                <a:spcPct val="107400"/>
              </a:lnSpc>
              <a:defRPr sz="900">
                <a:latin typeface="Courier New"/>
                <a:ea typeface="Courier New"/>
                <a:cs typeface="Courier New"/>
                <a:sym typeface="Courier New"/>
              </a:defRPr>
            </a:pPr>
            <a:r>
              <a:t>printf</a:t>
            </a:r>
            <a:r>
              <a:rPr spc="-15"/>
              <a:t>(</a:t>
            </a:r>
            <a:r>
              <a:rPr spc="-4">
                <a:solidFill>
                  <a:srgbClr val="9C1F6E"/>
                </a:solidFill>
              </a:rPr>
              <a:t>"dlopen(</a:t>
            </a:r>
            <a:r>
              <a:rPr>
                <a:solidFill>
                  <a:srgbClr val="9C1F6E"/>
                </a:solidFill>
              </a:rPr>
              <a:t>) </a:t>
            </a:r>
            <a:r>
              <a:rPr spc="-4">
                <a:solidFill>
                  <a:srgbClr val="9C1F6E"/>
                </a:solidFill>
              </a:rPr>
              <a:t>erro</a:t>
            </a:r>
            <a:r>
              <a:rPr>
                <a:solidFill>
                  <a:srgbClr val="9C1F6E"/>
                </a:solidFill>
              </a:rPr>
              <a:t>r - %s\n</a:t>
            </a:r>
            <a:r>
              <a:rPr spc="-48">
                <a:solidFill>
                  <a:srgbClr val="9C1F6E"/>
                </a:solidFill>
              </a:rPr>
              <a:t>"</a:t>
            </a:r>
            <a:r>
              <a:t>, </a:t>
            </a:r>
            <a:r>
              <a:rPr b="1"/>
              <a:t>dlerror</a:t>
            </a:r>
            <a:r>
              <a:t>()); </a:t>
            </a:r>
            <a:r>
              <a:rPr>
                <a:solidFill>
                  <a:srgbClr val="C100FF"/>
                </a:solidFill>
              </a:rPr>
              <a:t>return</a:t>
            </a:r>
            <a:r>
              <a:rPr spc="-7">
                <a:solidFill>
                  <a:srgbClr val="C100FF"/>
                </a:solidFill>
              </a:rPr>
              <a:t> </a:t>
            </a:r>
            <a:r>
              <a:t>1;</a:t>
            </a:r>
          </a:p>
          <a:p>
            <a:pPr indent="122807" defTabSz="914399">
              <a:defRPr sz="900">
                <a:latin typeface="Courier New"/>
                <a:ea typeface="Courier New"/>
                <a:cs typeface="Courier New"/>
                <a:sym typeface="Courier New"/>
              </a:defRPr>
            </a:pPr>
            <a:r>
              <a:t>}</a:t>
            </a:r>
          </a:p>
          <a:p>
            <a:pPr indent="122807" defTabSz="914399">
              <a:defRPr spc="-4" sz="900">
                <a:solidFill>
                  <a:srgbClr val="CA2317"/>
                </a:solidFill>
                <a:latin typeface="Courier New"/>
                <a:ea typeface="Courier New"/>
                <a:cs typeface="Courier New"/>
                <a:sym typeface="Courier New"/>
              </a:defRPr>
            </a:pPr>
            <a:r>
              <a:t>//Callin</a:t>
            </a:r>
            <a:r>
              <a:rPr spc="0"/>
              <a:t>g </a:t>
            </a:r>
            <a:r>
              <a:t>mul5(&amp;i);</a:t>
            </a:r>
          </a:p>
          <a:p>
            <a:pPr marR="1366416" indent="122807" defTabSz="914399">
              <a:lnSpc>
                <a:spcPct val="107400"/>
              </a:lnSpc>
              <a:defRPr spc="-4" sz="900">
                <a:latin typeface="Courier New"/>
                <a:ea typeface="Courier New"/>
                <a:cs typeface="Courier New"/>
                <a:sym typeface="Courier New"/>
              </a:defRPr>
            </a:pPr>
            <a:r>
              <a:t>myfun</a:t>
            </a:r>
            <a:r>
              <a:rPr spc="0"/>
              <a:t>c = </a:t>
            </a:r>
            <a:r>
              <a:rPr b="1"/>
              <a:t>dlsym</a:t>
            </a:r>
            <a:r>
              <a:t>(dl_handle</a:t>
            </a:r>
            <a:r>
              <a:rPr spc="0"/>
              <a:t>,</a:t>
            </a:r>
            <a:r>
              <a:rPr spc="-48"/>
              <a:t> </a:t>
            </a:r>
            <a:r>
              <a:rPr spc="0">
                <a:solidFill>
                  <a:srgbClr val="9C1F6E"/>
                </a:solidFill>
              </a:rPr>
              <a:t>"mul5</a:t>
            </a:r>
            <a:r>
              <a:rPr spc="-7">
                <a:solidFill>
                  <a:srgbClr val="9C1F6E"/>
                </a:solidFill>
              </a:rPr>
              <a:t>"</a:t>
            </a:r>
            <a:r>
              <a:rPr spc="0"/>
              <a:t>); </a:t>
            </a:r>
            <a:r>
              <a:t>erro</a:t>
            </a:r>
            <a:r>
              <a:rPr spc="0"/>
              <a:t>r = </a:t>
            </a:r>
            <a:r>
              <a:rPr b="1" spc="0"/>
              <a:t>dlerror</a:t>
            </a:r>
            <a:r>
              <a:rPr spc="0"/>
              <a:t>();</a:t>
            </a:r>
          </a:p>
          <a:p>
            <a:pPr indent="122807" defTabSz="914399">
              <a:defRPr sz="900">
                <a:solidFill>
                  <a:srgbClr val="C100FF"/>
                </a:solidFill>
                <a:latin typeface="Courier New"/>
                <a:ea typeface="Courier New"/>
                <a:cs typeface="Courier New"/>
                <a:sym typeface="Courier New"/>
              </a:defRPr>
            </a:pPr>
            <a:r>
              <a:t>if</a:t>
            </a:r>
            <a:r>
              <a:rPr spc="-4">
                <a:solidFill>
                  <a:srgbClr val="000000"/>
                </a:solidFill>
              </a:rPr>
              <a:t>(erro</a:t>
            </a:r>
            <a:r>
              <a:rPr>
                <a:solidFill>
                  <a:srgbClr val="000000"/>
                </a:solidFill>
              </a:rPr>
              <a:t>r </a:t>
            </a:r>
            <a:r>
              <a:rPr spc="-4">
                <a:solidFill>
                  <a:srgbClr val="000000"/>
                </a:solidFill>
              </a:rPr>
              <a:t>!</a:t>
            </a:r>
            <a:r>
              <a:rPr>
                <a:solidFill>
                  <a:srgbClr val="000000"/>
                </a:solidFill>
              </a:rPr>
              <a:t>=</a:t>
            </a:r>
            <a:r>
              <a:rPr spc="-15">
                <a:solidFill>
                  <a:srgbClr val="000000"/>
                </a:solidFill>
              </a:rPr>
              <a:t> </a:t>
            </a:r>
            <a:r>
              <a:rPr>
                <a:solidFill>
                  <a:srgbClr val="2B918F"/>
                </a:solidFill>
              </a:rPr>
              <a:t>NUL</a:t>
            </a:r>
            <a:r>
              <a:rPr spc="-15">
                <a:solidFill>
                  <a:srgbClr val="2B918F"/>
                </a:solidFill>
              </a:rPr>
              <a:t>L</a:t>
            </a:r>
            <a:r>
              <a:rPr>
                <a:solidFill>
                  <a:srgbClr val="000000"/>
                </a:solidFill>
              </a:rPr>
              <a:t>) {</a:t>
            </a:r>
          </a:p>
          <a:p>
            <a:pPr marR="809023" indent="235165" defTabSz="914399">
              <a:lnSpc>
                <a:spcPts val="900"/>
              </a:lnSpc>
              <a:defRPr sz="900">
                <a:latin typeface="Courier New"/>
                <a:ea typeface="Courier New"/>
                <a:cs typeface="Courier New"/>
                <a:sym typeface="Courier New"/>
              </a:defRPr>
            </a:pPr>
            <a:r>
              <a:t>printf</a:t>
            </a:r>
            <a:r>
              <a:rPr spc="-15"/>
              <a:t>(</a:t>
            </a:r>
            <a:r>
              <a:rPr spc="-4">
                <a:solidFill>
                  <a:srgbClr val="9C1F6E"/>
                </a:solidFill>
              </a:rPr>
              <a:t>"dlsy</a:t>
            </a:r>
            <a:r>
              <a:rPr>
                <a:solidFill>
                  <a:srgbClr val="9C1F6E"/>
                </a:solidFill>
              </a:rPr>
              <a:t>m </a:t>
            </a:r>
            <a:r>
              <a:rPr spc="-4">
                <a:solidFill>
                  <a:srgbClr val="9C1F6E"/>
                </a:solidFill>
              </a:rPr>
              <a:t>mul</a:t>
            </a:r>
            <a:r>
              <a:rPr>
                <a:solidFill>
                  <a:srgbClr val="9C1F6E"/>
                </a:solidFill>
              </a:rPr>
              <a:t>5 </a:t>
            </a:r>
            <a:r>
              <a:rPr spc="-4">
                <a:solidFill>
                  <a:srgbClr val="9C1F6E"/>
                </a:solidFill>
              </a:rPr>
              <a:t>erro</a:t>
            </a:r>
            <a:r>
              <a:rPr>
                <a:solidFill>
                  <a:srgbClr val="9C1F6E"/>
                </a:solidFill>
              </a:rPr>
              <a:t>r - %s\n</a:t>
            </a:r>
            <a:r>
              <a:rPr spc="-48">
                <a:solidFill>
                  <a:srgbClr val="9C1F6E"/>
                </a:solidFill>
              </a:rPr>
              <a:t>"</a:t>
            </a:r>
            <a:r>
              <a:t>, error); </a:t>
            </a:r>
            <a:r>
              <a:rPr>
                <a:solidFill>
                  <a:srgbClr val="C100FF"/>
                </a:solidFill>
              </a:rPr>
              <a:t>return</a:t>
            </a:r>
            <a:r>
              <a:rPr spc="-7">
                <a:solidFill>
                  <a:srgbClr val="C100FF"/>
                </a:solidFill>
              </a:rPr>
              <a:t> </a:t>
            </a:r>
            <a:r>
              <a:t>1;</a:t>
            </a:r>
          </a:p>
          <a:p>
            <a:pPr indent="122807" defTabSz="914399">
              <a:defRPr sz="900">
                <a:latin typeface="Courier New"/>
                <a:ea typeface="Courier New"/>
                <a:cs typeface="Courier New"/>
                <a:sym typeface="Courier New"/>
              </a:defRPr>
            </a:pPr>
            <a:r>
              <a:t>}</a:t>
            </a:r>
          </a:p>
          <a:p>
            <a:pPr indent="122807" defTabSz="914399">
              <a:defRPr sz="900">
                <a:latin typeface="Courier New"/>
                <a:ea typeface="Courier New"/>
                <a:cs typeface="Courier New"/>
                <a:sym typeface="Courier New"/>
              </a:defRPr>
            </a:pPr>
            <a:r>
              <a:t>myfunc(&amp;i);</a:t>
            </a:r>
          </a:p>
          <a:p>
            <a:pPr indent="10451" defTabSz="914399">
              <a:defRPr spc="-4" sz="900">
                <a:solidFill>
                  <a:srgbClr val="CA2317"/>
                </a:solidFill>
                <a:latin typeface="Courier New"/>
                <a:ea typeface="Courier New"/>
                <a:cs typeface="Courier New"/>
                <a:sym typeface="Courier New"/>
              </a:defRPr>
            </a:pPr>
            <a:r>
              <a:t>  //Callin</a:t>
            </a:r>
            <a:r>
              <a:rPr spc="0"/>
              <a:t>g </a:t>
            </a:r>
            <a:r>
              <a:t>add1(&amp;i);</a:t>
            </a:r>
          </a:p>
          <a:p>
            <a:pPr marR="561997" indent="10451" defTabSz="914399">
              <a:lnSpc>
                <a:spcPts val="900"/>
              </a:lnSpc>
              <a:defRPr spc="-4" sz="900">
                <a:latin typeface="Courier New"/>
                <a:ea typeface="Courier New"/>
                <a:cs typeface="Courier New"/>
                <a:sym typeface="Courier New"/>
              </a:defRPr>
            </a:pPr>
            <a:r>
              <a:t>  myfun</a:t>
            </a:r>
            <a:r>
              <a:rPr spc="0"/>
              <a:t>c = </a:t>
            </a:r>
            <a:r>
              <a:rPr b="1"/>
              <a:t>dlsym</a:t>
            </a:r>
            <a:r>
              <a:t>(dl_handle</a:t>
            </a:r>
            <a:r>
              <a:rPr spc="0"/>
              <a:t>,</a:t>
            </a:r>
            <a:r>
              <a:rPr spc="-48"/>
              <a:t> </a:t>
            </a:r>
            <a:r>
              <a:rPr spc="0">
                <a:solidFill>
                  <a:srgbClr val="9C1F6E"/>
                </a:solidFill>
              </a:rPr>
              <a:t>"add1</a:t>
            </a:r>
            <a:r>
              <a:rPr spc="-7">
                <a:solidFill>
                  <a:srgbClr val="9C1F6E"/>
                </a:solidFill>
              </a:rPr>
              <a:t>"</a:t>
            </a:r>
            <a:r>
              <a:rPr spc="0"/>
              <a:t>); </a:t>
            </a:r>
            <a:r>
              <a:t>erro</a:t>
            </a:r>
            <a:r>
              <a:rPr spc="0"/>
              <a:t>r = </a:t>
            </a:r>
            <a:r>
              <a:rPr b="1" spc="0"/>
              <a:t>dlerror</a:t>
            </a:r>
            <a:r>
              <a:rPr spc="0"/>
              <a:t>();</a:t>
            </a:r>
          </a:p>
          <a:p>
            <a:pPr indent="10451" defTabSz="914399">
              <a:defRPr sz="900">
                <a:solidFill>
                  <a:srgbClr val="C100FF"/>
                </a:solidFill>
                <a:latin typeface="Courier New"/>
                <a:ea typeface="Courier New"/>
                <a:cs typeface="Courier New"/>
                <a:sym typeface="Courier New"/>
              </a:defRPr>
            </a:pPr>
            <a:r>
              <a:t>  if</a:t>
            </a:r>
            <a:r>
              <a:rPr spc="-4">
                <a:solidFill>
                  <a:srgbClr val="000000"/>
                </a:solidFill>
              </a:rPr>
              <a:t>(erro</a:t>
            </a:r>
            <a:r>
              <a:rPr>
                <a:solidFill>
                  <a:srgbClr val="000000"/>
                </a:solidFill>
              </a:rPr>
              <a:t>r </a:t>
            </a:r>
            <a:r>
              <a:rPr spc="-4">
                <a:solidFill>
                  <a:srgbClr val="000000"/>
                </a:solidFill>
              </a:rPr>
              <a:t>!</a:t>
            </a:r>
            <a:r>
              <a:rPr>
                <a:solidFill>
                  <a:srgbClr val="000000"/>
                </a:solidFill>
              </a:rPr>
              <a:t>=</a:t>
            </a:r>
            <a:r>
              <a:rPr spc="-15">
                <a:solidFill>
                  <a:srgbClr val="000000"/>
                </a:solidFill>
              </a:rPr>
              <a:t> </a:t>
            </a:r>
            <a:r>
              <a:rPr>
                <a:solidFill>
                  <a:srgbClr val="2B918F"/>
                </a:solidFill>
              </a:rPr>
              <a:t>NUL</a:t>
            </a:r>
            <a:r>
              <a:rPr spc="-15">
                <a:solidFill>
                  <a:srgbClr val="2B918F"/>
                </a:solidFill>
              </a:rPr>
              <a:t>L</a:t>
            </a:r>
            <a:r>
              <a:rPr>
                <a:solidFill>
                  <a:srgbClr val="000000"/>
                </a:solidFill>
              </a:rPr>
              <a:t>) {</a:t>
            </a:r>
          </a:p>
          <a:p>
            <a:pPr marR="4606" indent="122285" defTabSz="914399">
              <a:lnSpc>
                <a:spcPct val="107400"/>
              </a:lnSpc>
              <a:defRPr sz="900">
                <a:latin typeface="Courier New"/>
                <a:ea typeface="Courier New"/>
                <a:cs typeface="Courier New"/>
                <a:sym typeface="Courier New"/>
              </a:defRPr>
            </a:pPr>
            <a:r>
              <a:t>  printf</a:t>
            </a:r>
            <a:r>
              <a:rPr spc="-15"/>
              <a:t>(</a:t>
            </a:r>
            <a:r>
              <a:rPr spc="-4">
                <a:solidFill>
                  <a:srgbClr val="9C1F6E"/>
                </a:solidFill>
              </a:rPr>
              <a:t>"dlsy</a:t>
            </a:r>
            <a:r>
              <a:rPr>
                <a:solidFill>
                  <a:srgbClr val="9C1F6E"/>
                </a:solidFill>
              </a:rPr>
              <a:t>m </a:t>
            </a:r>
            <a:r>
              <a:rPr spc="-4">
                <a:solidFill>
                  <a:srgbClr val="9C1F6E"/>
                </a:solidFill>
              </a:rPr>
              <a:t>add</a:t>
            </a:r>
            <a:r>
              <a:rPr>
                <a:solidFill>
                  <a:srgbClr val="9C1F6E"/>
                </a:solidFill>
              </a:rPr>
              <a:t>1 </a:t>
            </a:r>
            <a:r>
              <a:rPr spc="-4">
                <a:solidFill>
                  <a:srgbClr val="9C1F6E"/>
                </a:solidFill>
              </a:rPr>
              <a:t>erro</a:t>
            </a:r>
            <a:r>
              <a:rPr>
                <a:solidFill>
                  <a:srgbClr val="9C1F6E"/>
                </a:solidFill>
              </a:rPr>
              <a:t>r - %s\n</a:t>
            </a:r>
            <a:r>
              <a:rPr spc="-48">
                <a:solidFill>
                  <a:srgbClr val="9C1F6E"/>
                </a:solidFill>
              </a:rPr>
              <a:t>"</a:t>
            </a:r>
            <a:r>
              <a:t>, error); </a:t>
            </a:r>
            <a:r>
              <a:rPr>
                <a:solidFill>
                  <a:srgbClr val="C100FF"/>
                </a:solidFill>
              </a:rPr>
              <a:t>return</a:t>
            </a:r>
            <a:r>
              <a:rPr spc="-7">
                <a:solidFill>
                  <a:srgbClr val="C100FF"/>
                </a:solidFill>
              </a:rPr>
              <a:t> </a:t>
            </a:r>
            <a:r>
              <a:t>1;</a:t>
            </a:r>
          </a:p>
          <a:p>
            <a:pPr indent="10451" defTabSz="914399">
              <a:defRPr sz="900">
                <a:latin typeface="Courier New"/>
                <a:ea typeface="Courier New"/>
                <a:cs typeface="Courier New"/>
                <a:sym typeface="Courier New"/>
              </a:defRPr>
            </a:pPr>
            <a:r>
              <a:t>  }</a:t>
            </a:r>
          </a:p>
          <a:p>
            <a:pPr indent="10451" defTabSz="914399">
              <a:defRPr sz="900">
                <a:latin typeface="Courier New"/>
                <a:ea typeface="Courier New"/>
                <a:cs typeface="Courier New"/>
                <a:sym typeface="Courier New"/>
              </a:defRPr>
            </a:pPr>
            <a:r>
              <a:t>  myfunc(&amp;i);</a:t>
            </a:r>
          </a:p>
          <a:p>
            <a:pPr indent="10451" defTabSz="914399">
              <a:defRPr sz="900">
                <a:latin typeface="Courier New"/>
                <a:ea typeface="Courier New"/>
                <a:cs typeface="Courier New"/>
                <a:sym typeface="Courier New"/>
              </a:defRPr>
            </a:pPr>
            <a:r>
              <a:t>  printf</a:t>
            </a:r>
            <a:r>
              <a:rPr spc="-7"/>
              <a:t>(</a:t>
            </a:r>
            <a:r>
              <a:rPr spc="-4">
                <a:solidFill>
                  <a:srgbClr val="9C1F6E"/>
                </a:solidFill>
              </a:rPr>
              <a:t>"</a:t>
            </a:r>
            <a:r>
              <a:rPr>
                <a:solidFill>
                  <a:srgbClr val="9C1F6E"/>
                </a:solidFill>
              </a:rPr>
              <a:t>i = %d\n</a:t>
            </a:r>
            <a:r>
              <a:rPr spc="-23">
                <a:solidFill>
                  <a:srgbClr val="9C1F6E"/>
                </a:solidFill>
              </a:rPr>
              <a:t>"</a:t>
            </a:r>
            <a:r>
              <a:t>, i);</a:t>
            </a:r>
          </a:p>
          <a:p>
            <a:pPr marR="1487337" indent="10451" defTabSz="914399">
              <a:lnSpc>
                <a:spcPct val="107400"/>
              </a:lnSpc>
              <a:spcBef>
                <a:spcPts val="200"/>
              </a:spcBef>
              <a:defRPr b="1" sz="900">
                <a:latin typeface="Courier New"/>
                <a:ea typeface="Courier New"/>
                <a:cs typeface="Courier New"/>
                <a:sym typeface="Courier New"/>
              </a:defRPr>
            </a:pPr>
            <a:r>
              <a:t>  dlclose</a:t>
            </a:r>
            <a:r>
              <a:rPr b="0"/>
              <a:t>(dl_handle); </a:t>
            </a:r>
          </a:p>
          <a:p>
            <a:pPr marR="1487337" indent="10451" defTabSz="914399">
              <a:lnSpc>
                <a:spcPct val="107400"/>
              </a:lnSpc>
              <a:spcBef>
                <a:spcPts val="200"/>
              </a:spcBef>
              <a:defRPr sz="900">
                <a:solidFill>
                  <a:srgbClr val="C100FF"/>
                </a:solidFill>
                <a:latin typeface="Courier New"/>
                <a:ea typeface="Courier New"/>
                <a:cs typeface="Courier New"/>
                <a:sym typeface="Courier New"/>
              </a:defRPr>
            </a:pPr>
            <a:r>
              <a:t>  return</a:t>
            </a:r>
            <a:r>
              <a:rPr spc="-7"/>
              <a:t> </a:t>
            </a:r>
            <a:r>
              <a:rPr>
                <a:solidFill>
                  <a:srgbClr val="000000"/>
                </a:solidFill>
              </a:rPr>
              <a:t>0;</a:t>
            </a:r>
          </a:p>
          <a:p>
            <a:pPr marR="1487337" indent="10451" defTabSz="914399">
              <a:lnSpc>
                <a:spcPct val="107400"/>
              </a:lnSpc>
              <a:spcBef>
                <a:spcPts val="200"/>
              </a:spcBef>
              <a:defRPr sz="900">
                <a:latin typeface="Courier New"/>
                <a:ea typeface="Courier New"/>
                <a:cs typeface="Courier New"/>
                <a:sym typeface="Courier New"/>
              </a:defRPr>
            </a:pPr>
            <a:r>
              <a:t>}</a:t>
            </a:r>
          </a:p>
        </p:txBody>
      </p:sp>
      <p:sp>
        <p:nvSpPr>
          <p:cNvPr id="288" name="Shape 288"/>
          <p:cNvSpPr/>
          <p:nvPr/>
        </p:nvSpPr>
        <p:spPr>
          <a:xfrm>
            <a:off x="5269305" y="2006991"/>
            <a:ext cx="113918"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0451" defTabSz="914399">
              <a:defRPr spc="166" sz="700">
                <a:latin typeface="Arial"/>
                <a:ea typeface="Arial"/>
                <a:cs typeface="Arial"/>
                <a:sym typeface="Arial"/>
              </a:defRPr>
            </a:lvl1pPr>
          </a:lstStyle>
          <a:p>
            <a:pPr/>
            <a:r>
              <a:t>●</a:t>
            </a:r>
          </a:p>
        </p:txBody>
      </p:sp>
      <p:sp>
        <p:nvSpPr>
          <p:cNvPr id="289" name="Shape 289"/>
          <p:cNvSpPr/>
          <p:nvPr/>
        </p:nvSpPr>
        <p:spPr>
          <a:xfrm>
            <a:off x="5561767" y="1733121"/>
            <a:ext cx="2945717" cy="23829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4606" indent="10451" defTabSz="914399">
              <a:lnSpc>
                <a:spcPct val="141500"/>
              </a:lnSpc>
              <a:defRPr spc="-135" sz="2000">
                <a:latin typeface="Arial"/>
                <a:ea typeface="Arial"/>
                <a:cs typeface="Arial"/>
                <a:sym typeface="Arial"/>
              </a:defRPr>
            </a:pPr>
            <a:r>
              <a:t>Co</a:t>
            </a:r>
            <a:r>
              <a:rPr spc="-127"/>
              <a:t>p</a:t>
            </a:r>
            <a:r>
              <a:rPr spc="-102"/>
              <a:t>y</a:t>
            </a:r>
            <a:r>
              <a:rPr spc="-56"/>
              <a:t> </a:t>
            </a:r>
            <a:r>
              <a:rPr spc="-90"/>
              <a:t>th</a:t>
            </a:r>
            <a:r>
              <a:rPr spc="-115"/>
              <a:t>e</a:t>
            </a:r>
            <a:r>
              <a:rPr spc="-56"/>
              <a:t> </a:t>
            </a:r>
            <a:r>
              <a:rPr spc="-106"/>
              <a:t>c</a:t>
            </a:r>
            <a:r>
              <a:rPr spc="-118"/>
              <a:t>od</a:t>
            </a:r>
            <a:r>
              <a:rPr spc="-115"/>
              <a:t>e</a:t>
            </a:r>
            <a:r>
              <a:rPr spc="-56"/>
              <a:t> </a:t>
            </a:r>
            <a:r>
              <a:rPr spc="-48"/>
              <a:t>i</a:t>
            </a:r>
            <a:r>
              <a:rPr spc="-118"/>
              <a:t>n</a:t>
            </a:r>
            <a:r>
              <a:rPr spc="-61"/>
              <a:t>t</a:t>
            </a:r>
            <a:r>
              <a:rPr spc="-115"/>
              <a:t>o</a:t>
            </a:r>
            <a:r>
              <a:rPr spc="-56"/>
              <a:t> </a:t>
            </a:r>
            <a:r>
              <a:rPr spc="-180"/>
              <a:t>m</a:t>
            </a:r>
            <a:r>
              <a:rPr spc="-118"/>
              <a:t>a</a:t>
            </a:r>
            <a:r>
              <a:rPr spc="-45"/>
              <a:t>i</a:t>
            </a:r>
            <a:r>
              <a:rPr spc="-118"/>
              <a:t>n</a:t>
            </a:r>
            <a:r>
              <a:rPr spc="-85"/>
              <a:t>.c</a:t>
            </a:r>
            <a:r>
              <a:rPr spc="-61"/>
              <a:t> </a:t>
            </a:r>
            <a:r>
              <a:rPr spc="-118"/>
              <a:t>g</a:t>
            </a:r>
            <a:r>
              <a:rPr spc="-106"/>
              <a:t>c</a:t>
            </a:r>
            <a:r>
              <a:rPr spc="-102"/>
              <a:t>c</a:t>
            </a:r>
            <a:r>
              <a:rPr spc="-65"/>
              <a:t> </a:t>
            </a:r>
            <a:r>
              <a:rPr spc="-172"/>
              <a:t>m</a:t>
            </a:r>
            <a:r>
              <a:rPr spc="-118"/>
              <a:t>a</a:t>
            </a:r>
            <a:r>
              <a:rPr spc="-45"/>
              <a:t>i</a:t>
            </a:r>
            <a:r>
              <a:rPr spc="-127"/>
              <a:t>n</a:t>
            </a:r>
            <a:r>
              <a:rPr spc="-61"/>
              <a:t>.</a:t>
            </a:r>
            <a:r>
              <a:rPr spc="-102"/>
              <a:t>c</a:t>
            </a:r>
            <a:r>
              <a:rPr spc="-56"/>
              <a:t> </a:t>
            </a:r>
            <a:r>
              <a:rPr spc="-74"/>
              <a:t>-</a:t>
            </a:r>
            <a:r>
              <a:rPr spc="-115"/>
              <a:t>o</a:t>
            </a:r>
            <a:r>
              <a:rPr spc="-56"/>
              <a:t> </a:t>
            </a:r>
            <a:r>
              <a:rPr spc="-172"/>
              <a:t>m</a:t>
            </a:r>
            <a:r>
              <a:rPr spc="-118"/>
              <a:t>a</a:t>
            </a:r>
            <a:r>
              <a:rPr spc="-48"/>
              <a:t>i</a:t>
            </a:r>
            <a:r>
              <a:rPr spc="-115"/>
              <a:t>n</a:t>
            </a:r>
            <a:r>
              <a:rPr spc="-56"/>
              <a:t> </a:t>
            </a:r>
            <a:r>
              <a:rPr spc="-74"/>
              <a:t>-</a:t>
            </a:r>
            <a:r>
              <a:rPr spc="-45"/>
              <a:t>l</a:t>
            </a:r>
            <a:r>
              <a:rPr spc="-118"/>
              <a:t>d</a:t>
            </a:r>
            <a:r>
              <a:rPr spc="-45"/>
              <a:t>l</a:t>
            </a:r>
          </a:p>
          <a:p>
            <a:pPr marR="333973" indent="10451" defTabSz="914399">
              <a:lnSpc>
                <a:spcPct val="93400"/>
              </a:lnSpc>
              <a:spcBef>
                <a:spcPts val="1100"/>
              </a:spcBef>
              <a:defRPr spc="-330" sz="2000">
                <a:latin typeface="Arial"/>
                <a:ea typeface="Arial"/>
                <a:cs typeface="Arial"/>
                <a:sym typeface="Arial"/>
              </a:defRPr>
            </a:pPr>
            <a:r>
              <a:t>Y</a:t>
            </a:r>
            <a:r>
              <a:rPr spc="-118"/>
              <a:t>o</a:t>
            </a:r>
            <a:r>
              <a:rPr spc="-115"/>
              <a:t>u</a:t>
            </a:r>
            <a:r>
              <a:rPr spc="-56"/>
              <a:t> </a:t>
            </a:r>
            <a:r>
              <a:rPr spc="-164"/>
              <a:t>w</a:t>
            </a:r>
            <a:r>
              <a:rPr spc="-45"/>
              <a:t>ill</a:t>
            </a:r>
            <a:r>
              <a:rPr spc="-74"/>
              <a:t> </a:t>
            </a:r>
            <a:r>
              <a:rPr spc="-115"/>
              <a:t>h</a:t>
            </a:r>
            <a:r>
              <a:rPr spc="-118"/>
              <a:t>a</a:t>
            </a:r>
            <a:r>
              <a:rPr spc="-106"/>
              <a:t>v</a:t>
            </a:r>
            <a:r>
              <a:rPr spc="-115"/>
              <a:t>e</a:t>
            </a:r>
            <a:r>
              <a:rPr spc="-61"/>
              <a:t> t</a:t>
            </a:r>
            <a:r>
              <a:rPr spc="-115"/>
              <a:t>o</a:t>
            </a:r>
            <a:r>
              <a:rPr spc="-61"/>
              <a:t> </a:t>
            </a:r>
            <a:r>
              <a:rPr spc="-106"/>
              <a:t>s</a:t>
            </a:r>
            <a:r>
              <a:rPr spc="-118"/>
              <a:t>e</a:t>
            </a:r>
            <a:r>
              <a:rPr spc="-56"/>
              <a:t>t</a:t>
            </a:r>
            <a:r>
              <a:rPr spc="-61"/>
              <a:t> </a:t>
            </a:r>
            <a:r>
              <a:rPr spc="-90"/>
              <a:t>th</a:t>
            </a:r>
            <a:r>
              <a:rPr spc="-115"/>
              <a:t>e</a:t>
            </a:r>
            <a:r>
              <a:rPr spc="-56"/>
              <a:t> </a:t>
            </a:r>
            <a:r>
              <a:rPr spc="-118"/>
              <a:t>e</a:t>
            </a:r>
            <a:r>
              <a:rPr spc="-127"/>
              <a:t>n</a:t>
            </a:r>
            <a:r>
              <a:rPr spc="-102"/>
              <a:t>v</a:t>
            </a:r>
            <a:r>
              <a:rPr spc="-48"/>
              <a:t>i</a:t>
            </a:r>
            <a:r>
              <a:rPr spc="-70"/>
              <a:t>r</a:t>
            </a:r>
            <a:r>
              <a:rPr spc="-118"/>
              <a:t>o</a:t>
            </a:r>
            <a:r>
              <a:rPr spc="-115"/>
              <a:t>n</a:t>
            </a:r>
            <a:r>
              <a:rPr spc="-180"/>
              <a:t>m</a:t>
            </a:r>
            <a:r>
              <a:rPr spc="-118"/>
              <a:t>e</a:t>
            </a:r>
            <a:r>
              <a:rPr spc="-127"/>
              <a:t>n</a:t>
            </a:r>
            <a:r>
              <a:rPr spc="-56"/>
              <a:t>t</a:t>
            </a:r>
            <a:r>
              <a:rPr spc="-61"/>
              <a:t> </a:t>
            </a:r>
            <a:r>
              <a:rPr spc="-106"/>
              <a:t>v</a:t>
            </a:r>
            <a:r>
              <a:rPr spc="-118"/>
              <a:t>a</a:t>
            </a:r>
            <a:r>
              <a:rPr spc="-74"/>
              <a:t>r</a:t>
            </a:r>
            <a:r>
              <a:rPr spc="-45"/>
              <a:t>i</a:t>
            </a:r>
            <a:r>
              <a:rPr spc="-118"/>
              <a:t>ab</a:t>
            </a:r>
            <a:r>
              <a:rPr spc="-48"/>
              <a:t>l</a:t>
            </a:r>
            <a:r>
              <a:rPr spc="-115"/>
              <a:t>e</a:t>
            </a:r>
            <a:r>
              <a:rPr spc="-56"/>
              <a:t> </a:t>
            </a:r>
            <a:r>
              <a:rPr spc="-135"/>
              <a:t>LD</a:t>
            </a:r>
            <a:r>
              <a:rPr spc="-127"/>
              <a:t>_</a:t>
            </a:r>
            <a:r>
              <a:rPr spc="-118"/>
              <a:t>L</a:t>
            </a:r>
            <a:r>
              <a:rPr spc="-61"/>
              <a:t>I</a:t>
            </a:r>
            <a:r>
              <a:rPr spc="-140"/>
              <a:t>B</a:t>
            </a:r>
            <a:r>
              <a:rPr spc="-147"/>
              <a:t>RA</a:t>
            </a:r>
            <a:r>
              <a:rPr spc="-185"/>
              <a:t>R</a:t>
            </a:r>
            <a:r>
              <a:rPr spc="-144"/>
              <a:t>Y</a:t>
            </a:r>
            <a:r>
              <a:rPr spc="-135"/>
              <a:t>_</a:t>
            </a:r>
            <a:r>
              <a:rPr spc="-292"/>
              <a:t>P</a:t>
            </a:r>
            <a:r>
              <a:rPr spc="-284"/>
              <a:t>A</a:t>
            </a:r>
            <a:r>
              <a:rPr spc="-135"/>
              <a:t>T</a:t>
            </a:r>
            <a:r>
              <a:rPr spc="-147"/>
              <a:t>H</a:t>
            </a:r>
            <a:r>
              <a:rPr spc="-61"/>
              <a:t> </a:t>
            </a:r>
            <a:r>
              <a:rPr spc="-90"/>
              <a:t>to</a:t>
            </a:r>
          </a:p>
          <a:p>
            <a:pPr marR="430135" indent="10451" defTabSz="914399">
              <a:lnSpc>
                <a:spcPts val="2300"/>
              </a:lnSpc>
              <a:defRPr spc="-48" sz="2000">
                <a:latin typeface="Arial"/>
                <a:ea typeface="Arial"/>
                <a:cs typeface="Arial"/>
                <a:sym typeface="Arial"/>
              </a:defRPr>
            </a:pPr>
            <a:r>
              <a:t>i</a:t>
            </a:r>
            <a:r>
              <a:rPr spc="-118"/>
              <a:t>n</a:t>
            </a:r>
            <a:r>
              <a:rPr spc="-102"/>
              <a:t>c</a:t>
            </a:r>
            <a:r>
              <a:rPr spc="-56"/>
              <a:t>l</a:t>
            </a:r>
            <a:r>
              <a:rPr spc="-118"/>
              <a:t>u</a:t>
            </a:r>
            <a:r>
              <a:rPr spc="-115"/>
              <a:t>de</a:t>
            </a:r>
            <a:r>
              <a:rPr spc="-61"/>
              <a:t> t</a:t>
            </a:r>
            <a:r>
              <a:rPr spc="-127"/>
              <a:t>h</a:t>
            </a:r>
            <a:r>
              <a:rPr spc="-115"/>
              <a:t>e</a:t>
            </a:r>
            <a:r>
              <a:rPr spc="-56"/>
              <a:t> </a:t>
            </a:r>
            <a:r>
              <a:rPr spc="-118"/>
              <a:t>pa</a:t>
            </a:r>
            <a:r>
              <a:rPr spc="-61"/>
              <a:t>t</a:t>
            </a:r>
            <a:r>
              <a:rPr spc="-115"/>
              <a:t>h</a:t>
            </a:r>
            <a:r>
              <a:rPr spc="-77"/>
              <a:t> </a:t>
            </a:r>
            <a:r>
              <a:rPr spc="-90"/>
              <a:t>th</a:t>
            </a:r>
            <a:r>
              <a:rPr spc="-118"/>
              <a:t>a</a:t>
            </a:r>
            <a:r>
              <a:rPr spc="-56"/>
              <a:t>t </a:t>
            </a:r>
            <a:r>
              <a:rPr spc="-106"/>
              <a:t>c</a:t>
            </a:r>
            <a:r>
              <a:rPr spc="-118"/>
              <a:t>on</a:t>
            </a:r>
            <a:r>
              <a:rPr spc="-90"/>
              <a:t>ta</a:t>
            </a:r>
            <a:r>
              <a:t>i</a:t>
            </a:r>
            <a:r>
              <a:rPr spc="-118"/>
              <a:t>n</a:t>
            </a:r>
            <a:r>
              <a:rPr spc="-102"/>
              <a:t>s</a:t>
            </a:r>
            <a:r>
              <a:rPr spc="-65"/>
              <a:t> </a:t>
            </a:r>
            <a:r>
              <a:rPr spc="-45"/>
              <a:t>li</a:t>
            </a:r>
            <a:r>
              <a:rPr spc="-127"/>
              <a:t>b</a:t>
            </a:r>
            <a:r>
              <a:rPr spc="-140"/>
              <a:t>my</a:t>
            </a:r>
            <a:r>
              <a:rPr spc="-188"/>
              <a:t>m</a:t>
            </a:r>
            <a:r>
              <a:rPr spc="-118"/>
              <a:t>a</a:t>
            </a:r>
            <a:r>
              <a:rPr spc="-61"/>
              <a:t>t</a:t>
            </a:r>
            <a:r>
              <a:rPr spc="-106"/>
              <a:t>h</a:t>
            </a:r>
            <a:r>
              <a:rPr spc="-74"/>
              <a:t>.</a:t>
            </a:r>
            <a:r>
              <a:rPr spc="-106"/>
              <a:t>s</a:t>
            </a:r>
            <a:r>
              <a:rPr spc="-115"/>
              <a:t>o</a:t>
            </a:r>
          </a:p>
        </p:txBody>
      </p:sp>
      <p:sp>
        <p:nvSpPr>
          <p:cNvPr id="290" name="Shape 290"/>
          <p:cNvSpPr/>
          <p:nvPr/>
        </p:nvSpPr>
        <p:spPr>
          <a:xfrm>
            <a:off x="5269305" y="2486822"/>
            <a:ext cx="113918"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0451" defTabSz="914399">
              <a:defRPr spc="144" sz="800">
                <a:latin typeface="Arial"/>
                <a:ea typeface="Arial"/>
                <a:cs typeface="Arial"/>
                <a:sym typeface="Arial"/>
              </a:defRPr>
            </a:lvl1pPr>
          </a:lstStyle>
          <a:p>
            <a:pPr/>
            <a:r>
              <a:t>●</a:t>
            </a:r>
          </a:p>
        </p:txBody>
      </p:sp>
      <p:sp>
        <p:nvSpPr>
          <p:cNvPr id="291" name="Shape 291"/>
          <p:cNvSpPr/>
          <p:nvPr/>
        </p:nvSpPr>
        <p:spPr>
          <a:xfrm>
            <a:off x="5269305" y="2965499"/>
            <a:ext cx="113918"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0451" defTabSz="914399">
              <a:defRPr spc="144" sz="800">
                <a:latin typeface="Arial"/>
                <a:ea typeface="Arial"/>
                <a:cs typeface="Arial"/>
                <a:sym typeface="Arial"/>
              </a:defRPr>
            </a:lvl1pPr>
          </a:lstStyle>
          <a:p>
            <a:pPr/>
            <a:r>
              <a:t>●</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title"/>
          </p:nvPr>
        </p:nvSpPr>
        <p:spPr>
          <a:xfrm>
            <a:off x="457200" y="274638"/>
            <a:ext cx="8229600" cy="1143001"/>
          </a:xfrm>
          <a:prstGeom prst="rect">
            <a:avLst/>
          </a:prstGeom>
        </p:spPr>
        <p:txBody>
          <a:bodyPr/>
          <a:lstStyle/>
          <a:p>
            <a:pPr/>
            <a:r>
              <a:t>Lab 8</a:t>
            </a:r>
          </a:p>
        </p:txBody>
      </p:sp>
      <p:sp>
        <p:nvSpPr>
          <p:cNvPr id="294" name="Shape 294"/>
          <p:cNvSpPr/>
          <p:nvPr>
            <p:ph type="body" idx="1"/>
          </p:nvPr>
        </p:nvSpPr>
        <p:spPr>
          <a:xfrm>
            <a:off x="457200" y="1600200"/>
            <a:ext cx="8229600" cy="4525963"/>
          </a:xfrm>
          <a:prstGeom prst="rect">
            <a:avLst/>
          </a:prstGeom>
        </p:spPr>
        <p:txBody>
          <a:bodyPr/>
          <a:lstStyle/>
          <a:p>
            <a:pPr>
              <a:lnSpc>
                <a:spcPct val="80000"/>
              </a:lnSpc>
              <a:spcBef>
                <a:spcPts val="600"/>
              </a:spcBef>
              <a:defRPr sz="2700"/>
            </a:pPr>
            <a:r>
              <a:t>Write and build simple cos(sqrt(3.0)) program in C</a:t>
            </a:r>
          </a:p>
          <a:p>
            <a:pPr lvl="1" marL="742950" indent="-285750">
              <a:lnSpc>
                <a:spcPct val="80000"/>
              </a:lnSpc>
              <a:spcBef>
                <a:spcPts val="500"/>
              </a:spcBef>
              <a:defRPr sz="2300"/>
            </a:pPr>
            <a:r>
              <a:t>Use </a:t>
            </a:r>
            <a:r>
              <a:rPr>
                <a:latin typeface="Courier New"/>
                <a:ea typeface="Courier New"/>
                <a:cs typeface="Courier New"/>
                <a:sym typeface="Courier New"/>
              </a:rPr>
              <a:t>ldd</a:t>
            </a:r>
            <a:r>
              <a:t> to investigate which dynamic libraries your hello world program loads</a:t>
            </a:r>
          </a:p>
          <a:p>
            <a:pPr lvl="1" marL="742950" indent="-285750">
              <a:lnSpc>
                <a:spcPct val="80000"/>
              </a:lnSpc>
              <a:spcBef>
                <a:spcPts val="500"/>
              </a:spcBef>
              <a:defRPr sz="2300"/>
            </a:pPr>
            <a:r>
              <a:t>Use </a:t>
            </a:r>
            <a:r>
              <a:rPr>
                <a:latin typeface="Courier New"/>
                <a:ea typeface="Courier New"/>
                <a:cs typeface="Courier New"/>
                <a:sym typeface="Courier New"/>
              </a:rPr>
              <a:t>strace</a:t>
            </a:r>
            <a:r>
              <a:t> to investigate which system calls your hello world program makes</a:t>
            </a:r>
          </a:p>
          <a:p>
            <a:pPr>
              <a:lnSpc>
                <a:spcPct val="80000"/>
              </a:lnSpc>
              <a:spcBef>
                <a:spcPts val="600"/>
              </a:spcBef>
              <a:defRPr sz="2700"/>
            </a:pPr>
            <a:r>
              <a:t>Use “</a:t>
            </a:r>
            <a:r>
              <a:rPr>
                <a:latin typeface="Courier New"/>
                <a:ea typeface="Courier New"/>
                <a:cs typeface="Courier New"/>
                <a:sym typeface="Courier New"/>
              </a:rPr>
              <a:t>ls /usr/bin | awk ‘NR%101==SID%101’</a:t>
            </a:r>
            <a:r>
              <a:t>” to find ~25 linux commands to use </a:t>
            </a:r>
            <a:r>
              <a:rPr>
                <a:latin typeface="Courier New"/>
                <a:ea typeface="Courier New"/>
                <a:cs typeface="Courier New"/>
                <a:sym typeface="Courier New"/>
              </a:rPr>
              <a:t>ldd</a:t>
            </a:r>
            <a:r>
              <a:t> on </a:t>
            </a:r>
          </a:p>
          <a:p>
            <a:pPr lvl="1" marL="742950" indent="-285750">
              <a:lnSpc>
                <a:spcPct val="80000"/>
              </a:lnSpc>
              <a:spcBef>
                <a:spcPts val="500"/>
              </a:spcBef>
              <a:defRPr sz="2300"/>
            </a:pPr>
            <a:r>
              <a:t>Record output for each one in your log and investigate any errors you might see</a:t>
            </a:r>
          </a:p>
          <a:p>
            <a:pPr lvl="1" marL="742950" indent="-285750">
              <a:lnSpc>
                <a:spcPct val="80000"/>
              </a:lnSpc>
              <a:spcBef>
                <a:spcPts val="500"/>
              </a:spcBef>
              <a:defRPr sz="2300"/>
            </a:pPr>
            <a:r>
              <a:t>From all dynamic libraries you find, create a sorted list </a:t>
            </a:r>
          </a:p>
          <a:p>
            <a:pPr lvl="2" marL="1143000" indent="-228600">
              <a:lnSpc>
                <a:spcPct val="80000"/>
              </a:lnSpc>
              <a:spcBef>
                <a:spcPts val="400"/>
              </a:spcBef>
              <a:defRPr sz="2000"/>
            </a:pPr>
            <a:r>
              <a:t>Remember to remove the duplicates!</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94">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94">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294">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294">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29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94">
                                            <p:txEl>
                                              <p:pRg st="5" end="5"/>
                                            </p:txEl>
                                          </p:spTgt>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1" fill="hold">
                                  <p:stCondLst>
                                    <p:cond delay="0"/>
                                  </p:stCondLst>
                                  <p:iterate type="el" backwards="0">
                                    <p:tmAbs val="0"/>
                                  </p:iterate>
                                  <p:childTnLst>
                                    <p:set>
                                      <p:cBhvr>
                                        <p:cTn id="27" fill="hold"/>
                                        <p:tgtEl>
                                          <p:spTgt spid="294">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94"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title"/>
          </p:nvPr>
        </p:nvSpPr>
        <p:spPr>
          <a:xfrm>
            <a:off x="460655" y="277286"/>
            <a:ext cx="8222691" cy="1142042"/>
          </a:xfrm>
          <a:prstGeom prst="rect">
            <a:avLst/>
          </a:prstGeom>
        </p:spPr>
        <p:txBody>
          <a:bodyPr/>
          <a:lstStyle/>
          <a:p>
            <a:pPr/>
            <a:r>
              <a:t>Attributes of Functions</a:t>
            </a:r>
          </a:p>
        </p:txBody>
      </p:sp>
      <p:sp>
        <p:nvSpPr>
          <p:cNvPr id="297" name="Shape 297"/>
          <p:cNvSpPr/>
          <p:nvPr>
            <p:ph type="body" idx="1"/>
          </p:nvPr>
        </p:nvSpPr>
        <p:spPr>
          <a:xfrm>
            <a:off x="460655" y="1601735"/>
            <a:ext cx="8222691" cy="4522165"/>
          </a:xfrm>
          <a:prstGeom prst="rect">
            <a:avLst/>
          </a:prstGeom>
        </p:spPr>
        <p:txBody>
          <a:bodyPr/>
          <a:lstStyle/>
          <a:p>
            <a:pPr marL="308280" indent="-308280">
              <a:lnSpc>
                <a:spcPct val="90000"/>
              </a:lnSpc>
              <a:defRPr sz="2200"/>
            </a:pPr>
            <a:r>
              <a:t>Used to declare certain things about functions called in your program</a:t>
            </a:r>
          </a:p>
          <a:p>
            <a:pPr lvl="1" marL="716258" indent="-259058">
              <a:lnSpc>
                <a:spcPct val="90000"/>
              </a:lnSpc>
              <a:spcBef>
                <a:spcPts val="600"/>
              </a:spcBef>
              <a:defRPr sz="2200"/>
            </a:pPr>
            <a:r>
              <a:t>Help the compiler optimize calls and check code</a:t>
            </a:r>
          </a:p>
          <a:p>
            <a:pPr marL="308280" indent="-308280">
              <a:lnSpc>
                <a:spcPct val="90000"/>
              </a:lnSpc>
              <a:defRPr sz="2200"/>
            </a:pPr>
            <a:r>
              <a:t>Also used to control memory placement, code generation options or call/return conventions within the function being annotated</a:t>
            </a:r>
          </a:p>
          <a:p>
            <a:pPr marL="308280" indent="-308280">
              <a:lnSpc>
                <a:spcPct val="90000"/>
              </a:lnSpc>
              <a:defRPr sz="2200"/>
            </a:pPr>
            <a:r>
              <a:t>Introduced by the </a:t>
            </a:r>
            <a:r>
              <a:rPr b="1"/>
              <a:t>attribute</a:t>
            </a:r>
            <a:r>
              <a:t> keyword on a declaration, followed by an attribute specification inside double parentheses</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97">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97">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2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29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97"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title"/>
          </p:nvPr>
        </p:nvSpPr>
        <p:spPr>
          <a:xfrm>
            <a:off x="460655" y="277286"/>
            <a:ext cx="8222691" cy="1142042"/>
          </a:xfrm>
          <a:prstGeom prst="rect">
            <a:avLst/>
          </a:prstGeom>
        </p:spPr>
        <p:txBody>
          <a:bodyPr/>
          <a:lstStyle/>
          <a:p>
            <a:pPr/>
            <a:r>
              <a:t>Attributes of Functions</a:t>
            </a:r>
          </a:p>
        </p:txBody>
      </p:sp>
      <p:sp>
        <p:nvSpPr>
          <p:cNvPr id="300" name="Shape 300"/>
          <p:cNvSpPr/>
          <p:nvPr>
            <p:ph type="body" idx="1"/>
          </p:nvPr>
        </p:nvSpPr>
        <p:spPr>
          <a:xfrm>
            <a:off x="460655" y="1601735"/>
            <a:ext cx="8222691" cy="4522165"/>
          </a:xfrm>
          <a:prstGeom prst="rect">
            <a:avLst/>
          </a:prstGeom>
        </p:spPr>
        <p:txBody>
          <a:bodyPr/>
          <a:lstStyle/>
          <a:p>
            <a:pPr marL="318406" indent="-318406">
              <a:spcBef>
                <a:spcPts val="600"/>
              </a:spcBef>
              <a:defRPr sz="2600">
                <a:latin typeface="Courier New"/>
                <a:ea typeface="Courier New"/>
                <a:cs typeface="Courier New"/>
                <a:sym typeface="Courier New"/>
              </a:defRPr>
            </a:pPr>
            <a:r>
              <a:t>__attribute__ ((__constructor__)) </a:t>
            </a:r>
          </a:p>
          <a:p>
            <a:pPr lvl="1" marL="722538" indent="-265338">
              <a:spcBef>
                <a:spcPts val="600"/>
              </a:spcBef>
              <a:defRPr sz="2600"/>
            </a:pPr>
            <a:r>
              <a:t>Is run when </a:t>
            </a:r>
            <a:r>
              <a:rPr sz="2200">
                <a:latin typeface="Courier New"/>
                <a:ea typeface="Courier New"/>
                <a:cs typeface="Courier New"/>
                <a:sym typeface="Courier New"/>
              </a:rPr>
              <a:t>dlopen()</a:t>
            </a:r>
            <a:r>
              <a:t> is called</a:t>
            </a:r>
          </a:p>
          <a:p>
            <a:pPr marL="318406" indent="-318406">
              <a:spcBef>
                <a:spcPts val="600"/>
              </a:spcBef>
              <a:defRPr sz="2600">
                <a:latin typeface="Courier New"/>
                <a:ea typeface="Courier New"/>
                <a:cs typeface="Courier New"/>
                <a:sym typeface="Courier New"/>
              </a:defRPr>
            </a:pPr>
            <a:r>
              <a:t>__attribute__ ((__destructor__))</a:t>
            </a:r>
          </a:p>
          <a:p>
            <a:pPr lvl="1" marL="722538" indent="-265338">
              <a:spcBef>
                <a:spcPts val="600"/>
              </a:spcBef>
              <a:defRPr sz="2600"/>
            </a:pPr>
            <a:r>
              <a:t>Is run when </a:t>
            </a:r>
            <a:r>
              <a:rPr>
                <a:latin typeface="Courier New"/>
                <a:ea typeface="Courier New"/>
                <a:cs typeface="Courier New"/>
                <a:sym typeface="Courier New"/>
              </a:rPr>
              <a:t>dlclose()</a:t>
            </a:r>
            <a:r>
              <a:t> is called</a:t>
            </a:r>
          </a:p>
          <a:p>
            <a:pPr/>
            <a:r>
              <a:t>Example:</a:t>
            </a:r>
          </a:p>
          <a:p>
            <a:pPr lvl="1" marL="0" indent="414937">
              <a:spcBef>
                <a:spcPts val="300"/>
              </a:spcBef>
              <a:buSzTx/>
              <a:buNone/>
              <a:defRPr sz="1600">
                <a:latin typeface="Courier New"/>
                <a:ea typeface="Courier New"/>
                <a:cs typeface="Courier New"/>
                <a:sym typeface="Courier New"/>
              </a:defRPr>
            </a:pPr>
            <a:r>
              <a:t>__attribute__ ((__constructor__)) </a:t>
            </a:r>
            <a:endParaRPr sz="2600"/>
          </a:p>
          <a:p>
            <a:pPr lvl="1" marL="0" indent="414937">
              <a:spcBef>
                <a:spcPts val="300"/>
              </a:spcBef>
              <a:buSzTx/>
              <a:buNone/>
              <a:defRPr sz="1600">
                <a:latin typeface="Courier New"/>
                <a:ea typeface="Courier New"/>
                <a:cs typeface="Courier New"/>
                <a:sym typeface="Courier New"/>
              </a:defRPr>
            </a:pPr>
            <a:r>
              <a:t>void to_run_before (void) {</a:t>
            </a:r>
            <a:endParaRPr sz="2600"/>
          </a:p>
          <a:p>
            <a:pPr lvl="1" marL="0" indent="414937">
              <a:spcBef>
                <a:spcPts val="300"/>
              </a:spcBef>
              <a:buSzTx/>
              <a:buNone/>
              <a:defRPr sz="1600">
                <a:latin typeface="Courier New"/>
                <a:ea typeface="Courier New"/>
                <a:cs typeface="Courier New"/>
                <a:sym typeface="Courier New"/>
              </a:defRPr>
            </a:pPr>
            <a:r>
              <a:t>	printf("pre_func\n");</a:t>
            </a:r>
            <a:endParaRPr sz="2600"/>
          </a:p>
          <a:p>
            <a:pPr lvl="1" marL="0" indent="414937">
              <a:spcBef>
                <a:spcPts val="300"/>
              </a:spcBef>
              <a:buSzTx/>
              <a:buNone/>
              <a:defRPr sz="1600">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xfrm>
            <a:off x="457200" y="274638"/>
            <a:ext cx="8229600" cy="1143001"/>
          </a:xfrm>
          <a:prstGeom prst="rect">
            <a:avLst/>
          </a:prstGeom>
        </p:spPr>
        <p:txBody>
          <a:bodyPr/>
          <a:lstStyle/>
          <a:p>
            <a:pPr/>
            <a:r>
              <a:t>Building an executable file</a:t>
            </a:r>
          </a:p>
        </p:txBody>
      </p:sp>
      <p:grpSp>
        <p:nvGrpSpPr>
          <p:cNvPr id="136" name="Group 136"/>
          <p:cNvGrpSpPr/>
          <p:nvPr/>
        </p:nvGrpSpPr>
        <p:grpSpPr>
          <a:xfrm>
            <a:off x="685800" y="2590800"/>
            <a:ext cx="914400" cy="914400"/>
            <a:chOff x="0" y="0"/>
            <a:chExt cx="914400" cy="914400"/>
          </a:xfrm>
        </p:grpSpPr>
        <p:sp>
          <p:nvSpPr>
            <p:cNvPr id="134" name="Shape 134"/>
            <p:cNvSpPr/>
            <p:nvPr/>
          </p:nvSpPr>
          <p:spPr>
            <a:xfrm>
              <a:off x="0" y="0"/>
              <a:ext cx="914400" cy="914400"/>
            </a:xfrm>
            <a:prstGeom prst="rect">
              <a:avLst/>
            </a:prstGeom>
            <a:solidFill>
              <a:schemeClr val="accent1"/>
            </a:solidFill>
            <a:ln w="9525" cap="flat">
              <a:solidFill>
                <a:srgbClr val="000000"/>
              </a:solidFill>
              <a:prstDash val="solid"/>
              <a:miter lim="8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135" name="Shape 135"/>
            <p:cNvSpPr/>
            <p:nvPr/>
          </p:nvSpPr>
          <p:spPr>
            <a:xfrm>
              <a:off x="37280" y="144778"/>
              <a:ext cx="839832" cy="624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lgn="ctr">
                <a:defRPr>
                  <a:latin typeface="+mn-lt"/>
                  <a:ea typeface="+mn-ea"/>
                  <a:cs typeface="+mn-cs"/>
                  <a:sym typeface="Calibri"/>
                </a:defRPr>
              </a:pPr>
              <a:r>
                <a:t>source</a:t>
              </a:r>
            </a:p>
            <a:p>
              <a:pPr algn="ctr">
                <a:defRPr>
                  <a:latin typeface="+mn-lt"/>
                  <a:ea typeface="+mn-ea"/>
                  <a:cs typeface="+mn-cs"/>
                  <a:sym typeface="Calibri"/>
                </a:defRPr>
              </a:pPr>
              <a:r>
                <a:t>code</a:t>
              </a:r>
            </a:p>
          </p:txBody>
        </p:sp>
      </p:grpSp>
      <p:grpSp>
        <p:nvGrpSpPr>
          <p:cNvPr id="139" name="Group 139"/>
          <p:cNvGrpSpPr/>
          <p:nvPr/>
        </p:nvGrpSpPr>
        <p:grpSpPr>
          <a:xfrm>
            <a:off x="2133600" y="2667000"/>
            <a:ext cx="1219200" cy="914400"/>
            <a:chOff x="0" y="0"/>
            <a:chExt cx="1219200" cy="914400"/>
          </a:xfrm>
        </p:grpSpPr>
        <p:sp>
          <p:nvSpPr>
            <p:cNvPr id="137" name="Shape 137"/>
            <p:cNvSpPr/>
            <p:nvPr/>
          </p:nvSpPr>
          <p:spPr>
            <a:xfrm>
              <a:off x="0" y="0"/>
              <a:ext cx="1219200" cy="914400"/>
            </a:xfrm>
            <a:prstGeom prst="ellipse">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138" name="Shape 138"/>
            <p:cNvSpPr/>
            <p:nvPr/>
          </p:nvSpPr>
          <p:spPr>
            <a:xfrm>
              <a:off x="107975" y="278129"/>
              <a:ext cx="1003245"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lvl1pPr algn="ctr">
                <a:defRPr>
                  <a:latin typeface="+mn-lt"/>
                  <a:ea typeface="+mn-ea"/>
                  <a:cs typeface="+mn-cs"/>
                  <a:sym typeface="Calibri"/>
                </a:defRPr>
              </a:lvl1pPr>
            </a:lstStyle>
            <a:p>
              <a:pPr/>
              <a:r>
                <a:t>compiler</a:t>
              </a:r>
            </a:p>
          </p:txBody>
        </p:sp>
      </p:grpSp>
      <p:grpSp>
        <p:nvGrpSpPr>
          <p:cNvPr id="142" name="Group 142"/>
          <p:cNvGrpSpPr/>
          <p:nvPr/>
        </p:nvGrpSpPr>
        <p:grpSpPr>
          <a:xfrm>
            <a:off x="3886200" y="2667000"/>
            <a:ext cx="914400" cy="914400"/>
            <a:chOff x="0" y="0"/>
            <a:chExt cx="914400" cy="914400"/>
          </a:xfrm>
        </p:grpSpPr>
        <p:sp>
          <p:nvSpPr>
            <p:cNvPr id="140" name="Shape 140"/>
            <p:cNvSpPr/>
            <p:nvPr/>
          </p:nvSpPr>
          <p:spPr>
            <a:xfrm>
              <a:off x="0" y="0"/>
              <a:ext cx="914400" cy="914400"/>
            </a:xfrm>
            <a:prstGeom prst="rect">
              <a:avLst/>
            </a:prstGeom>
            <a:solidFill>
              <a:schemeClr val="accent1"/>
            </a:solidFill>
            <a:ln w="9525" cap="flat">
              <a:solidFill>
                <a:srgbClr val="000000"/>
              </a:solidFill>
              <a:prstDash val="solid"/>
              <a:miter lim="8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141" name="Shape 141"/>
            <p:cNvSpPr/>
            <p:nvPr/>
          </p:nvSpPr>
          <p:spPr>
            <a:xfrm>
              <a:off x="39514" y="144778"/>
              <a:ext cx="835366" cy="624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lgn="ctr">
                <a:defRPr>
                  <a:latin typeface="+mn-lt"/>
                  <a:ea typeface="+mn-ea"/>
                  <a:cs typeface="+mn-cs"/>
                  <a:sym typeface="Calibri"/>
                </a:defRPr>
              </a:pPr>
              <a:r>
                <a:t>object</a:t>
              </a:r>
            </a:p>
            <a:p>
              <a:pPr algn="ctr">
                <a:defRPr>
                  <a:latin typeface="+mn-lt"/>
                  <a:ea typeface="+mn-ea"/>
                  <a:cs typeface="+mn-cs"/>
                  <a:sym typeface="Calibri"/>
                </a:defRPr>
              </a:pPr>
              <a:r>
                <a:t>code</a:t>
              </a:r>
            </a:p>
          </p:txBody>
        </p:sp>
      </p:grpSp>
      <p:grpSp>
        <p:nvGrpSpPr>
          <p:cNvPr id="145" name="Group 145"/>
          <p:cNvGrpSpPr/>
          <p:nvPr/>
        </p:nvGrpSpPr>
        <p:grpSpPr>
          <a:xfrm>
            <a:off x="5257800" y="2590800"/>
            <a:ext cx="1143000" cy="914400"/>
            <a:chOff x="0" y="0"/>
            <a:chExt cx="1143000" cy="914400"/>
          </a:xfrm>
        </p:grpSpPr>
        <p:sp>
          <p:nvSpPr>
            <p:cNvPr id="143" name="Shape 143"/>
            <p:cNvSpPr/>
            <p:nvPr/>
          </p:nvSpPr>
          <p:spPr>
            <a:xfrm>
              <a:off x="0" y="0"/>
              <a:ext cx="1143000" cy="914400"/>
            </a:xfrm>
            <a:prstGeom prst="ellipse">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144" name="Shape 144"/>
            <p:cNvSpPr/>
            <p:nvPr/>
          </p:nvSpPr>
          <p:spPr>
            <a:xfrm>
              <a:off x="226256" y="278129"/>
              <a:ext cx="690482"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lvl1pPr algn="ctr">
                <a:defRPr>
                  <a:latin typeface="+mn-lt"/>
                  <a:ea typeface="+mn-ea"/>
                  <a:cs typeface="+mn-cs"/>
                  <a:sym typeface="Calibri"/>
                </a:defRPr>
              </a:lvl1pPr>
            </a:lstStyle>
            <a:p>
              <a:pPr/>
              <a:r>
                <a:t>linker</a:t>
              </a:r>
            </a:p>
          </p:txBody>
        </p:sp>
      </p:grpSp>
      <p:grpSp>
        <p:nvGrpSpPr>
          <p:cNvPr id="148" name="Group 148"/>
          <p:cNvGrpSpPr/>
          <p:nvPr/>
        </p:nvGrpSpPr>
        <p:grpSpPr>
          <a:xfrm>
            <a:off x="6815007" y="2667000"/>
            <a:ext cx="1305179" cy="838200"/>
            <a:chOff x="-1" y="0"/>
            <a:chExt cx="1305178" cy="838200"/>
          </a:xfrm>
        </p:grpSpPr>
        <p:sp>
          <p:nvSpPr>
            <p:cNvPr id="146" name="Shape 146"/>
            <p:cNvSpPr/>
            <p:nvPr/>
          </p:nvSpPr>
          <p:spPr>
            <a:xfrm>
              <a:off x="42991" y="0"/>
              <a:ext cx="1219205" cy="838200"/>
            </a:xfrm>
            <a:prstGeom prst="rect">
              <a:avLst/>
            </a:prstGeom>
            <a:solidFill>
              <a:schemeClr val="accent1"/>
            </a:solidFill>
            <a:ln w="9525" cap="flat">
              <a:solidFill>
                <a:srgbClr val="000000"/>
              </a:solidFill>
              <a:prstDash val="solid"/>
              <a:miter lim="8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147" name="Shape 147"/>
            <p:cNvSpPr/>
            <p:nvPr/>
          </p:nvSpPr>
          <p:spPr>
            <a:xfrm>
              <a:off x="-2" y="106678"/>
              <a:ext cx="1305180" cy="624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lgn="ctr">
                <a:defRPr>
                  <a:latin typeface="+mn-lt"/>
                  <a:ea typeface="+mn-ea"/>
                  <a:cs typeface="+mn-cs"/>
                  <a:sym typeface="Calibri"/>
                </a:defRPr>
              </a:pPr>
              <a:r>
                <a:t>executable</a:t>
              </a:r>
            </a:p>
            <a:p>
              <a:pPr algn="ctr">
                <a:defRPr>
                  <a:latin typeface="+mn-lt"/>
                  <a:ea typeface="+mn-ea"/>
                  <a:cs typeface="+mn-cs"/>
                  <a:sym typeface="Calibri"/>
                </a:defRPr>
              </a:pPr>
              <a:r>
                <a:t>file</a:t>
              </a:r>
            </a:p>
          </p:txBody>
        </p:sp>
      </p:grpSp>
      <p:sp>
        <p:nvSpPr>
          <p:cNvPr id="149" name="Shape 149"/>
          <p:cNvSpPr/>
          <p:nvPr/>
        </p:nvSpPr>
        <p:spPr>
          <a:xfrm>
            <a:off x="1600199" y="3124200"/>
            <a:ext cx="533403" cy="0"/>
          </a:xfrm>
          <a:prstGeom prst="line">
            <a:avLst/>
          </a:prstGeom>
          <a:ln>
            <a:solidFill>
              <a:srgbClr val="000000"/>
            </a:solidFill>
            <a:tailEnd type="triangle"/>
          </a:ln>
        </p:spPr>
        <p:txBody>
          <a:bodyPr lIns="45718" tIns="45718" rIns="45718" bIns="45718"/>
          <a:lstStyle/>
          <a:p>
            <a:pPr/>
          </a:p>
        </p:txBody>
      </p:sp>
      <p:sp>
        <p:nvSpPr>
          <p:cNvPr id="150" name="Shape 150"/>
          <p:cNvSpPr/>
          <p:nvPr/>
        </p:nvSpPr>
        <p:spPr>
          <a:xfrm>
            <a:off x="3352798" y="3124200"/>
            <a:ext cx="533403" cy="0"/>
          </a:xfrm>
          <a:prstGeom prst="line">
            <a:avLst/>
          </a:prstGeom>
          <a:ln>
            <a:solidFill>
              <a:srgbClr val="000000"/>
            </a:solidFill>
            <a:tailEnd type="triangle"/>
          </a:ln>
        </p:spPr>
        <p:txBody>
          <a:bodyPr lIns="45718" tIns="45718" rIns="45718" bIns="45718"/>
          <a:lstStyle/>
          <a:p>
            <a:pPr/>
          </a:p>
        </p:txBody>
      </p:sp>
      <p:sp>
        <p:nvSpPr>
          <p:cNvPr id="151" name="Shape 151"/>
          <p:cNvSpPr/>
          <p:nvPr/>
        </p:nvSpPr>
        <p:spPr>
          <a:xfrm>
            <a:off x="4800598" y="3124200"/>
            <a:ext cx="457203" cy="0"/>
          </a:xfrm>
          <a:prstGeom prst="line">
            <a:avLst/>
          </a:prstGeom>
          <a:ln>
            <a:solidFill>
              <a:srgbClr val="000000"/>
            </a:solidFill>
            <a:tailEnd type="triangle"/>
          </a:ln>
        </p:spPr>
        <p:txBody>
          <a:bodyPr lIns="45718" tIns="45718" rIns="45718" bIns="45718"/>
          <a:lstStyle/>
          <a:p>
            <a:pPr/>
          </a:p>
        </p:txBody>
      </p:sp>
      <p:sp>
        <p:nvSpPr>
          <p:cNvPr id="152" name="Shape 152"/>
          <p:cNvSpPr/>
          <p:nvPr/>
        </p:nvSpPr>
        <p:spPr>
          <a:xfrm>
            <a:off x="6400798" y="3048000"/>
            <a:ext cx="457203" cy="0"/>
          </a:xfrm>
          <a:prstGeom prst="line">
            <a:avLst/>
          </a:prstGeom>
          <a:ln>
            <a:solidFill>
              <a:srgbClr val="000000"/>
            </a:solidFill>
            <a:tailEnd type="triangle"/>
          </a:ln>
        </p:spPr>
        <p:txBody>
          <a:bodyPr lIns="45718" tIns="45718" rIns="45718" bIns="45718"/>
          <a:lstStyle/>
          <a:p>
            <a:pPr/>
          </a:p>
        </p:txBody>
      </p:sp>
      <p:sp>
        <p:nvSpPr>
          <p:cNvPr id="153" name="Shape 153"/>
          <p:cNvSpPr/>
          <p:nvPr/>
        </p:nvSpPr>
        <p:spPr>
          <a:xfrm>
            <a:off x="1295399" y="3733800"/>
            <a:ext cx="2766858" cy="11582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latin typeface="+mn-lt"/>
                <a:ea typeface="+mn-ea"/>
                <a:cs typeface="+mn-cs"/>
                <a:sym typeface="Calibri"/>
              </a:defRPr>
            </a:pPr>
            <a:r>
              <a:t>Translates programming</a:t>
            </a:r>
          </a:p>
          <a:p>
            <a:pPr>
              <a:defRPr>
                <a:latin typeface="+mn-lt"/>
                <a:ea typeface="+mn-ea"/>
                <a:cs typeface="+mn-cs"/>
                <a:sym typeface="Calibri"/>
              </a:defRPr>
            </a:pPr>
            <a:r>
              <a:t>language statements into</a:t>
            </a:r>
          </a:p>
          <a:p>
            <a:pPr>
              <a:defRPr>
                <a:latin typeface="+mn-lt"/>
                <a:ea typeface="+mn-ea"/>
                <a:cs typeface="+mn-cs"/>
                <a:sym typeface="Calibri"/>
              </a:defRPr>
            </a:pPr>
            <a:r>
              <a:t>cpu’s machine-language </a:t>
            </a:r>
          </a:p>
          <a:p>
            <a:pPr>
              <a:defRPr>
                <a:latin typeface="+mn-lt"/>
                <a:ea typeface="+mn-ea"/>
                <a:cs typeface="+mn-cs"/>
                <a:sym typeface="Calibri"/>
              </a:defRPr>
            </a:pPr>
            <a:r>
              <a:t>          instructions</a:t>
            </a:r>
          </a:p>
        </p:txBody>
      </p:sp>
      <p:sp>
        <p:nvSpPr>
          <p:cNvPr id="154" name="Shape 154"/>
          <p:cNvSpPr/>
          <p:nvPr/>
        </p:nvSpPr>
        <p:spPr>
          <a:xfrm>
            <a:off x="4800598" y="3733800"/>
            <a:ext cx="2715401" cy="624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latin typeface="+mn-lt"/>
                <a:ea typeface="+mn-ea"/>
                <a:cs typeface="+mn-cs"/>
                <a:sym typeface="Calibri"/>
              </a:defRPr>
            </a:pPr>
            <a:r>
              <a:t>Resolves interconnecting</a:t>
            </a:r>
          </a:p>
          <a:p>
            <a:pPr>
              <a:defRPr>
                <a:latin typeface="+mn-lt"/>
                <a:ea typeface="+mn-ea"/>
                <a:cs typeface="+mn-cs"/>
                <a:sym typeface="Calibri"/>
              </a:defRPr>
            </a:pPr>
            <a:r>
              <a:t> references</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title"/>
          </p:nvPr>
        </p:nvSpPr>
        <p:spPr>
          <a:xfrm>
            <a:off x="460655" y="277286"/>
            <a:ext cx="8222691" cy="1142042"/>
          </a:xfrm>
          <a:prstGeom prst="rect">
            <a:avLst/>
          </a:prstGeom>
        </p:spPr>
        <p:txBody>
          <a:bodyPr/>
          <a:lstStyle/>
          <a:p>
            <a:pPr/>
            <a:r>
              <a:t>Homework 8</a:t>
            </a:r>
          </a:p>
        </p:txBody>
      </p:sp>
      <p:sp>
        <p:nvSpPr>
          <p:cNvPr id="303" name="Shape 303"/>
          <p:cNvSpPr/>
          <p:nvPr>
            <p:ph type="body" idx="1"/>
          </p:nvPr>
        </p:nvSpPr>
        <p:spPr>
          <a:xfrm>
            <a:off x="460655" y="1601735"/>
            <a:ext cx="8222691" cy="4522165"/>
          </a:xfrm>
          <a:prstGeom prst="rect">
            <a:avLst/>
          </a:prstGeom>
        </p:spPr>
        <p:txBody>
          <a:bodyPr/>
          <a:lstStyle/>
          <a:p>
            <a:pPr>
              <a:lnSpc>
                <a:spcPct val="90000"/>
              </a:lnSpc>
            </a:pPr>
            <a:r>
              <a:t>Split </a:t>
            </a:r>
            <a:r>
              <a:rPr>
                <a:latin typeface="Courier New"/>
                <a:ea typeface="Courier New"/>
                <a:cs typeface="Courier New"/>
                <a:sym typeface="Courier New"/>
              </a:rPr>
              <a:t>randall.c</a:t>
            </a:r>
            <a:r>
              <a:t> into 4 separate files</a:t>
            </a:r>
          </a:p>
          <a:p>
            <a:pPr>
              <a:lnSpc>
                <a:spcPct val="90000"/>
              </a:lnSpc>
            </a:pPr>
            <a:r>
              <a:t>Stitch the files together via static and dynamic linking to create the program</a:t>
            </a:r>
          </a:p>
          <a:p>
            <a:pPr>
              <a:lnSpc>
                <a:spcPct val="90000"/>
              </a:lnSpc>
              <a:defRPr>
                <a:latin typeface="Courier New"/>
                <a:ea typeface="Courier New"/>
                <a:cs typeface="Courier New"/>
                <a:sym typeface="Courier New"/>
              </a:defRPr>
            </a:pPr>
            <a:r>
              <a:t>randmain.c</a:t>
            </a:r>
            <a:r>
              <a:rPr>
                <a:latin typeface="+mn-lt"/>
                <a:ea typeface="+mn-ea"/>
                <a:cs typeface="+mn-cs"/>
                <a:sym typeface="Calibri"/>
              </a:rPr>
              <a:t> must use </a:t>
            </a:r>
            <a:r>
              <a:rPr i="1">
                <a:latin typeface="+mn-lt"/>
                <a:ea typeface="+mn-ea"/>
                <a:cs typeface="+mn-cs"/>
                <a:sym typeface="Calibri"/>
              </a:rPr>
              <a:t>dynamic loading, dynamic linking</a:t>
            </a:r>
            <a:r>
              <a:rPr>
                <a:latin typeface="+mn-lt"/>
                <a:ea typeface="+mn-ea"/>
                <a:cs typeface="+mn-cs"/>
                <a:sym typeface="Calibri"/>
              </a:rPr>
              <a:t> to link up with </a:t>
            </a:r>
            <a:r>
              <a:t>randlibhw.c</a:t>
            </a:r>
            <a:r>
              <a:rPr>
                <a:latin typeface="+mn-lt"/>
                <a:ea typeface="+mn-ea"/>
                <a:cs typeface="+mn-cs"/>
                <a:sym typeface="Calibri"/>
              </a:rPr>
              <a:t> and </a:t>
            </a:r>
            <a:r>
              <a:t>randlibsw.c</a:t>
            </a:r>
            <a:r>
              <a:rPr>
                <a:latin typeface="+mn-lt"/>
                <a:ea typeface="+mn-ea"/>
                <a:cs typeface="+mn-cs"/>
                <a:sym typeface="Calibri"/>
              </a:rPr>
              <a:t> (using </a:t>
            </a:r>
            <a:r>
              <a:t>randlib.h</a:t>
            </a:r>
            <a:r>
              <a:rPr>
                <a:latin typeface="+mn-lt"/>
                <a:ea typeface="+mn-ea"/>
                <a:cs typeface="+mn-cs"/>
                <a:sym typeface="Calibri"/>
              </a:rPr>
              <a:t>)</a:t>
            </a:r>
            <a:endParaRPr>
              <a:latin typeface="+mn-lt"/>
              <a:ea typeface="+mn-ea"/>
              <a:cs typeface="+mn-cs"/>
              <a:sym typeface="Calibri"/>
            </a:endParaRPr>
          </a:p>
          <a:p>
            <a:pPr>
              <a:lnSpc>
                <a:spcPct val="90000"/>
              </a:lnSpc>
            </a:pPr>
            <a:r>
              <a:t>Write the </a:t>
            </a:r>
            <a:r>
              <a:rPr>
                <a:latin typeface="Courier New"/>
                <a:ea typeface="Courier New"/>
                <a:cs typeface="Courier New"/>
                <a:sym typeface="Courier New"/>
              </a:rPr>
              <a:t>randmain.mk</a:t>
            </a:r>
            <a:r>
              <a:t> makefile to do the linking</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03">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30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30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30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03"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title"/>
          </p:nvPr>
        </p:nvSpPr>
        <p:spPr>
          <a:xfrm>
            <a:off x="460655" y="277286"/>
            <a:ext cx="8222691" cy="1142042"/>
          </a:xfrm>
          <a:prstGeom prst="rect">
            <a:avLst/>
          </a:prstGeom>
        </p:spPr>
        <p:txBody>
          <a:bodyPr/>
          <a:lstStyle/>
          <a:p>
            <a:pPr/>
            <a:r>
              <a:t>Homework 8</a:t>
            </a:r>
          </a:p>
        </p:txBody>
      </p:sp>
      <p:sp>
        <p:nvSpPr>
          <p:cNvPr id="306" name="Shape 306"/>
          <p:cNvSpPr/>
          <p:nvPr>
            <p:ph type="body" idx="1"/>
          </p:nvPr>
        </p:nvSpPr>
        <p:spPr>
          <a:xfrm>
            <a:off x="460655" y="1601735"/>
            <a:ext cx="8222691" cy="4522165"/>
          </a:xfrm>
          <a:prstGeom prst="rect">
            <a:avLst/>
          </a:prstGeom>
        </p:spPr>
        <p:txBody>
          <a:bodyPr/>
          <a:lstStyle/>
          <a:p>
            <a:pPr marL="307427" indent="-307427">
              <a:lnSpc>
                <a:spcPct val="90000"/>
              </a:lnSpc>
              <a:spcBef>
                <a:spcPts val="600"/>
              </a:spcBef>
              <a:defRPr sz="2600"/>
            </a:pPr>
            <a:r>
              <a:t>randall.c outputs N random bytes of data</a:t>
            </a:r>
          </a:p>
          <a:p>
            <a:pPr lvl="1" marL="708660" indent="-251460">
              <a:lnSpc>
                <a:spcPct val="90000"/>
              </a:lnSpc>
              <a:spcBef>
                <a:spcPts val="500"/>
              </a:spcBef>
              <a:defRPr sz="2200"/>
            </a:pPr>
            <a:r>
              <a:t>Look at the code and understand it </a:t>
            </a:r>
          </a:p>
          <a:p>
            <a:pPr lvl="2" marL="1122217" indent="-207817">
              <a:lnSpc>
                <a:spcPct val="90000"/>
              </a:lnSpc>
              <a:spcBef>
                <a:spcPts val="400"/>
              </a:spcBef>
              <a:defRPr sz="2000"/>
            </a:pPr>
            <a:r>
              <a:t>Helper functions that check if hardware random number generator is available, and if it is, generates number</a:t>
            </a:r>
          </a:p>
          <a:p>
            <a:pPr lvl="3" marL="1574800" indent="-203200">
              <a:lnSpc>
                <a:spcPct val="90000"/>
              </a:lnSpc>
              <a:spcBef>
                <a:spcPts val="300"/>
              </a:spcBef>
              <a:defRPr sz="1600"/>
            </a:pPr>
            <a:r>
              <a:t>Hw RNG exists if RDRAND instruction exists</a:t>
            </a:r>
          </a:p>
          <a:p>
            <a:pPr lvl="3" marL="1574800" indent="-203200">
              <a:lnSpc>
                <a:spcPct val="90000"/>
              </a:lnSpc>
              <a:spcBef>
                <a:spcPts val="300"/>
              </a:spcBef>
              <a:defRPr sz="1600"/>
            </a:pPr>
            <a:r>
              <a:t>Uses cpuid to check whether CPU supports RDRAND (30</a:t>
            </a:r>
            <a:r>
              <a:rPr baseline="29750"/>
              <a:t>th</a:t>
            </a:r>
            <a:r>
              <a:t> bit of ECX register is set)</a:t>
            </a:r>
          </a:p>
          <a:p>
            <a:pPr lvl="2" marL="1122217" indent="-207817">
              <a:lnSpc>
                <a:spcPct val="90000"/>
              </a:lnSpc>
              <a:spcBef>
                <a:spcPts val="400"/>
              </a:spcBef>
              <a:defRPr sz="2000"/>
            </a:pPr>
            <a:r>
              <a:t>Helper functions to generate random numbers using software implementation (/dev/urandom)</a:t>
            </a:r>
          </a:p>
          <a:p>
            <a:pPr lvl="2" marL="1122217" indent="-207817">
              <a:lnSpc>
                <a:spcPct val="90000"/>
              </a:lnSpc>
              <a:spcBef>
                <a:spcPts val="400"/>
              </a:spcBef>
              <a:defRPr sz="2000"/>
            </a:pPr>
            <a:r>
              <a:t>main function</a:t>
            </a:r>
          </a:p>
          <a:p>
            <a:pPr lvl="3" marL="1574800" indent="-203200">
              <a:lnSpc>
                <a:spcPct val="90000"/>
              </a:lnSpc>
              <a:spcBef>
                <a:spcPts val="300"/>
              </a:spcBef>
              <a:defRPr sz="1600"/>
            </a:pPr>
            <a:r>
              <a:t>Checks number of arguments (name of program, N)</a:t>
            </a:r>
          </a:p>
          <a:p>
            <a:pPr lvl="3" marL="1574800" indent="-203200">
              <a:lnSpc>
                <a:spcPct val="90000"/>
              </a:lnSpc>
              <a:spcBef>
                <a:spcPts val="300"/>
              </a:spcBef>
              <a:defRPr sz="1600"/>
            </a:pPr>
            <a:r>
              <a:t>Converts N to long integer, prints error message otherwise</a:t>
            </a:r>
          </a:p>
          <a:p>
            <a:pPr lvl="3" marL="1574800" indent="-203200">
              <a:lnSpc>
                <a:spcPct val="90000"/>
              </a:lnSpc>
              <a:spcBef>
                <a:spcPts val="300"/>
              </a:spcBef>
              <a:defRPr sz="1600"/>
            </a:pPr>
            <a:r>
              <a:t>Uses helper functions to generate random number using hw/sw </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06">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306">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306">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306">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306">
                                            <p:txEl>
                                              <p:pRg st="4" end="4"/>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306">
                                            <p:txEl>
                                              <p:pRg st="5" end="5"/>
                                            </p:txEl>
                                          </p:spTgt>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1" fill="hold">
                                  <p:stCondLst>
                                    <p:cond delay="0"/>
                                  </p:stCondLst>
                                  <p:iterate type="el" backwards="0">
                                    <p:tmAbs val="0"/>
                                  </p:iterate>
                                  <p:childTnLst>
                                    <p:set>
                                      <p:cBhvr>
                                        <p:cTn id="26" fill="hold"/>
                                        <p:tgtEl>
                                          <p:spTgt spid="306">
                                            <p:txEl>
                                              <p:pRg st="6" end="6"/>
                                            </p:txEl>
                                          </p:spTgt>
                                        </p:tgtEl>
                                        <p:attrNameLst>
                                          <p:attrName>style.visibility</p:attrName>
                                        </p:attrNameLst>
                                      </p:cBhvr>
                                      <p:to>
                                        <p:strVal val="visible"/>
                                      </p:to>
                                    </p:set>
                                  </p:childTnLst>
                                </p:cTn>
                              </p:par>
                            </p:childTnLst>
                          </p:cTn>
                        </p:par>
                        <p:par>
                          <p:cTn id="27" fill="hold">
                            <p:stCondLst>
                              <p:cond delay="0"/>
                            </p:stCondLst>
                            <p:childTnLst>
                              <p:par>
                                <p:cTn id="28" presetClass="entr" nodeType="afterEffect" presetSubtype="0" presetID="1" grpId="1" fill="hold">
                                  <p:stCondLst>
                                    <p:cond delay="0"/>
                                  </p:stCondLst>
                                  <p:iterate type="el" backwards="0">
                                    <p:tmAbs val="0"/>
                                  </p:iterate>
                                  <p:childTnLst>
                                    <p:set>
                                      <p:cBhvr>
                                        <p:cTn id="29" fill="hold"/>
                                        <p:tgtEl>
                                          <p:spTgt spid="306">
                                            <p:txEl>
                                              <p:pRg st="7" end="7"/>
                                            </p:txEl>
                                          </p:spTgt>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1" fill="hold">
                                  <p:stCondLst>
                                    <p:cond delay="0"/>
                                  </p:stCondLst>
                                  <p:iterate type="el" backwards="0">
                                    <p:tmAbs val="0"/>
                                  </p:iterate>
                                  <p:childTnLst>
                                    <p:set>
                                      <p:cBhvr>
                                        <p:cTn id="32" fill="hold"/>
                                        <p:tgtEl>
                                          <p:spTgt spid="306">
                                            <p:txEl>
                                              <p:pRg st="8" end="8"/>
                                            </p:txEl>
                                          </p:spTgt>
                                        </p:tgtEl>
                                        <p:attrNameLst>
                                          <p:attrName>style.visibility</p:attrName>
                                        </p:attrNameLst>
                                      </p:cBhvr>
                                      <p:to>
                                        <p:strVal val="visible"/>
                                      </p:to>
                                    </p:set>
                                  </p:childTnLst>
                                </p:cTn>
                              </p:par>
                            </p:childTnLst>
                          </p:cTn>
                        </p:par>
                        <p:par>
                          <p:cTn id="33" fill="hold">
                            <p:stCondLst>
                              <p:cond delay="0"/>
                            </p:stCondLst>
                            <p:childTnLst>
                              <p:par>
                                <p:cTn id="34" presetClass="entr" nodeType="afterEffect" presetSubtype="0" presetID="1" grpId="1" fill="hold">
                                  <p:stCondLst>
                                    <p:cond delay="0"/>
                                  </p:stCondLst>
                                  <p:iterate type="el" backwards="0">
                                    <p:tmAbs val="0"/>
                                  </p:iterate>
                                  <p:childTnLst>
                                    <p:set>
                                      <p:cBhvr>
                                        <p:cTn id="35" fill="hold"/>
                                        <p:tgtEl>
                                          <p:spTgt spid="306">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06"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Shape 308"/>
          <p:cNvSpPr/>
          <p:nvPr>
            <p:ph type="title"/>
          </p:nvPr>
        </p:nvSpPr>
        <p:spPr>
          <a:xfrm>
            <a:off x="460655" y="277286"/>
            <a:ext cx="8222691" cy="1142042"/>
          </a:xfrm>
          <a:prstGeom prst="rect">
            <a:avLst/>
          </a:prstGeom>
        </p:spPr>
        <p:txBody>
          <a:bodyPr/>
          <a:lstStyle/>
          <a:p>
            <a:pPr/>
            <a:r>
              <a:t>Homework 8</a:t>
            </a:r>
          </a:p>
        </p:txBody>
      </p:sp>
      <p:sp>
        <p:nvSpPr>
          <p:cNvPr id="309" name="Shape 309"/>
          <p:cNvSpPr/>
          <p:nvPr>
            <p:ph type="body" idx="1"/>
          </p:nvPr>
        </p:nvSpPr>
        <p:spPr>
          <a:xfrm>
            <a:off x="460655" y="1601735"/>
            <a:ext cx="8222691" cy="4522165"/>
          </a:xfrm>
          <a:prstGeom prst="rect">
            <a:avLst/>
          </a:prstGeom>
        </p:spPr>
        <p:txBody>
          <a:bodyPr/>
          <a:lstStyle/>
          <a:p>
            <a:pPr marL="254533" indent="-254533" defTabSz="777239">
              <a:lnSpc>
                <a:spcPct val="90000"/>
              </a:lnSpc>
              <a:spcBef>
                <a:spcPts val="500"/>
              </a:spcBef>
              <a:defRPr sz="1600"/>
            </a:pPr>
            <a:r>
              <a:t>Divide randall.c into dynamically linked modules and a main program</a:t>
            </a:r>
          </a:p>
          <a:p>
            <a:pPr lvl="1" marL="602049" indent="-213429" defTabSz="777239">
              <a:lnSpc>
                <a:spcPct val="90000"/>
              </a:lnSpc>
              <a:spcBef>
                <a:spcPts val="400"/>
              </a:spcBef>
              <a:defRPr sz="1600"/>
            </a:pPr>
            <a:r>
              <a:t>Don’t want resulting executable to load code that it doesn't need (dynamic loading)</a:t>
            </a:r>
          </a:p>
          <a:p>
            <a:pPr lvl="2" marL="957232" indent="-179992" defTabSz="777239">
              <a:lnSpc>
                <a:spcPct val="90000"/>
              </a:lnSpc>
              <a:spcBef>
                <a:spcPts val="300"/>
              </a:spcBef>
              <a:defRPr b="1" sz="1600"/>
            </a:pPr>
            <a:r>
              <a:t>randcpuid.c</a:t>
            </a:r>
            <a:r>
              <a:rPr b="0"/>
              <a:t>: </a:t>
            </a:r>
            <a:r>
              <a:rPr b="0">
                <a:latin typeface="Times New Roman"/>
                <a:ea typeface="Times New Roman"/>
                <a:cs typeface="Times New Roman"/>
                <a:sym typeface="Times New Roman"/>
              </a:rPr>
              <a:t>contains code that determines whether the current CPU has the RDRAND instruction. Should include randcpuid.h and include interface described by it.</a:t>
            </a:r>
          </a:p>
          <a:p>
            <a:pPr lvl="2" marL="957232" indent="-179992" defTabSz="777239">
              <a:lnSpc>
                <a:spcPct val="90000"/>
              </a:lnSpc>
              <a:spcBef>
                <a:spcPts val="300"/>
              </a:spcBef>
              <a:defRPr b="1" sz="1600">
                <a:latin typeface="Times New Roman"/>
                <a:ea typeface="Times New Roman"/>
                <a:cs typeface="Times New Roman"/>
                <a:sym typeface="Times New Roman"/>
              </a:defRPr>
            </a:pPr>
            <a:r>
              <a:t>randlibhw.c</a:t>
            </a:r>
            <a:r>
              <a:rPr b="0"/>
              <a:t>: contains the hardware implementation of the random number generator. Should include randlib.h and implement the interface described by it.</a:t>
            </a:r>
          </a:p>
          <a:p>
            <a:pPr lvl="2" marL="951777" indent="-174537" defTabSz="777239">
              <a:lnSpc>
                <a:spcPct val="90000"/>
              </a:lnSpc>
              <a:spcBef>
                <a:spcPts val="200"/>
              </a:spcBef>
              <a:defRPr b="1" sz="1600">
                <a:latin typeface="Times New Roman"/>
                <a:ea typeface="Times New Roman"/>
                <a:cs typeface="Times New Roman"/>
                <a:sym typeface="Times New Roman"/>
              </a:defRPr>
            </a:pPr>
            <a:r>
              <a:t>randlibsw.c</a:t>
            </a:r>
            <a:r>
              <a:rPr b="0"/>
              <a:t>: contains the software implementation of the random number generator. Should include randlib.h and implement the interface described by it.</a:t>
            </a:r>
          </a:p>
          <a:p>
            <a:pPr lvl="2" marL="951777" indent="-174537" defTabSz="777239">
              <a:lnSpc>
                <a:spcPct val="90000"/>
              </a:lnSpc>
              <a:spcBef>
                <a:spcPts val="200"/>
              </a:spcBef>
              <a:defRPr b="1" sz="1600">
                <a:latin typeface="Times New Roman"/>
                <a:ea typeface="Times New Roman"/>
                <a:cs typeface="Times New Roman"/>
                <a:sym typeface="Times New Roman"/>
              </a:defRPr>
            </a:pPr>
            <a:r>
              <a:t>randmain.c</a:t>
            </a:r>
            <a:r>
              <a:rPr b="0"/>
              <a:t>: contains the main program that glues together everything else. Should include randcpuid.h (as the corresponding module should be linked statically) but not randlib.h (as the corresponding module should be linked after main starts up). Depending on whether the hardware supports the RDRAND instruction, this main program should dynamically load the hardware-oriented or software-oriented implementation of randlib. </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09">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309">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309">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309">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309">
                                            <p:txEl>
                                              <p:pRg st="4" end="4"/>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309">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09"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xfrm>
            <a:off x="457200" y="274638"/>
            <a:ext cx="8229600" cy="1143001"/>
          </a:xfrm>
          <a:prstGeom prst="rect">
            <a:avLst/>
          </a:prstGeom>
        </p:spPr>
        <p:txBody>
          <a:bodyPr/>
          <a:lstStyle/>
          <a:p>
            <a:pPr/>
            <a:r>
              <a:t>Linking and Loading</a:t>
            </a:r>
          </a:p>
        </p:txBody>
      </p:sp>
      <p:sp>
        <p:nvSpPr>
          <p:cNvPr id="157" name="Shape 157"/>
          <p:cNvSpPr/>
          <p:nvPr>
            <p:ph type="body" idx="1"/>
          </p:nvPr>
        </p:nvSpPr>
        <p:spPr>
          <a:xfrm>
            <a:off x="457200" y="1600200"/>
            <a:ext cx="8229600" cy="4525963"/>
          </a:xfrm>
          <a:prstGeom prst="rect">
            <a:avLst/>
          </a:prstGeom>
        </p:spPr>
        <p:txBody>
          <a:bodyPr/>
          <a:lstStyle/>
          <a:p>
            <a:pPr marL="280734" indent="-280734" algn="just" defTabSz="457200">
              <a:spcBef>
                <a:spcPts val="0"/>
              </a:spcBef>
              <a:buFontTx/>
              <a:defRPr sz="2800">
                <a:solidFill>
                  <a:srgbClr val="323333"/>
                </a:solidFill>
                <a:latin typeface="Arial Unicode MS"/>
                <a:ea typeface="Arial Unicode MS"/>
                <a:cs typeface="Arial Unicode MS"/>
                <a:sym typeface="Arial Unicode MS"/>
              </a:defRPr>
            </a:pPr>
            <a:r>
              <a:t>Program life cycle: </a:t>
            </a:r>
          </a:p>
          <a:p>
            <a:pPr lvl="2" marL="0" indent="457200" algn="just" defTabSz="457200">
              <a:spcBef>
                <a:spcPts val="0"/>
              </a:spcBef>
              <a:buSzTx/>
              <a:buNone/>
              <a:defRPr sz="2800">
                <a:solidFill>
                  <a:srgbClr val="323333"/>
                </a:solidFill>
                <a:latin typeface="Arial Unicode MS"/>
                <a:ea typeface="Arial Unicode MS"/>
                <a:cs typeface="Arial Unicode MS"/>
                <a:sym typeface="Arial Unicode MS"/>
              </a:defRPr>
            </a:pPr>
            <a:r>
              <a:t>write -&gt; compile -&gt; link -&gt; load -&gt; execute</a:t>
            </a:r>
          </a:p>
          <a:p>
            <a:pPr>
              <a:spcBef>
                <a:spcPts val="600"/>
              </a:spcBef>
              <a:defRPr sz="2800">
                <a:latin typeface="Arial Unicode MS"/>
                <a:ea typeface="Arial Unicode MS"/>
                <a:cs typeface="Arial Unicode MS"/>
                <a:sym typeface="Arial Unicode MS"/>
              </a:defRPr>
            </a:pPr>
            <a:r>
              <a:t>Linker collects procedures and links them together  - multiple object files into one executable</a:t>
            </a:r>
          </a:p>
          <a:p>
            <a:pPr>
              <a:spcBef>
                <a:spcPts val="600"/>
              </a:spcBef>
              <a:defRPr sz="2800">
                <a:latin typeface="Arial Unicode MS"/>
                <a:ea typeface="Arial Unicode MS"/>
                <a:cs typeface="Arial Unicode MS"/>
                <a:sym typeface="Arial Unicode MS"/>
              </a:defRPr>
            </a:pPr>
            <a:r>
              <a:t>Loading: This refers to copying a program image from hard disk to the main memory in order to put the program in a ready-to-run state.</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7">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57">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57">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5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7"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61" name="Group 161"/>
          <p:cNvGrpSpPr/>
          <p:nvPr/>
        </p:nvGrpSpPr>
        <p:grpSpPr>
          <a:xfrm>
            <a:off x="914400" y="2057400"/>
            <a:ext cx="914400" cy="914400"/>
            <a:chOff x="0" y="0"/>
            <a:chExt cx="914400" cy="914400"/>
          </a:xfrm>
        </p:grpSpPr>
        <p:sp>
          <p:nvSpPr>
            <p:cNvPr id="159" name="Shape 159"/>
            <p:cNvSpPr/>
            <p:nvPr/>
          </p:nvSpPr>
          <p:spPr>
            <a:xfrm>
              <a:off x="0" y="0"/>
              <a:ext cx="914400" cy="914400"/>
            </a:xfrm>
            <a:prstGeom prst="rect">
              <a:avLst/>
            </a:prstGeom>
            <a:solidFill>
              <a:schemeClr val="accent1"/>
            </a:solidFill>
            <a:ln w="9525" cap="flat">
              <a:solidFill>
                <a:srgbClr val="000000"/>
              </a:solidFill>
              <a:prstDash val="solid"/>
              <a:miter lim="8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160" name="Shape 160"/>
            <p:cNvSpPr/>
            <p:nvPr/>
          </p:nvSpPr>
          <p:spPr>
            <a:xfrm>
              <a:off x="37280" y="144778"/>
              <a:ext cx="839832" cy="624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lgn="ctr">
                <a:defRPr>
                  <a:latin typeface="+mn-lt"/>
                  <a:ea typeface="+mn-ea"/>
                  <a:cs typeface="+mn-cs"/>
                  <a:sym typeface="Calibri"/>
                </a:defRPr>
              </a:pPr>
              <a:r>
                <a:t>source</a:t>
              </a:r>
            </a:p>
            <a:p>
              <a:pPr algn="ctr">
                <a:defRPr>
                  <a:latin typeface="+mn-lt"/>
                  <a:ea typeface="+mn-ea"/>
                  <a:cs typeface="+mn-cs"/>
                  <a:sym typeface="Calibri"/>
                </a:defRPr>
              </a:pPr>
              <a:r>
                <a:t>code</a:t>
              </a:r>
            </a:p>
          </p:txBody>
        </p:sp>
      </p:grpSp>
      <p:grpSp>
        <p:nvGrpSpPr>
          <p:cNvPr id="164" name="Group 164"/>
          <p:cNvGrpSpPr/>
          <p:nvPr/>
        </p:nvGrpSpPr>
        <p:grpSpPr>
          <a:xfrm>
            <a:off x="3886200" y="2057400"/>
            <a:ext cx="914400" cy="914400"/>
            <a:chOff x="0" y="0"/>
            <a:chExt cx="914400" cy="914400"/>
          </a:xfrm>
        </p:grpSpPr>
        <p:sp>
          <p:nvSpPr>
            <p:cNvPr id="162" name="Shape 162"/>
            <p:cNvSpPr/>
            <p:nvPr/>
          </p:nvSpPr>
          <p:spPr>
            <a:xfrm>
              <a:off x="0" y="0"/>
              <a:ext cx="914400" cy="914400"/>
            </a:xfrm>
            <a:prstGeom prst="rect">
              <a:avLst/>
            </a:prstGeom>
            <a:solidFill>
              <a:schemeClr val="accent1"/>
            </a:solidFill>
            <a:ln w="9525" cap="flat">
              <a:solidFill>
                <a:srgbClr val="000000"/>
              </a:solidFill>
              <a:prstDash val="solid"/>
              <a:miter lim="8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163" name="Shape 163"/>
            <p:cNvSpPr/>
            <p:nvPr/>
          </p:nvSpPr>
          <p:spPr>
            <a:xfrm>
              <a:off x="39514" y="144778"/>
              <a:ext cx="835366" cy="624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lgn="ctr">
                <a:defRPr>
                  <a:latin typeface="+mn-lt"/>
                  <a:ea typeface="+mn-ea"/>
                  <a:cs typeface="+mn-cs"/>
                  <a:sym typeface="Calibri"/>
                </a:defRPr>
              </a:pPr>
              <a:r>
                <a:t>object</a:t>
              </a:r>
            </a:p>
            <a:p>
              <a:pPr algn="ctr">
                <a:defRPr>
                  <a:latin typeface="+mn-lt"/>
                  <a:ea typeface="+mn-ea"/>
                  <a:cs typeface="+mn-cs"/>
                  <a:sym typeface="Calibri"/>
                </a:defRPr>
              </a:pPr>
              <a:r>
                <a:t>code</a:t>
              </a:r>
            </a:p>
          </p:txBody>
        </p:sp>
      </p:grpSp>
      <p:grpSp>
        <p:nvGrpSpPr>
          <p:cNvPr id="167" name="Group 167"/>
          <p:cNvGrpSpPr/>
          <p:nvPr/>
        </p:nvGrpSpPr>
        <p:grpSpPr>
          <a:xfrm>
            <a:off x="3886200" y="4114800"/>
            <a:ext cx="914400" cy="914400"/>
            <a:chOff x="0" y="0"/>
            <a:chExt cx="914400" cy="914400"/>
          </a:xfrm>
        </p:grpSpPr>
        <p:sp>
          <p:nvSpPr>
            <p:cNvPr id="165" name="Shape 165"/>
            <p:cNvSpPr/>
            <p:nvPr/>
          </p:nvSpPr>
          <p:spPr>
            <a:xfrm>
              <a:off x="0" y="0"/>
              <a:ext cx="914400" cy="914400"/>
            </a:xfrm>
            <a:prstGeom prst="rect">
              <a:avLst/>
            </a:prstGeom>
            <a:solidFill>
              <a:schemeClr val="accent1"/>
            </a:solidFill>
            <a:ln w="9525" cap="flat">
              <a:solidFill>
                <a:srgbClr val="000000"/>
              </a:solidFill>
              <a:prstDash val="solid"/>
              <a:miter lim="8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166" name="Shape 166"/>
            <p:cNvSpPr/>
            <p:nvPr/>
          </p:nvSpPr>
          <p:spPr>
            <a:xfrm>
              <a:off x="39514" y="11428"/>
              <a:ext cx="835366" cy="8915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lgn="ctr">
                <a:defRPr>
                  <a:latin typeface="+mn-lt"/>
                  <a:ea typeface="+mn-ea"/>
                  <a:cs typeface="+mn-cs"/>
                  <a:sym typeface="Calibri"/>
                </a:defRPr>
              </a:pPr>
              <a:r>
                <a:t>object</a:t>
              </a:r>
            </a:p>
            <a:p>
              <a:pPr algn="ctr">
                <a:defRPr>
                  <a:latin typeface="+mn-lt"/>
                  <a:ea typeface="+mn-ea"/>
                  <a:cs typeface="+mn-cs"/>
                  <a:sym typeface="Calibri"/>
                </a:defRPr>
              </a:pPr>
              <a:r>
                <a:t>code</a:t>
              </a:r>
            </a:p>
            <a:p>
              <a:pPr algn="ctr">
                <a:defRPr>
                  <a:latin typeface="+mn-lt"/>
                  <a:ea typeface="+mn-ea"/>
                  <a:cs typeface="+mn-cs"/>
                  <a:sym typeface="Calibri"/>
                </a:defRPr>
              </a:pPr>
              <a:r>
                <a:t>library</a:t>
              </a:r>
            </a:p>
          </p:txBody>
        </p:sp>
      </p:grpSp>
      <p:grpSp>
        <p:nvGrpSpPr>
          <p:cNvPr id="170" name="Group 170"/>
          <p:cNvGrpSpPr/>
          <p:nvPr/>
        </p:nvGrpSpPr>
        <p:grpSpPr>
          <a:xfrm>
            <a:off x="7162800" y="3200400"/>
            <a:ext cx="1447800" cy="914400"/>
            <a:chOff x="0" y="0"/>
            <a:chExt cx="1447800" cy="914400"/>
          </a:xfrm>
        </p:grpSpPr>
        <p:sp>
          <p:nvSpPr>
            <p:cNvPr id="168" name="Shape 168"/>
            <p:cNvSpPr/>
            <p:nvPr/>
          </p:nvSpPr>
          <p:spPr>
            <a:xfrm>
              <a:off x="0" y="0"/>
              <a:ext cx="1447800" cy="914400"/>
            </a:xfrm>
            <a:prstGeom prst="rect">
              <a:avLst/>
            </a:prstGeom>
            <a:solidFill>
              <a:schemeClr val="accent1"/>
            </a:solidFill>
            <a:ln w="9525" cap="flat">
              <a:solidFill>
                <a:srgbClr val="000000"/>
              </a:solidFill>
              <a:prstDash val="solid"/>
              <a:miter lim="8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169" name="Shape 169"/>
            <p:cNvSpPr/>
            <p:nvPr/>
          </p:nvSpPr>
          <p:spPr>
            <a:xfrm>
              <a:off x="71308" y="144778"/>
              <a:ext cx="1305179" cy="624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lgn="ctr">
                <a:defRPr>
                  <a:latin typeface="+mn-lt"/>
                  <a:ea typeface="+mn-ea"/>
                  <a:cs typeface="+mn-cs"/>
                  <a:sym typeface="Calibri"/>
                </a:defRPr>
              </a:pPr>
              <a:r>
                <a:t>executable</a:t>
              </a:r>
            </a:p>
            <a:p>
              <a:pPr algn="ctr">
                <a:defRPr>
                  <a:latin typeface="+mn-lt"/>
                  <a:ea typeface="+mn-ea"/>
                  <a:cs typeface="+mn-cs"/>
                  <a:sym typeface="Calibri"/>
                </a:defRPr>
              </a:pPr>
              <a:r>
                <a:t>file</a:t>
              </a:r>
            </a:p>
          </p:txBody>
        </p:sp>
      </p:grpSp>
      <p:grpSp>
        <p:nvGrpSpPr>
          <p:cNvPr id="173" name="Group 173"/>
          <p:cNvGrpSpPr/>
          <p:nvPr/>
        </p:nvGrpSpPr>
        <p:grpSpPr>
          <a:xfrm>
            <a:off x="2286000" y="2057400"/>
            <a:ext cx="1219200" cy="914400"/>
            <a:chOff x="0" y="0"/>
            <a:chExt cx="1219200" cy="914400"/>
          </a:xfrm>
        </p:grpSpPr>
        <p:sp>
          <p:nvSpPr>
            <p:cNvPr id="171" name="Shape 171"/>
            <p:cNvSpPr/>
            <p:nvPr/>
          </p:nvSpPr>
          <p:spPr>
            <a:xfrm>
              <a:off x="0" y="0"/>
              <a:ext cx="1219200" cy="914400"/>
            </a:xfrm>
            <a:prstGeom prst="ellipse">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172" name="Shape 172"/>
            <p:cNvSpPr/>
            <p:nvPr/>
          </p:nvSpPr>
          <p:spPr>
            <a:xfrm>
              <a:off x="107975" y="278129"/>
              <a:ext cx="1003245"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lvl1pPr algn="ctr">
                <a:defRPr>
                  <a:latin typeface="+mn-lt"/>
                  <a:ea typeface="+mn-ea"/>
                  <a:cs typeface="+mn-cs"/>
                  <a:sym typeface="Calibri"/>
                </a:defRPr>
              </a:lvl1pPr>
            </a:lstStyle>
            <a:p>
              <a:pPr/>
              <a:r>
                <a:t>compiler</a:t>
              </a:r>
            </a:p>
          </p:txBody>
        </p:sp>
      </p:grpSp>
      <p:sp>
        <p:nvSpPr>
          <p:cNvPr id="174" name="Shape 174"/>
          <p:cNvSpPr/>
          <p:nvPr/>
        </p:nvSpPr>
        <p:spPr>
          <a:xfrm>
            <a:off x="1828799" y="2514600"/>
            <a:ext cx="457203" cy="0"/>
          </a:xfrm>
          <a:prstGeom prst="line">
            <a:avLst/>
          </a:prstGeom>
          <a:ln>
            <a:solidFill>
              <a:srgbClr val="000000"/>
            </a:solidFill>
            <a:tailEnd type="triangle"/>
          </a:ln>
        </p:spPr>
        <p:txBody>
          <a:bodyPr lIns="45718" tIns="45718" rIns="45718" bIns="45718"/>
          <a:lstStyle/>
          <a:p>
            <a:pPr/>
          </a:p>
        </p:txBody>
      </p:sp>
      <p:sp>
        <p:nvSpPr>
          <p:cNvPr id="175" name="Shape 175"/>
          <p:cNvSpPr/>
          <p:nvPr/>
        </p:nvSpPr>
        <p:spPr>
          <a:xfrm>
            <a:off x="3505198" y="2514600"/>
            <a:ext cx="381003" cy="0"/>
          </a:xfrm>
          <a:prstGeom prst="line">
            <a:avLst/>
          </a:prstGeom>
          <a:ln>
            <a:solidFill>
              <a:srgbClr val="000000"/>
            </a:solidFill>
            <a:tailEnd type="triangle"/>
          </a:ln>
        </p:spPr>
        <p:txBody>
          <a:bodyPr lIns="45718" tIns="45718" rIns="45718" bIns="45718"/>
          <a:lstStyle/>
          <a:p>
            <a:pPr/>
          </a:p>
        </p:txBody>
      </p:sp>
      <p:grpSp>
        <p:nvGrpSpPr>
          <p:cNvPr id="178" name="Group 178"/>
          <p:cNvGrpSpPr/>
          <p:nvPr/>
        </p:nvGrpSpPr>
        <p:grpSpPr>
          <a:xfrm>
            <a:off x="5257800" y="3124200"/>
            <a:ext cx="1371600" cy="914400"/>
            <a:chOff x="0" y="0"/>
            <a:chExt cx="1371600" cy="914400"/>
          </a:xfrm>
        </p:grpSpPr>
        <p:sp>
          <p:nvSpPr>
            <p:cNvPr id="176" name="Shape 176"/>
            <p:cNvSpPr/>
            <p:nvPr/>
          </p:nvSpPr>
          <p:spPr>
            <a:xfrm>
              <a:off x="0" y="0"/>
              <a:ext cx="1371600" cy="914400"/>
            </a:xfrm>
            <a:prstGeom prst="ellipse">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177" name="Shape 177"/>
            <p:cNvSpPr/>
            <p:nvPr/>
          </p:nvSpPr>
          <p:spPr>
            <a:xfrm>
              <a:off x="340556" y="278129"/>
              <a:ext cx="690482"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lvl1pPr algn="ctr">
                <a:defRPr>
                  <a:latin typeface="+mn-lt"/>
                  <a:ea typeface="+mn-ea"/>
                  <a:cs typeface="+mn-cs"/>
                  <a:sym typeface="Calibri"/>
                </a:defRPr>
              </a:lvl1pPr>
            </a:lstStyle>
            <a:p>
              <a:pPr/>
              <a:r>
                <a:t>linker</a:t>
              </a:r>
            </a:p>
          </p:txBody>
        </p:sp>
      </p:grpSp>
      <p:sp>
        <p:nvSpPr>
          <p:cNvPr id="179" name="Shape 179"/>
          <p:cNvSpPr/>
          <p:nvPr/>
        </p:nvSpPr>
        <p:spPr>
          <a:xfrm>
            <a:off x="4800598" y="2438399"/>
            <a:ext cx="762004" cy="762004"/>
          </a:xfrm>
          <a:prstGeom prst="line">
            <a:avLst/>
          </a:prstGeom>
          <a:ln>
            <a:solidFill>
              <a:srgbClr val="000000"/>
            </a:solidFill>
            <a:tailEnd type="triangle"/>
          </a:ln>
        </p:spPr>
        <p:txBody>
          <a:bodyPr lIns="45718" tIns="45718" rIns="45718" bIns="45718"/>
          <a:lstStyle/>
          <a:p>
            <a:pPr/>
          </a:p>
        </p:txBody>
      </p:sp>
      <p:sp>
        <p:nvSpPr>
          <p:cNvPr id="180" name="Shape 180"/>
          <p:cNvSpPr/>
          <p:nvPr/>
        </p:nvSpPr>
        <p:spPr>
          <a:xfrm flipV="1">
            <a:off x="4800598" y="3886198"/>
            <a:ext cx="685804" cy="685803"/>
          </a:xfrm>
          <a:prstGeom prst="line">
            <a:avLst/>
          </a:prstGeom>
          <a:ln>
            <a:solidFill>
              <a:srgbClr val="000000"/>
            </a:solidFill>
            <a:tailEnd type="triangle"/>
          </a:ln>
        </p:spPr>
        <p:txBody>
          <a:bodyPr lIns="45718" tIns="45718" rIns="45718" bIns="45718"/>
          <a:lstStyle/>
          <a:p>
            <a:pPr/>
          </a:p>
        </p:txBody>
      </p:sp>
      <p:sp>
        <p:nvSpPr>
          <p:cNvPr id="181" name="Shape 181"/>
          <p:cNvSpPr/>
          <p:nvPr/>
        </p:nvSpPr>
        <p:spPr>
          <a:xfrm>
            <a:off x="6629399" y="3581400"/>
            <a:ext cx="533403" cy="0"/>
          </a:xfrm>
          <a:prstGeom prst="line">
            <a:avLst/>
          </a:prstGeom>
          <a:ln>
            <a:solidFill>
              <a:srgbClr val="000000"/>
            </a:solidFill>
            <a:tailEnd type="triangle"/>
          </a:ln>
        </p:spPr>
        <p:txBody>
          <a:bodyPr lIns="45718" tIns="45718" rIns="45718" bIns="45718"/>
          <a:lstStyle/>
          <a:p>
            <a:pPr/>
          </a:p>
        </p:txBody>
      </p:sp>
      <p:sp>
        <p:nvSpPr>
          <p:cNvPr id="182" name="Shape 182"/>
          <p:cNvSpPr/>
          <p:nvPr/>
        </p:nvSpPr>
        <p:spPr>
          <a:xfrm>
            <a:off x="3124199" y="5029198"/>
            <a:ext cx="2421725" cy="891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latin typeface="+mn-lt"/>
                <a:ea typeface="+mn-ea"/>
                <a:cs typeface="+mn-cs"/>
                <a:sym typeface="Calibri"/>
              </a:defRPr>
            </a:pPr>
            <a:r>
              <a:t>A previously compiled</a:t>
            </a:r>
          </a:p>
          <a:p>
            <a:pPr>
              <a:defRPr>
                <a:latin typeface="+mn-lt"/>
                <a:ea typeface="+mn-ea"/>
                <a:cs typeface="+mn-cs"/>
                <a:sym typeface="Calibri"/>
              </a:defRPr>
            </a:pPr>
            <a:r>
              <a:t>collection of standard</a:t>
            </a:r>
          </a:p>
          <a:p>
            <a:pPr>
              <a:defRPr>
                <a:latin typeface="+mn-lt"/>
                <a:ea typeface="+mn-ea"/>
                <a:cs typeface="+mn-cs"/>
                <a:sym typeface="Calibri"/>
              </a:defRPr>
            </a:pPr>
            <a:r>
              <a:t>  program functions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xfrm>
            <a:off x="457200" y="274638"/>
            <a:ext cx="8229600" cy="1143001"/>
          </a:xfrm>
          <a:prstGeom prst="rect">
            <a:avLst/>
          </a:prstGeom>
        </p:spPr>
        <p:txBody>
          <a:bodyPr/>
          <a:lstStyle/>
          <a:p>
            <a:pPr/>
            <a:r>
              <a:t>Static Linking</a:t>
            </a:r>
          </a:p>
        </p:txBody>
      </p:sp>
      <p:sp>
        <p:nvSpPr>
          <p:cNvPr id="185" name="Shape 185"/>
          <p:cNvSpPr/>
          <p:nvPr>
            <p:ph type="body" idx="1"/>
          </p:nvPr>
        </p:nvSpPr>
        <p:spPr>
          <a:xfrm>
            <a:off x="457200" y="1600200"/>
            <a:ext cx="8229600" cy="4525963"/>
          </a:xfrm>
          <a:prstGeom prst="rect">
            <a:avLst/>
          </a:prstGeom>
        </p:spPr>
        <p:txBody>
          <a:bodyPr/>
          <a:lstStyle/>
          <a:p>
            <a:pPr/>
            <a:r>
              <a:t>Carried out only once to produce an executable file</a:t>
            </a:r>
          </a:p>
          <a:p>
            <a:pPr/>
            <a:r>
              <a:t>If static libraries are called, the linker will copy all the modules referenced by the program to the executable</a:t>
            </a:r>
          </a:p>
          <a:p>
            <a:pPr/>
            <a:r>
              <a:t>Static libraries are typically denoted by the .a file extension and created using the ar (archiver) program</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5">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85">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8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5"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xfrm>
            <a:off x="457200" y="274638"/>
            <a:ext cx="8229600" cy="1143001"/>
          </a:xfrm>
          <a:prstGeom prst="rect">
            <a:avLst/>
          </a:prstGeom>
        </p:spPr>
        <p:txBody>
          <a:bodyPr/>
          <a:lstStyle/>
          <a:p>
            <a:pPr/>
            <a:r>
              <a:t>Dynamic Linking</a:t>
            </a:r>
          </a:p>
        </p:txBody>
      </p:sp>
      <p:sp>
        <p:nvSpPr>
          <p:cNvPr id="188" name="Shape 188"/>
          <p:cNvSpPr/>
          <p:nvPr>
            <p:ph type="body" idx="1"/>
          </p:nvPr>
        </p:nvSpPr>
        <p:spPr>
          <a:xfrm>
            <a:off x="457200" y="1600200"/>
            <a:ext cx="8229600" cy="4525963"/>
          </a:xfrm>
          <a:prstGeom prst="rect">
            <a:avLst/>
          </a:prstGeom>
        </p:spPr>
        <p:txBody>
          <a:bodyPr/>
          <a:lstStyle/>
          <a:p>
            <a:pPr marL="332613" indent="-332613" defTabSz="886966">
              <a:lnSpc>
                <a:spcPct val="81000"/>
              </a:lnSpc>
              <a:defRPr sz="3100"/>
            </a:pPr>
            <a:r>
              <a:t>Allows a process to add, remove, replace or</a:t>
            </a:r>
          </a:p>
          <a:p>
            <a:pPr marL="591312" indent="-591312" defTabSz="886966">
              <a:lnSpc>
                <a:spcPct val="81000"/>
              </a:lnSpc>
              <a:buSzTx/>
              <a:buNone/>
              <a:defRPr sz="3100"/>
            </a:pPr>
            <a:r>
              <a:t>relocate object modules during its execution.</a:t>
            </a:r>
          </a:p>
          <a:p>
            <a:pPr marL="332613" indent="-332613" defTabSz="886966">
              <a:lnSpc>
                <a:spcPct val="81000"/>
              </a:lnSpc>
              <a:defRPr sz="3100"/>
            </a:pPr>
            <a:r>
              <a:t>If shared libraries are called: </a:t>
            </a:r>
          </a:p>
          <a:p>
            <a:pPr lvl="1" marL="720661" indent="-277177" defTabSz="886966">
              <a:lnSpc>
                <a:spcPct val="81000"/>
              </a:lnSpc>
              <a:spcBef>
                <a:spcPts val="600"/>
              </a:spcBef>
              <a:defRPr sz="2700"/>
            </a:pPr>
            <a:r>
              <a:t>Only copy a little reference information when the executable file is created</a:t>
            </a:r>
          </a:p>
          <a:p>
            <a:pPr lvl="1" marL="720661" indent="-277177" defTabSz="886966">
              <a:lnSpc>
                <a:spcPct val="81000"/>
              </a:lnSpc>
              <a:spcBef>
                <a:spcPts val="600"/>
              </a:spcBef>
              <a:defRPr sz="2700"/>
            </a:pPr>
            <a:r>
              <a:t>Complete the linking during loading time or running time</a:t>
            </a:r>
          </a:p>
          <a:p>
            <a:pPr marL="332613" indent="-332613" defTabSz="886966">
              <a:lnSpc>
                <a:spcPct val="81000"/>
              </a:lnSpc>
              <a:defRPr sz="3100"/>
            </a:pPr>
            <a:r>
              <a:t>Dynamic libraries are typically denoted by the .so file extension</a:t>
            </a:r>
          </a:p>
          <a:p>
            <a:pPr lvl="1" marL="979359" indent="-591312" defTabSz="886966">
              <a:lnSpc>
                <a:spcPct val="81000"/>
              </a:lnSpc>
              <a:spcBef>
                <a:spcPts val="600"/>
              </a:spcBef>
              <a:defRPr sz="2700"/>
            </a:pPr>
            <a:r>
              <a:t>.dll on Windows</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8">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88">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1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1" fill="hold">
                                  <p:stCondLst>
                                    <p:cond delay="0"/>
                                  </p:stCondLst>
                                  <p:iterate type="el" backwards="0">
                                    <p:tmAbs val="0"/>
                                  </p:iterate>
                                  <p:childTnLst>
                                    <p:set>
                                      <p:cBhvr>
                                        <p:cTn id="22" fill="hold"/>
                                        <p:tgtEl>
                                          <p:spTgt spid="188">
                                            <p:txEl>
                                              <p:pRg st="4" end="4"/>
                                            </p:txEl>
                                          </p:spTgt>
                                        </p:tgtEl>
                                        <p:attrNameLst>
                                          <p:attrName>style.visibility</p:attrName>
                                        </p:attrNameLst>
                                      </p:cBhvr>
                                      <p:to>
                                        <p:strVal val="visible"/>
                                      </p:to>
                                    </p:set>
                                  </p:childTnLst>
                                </p:cTn>
                              </p:par>
                            </p:childTnLst>
                          </p:cTn>
                        </p:par>
                        <p:par>
                          <p:cTn id="23" fill="hold">
                            <p:stCondLst>
                              <p:cond delay="0"/>
                            </p:stCondLst>
                            <p:childTnLst>
                              <p:par>
                                <p:cTn id="24" presetClass="entr" nodeType="afterEffect" presetSubtype="0" presetID="1" grpId="1" fill="hold">
                                  <p:stCondLst>
                                    <p:cond delay="0"/>
                                  </p:stCondLst>
                                  <p:iterate type="el" backwards="0">
                                    <p:tmAbs val="0"/>
                                  </p:iterate>
                                  <p:childTnLst>
                                    <p:set>
                                      <p:cBhvr>
                                        <p:cTn id="25" fill="hold"/>
                                        <p:tgtEl>
                                          <p:spTgt spid="188">
                                            <p:txEl>
                                              <p:pRg st="5" end="5"/>
                                            </p:txEl>
                                          </p:spTgt>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1" fill="hold">
                                  <p:stCondLst>
                                    <p:cond delay="0"/>
                                  </p:stCondLst>
                                  <p:iterate type="el" backwards="0">
                                    <p:tmAbs val="0"/>
                                  </p:iterate>
                                  <p:childTnLst>
                                    <p:set>
                                      <p:cBhvr>
                                        <p:cTn id="28" fill="hold"/>
                                        <p:tgtEl>
                                          <p:spTgt spid="188">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8"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0" name="image1.png"/>
          <p:cNvPicPr>
            <a:picLocks noChangeAspect="1"/>
          </p:cNvPicPr>
          <p:nvPr/>
        </p:nvPicPr>
        <p:blipFill>
          <a:blip r:embed="rId2">
            <a:extLst/>
          </a:blip>
          <a:stretch>
            <a:fillRect/>
          </a:stretch>
        </p:blipFill>
        <p:spPr>
          <a:xfrm>
            <a:off x="1600200" y="990600"/>
            <a:ext cx="6450087" cy="5012531"/>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xfrm>
            <a:off x="457200" y="274638"/>
            <a:ext cx="8229600" cy="1143001"/>
          </a:xfrm>
          <a:prstGeom prst="rect">
            <a:avLst/>
          </a:prstGeom>
        </p:spPr>
        <p:txBody>
          <a:bodyPr/>
          <a:lstStyle>
            <a:lvl1pPr>
              <a:defRPr>
                <a:latin typeface="Arial Unicode MS"/>
                <a:ea typeface="Arial Unicode MS"/>
                <a:cs typeface="Arial Unicode MS"/>
                <a:sym typeface="Arial Unicode MS"/>
              </a:defRPr>
            </a:lvl1pPr>
          </a:lstStyle>
          <a:p>
            <a:pPr/>
            <a:r>
              <a:t>Dynamic linking</a:t>
            </a:r>
          </a:p>
        </p:txBody>
      </p:sp>
      <p:sp>
        <p:nvSpPr>
          <p:cNvPr id="193" name="Shape 193"/>
          <p:cNvSpPr/>
          <p:nvPr>
            <p:ph type="body" idx="1"/>
          </p:nvPr>
        </p:nvSpPr>
        <p:spPr>
          <a:xfrm>
            <a:off x="457200" y="1600200"/>
            <a:ext cx="8229600" cy="4525963"/>
          </a:xfrm>
          <a:prstGeom prst="rect">
            <a:avLst/>
          </a:prstGeom>
        </p:spPr>
        <p:txBody>
          <a:bodyPr/>
          <a:lstStyle/>
          <a:p>
            <a:pPr>
              <a:spcBef>
                <a:spcPts val="600"/>
              </a:spcBef>
              <a:defRPr sz="2800">
                <a:latin typeface="Georgia"/>
                <a:ea typeface="Georgia"/>
                <a:cs typeface="Georgia"/>
                <a:sym typeface="Georgia"/>
              </a:defRPr>
            </a:pPr>
            <a:r>
              <a:t>Unix systems: Code is typically compiled as a </a:t>
            </a:r>
            <a:r>
              <a:rPr i="1"/>
              <a:t>dynamic shared object </a:t>
            </a:r>
            <a:r>
              <a:t>(DSO)</a:t>
            </a:r>
          </a:p>
          <a:p>
            <a:pPr>
              <a:spcBef>
                <a:spcPts val="600"/>
              </a:spcBef>
              <a:defRPr sz="2800">
                <a:latin typeface="Arial Unicode MS"/>
                <a:ea typeface="Arial Unicode MS"/>
                <a:cs typeface="Arial Unicode MS"/>
                <a:sym typeface="Arial Unicode MS"/>
              </a:defRPr>
            </a:pPr>
            <a:r>
              <a:t>Dynamic vs. static linking resulting size</a:t>
            </a:r>
            <a:br/>
            <a:r>
              <a:rPr b="1" sz="2000">
                <a:latin typeface="Courier New"/>
                <a:ea typeface="Courier New"/>
                <a:cs typeface="Courier New"/>
                <a:sym typeface="Courier New"/>
              </a:rPr>
              <a:t>$ gcc -static hello.c -o hello-static </a:t>
            </a:r>
            <a:br>
              <a:rPr b="1" sz="2000">
                <a:latin typeface="Courier New"/>
                <a:ea typeface="Courier New"/>
                <a:cs typeface="Courier New"/>
                <a:sym typeface="Courier New"/>
              </a:rPr>
            </a:br>
            <a:r>
              <a:rPr b="1" sz="2000">
                <a:latin typeface="Courier New"/>
                <a:ea typeface="Courier New"/>
                <a:cs typeface="Courier New"/>
                <a:sym typeface="Courier New"/>
              </a:rPr>
              <a:t>$ gcc hello.c -o hello-dynamic </a:t>
            </a:r>
            <a:br>
              <a:rPr b="1" sz="2000">
                <a:latin typeface="Courier New"/>
                <a:ea typeface="Courier New"/>
                <a:cs typeface="Courier New"/>
                <a:sym typeface="Courier New"/>
              </a:rPr>
            </a:br>
            <a:r>
              <a:rPr b="1" sz="2000">
                <a:latin typeface="Courier New"/>
                <a:ea typeface="Courier New"/>
                <a:cs typeface="Courier New"/>
                <a:sym typeface="Courier New"/>
              </a:rPr>
              <a:t>$ ls -l hello</a:t>
            </a:r>
            <a:br>
              <a:rPr b="1" sz="2000">
                <a:latin typeface="Courier New"/>
                <a:ea typeface="Courier New"/>
                <a:cs typeface="Courier New"/>
                <a:sym typeface="Courier New"/>
              </a:rPr>
            </a:br>
            <a:r>
              <a:rPr b="1" sz="2000">
                <a:latin typeface="Courier New"/>
                <a:ea typeface="Courier New"/>
                <a:cs typeface="Courier New"/>
                <a:sym typeface="Courier New"/>
              </a:rPr>
              <a:t>     80 hello.c </a:t>
            </a:r>
            <a:br>
              <a:rPr b="1" sz="2000">
                <a:latin typeface="Courier New"/>
                <a:ea typeface="Courier New"/>
                <a:cs typeface="Courier New"/>
                <a:sym typeface="Courier New"/>
              </a:rPr>
            </a:br>
            <a:r>
              <a:rPr b="1" sz="2000">
                <a:latin typeface="Courier New"/>
                <a:ea typeface="Courier New"/>
                <a:cs typeface="Courier New"/>
                <a:sym typeface="Courier New"/>
              </a:rPr>
              <a:t>  13724 hello-dynamic</a:t>
            </a:r>
            <a:br>
              <a:rPr b="1" sz="2000">
                <a:latin typeface="Courier New"/>
                <a:ea typeface="Courier New"/>
                <a:cs typeface="Courier New"/>
                <a:sym typeface="Courier New"/>
              </a:rPr>
            </a:br>
            <a:r>
              <a:rPr b="1" sz="2000">
                <a:latin typeface="Courier New"/>
                <a:ea typeface="Courier New"/>
                <a:cs typeface="Courier New"/>
                <a:sym typeface="Courier New"/>
              </a:rPr>
              <a:t>    383 hello.s</a:t>
            </a:r>
            <a:br>
              <a:rPr b="1" sz="2000">
                <a:latin typeface="Courier New"/>
                <a:ea typeface="Courier New"/>
                <a:cs typeface="Courier New"/>
                <a:sym typeface="Courier New"/>
              </a:rPr>
            </a:br>
            <a:r>
              <a:rPr b="1" sz="2000">
                <a:latin typeface="Courier New"/>
                <a:ea typeface="Courier New"/>
                <a:cs typeface="Courier New"/>
                <a:sym typeface="Courier New"/>
              </a:rPr>
              <a:t>1688756 hello-static</a:t>
            </a:r>
          </a:p>
          <a:p>
            <a:pPr>
              <a:spcBef>
                <a:spcPts val="600"/>
              </a:spcBef>
              <a:defRPr sz="2800">
                <a:latin typeface="Arial Unicode MS"/>
                <a:ea typeface="Arial Unicode MS"/>
                <a:cs typeface="Arial Unicode MS"/>
                <a:sym typeface="Arial Unicode MS"/>
              </a:defRPr>
            </a:pPr>
            <a:r>
              <a:t>If you are the sysadmin, which do you prefer? </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3">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93">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93">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3"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xfrm>
            <a:off x="457200" y="274638"/>
            <a:ext cx="8229600" cy="1143001"/>
          </a:xfrm>
          <a:prstGeom prst="rect">
            <a:avLst/>
          </a:prstGeom>
        </p:spPr>
        <p:txBody>
          <a:bodyPr/>
          <a:lstStyle>
            <a:lvl1pPr>
              <a:defRPr>
                <a:latin typeface="Arial Unicode MS"/>
                <a:ea typeface="Arial Unicode MS"/>
                <a:cs typeface="Arial Unicode MS"/>
                <a:sym typeface="Arial Unicode MS"/>
              </a:defRPr>
            </a:lvl1pPr>
          </a:lstStyle>
          <a:p>
            <a:pPr/>
            <a:r>
              <a:t>Advantages of dynamic linking</a:t>
            </a:r>
          </a:p>
        </p:txBody>
      </p:sp>
      <p:sp>
        <p:nvSpPr>
          <p:cNvPr id="196" name="Shape 196"/>
          <p:cNvSpPr/>
          <p:nvPr>
            <p:ph type="body" idx="1"/>
          </p:nvPr>
        </p:nvSpPr>
        <p:spPr>
          <a:xfrm>
            <a:off x="457200" y="1600200"/>
            <a:ext cx="8229600" cy="4525963"/>
          </a:xfrm>
          <a:prstGeom prst="rect">
            <a:avLst/>
          </a:prstGeom>
        </p:spPr>
        <p:txBody>
          <a:bodyPr/>
          <a:lstStyle/>
          <a:p>
            <a:pPr marL="318897" indent="-318897" defTabSz="850391">
              <a:spcBef>
                <a:spcPts val="600"/>
              </a:spcBef>
              <a:defRPr sz="2600">
                <a:latin typeface="TT168Fo00"/>
                <a:ea typeface="TT168Fo00"/>
                <a:cs typeface="TT168Fo00"/>
                <a:sym typeface="TT168Fo00"/>
              </a:defRPr>
            </a:pPr>
            <a:r>
              <a:t>The executable is typically smaller since not entire external program is in the executable.</a:t>
            </a:r>
          </a:p>
          <a:p>
            <a:pPr marL="318897" indent="-318897" defTabSz="850391">
              <a:spcBef>
                <a:spcPts val="600"/>
              </a:spcBef>
              <a:defRPr sz="2600">
                <a:latin typeface="TT168Fo00"/>
                <a:ea typeface="TT168Fo00"/>
                <a:cs typeface="TT168Fo00"/>
                <a:sym typeface="TT168Fo00"/>
              </a:defRPr>
            </a:pPr>
            <a:r>
              <a:t>When the library is changed, the code that references it does not usually need to be recompiled.</a:t>
            </a:r>
          </a:p>
          <a:p>
            <a:pPr marL="318897" indent="-318897" defTabSz="850391">
              <a:spcBef>
                <a:spcPts val="600"/>
              </a:spcBef>
              <a:defRPr sz="2600">
                <a:latin typeface="TT168Fo00"/>
                <a:ea typeface="TT168Fo00"/>
                <a:cs typeface="TT168Fo00"/>
                <a:sym typeface="TT168Fo00"/>
              </a:defRPr>
            </a:pPr>
            <a:r>
              <a:t>The executable accesses the </a:t>
            </a:r>
            <a:r>
              <a:rPr>
                <a:latin typeface="TT1692o00"/>
                <a:ea typeface="TT1692o00"/>
                <a:cs typeface="TT1692o00"/>
                <a:sym typeface="TT1692o00"/>
              </a:rPr>
              <a:t>.so </a:t>
            </a:r>
            <a:r>
              <a:t>at run time; therefore, multiple programs can access the same </a:t>
            </a:r>
            <a:r>
              <a:rPr>
                <a:latin typeface="TT1692o00"/>
                <a:ea typeface="TT1692o00"/>
                <a:cs typeface="TT1692o00"/>
                <a:sym typeface="TT1692o00"/>
              </a:rPr>
              <a:t>.so </a:t>
            </a:r>
            <a:r>
              <a:t>at the same time</a:t>
            </a:r>
          </a:p>
          <a:p>
            <a:pPr lvl="1" marL="690943" indent="-265747" defTabSz="850391">
              <a:spcBef>
                <a:spcPts val="500"/>
              </a:spcBef>
              <a:defRPr sz="2200">
                <a:latin typeface="TT168Fo00"/>
                <a:ea typeface="TT168Fo00"/>
                <a:cs typeface="TT168Fo00"/>
                <a:sym typeface="TT168Fo00"/>
              </a:defRPr>
            </a:pPr>
            <a:r>
              <a:t>Memory footprint amortized across all programs using the same .so</a:t>
            </a:r>
          </a:p>
          <a:p>
            <a:pPr lvl="1" marL="690943" indent="-265747" defTabSz="850391">
              <a:spcBef>
                <a:spcPts val="500"/>
              </a:spcBef>
              <a:defRPr sz="2200">
                <a:latin typeface="TT168Fo00"/>
                <a:ea typeface="TT168Fo00"/>
                <a:cs typeface="TT168Fo00"/>
                <a:sym typeface="TT168Fo00"/>
              </a:defRPr>
            </a:pPr>
            <a:r>
              <a:t>Load time reduced. (Static - takes constant load time)</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6">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96">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1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1" fill="hold">
                                  <p:stCondLst>
                                    <p:cond delay="0"/>
                                  </p:stCondLst>
                                  <p:iterate type="el" backwards="0">
                                    <p:tmAbs val="0"/>
                                  </p:iterate>
                                  <p:childTnLst>
                                    <p:set>
                                      <p:cBhvr>
                                        <p:cTn id="22" fill="hold"/>
                                        <p:tgtEl>
                                          <p:spTgt spid="19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6" grpId="1"/>
    </p:bld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