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926688" y="612625"/>
            <a:ext cx="5290624" cy="506724"/>
          </a:xfrm>
          <a:prstGeom prst="rect">
            <a:avLst/>
          </a:prstGeom>
        </p:spPr>
        <p:txBody>
          <a:bodyPr lIns="0" tIns="0" rIns="0" bIns="0" anchor="t"/>
          <a:lstStyle>
            <a:lvl1pPr algn="l" defTabSz="829875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494626" y="1621533"/>
            <a:ext cx="8154746" cy="2663738"/>
          </a:xfrm>
          <a:prstGeom prst="rect">
            <a:avLst/>
          </a:prstGeom>
        </p:spPr>
        <p:txBody>
          <a:bodyPr lIns="0" tIns="0" rIns="0" bIns="0"/>
          <a:lstStyle>
            <a:lvl1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460978" y="6375463"/>
            <a:ext cx="225823" cy="241301"/>
          </a:xfrm>
          <a:prstGeom prst="rect">
            <a:avLst/>
          </a:prstGeom>
        </p:spPr>
        <p:txBody>
          <a:bodyPr lIns="0" tIns="0" rIns="0" bIns="0" anchor="t"/>
          <a:lstStyle>
            <a:lvl1pPr defTabSz="829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7" indent="-244927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19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3" indent="-142873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stechies.com/joshuaflanagan/2010/09/03/use-gitk-to-understand-git/" TargetMode="External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799688" y="1895325"/>
            <a:ext cx="5290624" cy="1982729"/>
          </a:xfrm>
          <a:prstGeom prst="rect">
            <a:avLst/>
          </a:prstGeom>
        </p:spPr>
        <p:txBody>
          <a:bodyPr/>
          <a:lstStyle/>
          <a:p>
            <a:pPr>
              <a:defRPr b="1" sz="3900"/>
            </a:pPr>
            <a:r>
              <a:t>CS35L – 5</a:t>
            </a:r>
          </a:p>
          <a:p>
            <a:pPr>
              <a:defRPr b="1" sz="3900"/>
            </a:pPr>
            <a:r>
              <a:t>Week 9 Lec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926688" y="612625"/>
            <a:ext cx="5290624" cy="506722"/>
          </a:xfrm>
          <a:prstGeom prst="rect">
            <a:avLst/>
          </a:prstGeom>
        </p:spPr>
        <p:txBody>
          <a:bodyPr/>
          <a:lstStyle/>
          <a:p>
            <a:pPr indent="11049" algn="ctr" defTabSz="721991">
              <a:lnSpc>
                <a:spcPts val="4100"/>
              </a:lnSpc>
              <a:tabLst>
                <a:tab pos="3086100" algn="l"/>
              </a:tabLst>
              <a:defRPr sz="3300"/>
            </a:pPr>
            <a:r>
              <a:t>G</a:t>
            </a:r>
            <a:r>
              <a:rPr spc="-100"/>
              <a:t>IT Repo</a:t>
            </a:r>
            <a:r>
              <a:t>s</a:t>
            </a:r>
            <a:r>
              <a:rPr spc="-100"/>
              <a:t>i</a:t>
            </a:r>
            <a:r>
              <a:t>t</a:t>
            </a:r>
            <a:r>
              <a:rPr spc="-100"/>
              <a:t>or</a:t>
            </a:r>
            <a:r>
              <a:t>y </a:t>
            </a:r>
            <a:r>
              <a:rPr spc="-100"/>
              <a:t>Obje</a:t>
            </a:r>
            <a:r>
              <a:t>c</a:t>
            </a:r>
            <a:r>
              <a:rPr spc="-100"/>
              <a:t>ts</a:t>
            </a:r>
          </a:p>
        </p:txBody>
      </p:sp>
      <p:sp>
        <p:nvSpPr>
          <p:cNvPr id="124" name="Shape 124"/>
          <p:cNvSpPr/>
          <p:nvPr/>
        </p:nvSpPr>
        <p:spPr>
          <a:xfrm>
            <a:off x="543572" y="1513897"/>
            <a:ext cx="13877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5" name="Shape 125"/>
          <p:cNvSpPr/>
          <p:nvPr/>
        </p:nvSpPr>
        <p:spPr>
          <a:xfrm>
            <a:off x="837238" y="1441402"/>
            <a:ext cx="7007140" cy="359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lnSpc>
                <a:spcPts val="2900"/>
              </a:lnSpc>
              <a:defRPr spc="-12" sz="24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4"/>
              <a:t>b</a:t>
            </a:r>
            <a:r>
              <a:rPr spc="4"/>
              <a:t>j</a:t>
            </a:r>
            <a:r>
              <a:rPr spc="-4"/>
              <a:t>ec</a:t>
            </a:r>
            <a:r>
              <a:rPr spc="0"/>
              <a:t>ts </a:t>
            </a:r>
            <a:r>
              <a:rPr spc="-4"/>
              <a:t>u</a:t>
            </a:r>
            <a:r>
              <a:rPr spc="4"/>
              <a:t>s</a:t>
            </a:r>
            <a:r>
              <a:rPr spc="-4"/>
              <a:t>e</a:t>
            </a:r>
            <a:r>
              <a:rPr spc="0"/>
              <a:t>d </a:t>
            </a:r>
            <a:r>
              <a:rPr spc="-4"/>
              <a:t>b</a:t>
            </a:r>
            <a:r>
              <a:rPr spc="0"/>
              <a:t>y </a:t>
            </a:r>
            <a:r>
              <a:t>G</a:t>
            </a:r>
            <a:r>
              <a:rPr spc="0"/>
              <a:t>I</a:t>
            </a:r>
            <a:r>
              <a:rPr spc="-4"/>
              <a:t>T</a:t>
            </a:r>
            <a:r>
              <a:rPr spc="-55"/>
              <a:t> </a:t>
            </a:r>
            <a:r>
              <a:rPr spc="-4"/>
              <a:t>t</a:t>
            </a:r>
            <a:r>
              <a:rPr spc="0"/>
              <a:t>o</a:t>
            </a:r>
            <a:r>
              <a:rPr spc="-4"/>
              <a:t> imp</a:t>
            </a:r>
            <a:r>
              <a:rPr spc="4"/>
              <a:t>l</a:t>
            </a:r>
            <a:r>
              <a:rPr spc="-4"/>
              <a:t>e</a:t>
            </a:r>
            <a:r>
              <a:t>m</a:t>
            </a:r>
            <a:r>
              <a:rPr spc="-4"/>
              <a:t>en</a:t>
            </a:r>
            <a:r>
              <a:rPr spc="0"/>
              <a:t>t </a:t>
            </a:r>
            <a:r>
              <a:rPr spc="4"/>
              <a:t>s</a:t>
            </a:r>
            <a:r>
              <a:rPr spc="-4"/>
              <a:t>our</a:t>
            </a:r>
            <a:r>
              <a:rPr spc="4"/>
              <a:t>c</a:t>
            </a:r>
            <a:r>
              <a:rPr spc="0"/>
              <a:t>e</a:t>
            </a:r>
            <a:r>
              <a:rPr spc="-4"/>
              <a:t> </a:t>
            </a:r>
            <a:r>
              <a:rPr spc="0"/>
              <a:t>con</a:t>
            </a:r>
            <a:r>
              <a:rPr spc="-4"/>
              <a:t>t</a:t>
            </a:r>
            <a:r>
              <a:rPr spc="4"/>
              <a:t>r</a:t>
            </a:r>
            <a:r>
              <a:rPr spc="-4"/>
              <a:t>ol</a:t>
            </a:r>
          </a:p>
        </p:txBody>
      </p:sp>
      <p:sp>
        <p:nvSpPr>
          <p:cNvPr id="126" name="Shape 126"/>
          <p:cNvSpPr/>
          <p:nvPr/>
        </p:nvSpPr>
        <p:spPr>
          <a:xfrm>
            <a:off x="935127" y="1989015"/>
            <a:ext cx="14798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27" name="Shape 127"/>
          <p:cNvSpPr/>
          <p:nvPr/>
        </p:nvSpPr>
        <p:spPr>
          <a:xfrm>
            <a:off x="1228796" y="1950664"/>
            <a:ext cx="85682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8" sz="22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8"/>
              <a:t>l</a:t>
            </a:r>
            <a:r>
              <a:rPr spc="-4"/>
              <a:t>o</a:t>
            </a:r>
            <a:r>
              <a:rPr spc="0"/>
              <a:t>bs</a:t>
            </a:r>
          </a:p>
        </p:txBody>
      </p:sp>
      <p:sp>
        <p:nvSpPr>
          <p:cNvPr id="128" name="Shape 128"/>
          <p:cNvSpPr/>
          <p:nvPr/>
        </p:nvSpPr>
        <p:spPr>
          <a:xfrm>
            <a:off x="1360082" y="2477966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86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9" name="Shape 129"/>
          <p:cNvSpPr/>
          <p:nvPr/>
        </p:nvSpPr>
        <p:spPr>
          <a:xfrm>
            <a:off x="1620351" y="2411794"/>
            <a:ext cx="715494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e</a:t>
            </a:r>
            <a:r>
              <a:t>q</a:t>
            </a:r>
            <a:r>
              <a:rPr spc="-4"/>
              <a:t>ue</a:t>
            </a:r>
            <a:r>
              <a:t>nce </a:t>
            </a:r>
            <a:r>
              <a:rPr spc="-4"/>
              <a:t>of </a:t>
            </a:r>
            <a:r>
              <a:t>bytes. Correspond more or less to inodes/ file contents</a:t>
            </a:r>
          </a:p>
        </p:txBody>
      </p:sp>
      <p:sp>
        <p:nvSpPr>
          <p:cNvPr id="130" name="Shape 130"/>
          <p:cNvSpPr/>
          <p:nvPr/>
        </p:nvSpPr>
        <p:spPr>
          <a:xfrm>
            <a:off x="935127" y="2835468"/>
            <a:ext cx="14798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1" name="Shape 131"/>
          <p:cNvSpPr/>
          <p:nvPr/>
        </p:nvSpPr>
        <p:spPr>
          <a:xfrm>
            <a:off x="1228796" y="2797117"/>
            <a:ext cx="806725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-122" sz="22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4"/>
              <a:t>r</a:t>
            </a:r>
            <a:r>
              <a:rPr spc="0"/>
              <a:t>ees</a:t>
            </a:r>
          </a:p>
        </p:txBody>
      </p:sp>
      <p:sp>
        <p:nvSpPr>
          <p:cNvPr id="132" name="Shape 132"/>
          <p:cNvSpPr/>
          <p:nvPr/>
        </p:nvSpPr>
        <p:spPr>
          <a:xfrm>
            <a:off x="1360082" y="3324421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86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3" name="Shape 133"/>
          <p:cNvSpPr/>
          <p:nvPr/>
        </p:nvSpPr>
        <p:spPr>
          <a:xfrm>
            <a:off x="1620350" y="3258246"/>
            <a:ext cx="620888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spc="-8">
                <a:latin typeface="Arial"/>
                <a:ea typeface="Arial"/>
                <a:cs typeface="Arial"/>
                <a:sym typeface="Arial"/>
              </a:defRPr>
            </a:pPr>
            <a:r>
              <a:t>Gr</a:t>
            </a:r>
            <a:r>
              <a:rPr spc="-4"/>
              <a:t>o</a:t>
            </a:r>
            <a:r>
              <a:rPr spc="0"/>
              <a:t>u</a:t>
            </a:r>
            <a:r>
              <a:rPr spc="-4"/>
              <a:t>p</a:t>
            </a:r>
            <a:r>
              <a:rPr spc="0"/>
              <a:t>s</a:t>
            </a:r>
            <a:r>
              <a:rPr spc="4"/>
              <a:t> </a:t>
            </a:r>
            <a:r>
              <a:rPr spc="-4"/>
              <a:t>bl</a:t>
            </a:r>
            <a:r>
              <a:rPr spc="0"/>
              <a:t>o</a:t>
            </a:r>
            <a:r>
              <a:rPr spc="-4"/>
              <a:t>b</a:t>
            </a:r>
            <a:r>
              <a:rPr spc="4"/>
              <a:t>s</a:t>
            </a:r>
            <a:r>
              <a:t>/tr</a:t>
            </a:r>
            <a:r>
              <a:rPr spc="-4"/>
              <a:t>e</a:t>
            </a:r>
            <a:r>
              <a:rPr spc="0"/>
              <a:t>es</a:t>
            </a:r>
            <a:r>
              <a:rPr spc="4"/>
              <a:t> </a:t>
            </a:r>
            <a:r>
              <a:rPr spc="-4"/>
              <a:t>to</a:t>
            </a:r>
            <a:r>
              <a:rPr spc="0"/>
              <a:t>g</a:t>
            </a:r>
            <a:r>
              <a:rPr spc="-4"/>
              <a:t>et</a:t>
            </a:r>
            <a:r>
              <a:rPr spc="0"/>
              <a:t>h</a:t>
            </a:r>
            <a:r>
              <a:rPr spc="-4"/>
              <a:t>e</a:t>
            </a:r>
            <a:r>
              <a:rPr spc="0"/>
              <a:t>r. Correspond to UNIX directories</a:t>
            </a:r>
          </a:p>
        </p:txBody>
      </p:sp>
      <p:sp>
        <p:nvSpPr>
          <p:cNvPr id="134" name="Shape 134"/>
          <p:cNvSpPr/>
          <p:nvPr/>
        </p:nvSpPr>
        <p:spPr>
          <a:xfrm>
            <a:off x="935127" y="3681922"/>
            <a:ext cx="14798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5" name="Shape 135"/>
          <p:cNvSpPr/>
          <p:nvPr/>
        </p:nvSpPr>
        <p:spPr>
          <a:xfrm>
            <a:off x="1228796" y="3643569"/>
            <a:ext cx="1138972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8" sz="22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4"/>
              <a:t>o</a:t>
            </a:r>
            <a:r>
              <a:rPr spc="0"/>
              <a:t>m</a:t>
            </a:r>
            <a:r>
              <a:rPr spc="-4"/>
              <a:t>m</a:t>
            </a:r>
            <a:r>
              <a:rPr spc="-8"/>
              <a:t>it</a:t>
            </a:r>
          </a:p>
        </p:txBody>
      </p:sp>
      <p:sp>
        <p:nvSpPr>
          <p:cNvPr id="136" name="Shape 136"/>
          <p:cNvSpPr/>
          <p:nvPr/>
        </p:nvSpPr>
        <p:spPr>
          <a:xfrm>
            <a:off x="1360082" y="4170874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6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" name="Shape 137"/>
          <p:cNvSpPr/>
          <p:nvPr/>
        </p:nvSpPr>
        <p:spPr>
          <a:xfrm>
            <a:off x="1620351" y="4104699"/>
            <a:ext cx="7154944" cy="59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10" indent="12700" defTabSz="829875">
              <a:lnSpc>
                <a:spcPct val="125400"/>
              </a:lnSpc>
              <a:defRPr spc="-4">
                <a:latin typeface="Arial"/>
                <a:ea typeface="Arial"/>
                <a:cs typeface="Arial"/>
                <a:sym typeface="Arial"/>
              </a:defRPr>
            </a:pPr>
            <a:r>
              <a:t>Ref</a:t>
            </a:r>
            <a:r>
              <a:rPr spc="0"/>
              <a:t>e</a:t>
            </a:r>
            <a:r>
              <a:t>r</a:t>
            </a:r>
            <a:r>
              <a:rPr spc="0"/>
              <a:t>s</a:t>
            </a:r>
            <a:r>
              <a:rPr spc="4"/>
              <a:t> </a:t>
            </a:r>
            <a:r>
              <a:t>t</a:t>
            </a:r>
            <a:r>
              <a:rPr spc="0"/>
              <a:t>o</a:t>
            </a:r>
            <a:r>
              <a:t> </a:t>
            </a:r>
            <a:r>
              <a:rPr spc="0"/>
              <a:t>a </a:t>
            </a:r>
            <a:r>
              <a:t>p</a:t>
            </a:r>
            <a:r>
              <a:rPr spc="0"/>
              <a:t>a</a:t>
            </a:r>
            <a:r>
              <a:t>rti</a:t>
            </a:r>
            <a:r>
              <a:rPr spc="8"/>
              <a:t>c</a:t>
            </a:r>
            <a:r>
              <a:t>ul</a:t>
            </a:r>
            <a:r>
              <a:rPr spc="0"/>
              <a:t>ar</a:t>
            </a:r>
            <a:r>
              <a:t> “</a:t>
            </a:r>
            <a:r>
              <a:rPr spc="0"/>
              <a:t>g</a:t>
            </a:r>
            <a:r>
              <a:t>i</a:t>
            </a:r>
            <a:r>
              <a:rPr spc="0"/>
              <a:t>t</a:t>
            </a:r>
            <a:r>
              <a:t> </a:t>
            </a:r>
            <a:r>
              <a:rPr spc="4"/>
              <a:t>c</a:t>
            </a:r>
            <a:r>
              <a:t>o</a:t>
            </a:r>
            <a:r>
              <a:rPr spc="-12"/>
              <a:t>m</a:t>
            </a:r>
            <a:r>
              <a:t>mit” Con</a:t>
            </a:r>
            <a:r>
              <a:rPr spc="0"/>
              <a:t>t</a:t>
            </a:r>
            <a:r>
              <a:t>ai</a:t>
            </a:r>
            <a:r>
              <a:rPr spc="0"/>
              <a:t>ns</a:t>
            </a:r>
            <a:r>
              <a:t> </a:t>
            </a:r>
            <a:r>
              <a:rPr spc="0"/>
              <a:t>a</a:t>
            </a:r>
            <a:r>
              <a:t>l</a:t>
            </a:r>
            <a:r>
              <a:rPr spc="0"/>
              <a:t>l</a:t>
            </a:r>
            <a:r>
              <a:t> i</a:t>
            </a:r>
            <a:r>
              <a:rPr spc="0"/>
              <a:t>n</a:t>
            </a:r>
            <a:r>
              <a:t>f</a:t>
            </a:r>
            <a:r>
              <a:rPr spc="0"/>
              <a:t>o</a:t>
            </a:r>
            <a:r>
              <a:t>r</a:t>
            </a:r>
            <a:r>
              <a:rPr spc="-12"/>
              <a:t>m</a:t>
            </a:r>
            <a:r>
              <a:t>a</a:t>
            </a:r>
            <a:r>
              <a:rPr spc="0"/>
              <a:t>t</a:t>
            </a:r>
            <a:r>
              <a:t>io</a:t>
            </a:r>
            <a:r>
              <a:rPr spc="0"/>
              <a:t>n </a:t>
            </a:r>
            <a:r>
              <a:t>a</a:t>
            </a:r>
            <a:r>
              <a:rPr spc="0"/>
              <a:t>b</a:t>
            </a:r>
            <a:r>
              <a:t>out</a:t>
            </a:r>
            <a:r>
              <a:rPr spc="0"/>
              <a:t> </a:t>
            </a:r>
            <a:r>
              <a:t>t</a:t>
            </a:r>
            <a:r>
              <a:rPr spc="0"/>
              <a:t>he</a:t>
            </a:r>
            <a:r>
              <a:t> </a:t>
            </a:r>
            <a:r>
              <a:rPr spc="4"/>
              <a:t>c</a:t>
            </a:r>
            <a:r>
              <a:t>o</a:t>
            </a:r>
            <a:r>
              <a:rPr spc="-12"/>
              <a:t>m</a:t>
            </a:r>
            <a:r>
              <a:t>mit</a:t>
            </a:r>
          </a:p>
        </p:txBody>
      </p:sp>
      <p:sp>
        <p:nvSpPr>
          <p:cNvPr id="138" name="Shape 138"/>
          <p:cNvSpPr/>
          <p:nvPr/>
        </p:nvSpPr>
        <p:spPr>
          <a:xfrm>
            <a:off x="935127" y="4909568"/>
            <a:ext cx="14798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9" name="Shape 139"/>
          <p:cNvSpPr/>
          <p:nvPr/>
        </p:nvSpPr>
        <p:spPr>
          <a:xfrm>
            <a:off x="1228796" y="4871215"/>
            <a:ext cx="701926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-163" sz="22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8"/>
              <a:t>a</a:t>
            </a:r>
            <a:r>
              <a:rPr spc="-4"/>
              <a:t>g</a:t>
            </a:r>
            <a:r>
              <a:rPr spc="0"/>
              <a:t>s</a:t>
            </a:r>
          </a:p>
        </p:txBody>
      </p:sp>
      <p:sp>
        <p:nvSpPr>
          <p:cNvPr id="140" name="Shape 140"/>
          <p:cNvSpPr/>
          <p:nvPr/>
        </p:nvSpPr>
        <p:spPr>
          <a:xfrm>
            <a:off x="1360082" y="5398520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6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41" name="Shape 141"/>
          <p:cNvSpPr/>
          <p:nvPr/>
        </p:nvSpPr>
        <p:spPr>
          <a:xfrm>
            <a:off x="837239" y="5332345"/>
            <a:ext cx="7002530" cy="92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10" indent="875663" defTabSz="829875">
              <a:lnSpc>
                <a:spcPts val="2100"/>
              </a:lnSpc>
              <a:defRPr spc="4">
                <a:latin typeface="Arial"/>
                <a:ea typeface="Arial"/>
                <a:cs typeface="Arial"/>
                <a:sym typeface="Arial"/>
              </a:defRPr>
            </a:pPr>
            <a:r>
              <a:t>J</a:t>
            </a:r>
            <a:r>
              <a:rPr spc="-4"/>
              <a:t>u</a:t>
            </a:r>
            <a:r>
              <a:t>s</a:t>
            </a:r>
            <a:r>
              <a:rPr spc="-4"/>
              <a:t>t </a:t>
            </a:r>
            <a:r>
              <a:rPr spc="0"/>
              <a:t>a</a:t>
            </a:r>
            <a:r>
              <a:rPr spc="-4"/>
              <a:t> </a:t>
            </a:r>
            <a:r>
              <a:rPr spc="0"/>
              <a:t>n</a:t>
            </a:r>
            <a:r>
              <a:rPr spc="-4"/>
              <a:t>ame</a:t>
            </a:r>
            <a:r>
              <a:rPr spc="0"/>
              <a:t>d co</a:t>
            </a:r>
            <a:r>
              <a:rPr spc="-12"/>
              <a:t>mm</a:t>
            </a:r>
            <a:r>
              <a:t>i</a:t>
            </a:r>
            <a:r>
              <a:rPr spc="-4"/>
              <a:t>t o</a:t>
            </a:r>
            <a:r>
              <a:rPr spc="0"/>
              <a:t>b</a:t>
            </a:r>
            <a:r>
              <a:rPr spc="-4"/>
              <a:t>je</a:t>
            </a:r>
            <a:r>
              <a:t>c</a:t>
            </a:r>
            <a:r>
              <a:rPr spc="-4"/>
              <a:t>t f</a:t>
            </a:r>
            <a:r>
              <a:rPr spc="0"/>
              <a:t>or</a:t>
            </a:r>
            <a:r>
              <a:rPr spc="-4"/>
              <a:t> </a:t>
            </a:r>
            <a:r>
              <a:t>c</a:t>
            </a:r>
            <a:r>
              <a:rPr spc="-4"/>
              <a:t>on</a:t>
            </a:r>
            <a:r>
              <a:t>v</a:t>
            </a:r>
            <a:r>
              <a:rPr spc="-4"/>
              <a:t>e</a:t>
            </a:r>
            <a:r>
              <a:rPr spc="0"/>
              <a:t>n</a:t>
            </a:r>
            <a:r>
              <a:rPr spc="-4"/>
              <a:t>ie</a:t>
            </a:r>
            <a:r>
              <a:rPr spc="0"/>
              <a:t>nce </a:t>
            </a:r>
            <a:r>
              <a:rPr spc="-4"/>
              <a:t>(e</a:t>
            </a:r>
            <a:r>
              <a:rPr spc="0"/>
              <a:t>xa</a:t>
            </a:r>
            <a:r>
              <a:rPr spc="-12"/>
              <a:t>m</a:t>
            </a:r>
            <a:r>
              <a:rPr spc="0"/>
              <a:t>p</a:t>
            </a:r>
            <a:r>
              <a:rPr spc="-4"/>
              <a:t>le: </a:t>
            </a:r>
            <a:r>
              <a:t>v</a:t>
            </a:r>
            <a:r>
              <a:rPr spc="-4"/>
              <a:t>er</a:t>
            </a:r>
            <a:r>
              <a:t>s</a:t>
            </a:r>
            <a:r>
              <a:rPr spc="-4"/>
              <a:t>io</a:t>
            </a:r>
            <a:r>
              <a:rPr spc="0"/>
              <a:t>ns</a:t>
            </a:r>
            <a:r>
              <a:rPr spc="-4"/>
              <a:t> </a:t>
            </a:r>
            <a:r>
              <a:rPr spc="0"/>
              <a:t>o</a:t>
            </a:r>
            <a:r>
              <a:rPr spc="-4"/>
              <a:t>f t</a:t>
            </a:r>
            <a:r>
              <a:rPr spc="0"/>
              <a:t>he</a:t>
            </a:r>
            <a:r>
              <a:rPr spc="-4"/>
              <a:t> </a:t>
            </a:r>
            <a:r>
              <a:t>s</a:t>
            </a:r>
            <a:r>
              <a:rPr spc="-4"/>
              <a:t>o</a:t>
            </a:r>
            <a:r>
              <a:rPr spc="-8"/>
              <a:t>f</a:t>
            </a:r>
            <a:r>
              <a:rPr spc="0"/>
              <a:t>t</a:t>
            </a:r>
            <a:r>
              <a:rPr spc="-8"/>
              <a:t>w</a:t>
            </a:r>
            <a:r>
              <a:rPr spc="-4"/>
              <a:t>ar</a:t>
            </a:r>
            <a:r>
              <a:rPr spc="0"/>
              <a:t>e)</a:t>
            </a:r>
          </a:p>
          <a:p>
            <a:pPr indent="12700" defTabSz="829875">
              <a:spcBef>
                <a:spcPts val="400"/>
              </a:spcBef>
              <a:defRPr spc="-12" sz="24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4"/>
              <a:t>b</a:t>
            </a:r>
            <a:r>
              <a:rPr spc="4"/>
              <a:t>j</a:t>
            </a:r>
            <a:r>
              <a:rPr spc="-4"/>
              <a:t>ec</a:t>
            </a:r>
            <a:r>
              <a:rPr spc="0"/>
              <a:t>ts </a:t>
            </a:r>
            <a:r>
              <a:rPr spc="-4"/>
              <a:t>u</a:t>
            </a:r>
            <a:r>
              <a:rPr spc="8"/>
              <a:t>n</a:t>
            </a:r>
            <a:r>
              <a:rPr spc="-4"/>
              <a:t>iquel</a:t>
            </a:r>
            <a:r>
              <a:rPr spc="0"/>
              <a:t>y</a:t>
            </a:r>
            <a:r>
              <a:rPr spc="4"/>
              <a:t> </a:t>
            </a:r>
            <a:r>
              <a:rPr spc="-4"/>
              <a:t>iden</a:t>
            </a:r>
            <a:r>
              <a:rPr spc="0"/>
              <a:t>t</a:t>
            </a:r>
            <a:r>
              <a:rPr spc="-4"/>
              <a:t>if</a:t>
            </a:r>
            <a:r>
              <a:rPr spc="4"/>
              <a:t>i</a:t>
            </a:r>
            <a:r>
              <a:rPr spc="-4"/>
              <a:t>e</a:t>
            </a:r>
            <a:r>
              <a:rPr spc="0"/>
              <a:t>d </a:t>
            </a:r>
            <a:r>
              <a:t>w</a:t>
            </a:r>
            <a:r>
              <a:rPr spc="4"/>
              <a:t>i</a:t>
            </a:r>
            <a:r>
              <a:rPr spc="-4"/>
              <a:t>t</a:t>
            </a:r>
            <a:r>
              <a:rPr spc="0"/>
              <a:t>h</a:t>
            </a:r>
            <a:r>
              <a:rPr spc="55"/>
              <a:t> </a:t>
            </a:r>
            <a:r>
              <a:rPr b="1" spc="-17"/>
              <a:t>h</a:t>
            </a:r>
            <a:r>
              <a:rPr b="1" spc="-4"/>
              <a:t>ashes</a:t>
            </a:r>
          </a:p>
        </p:txBody>
      </p:sp>
      <p:sp>
        <p:nvSpPr>
          <p:cNvPr id="142" name="Shape 142"/>
          <p:cNvSpPr/>
          <p:nvPr/>
        </p:nvSpPr>
        <p:spPr>
          <a:xfrm>
            <a:off x="543572" y="6088202"/>
            <a:ext cx="1387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 Repo Structure</a:t>
            </a:r>
          </a:p>
        </p:txBody>
      </p:sp>
      <p:pic>
        <p:nvPicPr>
          <p:cNvPr id="14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019" y="1295400"/>
            <a:ext cx="7401962" cy="475363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6" name="Table 146"/>
          <p:cNvGraphicFramePr/>
          <p:nvPr/>
        </p:nvGraphicFramePr>
        <p:xfrm>
          <a:off x="3581400" y="3200400"/>
          <a:ext cx="2362200" cy="1371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tree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808080"/>
                          </a:solidFill>
                        </a:rPr>
                        <a:t>size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5b1d3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README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911e7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pacman.c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cba0a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pacman.h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3505200" y="1295400"/>
            <a:ext cx="5029200" cy="4953000"/>
          </a:xfrm>
          <a:prstGeom prst="roundRect">
            <a:avLst>
              <a:gd name="adj" fmla="val 16667"/>
            </a:avLst>
          </a:prstGeom>
          <a:ln w="25400">
            <a:solidFill>
              <a:schemeClr val="accent2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8" name="Shape 148"/>
          <p:cNvSpPr/>
          <p:nvPr/>
        </p:nvSpPr>
        <p:spPr>
          <a:xfrm>
            <a:off x="4191000" y="1904999"/>
            <a:ext cx="1676400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/>
            </a:lvl1pPr>
          </a:lstStyle>
          <a:p>
            <a:pPr/>
            <a:r>
              <a:t>Snapshot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3"/>
      <p:bldP build="whole" bldLvl="1" animBg="1" rev="0" advAuto="0" spid="146" grpId="1"/>
      <p:bldP build="whole" bldLvl="1" animBg="1" rev="0" advAuto="0" spid="145" grpId="2"/>
      <p:bldP build="whole" bldLvl="1" animBg="1" rev="0" advAuto="0" spid="147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After 2 More Commits…</a:t>
            </a:r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519" y="1809524"/>
            <a:ext cx="7220961" cy="3238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766" y="1828800"/>
            <a:ext cx="1857637" cy="325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9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381000" y="1142999"/>
            <a:ext cx="8282583" cy="51916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t>Publish patch you made in lab 9</a:t>
            </a:r>
          </a:p>
          <a:p>
            <a:pPr lvl="1" marL="742950" indent="-285750">
              <a:spcBef>
                <a:spcPts val="300"/>
              </a:spcBef>
              <a:defRPr sz="1600"/>
            </a:pPr>
            <a:r>
              <a:t>Create a new branch “quote” off of version 3.0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Branch command + checkout command </a:t>
            </a:r>
            <a:r>
              <a:rPr sz="1000">
                <a:latin typeface="Arial Black"/>
                <a:ea typeface="Arial Black"/>
                <a:cs typeface="Arial Black"/>
                <a:sym typeface="Arial Black"/>
              </a:rPr>
              <a:t>(git branch quote v3.0; git checkout quote)</a:t>
            </a:r>
            <a:endParaRPr sz="10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v3.0 -b quote</a:t>
            </a:r>
            <a:endParaRPr sz="800">
              <a:latin typeface="Arial Black"/>
              <a:ea typeface="Arial Black"/>
              <a:cs typeface="Arial Black"/>
              <a:sym typeface="Arial Black"/>
            </a:endParaRPr>
          </a:p>
          <a:p>
            <a:pPr lvl="1" marL="742950" indent="-285750">
              <a:spcBef>
                <a:spcPts val="300"/>
              </a:spcBef>
              <a:defRPr sz="1600"/>
            </a:pPr>
            <a:r>
              <a:t>Use patch from lab 4 to modify this branch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Patch command</a:t>
            </a:r>
            <a:endParaRPr sz="24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patch –pnum &lt;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quote-3.0-patch.txt</a:t>
            </a:r>
            <a:endParaRPr sz="12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Commit changes to the new branch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.	 $ git commit</a:t>
            </a:r>
            <a:endParaRPr sz="24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 Generate a patch that other people can use to get your changes</a:t>
            </a:r>
            <a:endParaRPr sz="2800"/>
          </a:p>
          <a:p>
            <a:pPr lvl="2" marL="1143000" indent="-228600">
              <a:spcBef>
                <a:spcPts val="300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format-patch -[num] --stdout &gt; formatted-patch.txt</a:t>
            </a:r>
            <a:endParaRPr sz="24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Test your partner’s patch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Check out version 3.0 into a tmp branch</a:t>
            </a:r>
            <a:endParaRPr sz="24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Apply patch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am </a:t>
            </a:r>
            <a:r>
              <a:t>command: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am &lt; </a:t>
            </a:r>
            <a:r>
              <a:t>formatted-patch.txt</a:t>
            </a:r>
          </a:p>
          <a:p>
            <a:pPr lvl="2" marL="1143000" indent="-228600">
              <a:spcBef>
                <a:spcPts val="300"/>
              </a:spcBef>
              <a:defRPr sz="1600"/>
            </a:pPr>
            <a:r>
              <a:t>Build</a:t>
            </a:r>
            <a:endParaRPr sz="24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Make sure partner’s name is in HW9.txt for #8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Gitk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xfrm>
            <a:off x="457197" y="1600200"/>
            <a:ext cx="3608649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2">
              <a:spcBef>
                <a:spcPts val="600"/>
              </a:spcBef>
              <a:defRPr sz="2600"/>
            </a:pPr>
            <a:r>
              <a:t>A repository browser</a:t>
            </a:r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Visualizes commit graphs</a:t>
            </a:r>
            <a:endParaRPr sz="2600"/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Used to understand the structure of the repo</a:t>
            </a:r>
            <a:endParaRPr sz="2600"/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Tutorial: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lostechies.com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joshuaflanagan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/2010/09/03/use-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gitk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-to-understand-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</p:txBody>
      </p:sp>
      <p:pic>
        <p:nvPicPr>
          <p:cNvPr id="159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0" y="1600200"/>
            <a:ext cx="4825078" cy="4643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Gitk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SSH into the server with X11 enabled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ssh -X for OS with terminal (OS X, Linux)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Select “X11” option if using putty (Windows)</a:t>
            </a:r>
          </a:p>
          <a:p>
            <a:pPr>
              <a:lnSpc>
                <a:spcPct val="90000"/>
              </a:lnSpc>
            </a:pPr>
            <a:r>
              <a:t>Run gitk in the ~eggert/src/gnu/emacs directory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Need to first update your PATH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export PATH=/usr/local/cs/bin:$PATH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