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6" r:id="rId11"/>
    <p:sldId id="267" r:id="rId12"/>
    <p:sldId id="268" r:id="rId13"/>
    <p:sldId id="274" r:id="rId14"/>
    <p:sldId id="275" r:id="rId15"/>
    <p:sldId id="276" r:id="rId16"/>
    <p:sldId id="269" r:id="rId17"/>
    <p:sldId id="277" r:id="rId18"/>
    <p:sldId id="279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9151" autoAdjust="0"/>
  </p:normalViewPr>
  <p:slideViewPr>
    <p:cSldViewPr snapToGrid="0" snapToObjects="1">
      <p:cViewPr varScale="1">
        <p:scale>
          <a:sx n="71" d="100"/>
          <a:sy n="71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2F4E7-D4DB-AB46-B878-39FDB6F614B1}" type="datetimeFigureOut">
              <a:rPr lang="en-US" smtClean="0"/>
              <a:t>28/09/17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1A466-156D-674F-9F82-1613EFF9D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8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others.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last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quarter.</a:t>
            </a:r>
            <a:r>
              <a:rPr lang="zh-CN" altLang="en-US" dirty="0" smtClean="0"/>
              <a:t> </a:t>
            </a:r>
            <a:r>
              <a:rPr lang="en-US" dirty="0" smtClean="0"/>
              <a:t>Sadly true that this happened before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1A466-156D-674F-9F82-1613EFF9D5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10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r>
              <a:rPr lang="en-US" dirty="0" smtClean="0"/>
              <a:t>, </a:t>
            </a:r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1A466-156D-674F-9F82-1613EFF9D5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1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course!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Everybody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</a:t>
            </a:r>
          </a:p>
          <a:p>
            <a:r>
              <a:rPr lang="en-US" altLang="zh-CN" dirty="0" smtClean="0"/>
              <a:t>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assure: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easy</a:t>
            </a:r>
            <a:r>
              <a:rPr lang="zh-CN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1A466-156D-674F-9F82-1613EFF9D5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summarize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35L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1A466-156D-674F-9F82-1613EFF9D5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1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functions</a:t>
            </a:r>
          </a:p>
          <a:p>
            <a:pPr marL="228600" indent="-228600">
              <a:buAutoNum type="arabicPeriod"/>
            </a:pPr>
            <a:r>
              <a:rPr lang="en-US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interfaces</a:t>
            </a:r>
          </a:p>
          <a:p>
            <a:pPr marL="228600" indent="-228600">
              <a:buAutoNum type="arabicPeriod"/>
            </a:pPr>
            <a:r>
              <a:rPr lang="en-US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1A466-156D-674F-9F82-1613EFF9D5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translates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differently</a:t>
            </a:r>
            <a:r>
              <a:rPr lang="zh-CN" altLang="en-US" dirty="0" smtClean="0"/>
              <a:t>, </a:t>
            </a:r>
            <a:r>
              <a:rPr lang="en-US" altLang="zh-CN" dirty="0" smtClean="0"/>
              <a:t>that’s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windows.</a:t>
            </a:r>
          </a:p>
          <a:p>
            <a:r>
              <a:rPr lang="en-US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might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ask,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1A466-156D-674F-9F82-1613EFF9D5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1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necessary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time.</a:t>
            </a:r>
            <a:r>
              <a:rPr lang="zh-CN" altLang="en-US" dirty="0" smtClean="0"/>
              <a:t> </a:t>
            </a:r>
            <a:r>
              <a:rPr lang="en-US" altLang="zh-CN" dirty="0" smtClean="0"/>
              <a:t>E.g.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multicore.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,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leverages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1A466-156D-674F-9F82-1613EFF9D5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6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hardware,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written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assembly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1A466-156D-674F-9F82-1613EFF9D5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7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hardware,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written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assembly</a:t>
            </a:r>
            <a:r>
              <a:rPr lang="zh-CN" altLang="en-US" dirty="0" smtClean="0"/>
              <a:t> </a:t>
            </a:r>
            <a:r>
              <a:rPr lang="en-US" altLang="zh-CN" smtClean="0"/>
              <a:t>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1A466-156D-674F-9F82-1613EFF9D5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75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GNU’s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actually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Unix,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</a:p>
          <a:p>
            <a:r>
              <a:rPr lang="en-US" altLang="zh-CN" dirty="0" smtClean="0"/>
              <a:t>Unix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Minix</a:t>
            </a:r>
            <a:endParaRPr lang="en-US" altLang="zh-CN" dirty="0" smtClean="0"/>
          </a:p>
          <a:p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slow!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1A466-156D-674F-9F82-1613EFF9D5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7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8A10-BCE6-6E4C-B67E-7DFF8E2FA8AF}" type="datetimeFigureOut">
              <a:rPr lang="en-US" smtClean="0"/>
              <a:t>28/09/17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566-E694-6E4D-9C48-AD77F9E4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8A10-BCE6-6E4C-B67E-7DFF8E2FA8AF}" type="datetimeFigureOut">
              <a:rPr lang="en-US" smtClean="0"/>
              <a:t>28/09/17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566-E694-6E4D-9C48-AD77F9E4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8A10-BCE6-6E4C-B67E-7DFF8E2FA8AF}" type="datetimeFigureOut">
              <a:rPr lang="en-US" smtClean="0"/>
              <a:t>28/09/17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566-E694-6E4D-9C48-AD77F9E4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5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8A10-BCE6-6E4C-B67E-7DFF8E2FA8AF}" type="datetimeFigureOut">
              <a:rPr lang="en-US" smtClean="0"/>
              <a:t>28/09/17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566-E694-6E4D-9C48-AD77F9E4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8A10-BCE6-6E4C-B67E-7DFF8E2FA8AF}" type="datetimeFigureOut">
              <a:rPr lang="en-US" smtClean="0"/>
              <a:t>28/09/17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566-E694-6E4D-9C48-AD77F9E4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3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8A10-BCE6-6E4C-B67E-7DFF8E2FA8AF}" type="datetimeFigureOut">
              <a:rPr lang="en-US" smtClean="0"/>
              <a:t>28/09/17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566-E694-6E4D-9C48-AD77F9E4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3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8A10-BCE6-6E4C-B67E-7DFF8E2FA8AF}" type="datetimeFigureOut">
              <a:rPr lang="en-US" smtClean="0"/>
              <a:t>28/09/17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566-E694-6E4D-9C48-AD77F9E4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0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8A10-BCE6-6E4C-B67E-7DFF8E2FA8AF}" type="datetimeFigureOut">
              <a:rPr lang="en-US" smtClean="0"/>
              <a:t>28/09/17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566-E694-6E4D-9C48-AD77F9E4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8A10-BCE6-6E4C-B67E-7DFF8E2FA8AF}" type="datetimeFigureOut">
              <a:rPr lang="en-US" smtClean="0"/>
              <a:t>28/09/17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566-E694-6E4D-9C48-AD77F9E4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8A10-BCE6-6E4C-B67E-7DFF8E2FA8AF}" type="datetimeFigureOut">
              <a:rPr lang="en-US" smtClean="0"/>
              <a:t>28/09/17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566-E694-6E4D-9C48-AD77F9E4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8A10-BCE6-6E4C-B67E-7DFF8E2FA8AF}" type="datetimeFigureOut">
              <a:rPr lang="en-US" smtClean="0"/>
              <a:t>28/09/17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566-E694-6E4D-9C48-AD77F9E4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6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8A10-BCE6-6E4C-B67E-7DFF8E2FA8AF}" type="datetimeFigureOut">
              <a:rPr lang="en-US" smtClean="0"/>
              <a:t>28/09/17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C566-E694-6E4D-9C48-AD77F9E4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4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.cs.ucla.edu/classes/fall17/cs35L/syllabu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an@cs.ucla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.cs.ucla.edu/classes/fall17/cs35L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ucla.edu/classes/fall17/cs35L/grading.html" TargetMode="External"/><Relationship Id="rId4" Type="http://schemas.openxmlformats.org/officeDocument/2006/relationships/hyperlink" Target="http://web.cs.ucla.edu/classes/fall17/cs35L/assig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eedstudio.com/SeeedStudio-BeagleBone-Green-Wireless-p-2650.html" TargetMode="External"/><Relationship Id="rId4" Type="http://schemas.openxmlformats.org/officeDocument/2006/relationships/hyperlink" Target="https://www.seeedstudio.com/Seeed-Studio-BeagleBone-Green-Wireless-IOT-Developer-Prototyping-Kit-for-Google-Cloud-Platform-p-2684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zh-CN" altLang="en-US" dirty="0" smtClean="0"/>
              <a:t> </a:t>
            </a:r>
            <a:r>
              <a:rPr lang="en-US" altLang="zh-CN" dirty="0" smtClean="0"/>
              <a:t>35L,</a:t>
            </a:r>
            <a:r>
              <a:rPr lang="zh-CN" altLang="en-US" dirty="0" smtClean="0"/>
              <a:t> </a:t>
            </a:r>
            <a:r>
              <a:rPr lang="en-US" altLang="zh-CN" dirty="0" smtClean="0"/>
              <a:t>Fall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Zhaowei</a:t>
            </a:r>
            <a:r>
              <a:rPr lang="zh-CN" altLang="en-US" dirty="0" smtClean="0"/>
              <a:t> </a:t>
            </a:r>
            <a:r>
              <a:rPr lang="en-US" altLang="zh-CN" dirty="0" smtClean="0"/>
              <a:t>Tan</a:t>
            </a:r>
          </a:p>
        </p:txBody>
      </p:sp>
    </p:spTree>
    <p:extLst>
      <p:ext uri="{BB962C8B-B14F-4D97-AF65-F5344CB8AC3E}">
        <p14:creationId xmlns:p14="http://schemas.microsoft.com/office/powerpoint/2010/main" val="179769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83" y="469212"/>
            <a:ext cx="7118252" cy="53186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5140" y="5948539"/>
            <a:ext cx="451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dirty="0" smtClean="0"/>
              <a:t>Operating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ystem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oncepts,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Seventh</a:t>
            </a:r>
            <a:r>
              <a:rPr lang="zh-CN" altLang="en-US" dirty="0" smtClean="0"/>
              <a:t> </a:t>
            </a:r>
            <a:r>
              <a:rPr lang="en-US" altLang="zh-CN" dirty="0" smtClean="0"/>
              <a:t>Edition]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7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Multiprocess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Multiuser</a:t>
            </a:r>
          </a:p>
          <a:p>
            <a:pPr lvl="1"/>
            <a:r>
              <a:rPr lang="en-US" dirty="0" smtClean="0"/>
              <a:t>M</a:t>
            </a:r>
            <a:r>
              <a:rPr lang="en-US" altLang="zh-CN" dirty="0" smtClean="0"/>
              <a:t>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endParaRPr lang="en-US" dirty="0"/>
          </a:p>
          <a:p>
            <a:r>
              <a:rPr lang="en-US" dirty="0" err="1" smtClean="0"/>
              <a:t>Multiprocess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(multitasking)</a:t>
            </a:r>
          </a:p>
          <a:p>
            <a:pPr lvl="1"/>
            <a:r>
              <a:rPr lang="en-US" dirty="0" smtClean="0"/>
              <a:t>Execute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concurrently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Unix</a:t>
            </a:r>
            <a:r>
              <a:rPr lang="zh-CN" altLang="en-US" dirty="0" smtClean="0"/>
              <a:t>-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OS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multiprocess</a:t>
            </a:r>
            <a:endParaRPr lang="en-US" dirty="0" smtClean="0"/>
          </a:p>
          <a:p>
            <a:r>
              <a:rPr lang="en-US" dirty="0" smtClean="0"/>
              <a:t>Realized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time-sharing</a:t>
            </a:r>
          </a:p>
          <a:p>
            <a:pPr lvl="1"/>
            <a:r>
              <a:rPr lang="en-US" dirty="0" smtClean="0"/>
              <a:t>OS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switching,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8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1969: The Birth of </a:t>
            </a:r>
            <a:r>
              <a:rPr lang="en-US" dirty="0" smtClean="0"/>
              <a:t>Unix</a:t>
            </a:r>
          </a:p>
          <a:p>
            <a:pPr lvl="1"/>
            <a:r>
              <a:rPr lang="en-US" dirty="0"/>
              <a:t>Ken Thompson in Bell Lab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Old OS Overhead High  A more effective OS</a:t>
            </a:r>
          </a:p>
          <a:p>
            <a:endParaRPr lang="en-US" dirty="0" smtClean="0"/>
          </a:p>
          <a:p>
            <a:r>
              <a:rPr lang="en-US" dirty="0" smtClean="0"/>
              <a:t>1973</a:t>
            </a:r>
            <a:r>
              <a:rPr lang="en-US" dirty="0"/>
              <a:t>: The Birth of </a:t>
            </a:r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Unix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</a:t>
            </a:r>
          </a:p>
          <a:p>
            <a:pPr lvl="1"/>
            <a:r>
              <a:rPr lang="en-US" dirty="0"/>
              <a:t>Dennis Ritchie invent </a:t>
            </a:r>
            <a:r>
              <a:rPr lang="en-US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re-write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Unix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8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1</a:t>
            </a:r>
            <a:r>
              <a:rPr lang="en-US" altLang="zh-CN" dirty="0" smtClean="0"/>
              <a:t>977:</a:t>
            </a:r>
            <a:r>
              <a:rPr lang="zh-CN" altLang="en-US" dirty="0" smtClean="0"/>
              <a:t> </a:t>
            </a:r>
            <a:r>
              <a:rPr lang="en-US" dirty="0"/>
              <a:t>Berkeley Software Distribution</a:t>
            </a:r>
            <a:endParaRPr lang="en-US" dirty="0" smtClean="0"/>
          </a:p>
          <a:p>
            <a:pPr lvl="1"/>
            <a:r>
              <a:rPr lang="en-US" dirty="0"/>
              <a:t>Bill Joy in University of California, Berkeley </a:t>
            </a:r>
            <a:endParaRPr lang="en-US" dirty="0" smtClean="0"/>
          </a:p>
          <a:p>
            <a:pPr lvl="1"/>
            <a:r>
              <a:rPr lang="en-US" dirty="0" smtClean="0"/>
              <a:t>Add</a:t>
            </a:r>
            <a:r>
              <a:rPr lang="en-US" altLang="zh-CN" dirty="0" smtClean="0"/>
              <a:t>-ons,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simply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OS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Unix becomes commercial product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in</a:t>
            </a:r>
            <a:r>
              <a:rPr lang="en-US" dirty="0" smtClean="0">
                <a:sym typeface="Wingdings" panose="05000000000000000000" pitchFamily="2" charset="2"/>
              </a:rPr>
              <a:t> 1979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AT</a:t>
            </a:r>
            <a:r>
              <a:rPr lang="en-US" altLang="zh-CN" dirty="0" smtClean="0">
                <a:sym typeface="Wingdings" panose="05000000000000000000" pitchFamily="2" charset="2"/>
              </a:rPr>
              <a:t>&amp;T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sued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UCB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in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early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1990s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3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Road to 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1</a:t>
            </a:r>
            <a:r>
              <a:rPr lang="en-US" altLang="zh-CN" dirty="0" smtClean="0"/>
              <a:t>983:</a:t>
            </a:r>
            <a:r>
              <a:rPr lang="zh-CN" altLang="en-US" dirty="0" smtClean="0"/>
              <a:t> </a:t>
            </a:r>
            <a:r>
              <a:rPr lang="en-US" altLang="zh-CN" dirty="0" smtClean="0"/>
              <a:t>Foundation of </a:t>
            </a:r>
            <a:r>
              <a:rPr lang="en-US" dirty="0" smtClean="0"/>
              <a:t>GNU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(Not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Unix!)</a:t>
            </a:r>
            <a:endParaRPr lang="en-US" dirty="0" smtClean="0"/>
          </a:p>
          <a:p>
            <a:pPr lvl="1"/>
            <a:r>
              <a:rPr lang="en-US" dirty="0"/>
              <a:t>Richard Mathew </a:t>
            </a:r>
            <a:r>
              <a:rPr lang="en-US" dirty="0" smtClean="0"/>
              <a:t>Stallman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MIT</a:t>
            </a:r>
          </a:p>
          <a:p>
            <a:pPr lvl="1"/>
            <a:r>
              <a:rPr lang="en-US" altLang="zh-CN" dirty="0" smtClean="0"/>
              <a:t>Goal: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Unix-like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</a:p>
          <a:p>
            <a:pPr lvl="1"/>
            <a:r>
              <a:rPr lang="en-US" altLang="zh-CN" dirty="0" smtClean="0"/>
              <a:t>Contribution: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(OS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software)</a:t>
            </a:r>
          </a:p>
          <a:p>
            <a:pPr lvl="2"/>
            <a:r>
              <a:rPr lang="en-US" altLang="zh-CN" dirty="0" smtClean="0"/>
              <a:t>GNU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Compiler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(GCC)</a:t>
            </a:r>
          </a:p>
          <a:p>
            <a:pPr lvl="2"/>
            <a:r>
              <a:rPr lang="en-US" altLang="zh-CN" dirty="0" err="1" smtClean="0">
                <a:solidFill>
                  <a:srgbClr val="FF0000"/>
                </a:solidFill>
              </a:rPr>
              <a:t>Emacs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(Professor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Eggert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contributor!</a:t>
            </a:r>
            <a:r>
              <a:rPr lang="en-US" altLang="zh-CN" dirty="0" smtClean="0"/>
              <a:t>)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zh-CN" altLang="zh-CN" dirty="0" smtClean="0">
                <a:sym typeface="Wingdings" panose="05000000000000000000" pitchFamily="2" charset="2"/>
              </a:rPr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987: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Minix</a:t>
            </a:r>
            <a:r>
              <a:rPr lang="zh-CN" altLang="zh-CN" dirty="0" smtClean="0">
                <a:sym typeface="Wingdings" panose="05000000000000000000" pitchFamily="2" charset="2"/>
              </a:rPr>
              <a:t>: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Unix-like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OS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Compatible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with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Unix,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source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code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available but still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61108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Comes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Linus Torvalds: Junior CS </a:t>
            </a:r>
            <a:r>
              <a:rPr lang="en-US" dirty="0" smtClean="0"/>
              <a:t>student at</a:t>
            </a:r>
            <a:r>
              <a:rPr lang="zh-CN" altLang="en-US" dirty="0" smtClean="0"/>
              <a:t> </a:t>
            </a:r>
            <a:r>
              <a:rPr lang="en-US" dirty="0" smtClean="0"/>
              <a:t>University </a:t>
            </a:r>
            <a:r>
              <a:rPr lang="en-US" dirty="0"/>
              <a:t>of </a:t>
            </a:r>
            <a:r>
              <a:rPr lang="en-US" dirty="0" smtClean="0"/>
              <a:t>Helsinki</a:t>
            </a:r>
            <a:endParaRPr lang="en-US" dirty="0"/>
          </a:p>
          <a:p>
            <a:r>
              <a:rPr lang="en-US" dirty="0" err="1"/>
              <a:t>Minix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on </a:t>
            </a:r>
            <a:r>
              <a:rPr lang="en-US" dirty="0">
                <a:sym typeface="Wingdings" panose="05000000000000000000" pitchFamily="2" charset="2"/>
              </a:rPr>
              <a:t>Intel i386  Too slow</a:t>
            </a:r>
          </a:p>
          <a:p>
            <a:r>
              <a:rPr lang="en-US" dirty="0">
                <a:sym typeface="Wingdings" panose="05000000000000000000" pitchFamily="2" charset="2"/>
              </a:rPr>
              <a:t>He referred the source code of </a:t>
            </a:r>
            <a:r>
              <a:rPr lang="en-US" dirty="0" err="1">
                <a:sym typeface="Wingdings" panose="05000000000000000000" pitchFamily="2" charset="2"/>
              </a:rPr>
              <a:t>Minix</a:t>
            </a:r>
            <a:r>
              <a:rPr lang="en-US" dirty="0">
                <a:sym typeface="Wingdings" panose="05000000000000000000" pitchFamily="2" charset="2"/>
              </a:rPr>
              <a:t>, and developed Linux using bash and </a:t>
            </a:r>
            <a:r>
              <a:rPr lang="en-US" dirty="0" err="1" smtClean="0">
                <a:sym typeface="Wingdings" panose="05000000000000000000" pitchFamily="2" charset="2"/>
              </a:rPr>
              <a:t>gcc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Linux: L</a:t>
            </a:r>
            <a:r>
              <a:rPr lang="en-US" dirty="0" smtClean="0">
                <a:sym typeface="Wingdings" panose="05000000000000000000" pitchFamily="2" charset="2"/>
              </a:rPr>
              <a:t>ast </a:t>
            </a:r>
            <a:r>
              <a:rPr lang="en-US" dirty="0">
                <a:sym typeface="Wingdings" panose="05000000000000000000" pitchFamily="2" charset="2"/>
              </a:rPr>
              <a:t>pieces of GNU </a:t>
            </a:r>
            <a:r>
              <a:rPr lang="en-US" dirty="0" smtClean="0">
                <a:sym typeface="Wingdings" panose="05000000000000000000" pitchFamily="2" charset="2"/>
              </a:rPr>
              <a:t>project</a:t>
            </a:r>
          </a:p>
          <a:p>
            <a:r>
              <a:rPr lang="en-US" dirty="0"/>
              <a:t>1991 – now: Linux </a:t>
            </a:r>
            <a:r>
              <a:rPr lang="en-US" dirty="0" smtClean="0"/>
              <a:t>distributions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226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and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(GUI)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/>
              <a:t>u</a:t>
            </a:r>
            <a:r>
              <a:rPr lang="en-US" altLang="zh-CN" dirty="0" smtClean="0"/>
              <a:t>ser</a:t>
            </a:r>
            <a:r>
              <a:rPr lang="en-US" altLang="zh-CN" dirty="0"/>
              <a:t>-friendly desktop </a:t>
            </a:r>
            <a:r>
              <a:rPr lang="en-US" altLang="zh-CN" dirty="0" smtClean="0"/>
              <a:t>interface 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altLang="zh-CN" dirty="0" smtClean="0"/>
              <a:t>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X,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Wayland,</a:t>
            </a:r>
            <a:r>
              <a:rPr lang="zh-CN" altLang="en-US" dirty="0" smtClean="0"/>
              <a:t> </a:t>
            </a:r>
            <a:r>
              <a:rPr lang="en-US" altLang="zh-CN" dirty="0" smtClean="0"/>
              <a:t>GNOME</a:t>
            </a:r>
          </a:p>
          <a:p>
            <a:pPr lvl="1"/>
            <a:r>
              <a:rPr lang="en-US" dirty="0" smtClean="0"/>
              <a:t>Icons </a:t>
            </a:r>
            <a:r>
              <a:rPr lang="en-US" dirty="0"/>
              <a:t>represent files, programs, actions, </a:t>
            </a:r>
            <a:r>
              <a:rPr lang="en-US" dirty="0" smtClean="0"/>
              <a:t>etc</a:t>
            </a:r>
            <a:r>
              <a:rPr lang="en-US" altLang="zh-CN" dirty="0" smtClean="0"/>
              <a:t>.</a:t>
            </a:r>
          </a:p>
          <a:p>
            <a:pPr lvl="1"/>
            <a:r>
              <a:rPr lang="en-US" dirty="0" smtClean="0"/>
              <a:t>Mouse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triggers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actions</a:t>
            </a:r>
            <a:endParaRPr lang="en-US" dirty="0" smtClean="0"/>
          </a:p>
          <a:p>
            <a:r>
              <a:rPr lang="en-US" dirty="0"/>
              <a:t>Command Line Interface (CLI</a:t>
            </a:r>
            <a:r>
              <a:rPr lang="en-US" dirty="0" smtClean="0"/>
              <a:t>) allows </a:t>
            </a:r>
            <a:r>
              <a:rPr lang="en-US" dirty="0"/>
              <a:t>direct command </a:t>
            </a:r>
            <a:r>
              <a:rPr lang="en-US" dirty="0" smtClean="0"/>
              <a:t>entry</a:t>
            </a:r>
          </a:p>
          <a:p>
            <a:pPr lvl="1"/>
            <a:r>
              <a:rPr lang="en-US" dirty="0" smtClean="0"/>
              <a:t>E</a:t>
            </a:r>
            <a:r>
              <a:rPr lang="en-US" altLang="zh-CN" dirty="0" smtClean="0"/>
              <a:t>.g.,</a:t>
            </a:r>
            <a:r>
              <a:rPr lang="zh-CN" altLang="en-US" dirty="0" smtClean="0"/>
              <a:t> </a:t>
            </a:r>
            <a:r>
              <a:rPr lang="en-US" dirty="0" smtClean="0"/>
              <a:t>Bash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xterm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etches </a:t>
            </a:r>
            <a:r>
              <a:rPr lang="en-US" dirty="0"/>
              <a:t>a command from user and </a:t>
            </a:r>
            <a:r>
              <a:rPr lang="en-US" dirty="0" smtClean="0"/>
              <a:t>executes </a:t>
            </a:r>
            <a:r>
              <a:rPr lang="en-US" dirty="0"/>
              <a:t>it </a:t>
            </a:r>
            <a:endParaRPr lang="en-US" dirty="0" smtClean="0"/>
          </a:p>
          <a:p>
            <a:pPr lvl="1"/>
            <a:r>
              <a:rPr lang="en-US" dirty="0" smtClean="0"/>
              <a:t>Sometimes </a:t>
            </a:r>
            <a:r>
              <a:rPr lang="en-US" dirty="0"/>
              <a:t>commands built-in, sometimes just names of programs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5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dirty="0" smtClean="0"/>
              <a:t>nix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</a:t>
            </a:r>
            <a:r>
              <a:rPr lang="en-US" dirty="0" smtClean="0"/>
              <a:t>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</a:p>
          <a:p>
            <a:pPr lvl="1"/>
            <a:r>
              <a:rPr lang="en-US" dirty="0" smtClean="0"/>
              <a:t>Regular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</a:p>
          <a:p>
            <a:pPr lvl="1"/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Symbolic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ln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s)</a:t>
            </a:r>
            <a:endParaRPr lang="en-US" dirty="0" smtClean="0"/>
          </a:p>
          <a:p>
            <a:pPr lvl="1"/>
            <a:r>
              <a:rPr lang="en-US" dirty="0" smtClean="0"/>
              <a:t>Device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 (cd 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)</a:t>
            </a:r>
          </a:p>
          <a:p>
            <a:r>
              <a:rPr lang="en-US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permission</a:t>
            </a:r>
          </a:p>
          <a:p>
            <a:pPr lvl="1"/>
            <a:r>
              <a:rPr lang="en-US" dirty="0" smtClean="0"/>
              <a:t>Permission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Groups:</a:t>
            </a:r>
            <a:r>
              <a:rPr lang="zh-CN" altLang="en-US" dirty="0" smtClean="0"/>
              <a:t> </a:t>
            </a:r>
            <a:r>
              <a:rPr lang="en-US" dirty="0" smtClean="0"/>
              <a:t>Owner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group,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</a:p>
          <a:p>
            <a:pPr lvl="1"/>
            <a:r>
              <a:rPr lang="en-US" dirty="0" smtClean="0"/>
              <a:t>Permission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Read,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1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r>
              <a:rPr lang="en-US" dirty="0" smtClean="0"/>
              <a:t>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environmental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Unix-like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OS</a:t>
            </a:r>
          </a:p>
          <a:p>
            <a:r>
              <a:rPr lang="en-US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command,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directories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indicated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endParaRPr lang="en-US" dirty="0"/>
          </a:p>
          <a:p>
            <a:r>
              <a:rPr lang="en-US" u="sng" dirty="0"/>
              <a:t>e</a:t>
            </a:r>
            <a:r>
              <a:rPr lang="en-US" u="sng" dirty="0" smtClean="0"/>
              <a:t>cho $PATH </a:t>
            </a:r>
            <a:r>
              <a:rPr lang="en-US" dirty="0" smtClean="0"/>
              <a:t>to see 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directories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path,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separated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semicolons</a:t>
            </a:r>
          </a:p>
          <a:p>
            <a:r>
              <a:rPr lang="en-US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directories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to/from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3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u="sng" dirty="0" err="1" smtClean="0">
                <a:solidFill>
                  <a:srgbClr val="000000"/>
                </a:solidFill>
              </a:rPr>
              <a:t>l</a:t>
            </a:r>
            <a:r>
              <a:rPr lang="en-US" u="sng" dirty="0" err="1" smtClean="0">
                <a:solidFill>
                  <a:srgbClr val="000000"/>
                </a:solidFill>
              </a:rPr>
              <a:t>s</a:t>
            </a:r>
            <a:r>
              <a:rPr lang="zh-CN" altLang="en-US" u="sng" dirty="0" smtClean="0">
                <a:solidFill>
                  <a:srgbClr val="000000"/>
                </a:solidFill>
              </a:rPr>
              <a:t> </a:t>
            </a:r>
            <a:r>
              <a:rPr lang="mr-IN" altLang="zh-CN" u="sng" dirty="0" smtClean="0">
                <a:solidFill>
                  <a:srgbClr val="000000"/>
                </a:solidFill>
              </a:rPr>
              <a:t>–</a:t>
            </a:r>
            <a:r>
              <a:rPr lang="en-US" altLang="zh-CN" u="sng" dirty="0" smtClean="0">
                <a:solidFill>
                  <a:srgbClr val="000000"/>
                </a:solidFill>
              </a:rPr>
              <a:t>l</a:t>
            </a:r>
            <a:r>
              <a:rPr lang="zh-CN" altLang="en-US" dirty="0" smtClean="0"/>
              <a:t>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(directory,</a:t>
            </a:r>
            <a:r>
              <a:rPr lang="zh-CN" altLang="en-US" dirty="0" smtClean="0"/>
              <a:t> </a:t>
            </a:r>
            <a:r>
              <a:rPr lang="en-US" altLang="zh-CN" dirty="0" smtClean="0"/>
              <a:t>symbolic,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regular)</a:t>
            </a:r>
          </a:p>
          <a:p>
            <a:pPr lvl="1"/>
            <a:r>
              <a:rPr lang="zh-CN" altLang="zh-CN" dirty="0" smtClean="0"/>
              <a:t>2-</a:t>
            </a:r>
            <a:r>
              <a:rPr lang="en-US" altLang="zh-CN" dirty="0" smtClean="0"/>
              <a:t>4</a:t>
            </a:r>
            <a:r>
              <a:rPr lang="zh-CN" altLang="en-US" dirty="0" smtClean="0"/>
              <a:t>: </a:t>
            </a:r>
            <a:r>
              <a:rPr lang="en-US" altLang="zh-CN" dirty="0" smtClean="0"/>
              <a:t>Owner’s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(Read,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, 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5</a:t>
            </a:r>
            <a:r>
              <a:rPr lang="en-US" altLang="zh-CN" dirty="0" smtClean="0"/>
              <a:t>-7: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permission</a:t>
            </a:r>
          </a:p>
          <a:p>
            <a:pPr lvl="1"/>
            <a:r>
              <a:rPr lang="zh-CN" altLang="zh-CN" dirty="0" smtClean="0"/>
              <a:t>8</a:t>
            </a:r>
            <a:r>
              <a:rPr lang="en-US" altLang="zh-CN" dirty="0" smtClean="0"/>
              <a:t>-10: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Everyone’s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permission</a:t>
            </a:r>
            <a:endParaRPr lang="en-US" dirty="0" smtClean="0"/>
          </a:p>
          <a:p>
            <a:r>
              <a:rPr lang="en-US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u="sng" dirty="0" err="1" smtClean="0"/>
              <a:t>c</a:t>
            </a:r>
            <a:r>
              <a:rPr lang="en-US" u="sng" dirty="0" err="1" smtClean="0"/>
              <a:t>hmod</a:t>
            </a:r>
            <a:r>
              <a:rPr lang="zh-CN" altLang="en-US" u="sng" dirty="0" smtClean="0"/>
              <a:t> </a:t>
            </a:r>
            <a:r>
              <a:rPr lang="en-US" u="sng" dirty="0" smtClean="0"/>
              <a:t>xxx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filename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digit:</a:t>
            </a:r>
            <a:r>
              <a:rPr lang="zh-CN" altLang="en-US" dirty="0" smtClean="0"/>
              <a:t> </a:t>
            </a:r>
            <a:r>
              <a:rPr lang="en-US" altLang="zh-CN" dirty="0" smtClean="0"/>
              <a:t>owner,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second: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third: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everyone</a:t>
            </a:r>
          </a:p>
          <a:p>
            <a:pPr lvl="1"/>
            <a:r>
              <a:rPr lang="zh-CN" altLang="zh-CN" dirty="0" smtClean="0"/>
              <a:t>4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read,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execute</a:t>
            </a:r>
          </a:p>
          <a:p>
            <a:pPr lvl="1"/>
            <a:r>
              <a:rPr lang="en-US" altLang="zh-CN" dirty="0" smtClean="0"/>
              <a:t>Example: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read/write,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excute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4+2=6</a:t>
            </a:r>
            <a:r>
              <a:rPr lang="zh-CN" altLang="en-US" dirty="0"/>
              <a:t> </a:t>
            </a:r>
            <a:r>
              <a:rPr lang="en-US" altLang="zh-CN" u="sng" dirty="0" err="1" smtClean="0"/>
              <a:t>chmod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x6x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filename</a:t>
            </a:r>
          </a:p>
          <a:p>
            <a:r>
              <a:rPr lang="en-US" altLang="zh-CN" dirty="0"/>
              <a:t>U</a:t>
            </a:r>
            <a:r>
              <a:rPr lang="en-US" altLang="zh-CN" dirty="0" smtClean="0"/>
              <a:t>seful commands:</a:t>
            </a:r>
            <a:r>
              <a:rPr lang="zh-CN" altLang="en-US" dirty="0" smtClean="0"/>
              <a:t> </a:t>
            </a:r>
            <a:r>
              <a:rPr lang="en-US" dirty="0"/>
              <a:t>find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 smtClean="0"/>
              <a:t>whereis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err="1" smtClean="0"/>
              <a:t>grep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ssh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 </a:t>
            </a:r>
            <a:endParaRPr lang="en-US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0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Boelter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3760</a:t>
            </a:r>
          </a:p>
          <a:p>
            <a:r>
              <a:rPr lang="en-US" dirty="0"/>
              <a:t>Tuesdays</a:t>
            </a:r>
            <a:r>
              <a:rPr lang="en-US" altLang="zh-CN" dirty="0"/>
              <a:t>/Thursdays</a:t>
            </a:r>
            <a:r>
              <a:rPr lang="zh-CN" altLang="en-US" dirty="0"/>
              <a:t> </a:t>
            </a:r>
            <a:r>
              <a:rPr lang="en-US" altLang="zh-CN" dirty="0"/>
              <a:t>12:00</a:t>
            </a:r>
            <a:r>
              <a:rPr lang="zh-CN" altLang="en-US" dirty="0"/>
              <a:t> </a:t>
            </a:r>
            <a:r>
              <a:rPr lang="en-US" altLang="zh-CN" dirty="0"/>
              <a:t>pm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2:00</a:t>
            </a:r>
            <a:r>
              <a:rPr lang="zh-CN" altLang="en-US" dirty="0"/>
              <a:t> </a:t>
            </a:r>
            <a:r>
              <a:rPr lang="en-US" altLang="zh-CN" dirty="0"/>
              <a:t>pm</a:t>
            </a:r>
          </a:p>
          <a:p>
            <a:r>
              <a:rPr lang="en-US" dirty="0" smtClean="0"/>
              <a:t>Syllabus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2"/>
              </a:rPr>
              <a:t>http://web.cs.ucla.edu/classes/fall17/cs35L/</a:t>
            </a:r>
            <a:r>
              <a:rPr lang="en-US" altLang="zh-CN" dirty="0" smtClean="0">
                <a:hlinkClick r:id="rId2"/>
              </a:rPr>
              <a:t>syllabus.html</a:t>
            </a:r>
            <a:endParaRPr lang="en-US" altLang="zh-CN" dirty="0" smtClean="0"/>
          </a:p>
          <a:p>
            <a:r>
              <a:rPr lang="en-US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cover:</a:t>
            </a:r>
          </a:p>
          <a:p>
            <a:pPr lvl="1"/>
            <a:r>
              <a:rPr lang="en-US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(Unix,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bash,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security)</a:t>
            </a:r>
            <a:endParaRPr lang="en-US" dirty="0" smtClean="0"/>
          </a:p>
          <a:p>
            <a:pPr lvl="1"/>
            <a:r>
              <a:rPr lang="en-US" dirty="0" smtClean="0"/>
              <a:t>Programming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(languages,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debugging)</a:t>
            </a:r>
          </a:p>
          <a:p>
            <a:pPr lvl="1"/>
            <a:r>
              <a:rPr lang="en-US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7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rofessor </a:t>
            </a:r>
            <a:r>
              <a:rPr lang="en-US" dirty="0" smtClean="0"/>
              <a:t>Paul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Eggert</a:t>
            </a:r>
            <a:endParaRPr lang="en-US" altLang="zh-CN" dirty="0" smtClean="0"/>
          </a:p>
          <a:p>
            <a:pPr lvl="1"/>
            <a:r>
              <a:rPr lang="en-US" dirty="0" smtClean="0"/>
              <a:t>Office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hour:</a:t>
            </a:r>
          </a:p>
          <a:p>
            <a:pPr marL="457200" lvl="1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Mondays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2-4</a:t>
            </a:r>
            <a:r>
              <a:rPr lang="zh-CN" altLang="en-US" dirty="0" smtClean="0"/>
              <a:t> </a:t>
            </a:r>
            <a:r>
              <a:rPr lang="en-US" altLang="zh-CN" dirty="0" smtClean="0"/>
              <a:t>PM,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Thursdays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10-11</a:t>
            </a:r>
            <a:r>
              <a:rPr lang="zh-CN" altLang="en-US" dirty="0" smtClean="0"/>
              <a:t> </a:t>
            </a:r>
            <a:r>
              <a:rPr lang="en-US" altLang="zh-CN" dirty="0" smtClean="0"/>
              <a:t>AM</a:t>
            </a:r>
            <a:endParaRPr lang="en-US" dirty="0"/>
          </a:p>
          <a:p>
            <a:r>
              <a:rPr lang="en-US" dirty="0" smtClean="0"/>
              <a:t>Zhaowei</a:t>
            </a:r>
            <a:r>
              <a:rPr lang="zh-CN" altLang="en-US" dirty="0" smtClean="0"/>
              <a:t> </a:t>
            </a:r>
            <a:r>
              <a:rPr lang="en-US" altLang="zh-CN" dirty="0" smtClean="0"/>
              <a:t>Tan</a:t>
            </a:r>
          </a:p>
          <a:p>
            <a:pPr lvl="1"/>
            <a:r>
              <a:rPr lang="en-US" dirty="0" smtClean="0"/>
              <a:t>Second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PhD,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</a:p>
          <a:p>
            <a:pPr lvl="1"/>
            <a:r>
              <a:rPr lang="en-US" dirty="0" smtClean="0"/>
              <a:t>Office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hours:</a:t>
            </a:r>
          </a:p>
          <a:p>
            <a:pPr marL="457200" lvl="1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err="1" smtClean="0"/>
              <a:t>Boelter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2432,</a:t>
            </a:r>
            <a:r>
              <a:rPr lang="zh-CN" altLang="en-US" dirty="0" smtClean="0"/>
              <a:t> </a:t>
            </a:r>
            <a:r>
              <a:rPr lang="en-US" dirty="0" smtClean="0"/>
              <a:t>Mondays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9:00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11:00</a:t>
            </a:r>
            <a:r>
              <a:rPr lang="zh-CN" altLang="en-US" dirty="0" smtClean="0"/>
              <a:t> </a:t>
            </a:r>
            <a:r>
              <a:rPr lang="en-US" altLang="zh-CN" dirty="0" smtClean="0"/>
              <a:t>AM</a:t>
            </a:r>
          </a:p>
          <a:p>
            <a:pPr lvl="1"/>
            <a:r>
              <a:rPr lang="en-US" altLang="zh-CN" dirty="0" smtClean="0"/>
              <a:t>Email: </a:t>
            </a:r>
            <a:r>
              <a:rPr lang="en-US" altLang="zh-CN" dirty="0" smtClean="0">
                <a:hlinkClick r:id="rId2"/>
              </a:rPr>
              <a:t>tan@cs.ucla.edu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824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website:</a:t>
            </a:r>
            <a:r>
              <a:rPr lang="zh-CN" altLang="en-US" dirty="0" smtClean="0"/>
              <a:t>  </a:t>
            </a:r>
            <a:r>
              <a:rPr lang="en-US" altLang="zh-CN" dirty="0" smtClean="0"/>
              <a:t>Assignments,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links</a:t>
            </a:r>
            <a:r>
              <a:rPr lang="zh-CN" altLang="en-US" dirty="0" smtClean="0"/>
              <a:t>  </a:t>
            </a:r>
            <a:r>
              <a:rPr lang="en-US" altLang="zh-CN" dirty="0" smtClean="0">
                <a:hlinkClick r:id="rId2"/>
              </a:rPr>
              <a:t>http://web.cs.ucla.edu/classes/fall17/cs35L/index.html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Piazza:</a:t>
            </a:r>
            <a:r>
              <a:rPr lang="zh-CN" altLang="zh-CN" dirty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discussion</a:t>
            </a:r>
          </a:p>
          <a:p>
            <a:endParaRPr lang="en-US" altLang="zh-CN" dirty="0"/>
          </a:p>
          <a:p>
            <a:r>
              <a:rPr lang="en-US" altLang="zh-CN" dirty="0" smtClean="0"/>
              <a:t>CCLE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page: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ssignment submission</a:t>
            </a:r>
          </a:p>
        </p:txBody>
      </p:sp>
    </p:spTree>
    <p:extLst>
      <p:ext uri="{BB962C8B-B14F-4D97-AF65-F5344CB8AC3E}">
        <p14:creationId xmlns:p14="http://schemas.microsoft.com/office/powerpoint/2010/main" val="211815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hlinkClick r:id="rId3"/>
              </a:rPr>
              <a:t>http://web.cs.ucla.edu/classes/fall17/cs35L/grading.html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50%</a:t>
            </a:r>
            <a:r>
              <a:rPr lang="zh-CN" altLang="en-US" dirty="0" smtClean="0"/>
              <a:t> </a:t>
            </a:r>
            <a:r>
              <a:rPr lang="en-US" altLang="zh-CN" dirty="0" smtClean="0"/>
              <a:t>homework,</a:t>
            </a:r>
            <a:r>
              <a:rPr lang="zh-CN" altLang="en-US" dirty="0" smtClean="0"/>
              <a:t> </a:t>
            </a:r>
            <a:r>
              <a:rPr lang="en-US" altLang="zh-CN" dirty="0" smtClean="0"/>
              <a:t>50%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open-book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cheating!</a:t>
            </a:r>
            <a:endParaRPr lang="en-US" dirty="0"/>
          </a:p>
          <a:p>
            <a:r>
              <a:rPr lang="en-US" altLang="zh-CN" dirty="0" smtClean="0">
                <a:hlinkClick r:id="rId4"/>
              </a:rPr>
              <a:t>http://web.cs.ucla.edu/classes/fall17/cs35L/assign.html</a:t>
            </a:r>
            <a:endParaRPr lang="en-US" altLang="zh-CN" dirty="0" smtClean="0"/>
          </a:p>
          <a:p>
            <a:pPr lvl="1"/>
            <a:r>
              <a:rPr lang="en-US" dirty="0" smtClean="0"/>
              <a:t>Lab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Homework</a:t>
            </a:r>
          </a:p>
          <a:p>
            <a:pPr lvl="1"/>
            <a:r>
              <a:rPr lang="en-US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due</a:t>
            </a:r>
            <a:r>
              <a:rPr lang="zh-CN" altLang="en-US" dirty="0" smtClean="0"/>
              <a:t> </a:t>
            </a:r>
            <a:r>
              <a:rPr lang="en-US" altLang="zh-CN" dirty="0" smtClean="0"/>
              <a:t>(23:55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date)</a:t>
            </a:r>
          </a:p>
          <a:p>
            <a:pPr lvl="1"/>
            <a:r>
              <a:rPr lang="en-US" dirty="0" smtClean="0"/>
              <a:t>Pay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7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10: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reading</a:t>
            </a:r>
          </a:p>
          <a:p>
            <a:pPr lvl="1"/>
            <a:r>
              <a:rPr lang="en-US" dirty="0" smtClean="0"/>
              <a:t>Includes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dirty="0" smtClean="0"/>
              <a:t>n</a:t>
            </a:r>
            <a:r>
              <a:rPr lang="en-US" altLang="zh-CN" dirty="0" smtClean="0"/>
              <a:t>-class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</a:p>
          <a:p>
            <a:pPr lvl="1"/>
            <a:r>
              <a:rPr lang="en-US" dirty="0" smtClean="0"/>
              <a:t>Might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en-US" dirty="0" smtClean="0"/>
              <a:t>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</a:t>
            </a:r>
            <a:r>
              <a:rPr lang="zh-CN" altLang="en-US" dirty="0" smtClean="0"/>
              <a:t> </a:t>
            </a:r>
            <a:r>
              <a:rPr lang="en-US" altLang="zh-CN" dirty="0" smtClean="0"/>
              <a:t>4/5</a:t>
            </a:r>
          </a:p>
          <a:p>
            <a:pPr lvl="1"/>
            <a:r>
              <a:rPr lang="en-US" dirty="0" smtClean="0"/>
              <a:t>Coordinate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r>
              <a:rPr lang="en-US" altLang="zh-CN" dirty="0" err="1" smtClean="0"/>
              <a:t>BeagleBone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Wireless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Board</a:t>
            </a:r>
            <a:endParaRPr lang="en-US" dirty="0" smtClean="0"/>
          </a:p>
          <a:p>
            <a:pPr lvl="1"/>
            <a:r>
              <a:rPr lang="en-US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few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assignments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Basic</a:t>
            </a:r>
            <a:r>
              <a:rPr lang="zh-CN" altLang="en-US" dirty="0" smtClean="0">
                <a:hlinkClick r:id="rId3"/>
              </a:rPr>
              <a:t> </a:t>
            </a:r>
            <a:r>
              <a:rPr lang="en-US" altLang="zh-CN" dirty="0" smtClean="0">
                <a:hlinkClick r:id="rId3"/>
              </a:rPr>
              <a:t>version</a:t>
            </a:r>
            <a:r>
              <a:rPr lang="zh-CN" altLang="en-US" dirty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4"/>
              </a:rPr>
              <a:t>upgraded</a:t>
            </a:r>
            <a:r>
              <a:rPr lang="zh-CN" altLang="en-US" dirty="0" smtClean="0">
                <a:hlinkClick r:id="rId4"/>
              </a:rPr>
              <a:t> </a:t>
            </a:r>
            <a:r>
              <a:rPr lang="en-US" altLang="zh-CN" dirty="0" smtClean="0">
                <a:hlinkClick r:id="rId4"/>
              </a:rPr>
              <a:t>version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44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CS 35L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familiar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commonly-used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environment,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omfortable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software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construction!</a:t>
            </a:r>
          </a:p>
          <a:p>
            <a:r>
              <a:rPr lang="en-US" altLang="zh-CN" dirty="0" smtClean="0"/>
              <a:t>Useful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academia</a:t>
            </a:r>
          </a:p>
          <a:p>
            <a:pPr lvl="1"/>
            <a:r>
              <a:rPr lang="en-US" altLang="zh-CN" dirty="0" smtClean="0"/>
              <a:t>Fundamental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upper-division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courses</a:t>
            </a:r>
          </a:p>
          <a:p>
            <a:r>
              <a:rPr lang="en-US" dirty="0" smtClean="0"/>
              <a:t>Useful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industry</a:t>
            </a:r>
          </a:p>
          <a:p>
            <a:pPr lvl="1"/>
            <a:r>
              <a:rPr lang="en-US" dirty="0" smtClean="0"/>
              <a:t>The very basic for a programmer</a:t>
            </a:r>
          </a:p>
          <a:p>
            <a:r>
              <a:rPr lang="en-US" altLang="zh-CN" dirty="0" smtClean="0"/>
              <a:t>Useful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iles,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Editing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Zhaowei</a:t>
            </a:r>
            <a:r>
              <a:rPr lang="zh-CN" altLang="en-US" dirty="0" smtClean="0"/>
              <a:t> </a:t>
            </a:r>
            <a:r>
              <a:rPr lang="en-US" altLang="zh-CN" dirty="0" smtClean="0"/>
              <a:t>Tan</a:t>
            </a:r>
          </a:p>
          <a:p>
            <a:r>
              <a:rPr lang="en-US" dirty="0"/>
              <a:t>Sep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7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dirty="0" smtClean="0"/>
              <a:t>Operating System</a:t>
            </a:r>
            <a:r>
              <a:rPr lang="zh-CN" altLang="zh-CN" dirty="0"/>
              <a:t> </a:t>
            </a:r>
            <a:r>
              <a:rPr lang="en-US" altLang="zh-CN" dirty="0" smtClean="0"/>
              <a:t>(OS)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program that acts as an </a:t>
            </a:r>
            <a:r>
              <a:rPr lang="en-US" dirty="0" smtClean="0"/>
              <a:t>intermediary</a:t>
            </a:r>
            <a:r>
              <a:rPr lang="zh-CN" altLang="en-US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a user of a computer and the </a:t>
            </a:r>
            <a:r>
              <a:rPr lang="en-US" dirty="0" smtClean="0"/>
              <a:t>computer</a:t>
            </a:r>
            <a:r>
              <a:rPr lang="zh-CN" altLang="en-US" dirty="0" smtClean="0"/>
              <a:t> </a:t>
            </a:r>
            <a:r>
              <a:rPr lang="en-US" dirty="0" smtClean="0"/>
              <a:t>hardware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Operating </a:t>
            </a:r>
            <a:r>
              <a:rPr lang="en-US" dirty="0"/>
              <a:t>system </a:t>
            </a:r>
            <a:r>
              <a:rPr lang="en-US" dirty="0" smtClean="0"/>
              <a:t>goals</a:t>
            </a:r>
            <a:endParaRPr lang="en-US" dirty="0"/>
          </a:p>
          <a:p>
            <a:pPr lvl="1"/>
            <a:r>
              <a:rPr lang="en-US" dirty="0" smtClean="0"/>
              <a:t>Execute </a:t>
            </a:r>
            <a:r>
              <a:rPr lang="en-US" dirty="0"/>
              <a:t>user programs and make solving </a:t>
            </a:r>
            <a:r>
              <a:rPr lang="en-US" dirty="0" smtClean="0"/>
              <a:t>user</a:t>
            </a:r>
            <a:r>
              <a:rPr lang="zh-CN" altLang="en-US" dirty="0" smtClean="0"/>
              <a:t> </a:t>
            </a:r>
            <a:r>
              <a:rPr lang="en-US" dirty="0" smtClean="0"/>
              <a:t>problems easier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the computer system convenient to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computer hardware in an efficient manner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36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1080</Words>
  <Application>Microsoft Macintosh PowerPoint</Application>
  <PresentationFormat>On-screen Show (4:3)</PresentationFormat>
  <Paragraphs>161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CS 35L, Fall 2017</vt:lpstr>
      <vt:lpstr>Lectures</vt:lpstr>
      <vt:lpstr>Instructors</vt:lpstr>
      <vt:lpstr>Websites</vt:lpstr>
      <vt:lpstr>Grading and Assignments</vt:lpstr>
      <vt:lpstr>Special Notes</vt:lpstr>
      <vt:lpstr>Why CS 35L</vt:lpstr>
      <vt:lpstr>Introduction, Files, and Editing</vt:lpstr>
      <vt:lpstr>What is Operating System (OS)</vt:lpstr>
      <vt:lpstr>PowerPoint Presentation</vt:lpstr>
      <vt:lpstr>Multiuser and Multiprocess</vt:lpstr>
      <vt:lpstr>Birth of Unix and C</vt:lpstr>
      <vt:lpstr>Unix Development</vt:lpstr>
      <vt:lpstr>A Road to Open Source</vt:lpstr>
      <vt:lpstr>Here Comes Linux</vt:lpstr>
      <vt:lpstr>GUI and CLI</vt:lpstr>
      <vt:lpstr>Unix File</vt:lpstr>
      <vt:lpstr>Environment Path</vt:lpstr>
      <vt:lpstr>Appendix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35L, Fall 2017 Introduction</dc:title>
  <dc:creator>Zhaowei Tan</dc:creator>
  <cp:lastModifiedBy>Zhaowei Tan</cp:lastModifiedBy>
  <cp:revision>92</cp:revision>
  <dcterms:created xsi:type="dcterms:W3CDTF">2017-09-28T07:38:31Z</dcterms:created>
  <dcterms:modified xsi:type="dcterms:W3CDTF">2017-09-29T00:07:14Z</dcterms:modified>
</cp:coreProperties>
</file>