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40" r:id="rId2"/>
    <p:sldId id="560" r:id="rId3"/>
    <p:sldId id="630" r:id="rId4"/>
    <p:sldId id="663" r:id="rId5"/>
    <p:sldId id="664" r:id="rId6"/>
    <p:sldId id="696" r:id="rId7"/>
    <p:sldId id="256" r:id="rId8"/>
    <p:sldId id="672" r:id="rId9"/>
    <p:sldId id="671" r:id="rId10"/>
    <p:sldId id="267" r:id="rId11"/>
    <p:sldId id="670" r:id="rId12"/>
    <p:sldId id="266" r:id="rId13"/>
    <p:sldId id="674" r:id="rId14"/>
    <p:sldId id="675" r:id="rId15"/>
    <p:sldId id="676" r:id="rId16"/>
    <p:sldId id="677" r:id="rId17"/>
    <p:sldId id="678" r:id="rId18"/>
    <p:sldId id="679" r:id="rId19"/>
    <p:sldId id="680" r:id="rId20"/>
    <p:sldId id="682" r:id="rId21"/>
    <p:sldId id="684" r:id="rId22"/>
    <p:sldId id="686" r:id="rId23"/>
    <p:sldId id="683" r:id="rId24"/>
    <p:sldId id="689" r:id="rId25"/>
    <p:sldId id="691" r:id="rId26"/>
    <p:sldId id="688" r:id="rId27"/>
    <p:sldId id="692" r:id="rId28"/>
    <p:sldId id="690" r:id="rId29"/>
    <p:sldId id="693" r:id="rId30"/>
    <p:sldId id="694" r:id="rId31"/>
    <p:sldId id="699" r:id="rId32"/>
    <p:sldId id="697" r:id="rId33"/>
    <p:sldId id="695" r:id="rId34"/>
    <p:sldId id="698" r:id="rId35"/>
    <p:sldId id="661" r:id="rId36"/>
    <p:sldId id="638" r:id="rId37"/>
    <p:sldId id="636" r:id="rId38"/>
    <p:sldId id="647" r:id="rId3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600"/>
    <a:srgbClr val="0F4D92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2"/>
    <p:restoredTop sz="86061" autoAdjust="0"/>
  </p:normalViewPr>
  <p:slideViewPr>
    <p:cSldViewPr snapToGrid="0">
      <p:cViewPr varScale="1">
        <p:scale>
          <a:sx n="93" d="100"/>
          <a:sy n="93" d="100"/>
        </p:scale>
        <p:origin x="1512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ott, Roland" userId="a23b1692-7674-4dc8-8401-6e14c3b067c0" providerId="ADAL" clId="{2571A40A-CD46-4E32-9468-E6C9723D00F0}"/>
    <pc:docChg chg="modSld">
      <pc:chgData name="Schott, Roland" userId="a23b1692-7674-4dc8-8401-6e14c3b067c0" providerId="ADAL" clId="{2571A40A-CD46-4E32-9468-E6C9723D00F0}" dt="2022-11-10T20:23:44.282" v="58" actId="20577"/>
      <pc:docMkLst>
        <pc:docMk/>
      </pc:docMkLst>
      <pc:sldChg chg="modSp mod">
        <pc:chgData name="Schott, Roland" userId="a23b1692-7674-4dc8-8401-6e14c3b067c0" providerId="ADAL" clId="{2571A40A-CD46-4E32-9468-E6C9723D00F0}" dt="2022-11-10T20:22:53.876" v="21" actId="20577"/>
        <pc:sldMkLst>
          <pc:docMk/>
          <pc:sldMk cId="1481027026" sldId="440"/>
        </pc:sldMkLst>
        <pc:spChg chg="mod">
          <ac:chgData name="Schott, Roland" userId="a23b1692-7674-4dc8-8401-6e14c3b067c0" providerId="ADAL" clId="{2571A40A-CD46-4E32-9468-E6C9723D00F0}" dt="2022-11-10T20:22:53.876" v="21" actId="20577"/>
          <ac:spMkLst>
            <pc:docMk/>
            <pc:sldMk cId="1481027026" sldId="440"/>
            <ac:spMk id="2" creationId="{00000000-0000-0000-0000-000000000000}"/>
          </ac:spMkLst>
        </pc:spChg>
      </pc:sldChg>
      <pc:sldChg chg="modSp mod">
        <pc:chgData name="Schott, Roland" userId="a23b1692-7674-4dc8-8401-6e14c3b067c0" providerId="ADAL" clId="{2571A40A-CD46-4E32-9468-E6C9723D00F0}" dt="2022-11-10T20:18:07.395" v="0" actId="20577"/>
        <pc:sldMkLst>
          <pc:docMk/>
          <pc:sldMk cId="2748946356" sldId="636"/>
        </pc:sldMkLst>
        <pc:spChg chg="mod">
          <ac:chgData name="Schott, Roland" userId="a23b1692-7674-4dc8-8401-6e14c3b067c0" providerId="ADAL" clId="{2571A40A-CD46-4E32-9468-E6C9723D00F0}" dt="2022-11-10T20:18:07.395" v="0" actId="20577"/>
          <ac:spMkLst>
            <pc:docMk/>
            <pc:sldMk cId="2748946356" sldId="636"/>
            <ac:spMk id="40" creationId="{E5123755-5E5C-2641-B4CD-10FB49D40923}"/>
          </ac:spMkLst>
        </pc:spChg>
      </pc:sldChg>
      <pc:sldChg chg="modSp mod">
        <pc:chgData name="Schott, Roland" userId="a23b1692-7674-4dc8-8401-6e14c3b067c0" providerId="ADAL" clId="{2571A40A-CD46-4E32-9468-E6C9723D00F0}" dt="2022-11-10T20:23:44.282" v="58" actId="20577"/>
        <pc:sldMkLst>
          <pc:docMk/>
          <pc:sldMk cId="4059309948" sldId="655"/>
        </pc:sldMkLst>
        <pc:spChg chg="mod">
          <ac:chgData name="Schott, Roland" userId="a23b1692-7674-4dc8-8401-6e14c3b067c0" providerId="ADAL" clId="{2571A40A-CD46-4E32-9468-E6C9723D00F0}" dt="2022-11-10T20:23:44.282" v="58" actId="20577"/>
          <ac:spMkLst>
            <pc:docMk/>
            <pc:sldMk cId="4059309948" sldId="655"/>
            <ac:spMk id="13" creationId="{0A8CA261-442D-B14B-BD01-15ED193AF2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ietf</a:t>
            </a:r>
            <a:r>
              <a:rPr lang="en-US" dirty="0"/>
              <a:t>-alto-new-transport/</a:t>
            </a:r>
          </a:p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schott</a:t>
            </a:r>
            <a:r>
              <a:rPr lang="en-US" dirty="0"/>
              <a:t>-alto-new-transport-push/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Benefit:</a:t>
            </a:r>
          </a:p>
          <a:p>
            <a:pPr lvl="3"/>
            <a:r>
              <a:rPr lang="en-US" dirty="0"/>
              <a:t>Avoid “awkward” promise (current spec: MUST NOT cancel push promise)</a:t>
            </a:r>
          </a:p>
          <a:p>
            <a:pPr lvl="2"/>
            <a:r>
              <a:rPr lang="en-US" dirty="0"/>
              <a:t>Issue: semantics</a:t>
            </a:r>
          </a:p>
          <a:p>
            <a:pPr lvl="3"/>
            <a:r>
              <a:rPr lang="en-US" dirty="0"/>
              <a:t>Client conceptually is only a cache, not a persistent state replica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5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729445" y="6500303"/>
            <a:ext cx="25330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116 Interim: ALTO New Transport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349" y="1341971"/>
            <a:ext cx="1027089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Transport Information Publication Service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/>
              <a:t>draft-ietf-alto-new-transport-05</a:t>
            </a: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4"/>
            <a:ext cx="8534400" cy="20838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Presenter: the team</a:t>
            </a:r>
            <a:br>
              <a:rPr lang="en-US" altLang="x-none" sz="2400" noProof="1">
                <a:ea typeface="ＭＳ Ｐゴシック" charset="-128"/>
              </a:rPr>
            </a:b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Feb. 23, 2023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116 Interim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F7E669-A5DC-C440-99E1-A064F16DD7F0}"/>
              </a:ext>
            </a:extLst>
          </p:cNvPr>
          <p:cNvSpPr/>
          <p:nvPr/>
        </p:nvSpPr>
        <p:spPr>
          <a:xfrm>
            <a:off x="4391017" y="1114380"/>
            <a:ext cx="899651" cy="336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B63BA-F075-0140-B6D5-9E3B2B6AD21E}"/>
              </a:ext>
            </a:extLst>
          </p:cNvPr>
          <p:cNvSpPr/>
          <p:nvPr/>
        </p:nvSpPr>
        <p:spPr>
          <a:xfrm>
            <a:off x="6262373" y="1150374"/>
            <a:ext cx="899651" cy="149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15E391-4E3F-F945-AD42-620FF236EC34}"/>
              </a:ext>
            </a:extLst>
          </p:cNvPr>
          <p:cNvSpPr/>
          <p:nvPr/>
        </p:nvSpPr>
        <p:spPr>
          <a:xfrm>
            <a:off x="8654618" y="1211028"/>
            <a:ext cx="899651" cy="1388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E1028-9C8F-2842-8C46-0E24FD6B1EDE}"/>
              </a:ext>
            </a:extLst>
          </p:cNvPr>
          <p:cNvSpPr txBox="1"/>
          <p:nvPr/>
        </p:nvSpPr>
        <p:spPr>
          <a:xfrm>
            <a:off x="3825179" y="5886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R1: frontend/open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D9EAC-16EA-CA42-8F6E-915B7DFCBFBE}"/>
              </a:ext>
            </a:extLst>
          </p:cNvPr>
          <p:cNvSpPr txBox="1"/>
          <p:nvPr/>
        </p:nvSpPr>
        <p:spPr>
          <a:xfrm>
            <a:off x="5976959" y="58863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R2: directory/meta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6DC5E-D1FF-E14E-B34E-94BA8B71BF1D}"/>
              </a:ext>
            </a:extLst>
          </p:cNvPr>
          <p:cNvSpPr txBox="1"/>
          <p:nvPr/>
        </p:nvSpPr>
        <p:spPr>
          <a:xfrm>
            <a:off x="8578177" y="5899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R3: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9F3CB-6B5A-5A4D-AE36-EC1CA78A3972}"/>
              </a:ext>
            </a:extLst>
          </p:cNvPr>
          <p:cNvSpPr txBox="1"/>
          <p:nvPr/>
        </p:nvSpPr>
        <p:spPr>
          <a:xfrm>
            <a:off x="238160" y="5681390"/>
            <a:ext cx="11477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baseline="0" dirty="0"/>
              <a:t>Server provides three types of resources: R1 (frontend/open), R2 (directory/meta), </a:t>
            </a:r>
            <a:br>
              <a:rPr lang="en-US" sz="2000" b="1" baseline="0" dirty="0"/>
            </a:br>
            <a:r>
              <a:rPr lang="en-US" sz="2000" b="1" baseline="0" dirty="0"/>
              <a:t>and R3 (data).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487BDC-F481-8A42-8F1A-15AD2D825B21}"/>
              </a:ext>
            </a:extLst>
          </p:cNvPr>
          <p:cNvCxnSpPr>
            <a:cxnSpLocks/>
          </p:cNvCxnSpPr>
          <p:nvPr/>
        </p:nvCxnSpPr>
        <p:spPr>
          <a:xfrm>
            <a:off x="1657321" y="1696064"/>
            <a:ext cx="260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4F386B-76E8-844D-8673-C1672DEBDEA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7162024" y="1898870"/>
            <a:ext cx="1492594" cy="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A0727CD-8031-FC4E-993D-1C769AFF249B}"/>
              </a:ext>
            </a:extLst>
          </p:cNvPr>
          <p:cNvSpPr/>
          <p:nvPr/>
        </p:nvSpPr>
        <p:spPr>
          <a:xfrm>
            <a:off x="456466" y="1330954"/>
            <a:ext cx="1061905" cy="302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aseline="0" dirty="0"/>
              <a:t>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DA132F-7870-8E42-B028-EDEA26301F86}"/>
              </a:ext>
            </a:extLst>
          </p:cNvPr>
          <p:cNvSpPr txBox="1"/>
          <p:nvPr/>
        </p:nvSpPr>
        <p:spPr>
          <a:xfrm>
            <a:off x="1582865" y="129881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“</a:t>
            </a:r>
            <a:r>
              <a:rPr lang="en-US" sz="1800" baseline="0" dirty="0" err="1"/>
              <a:t>iget</a:t>
            </a:r>
            <a:r>
              <a:rPr lang="en-US" sz="1800" baseline="0" dirty="0"/>
              <a:t>” base-resource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08A2C6-A66F-D34A-B531-F843F05E9818}"/>
              </a:ext>
            </a:extLst>
          </p:cNvPr>
          <p:cNvCxnSpPr>
            <a:cxnSpLocks/>
          </p:cNvCxnSpPr>
          <p:nvPr/>
        </p:nvCxnSpPr>
        <p:spPr>
          <a:xfrm flipH="1">
            <a:off x="1657316" y="2184930"/>
            <a:ext cx="2659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A16ECF-9FA3-5E45-AF2C-0A22006DCB8E}"/>
              </a:ext>
            </a:extLst>
          </p:cNvPr>
          <p:cNvSpPr txBox="1"/>
          <p:nvPr/>
        </p:nvSpPr>
        <p:spPr>
          <a:xfrm>
            <a:off x="1691375" y="1839418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incremental-transfer </a:t>
            </a:r>
            <a:br>
              <a:rPr lang="en-US" sz="1800" baseline="0" dirty="0"/>
            </a:br>
            <a:r>
              <a:rPr lang="en-US" sz="1800" baseline="0" dirty="0"/>
              <a:t>resource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B8C2C0-E6B6-B141-858A-1B55F7BC2F81}"/>
              </a:ext>
            </a:extLst>
          </p:cNvPr>
          <p:cNvSpPr/>
          <p:nvPr/>
        </p:nvSpPr>
        <p:spPr>
          <a:xfrm>
            <a:off x="6232167" y="2898650"/>
            <a:ext cx="899651" cy="149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F108D-2D68-AC4C-B42D-50BA538F97D3}"/>
              </a:ext>
            </a:extLst>
          </p:cNvPr>
          <p:cNvSpPr/>
          <p:nvPr/>
        </p:nvSpPr>
        <p:spPr>
          <a:xfrm>
            <a:off x="8606943" y="2967093"/>
            <a:ext cx="899651" cy="1388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8DBD1D-70C6-F449-A452-E736258887BA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7131818" y="3647146"/>
            <a:ext cx="1475125" cy="1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F2B8AF7-2E1F-CB49-A20E-F1B7FDAADE26}"/>
              </a:ext>
            </a:extLst>
          </p:cNvPr>
          <p:cNvSpPr/>
          <p:nvPr/>
        </p:nvSpPr>
        <p:spPr>
          <a:xfrm>
            <a:off x="3224685" y="265471"/>
            <a:ext cx="6851404" cy="46865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51DC6-33C1-544D-8A14-8B0ABB76BE65}"/>
              </a:ext>
            </a:extLst>
          </p:cNvPr>
          <p:cNvSpPr txBox="1"/>
          <p:nvPr/>
        </p:nvSpPr>
        <p:spPr>
          <a:xfrm>
            <a:off x="186857" y="211590"/>
            <a:ext cx="225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0" dirty="0"/>
              <a:t>High-Level</a:t>
            </a:r>
            <a:br>
              <a:rPr lang="en-US" b="1" baseline="0" dirty="0"/>
            </a:br>
            <a:r>
              <a:rPr lang="en-US" b="1" baseline="0" dirty="0"/>
              <a:t>Service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35CB5C-4B0A-3545-83F3-87AD801F0862}"/>
              </a:ext>
            </a:extLst>
          </p:cNvPr>
          <p:cNvCxnSpPr>
            <a:cxnSpLocks/>
          </p:cNvCxnSpPr>
          <p:nvPr/>
        </p:nvCxnSpPr>
        <p:spPr>
          <a:xfrm>
            <a:off x="1657316" y="3677268"/>
            <a:ext cx="260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9AE3E5-53DB-624C-95D7-431130EEF7D1}"/>
              </a:ext>
            </a:extLst>
          </p:cNvPr>
          <p:cNvSpPr txBox="1"/>
          <p:nvPr/>
        </p:nvSpPr>
        <p:spPr>
          <a:xfrm>
            <a:off x="1610568" y="328001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“</a:t>
            </a:r>
            <a:r>
              <a:rPr lang="en-US" sz="1800" baseline="0" dirty="0" err="1"/>
              <a:t>iget</a:t>
            </a:r>
            <a:r>
              <a:rPr lang="en-US" sz="1800" baseline="0" dirty="0"/>
              <a:t>” base-resource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08DA21-90FA-6446-BFA6-14D7BD73A005}"/>
              </a:ext>
            </a:extLst>
          </p:cNvPr>
          <p:cNvCxnSpPr>
            <a:cxnSpLocks/>
          </p:cNvCxnSpPr>
          <p:nvPr/>
        </p:nvCxnSpPr>
        <p:spPr>
          <a:xfrm flipH="1">
            <a:off x="1691370" y="4166134"/>
            <a:ext cx="2625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538E50-3B94-754D-B077-B21585584103}"/>
              </a:ext>
            </a:extLst>
          </p:cNvPr>
          <p:cNvSpPr txBox="1"/>
          <p:nvPr/>
        </p:nvSpPr>
        <p:spPr>
          <a:xfrm>
            <a:off x="1691370" y="3820622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incremental-transfer</a:t>
            </a:r>
            <a:br>
              <a:rPr lang="en-US" sz="1800" baseline="0" dirty="0"/>
            </a:br>
            <a:r>
              <a:rPr lang="en-US" sz="1800" baseline="0" dirty="0"/>
              <a:t>resource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1B7A38-9C7B-F74D-8E51-D419E8C4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331" y="50424"/>
            <a:ext cx="1797576" cy="49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6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F7E669-A5DC-C440-99E1-A064F16DD7F0}"/>
              </a:ext>
            </a:extLst>
          </p:cNvPr>
          <p:cNvSpPr/>
          <p:nvPr/>
        </p:nvSpPr>
        <p:spPr>
          <a:xfrm>
            <a:off x="4391017" y="1114380"/>
            <a:ext cx="899651" cy="336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B63BA-F075-0140-B6D5-9E3B2B6AD21E}"/>
              </a:ext>
            </a:extLst>
          </p:cNvPr>
          <p:cNvSpPr/>
          <p:nvPr/>
        </p:nvSpPr>
        <p:spPr>
          <a:xfrm>
            <a:off x="6262373" y="1150374"/>
            <a:ext cx="899651" cy="149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15E391-4E3F-F945-AD42-620FF236EC34}"/>
              </a:ext>
            </a:extLst>
          </p:cNvPr>
          <p:cNvSpPr/>
          <p:nvPr/>
        </p:nvSpPr>
        <p:spPr>
          <a:xfrm>
            <a:off x="8654618" y="1211028"/>
            <a:ext cx="899651" cy="1388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E1028-9C8F-2842-8C46-0E24FD6B1EDE}"/>
              </a:ext>
            </a:extLst>
          </p:cNvPr>
          <p:cNvSpPr txBox="1"/>
          <p:nvPr/>
        </p:nvSpPr>
        <p:spPr>
          <a:xfrm>
            <a:off x="3825179" y="5886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R1: frontend/open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D9EAC-16EA-CA42-8F6E-915B7DFCBFBE}"/>
              </a:ext>
            </a:extLst>
          </p:cNvPr>
          <p:cNvSpPr txBox="1"/>
          <p:nvPr/>
        </p:nvSpPr>
        <p:spPr>
          <a:xfrm>
            <a:off x="5976959" y="58863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R2: directory/meta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6DC5E-D1FF-E14E-B34E-94BA8B71BF1D}"/>
              </a:ext>
            </a:extLst>
          </p:cNvPr>
          <p:cNvSpPr txBox="1"/>
          <p:nvPr/>
        </p:nvSpPr>
        <p:spPr>
          <a:xfrm>
            <a:off x="8578177" y="5899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R3: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487BDC-F481-8A42-8F1A-15AD2D825B21}"/>
              </a:ext>
            </a:extLst>
          </p:cNvPr>
          <p:cNvCxnSpPr>
            <a:cxnSpLocks/>
          </p:cNvCxnSpPr>
          <p:nvPr/>
        </p:nvCxnSpPr>
        <p:spPr>
          <a:xfrm>
            <a:off x="1657321" y="1696064"/>
            <a:ext cx="260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4F386B-76E8-844D-8673-C1672DEBDEA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7162024" y="1898870"/>
            <a:ext cx="1492594" cy="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A0727CD-8031-FC4E-993D-1C769AFF249B}"/>
              </a:ext>
            </a:extLst>
          </p:cNvPr>
          <p:cNvSpPr/>
          <p:nvPr/>
        </p:nvSpPr>
        <p:spPr>
          <a:xfrm>
            <a:off x="456466" y="1330954"/>
            <a:ext cx="1061905" cy="302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aseline="0" dirty="0"/>
              <a:t>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DA132F-7870-8E42-B028-EDEA26301F86}"/>
              </a:ext>
            </a:extLst>
          </p:cNvPr>
          <p:cNvSpPr txBox="1"/>
          <p:nvPr/>
        </p:nvSpPr>
        <p:spPr>
          <a:xfrm>
            <a:off x="1582865" y="129881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“</a:t>
            </a:r>
            <a:r>
              <a:rPr lang="en-US" sz="1800" baseline="0" dirty="0" err="1"/>
              <a:t>iget</a:t>
            </a:r>
            <a:r>
              <a:rPr lang="en-US" sz="1800" baseline="0" dirty="0"/>
              <a:t>” base-resource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08A2C6-A66F-D34A-B531-F843F05E9818}"/>
              </a:ext>
            </a:extLst>
          </p:cNvPr>
          <p:cNvCxnSpPr>
            <a:cxnSpLocks/>
          </p:cNvCxnSpPr>
          <p:nvPr/>
        </p:nvCxnSpPr>
        <p:spPr>
          <a:xfrm flipH="1">
            <a:off x="1657316" y="2184930"/>
            <a:ext cx="2659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A16ECF-9FA3-5E45-AF2C-0A22006DCB8E}"/>
              </a:ext>
            </a:extLst>
          </p:cNvPr>
          <p:cNvSpPr txBox="1"/>
          <p:nvPr/>
        </p:nvSpPr>
        <p:spPr>
          <a:xfrm>
            <a:off x="1691375" y="1839418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incremental-transfer </a:t>
            </a:r>
            <a:br>
              <a:rPr lang="en-US" sz="1800" baseline="0" dirty="0"/>
            </a:br>
            <a:r>
              <a:rPr lang="en-US" sz="1800" baseline="0" dirty="0"/>
              <a:t>resource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B8C2C0-E6B6-B141-858A-1B55F7BC2F81}"/>
              </a:ext>
            </a:extLst>
          </p:cNvPr>
          <p:cNvSpPr/>
          <p:nvPr/>
        </p:nvSpPr>
        <p:spPr>
          <a:xfrm>
            <a:off x="6232167" y="2898650"/>
            <a:ext cx="899651" cy="149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F108D-2D68-AC4C-B42D-50BA538F97D3}"/>
              </a:ext>
            </a:extLst>
          </p:cNvPr>
          <p:cNvSpPr/>
          <p:nvPr/>
        </p:nvSpPr>
        <p:spPr>
          <a:xfrm>
            <a:off x="8606943" y="2967093"/>
            <a:ext cx="899651" cy="1388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8DBD1D-70C6-F449-A452-E736258887BA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7131818" y="3647146"/>
            <a:ext cx="1475125" cy="1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F2B8AF7-2E1F-CB49-A20E-F1B7FDAADE26}"/>
              </a:ext>
            </a:extLst>
          </p:cNvPr>
          <p:cNvSpPr/>
          <p:nvPr/>
        </p:nvSpPr>
        <p:spPr>
          <a:xfrm>
            <a:off x="3224685" y="265471"/>
            <a:ext cx="6851404" cy="46865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51DC6-33C1-544D-8A14-8B0ABB76BE65}"/>
              </a:ext>
            </a:extLst>
          </p:cNvPr>
          <p:cNvSpPr txBox="1"/>
          <p:nvPr/>
        </p:nvSpPr>
        <p:spPr>
          <a:xfrm>
            <a:off x="186857" y="211590"/>
            <a:ext cx="3382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0" dirty="0"/>
              <a:t>Design Point:</a:t>
            </a:r>
            <a:br>
              <a:rPr lang="en-US" b="1" baseline="0" dirty="0"/>
            </a:br>
            <a:r>
              <a:rPr lang="en-US" b="1" baseline="0" dirty="0"/>
              <a:t>Component Resource</a:t>
            </a:r>
            <a:br>
              <a:rPr lang="en-US" b="1" baseline="0" dirty="0"/>
            </a:br>
            <a:r>
              <a:rPr lang="en-US" b="1" baseline="0" dirty="0"/>
              <a:t>Location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35CB5C-4B0A-3545-83F3-87AD801F0862}"/>
              </a:ext>
            </a:extLst>
          </p:cNvPr>
          <p:cNvCxnSpPr>
            <a:cxnSpLocks/>
          </p:cNvCxnSpPr>
          <p:nvPr/>
        </p:nvCxnSpPr>
        <p:spPr>
          <a:xfrm>
            <a:off x="1657316" y="3677268"/>
            <a:ext cx="260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9AE3E5-53DB-624C-95D7-431130EEF7D1}"/>
              </a:ext>
            </a:extLst>
          </p:cNvPr>
          <p:cNvSpPr txBox="1"/>
          <p:nvPr/>
        </p:nvSpPr>
        <p:spPr>
          <a:xfrm>
            <a:off x="1610568" y="328001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“</a:t>
            </a:r>
            <a:r>
              <a:rPr lang="en-US" sz="1800" baseline="0" dirty="0" err="1"/>
              <a:t>iget</a:t>
            </a:r>
            <a:r>
              <a:rPr lang="en-US" sz="1800" baseline="0" dirty="0"/>
              <a:t>” base-resource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08DA21-90FA-6446-BFA6-14D7BD73A005}"/>
              </a:ext>
            </a:extLst>
          </p:cNvPr>
          <p:cNvCxnSpPr>
            <a:cxnSpLocks/>
          </p:cNvCxnSpPr>
          <p:nvPr/>
        </p:nvCxnSpPr>
        <p:spPr>
          <a:xfrm flipH="1">
            <a:off x="1691370" y="4166134"/>
            <a:ext cx="2625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538E50-3B94-754D-B077-B21585584103}"/>
              </a:ext>
            </a:extLst>
          </p:cNvPr>
          <p:cNvSpPr txBox="1"/>
          <p:nvPr/>
        </p:nvSpPr>
        <p:spPr>
          <a:xfrm>
            <a:off x="1691370" y="3820622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incremental-transfer</a:t>
            </a:r>
            <a:br>
              <a:rPr lang="en-US" sz="1800" baseline="0" dirty="0"/>
            </a:br>
            <a:r>
              <a:rPr lang="en-US" sz="1800" baseline="0" dirty="0"/>
              <a:t>resource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1B7A38-9C7B-F74D-8E51-D419E8C4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331" y="50424"/>
            <a:ext cx="1797576" cy="490158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7C56B7B-7612-C749-BF23-910863491A33}"/>
              </a:ext>
            </a:extLst>
          </p:cNvPr>
          <p:cNvSpPr txBox="1"/>
          <p:nvPr/>
        </p:nvSpPr>
        <p:spPr>
          <a:xfrm>
            <a:off x="768545" y="5297268"/>
            <a:ext cx="318787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Design Single: all 3 types at the same, single server (relative reference)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DC0FF1-0658-7440-88E3-3F8EE6B54DAB}"/>
              </a:ext>
            </a:extLst>
          </p:cNvPr>
          <p:cNvSpPr txBox="1"/>
          <p:nvPr/>
        </p:nvSpPr>
        <p:spPr>
          <a:xfrm>
            <a:off x="4350192" y="5321342"/>
            <a:ext cx="3172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Flexible: all 3 types can be at its own server (absolute reference)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2310E5-982E-8742-AECE-46E546B255F2}"/>
              </a:ext>
            </a:extLst>
          </p:cNvPr>
          <p:cNvSpPr txBox="1"/>
          <p:nvPr/>
        </p:nvSpPr>
        <p:spPr>
          <a:xfrm>
            <a:off x="8006012" y="5344339"/>
            <a:ext cx="370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</a:t>
            </a:r>
            <a:r>
              <a:rPr lang="en-US" sz="1800" baseline="0" dirty="0" err="1"/>
              <a:t>Dir+Data</a:t>
            </a:r>
            <a:r>
              <a:rPr lang="en-US" sz="1800" baseline="0" dirty="0"/>
              <a:t>: R2+R3 together, R1 may not may not</a:t>
            </a:r>
          </a:p>
        </p:txBody>
      </p:sp>
    </p:spTree>
    <p:extLst>
      <p:ext uri="{BB962C8B-B14F-4D97-AF65-F5344CB8AC3E}">
        <p14:creationId xmlns:p14="http://schemas.microsoft.com/office/powerpoint/2010/main" val="210716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AE01-A5E6-4F44-97C6-B720945C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5614"/>
            <a:ext cx="12192000" cy="685800"/>
          </a:xfrm>
        </p:spPr>
        <p:txBody>
          <a:bodyPr/>
          <a:lstStyle/>
          <a:p>
            <a:r>
              <a:rPr lang="en-US" sz="4000" dirty="0"/>
              <a:t>Incremental Updates Transfer Resources Location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FDA9-720B-5141-A6E4-95AA0E955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418" y="681559"/>
            <a:ext cx="4072273" cy="57337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&lt;tips-view-root&gt;</a:t>
            </a:r>
          </a:p>
          <a:p>
            <a:pPr marL="457200" lvl="1" indent="0">
              <a:buNone/>
            </a:pPr>
            <a:r>
              <a:rPr lang="en-US" sz="1800" dirty="0" err="1"/>
              <a:t>uq</a:t>
            </a:r>
            <a:endParaRPr lang="en-US" sz="1800" dirty="0"/>
          </a:p>
          <a:p>
            <a:pPr marL="914400" lvl="2" indent="0">
              <a:buNone/>
            </a:pPr>
            <a:r>
              <a:rPr lang="en-US" sz="1800" dirty="0"/>
              <a:t>0</a:t>
            </a:r>
          </a:p>
          <a:p>
            <a:pPr marL="1371600" lvl="3" indent="0">
              <a:buNone/>
            </a:pPr>
            <a:r>
              <a:rPr lang="en-US" sz="1800" dirty="0"/>
              <a:t>101 // full 101 content</a:t>
            </a:r>
          </a:p>
          <a:p>
            <a:pPr marL="1371600" lvl="3" indent="0">
              <a:buNone/>
            </a:pPr>
            <a:r>
              <a:rPr lang="en-US" sz="1800" dirty="0"/>
              <a:t>103</a:t>
            </a:r>
          </a:p>
          <a:p>
            <a:pPr marL="1371600" lvl="3" indent="0">
              <a:buNone/>
            </a:pPr>
            <a:r>
              <a:rPr lang="en-US" sz="1800" dirty="0"/>
              <a:t>105</a:t>
            </a:r>
          </a:p>
          <a:p>
            <a:pPr marL="914400" lvl="2" indent="0">
              <a:buNone/>
            </a:pPr>
            <a:r>
              <a:rPr lang="en-US" sz="1800" dirty="0"/>
              <a:t>101</a:t>
            </a:r>
          </a:p>
          <a:p>
            <a:pPr marL="1371600" lvl="3" indent="0">
              <a:buNone/>
            </a:pPr>
            <a:r>
              <a:rPr lang="en-US" sz="1800" dirty="0"/>
              <a:t>102 // 101 -&gt; 102 patch</a:t>
            </a:r>
          </a:p>
          <a:p>
            <a:pPr marL="914400" lvl="2" indent="0">
              <a:buNone/>
            </a:pPr>
            <a:r>
              <a:rPr lang="en-US" sz="1800" dirty="0"/>
              <a:t>102</a:t>
            </a:r>
          </a:p>
          <a:p>
            <a:pPr marL="1371600" lvl="3" indent="0">
              <a:buNone/>
            </a:pPr>
            <a:r>
              <a:rPr lang="en-US" sz="1800" dirty="0"/>
              <a:t>103</a:t>
            </a:r>
          </a:p>
          <a:p>
            <a:pPr marL="914400" lvl="2" indent="0">
              <a:buNone/>
            </a:pPr>
            <a:r>
              <a:rPr lang="en-US" sz="1800" dirty="0"/>
              <a:t>103</a:t>
            </a:r>
          </a:p>
          <a:p>
            <a:pPr marL="1371600" lvl="3" indent="0">
              <a:buNone/>
            </a:pPr>
            <a:r>
              <a:rPr lang="en-US" sz="1800" dirty="0"/>
              <a:t>104</a:t>
            </a:r>
          </a:p>
          <a:p>
            <a:pPr marL="914400" lvl="2" indent="0">
              <a:buNone/>
            </a:pPr>
            <a:r>
              <a:rPr lang="en-US" sz="1800" dirty="0"/>
              <a:t>104</a:t>
            </a:r>
          </a:p>
          <a:p>
            <a:pPr marL="1371600" lvl="3" indent="0">
              <a:buNone/>
            </a:pPr>
            <a:r>
              <a:rPr lang="en-US" sz="1800" dirty="0"/>
              <a:t>105</a:t>
            </a:r>
          </a:p>
          <a:p>
            <a:pPr marL="914400" lvl="2" indent="0">
              <a:buNone/>
            </a:pPr>
            <a:r>
              <a:rPr lang="en-US" sz="1800" dirty="0"/>
              <a:t>105</a:t>
            </a:r>
          </a:p>
          <a:p>
            <a:pPr marL="1371600" lvl="3" indent="0">
              <a:buNone/>
            </a:pPr>
            <a:r>
              <a:rPr lang="en-US" sz="1800" dirty="0"/>
              <a:t>106</a:t>
            </a:r>
          </a:p>
          <a:p>
            <a:pPr marL="457200" lvl="1" indent="0">
              <a:buNone/>
            </a:pPr>
            <a:r>
              <a:rPr lang="en-US" sz="1800" dirty="0"/>
              <a:t>push</a:t>
            </a:r>
          </a:p>
          <a:p>
            <a:pPr marL="457200" lvl="1" indent="0">
              <a:buNone/>
            </a:pPr>
            <a:r>
              <a:rPr lang="en-US" sz="1800" dirty="0"/>
              <a:t>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74DA-1D53-564B-BC3B-105EFE2581D8}"/>
              </a:ext>
            </a:extLst>
          </p:cNvPr>
          <p:cNvSpPr txBox="1"/>
          <p:nvPr/>
        </p:nvSpPr>
        <p:spPr>
          <a:xfrm>
            <a:off x="6483927" y="1371600"/>
            <a:ext cx="55002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Consider the incremental updates </a:t>
            </a:r>
            <a:br>
              <a:rPr lang="en-US" baseline="0" dirty="0"/>
            </a:br>
            <a:r>
              <a:rPr lang="en-US" baseline="0" dirty="0"/>
              <a:t>transfers represented as “virtual” </a:t>
            </a:r>
            <a:br>
              <a:rPr lang="en-US" baseline="0" dirty="0"/>
            </a:br>
            <a:r>
              <a:rPr lang="en-US" baseline="0" dirty="0"/>
              <a:t>file system (adjacent list)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Location -&gt; resource naming (ID assignment)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aseline="0" dirty="0"/>
              <a:t>&lt;tips-view-root&gt;/</a:t>
            </a:r>
            <a:r>
              <a:rPr lang="en-US" baseline="0" dirty="0" err="1"/>
              <a:t>uq</a:t>
            </a:r>
            <a:r>
              <a:rPr lang="en-US" baseline="0" dirty="0"/>
              <a:t>/&lt;</a:t>
            </a:r>
            <a:r>
              <a:rPr lang="en-US" baseline="0" dirty="0" err="1"/>
              <a:t>i</a:t>
            </a:r>
            <a:r>
              <a:rPr lang="en-US" baseline="0" dirty="0"/>
              <a:t>&gt;/&lt;j&gt;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4B7570-73D9-F04A-BD63-CDF9A928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95" y="858782"/>
            <a:ext cx="1825111" cy="49766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E9748F9-D917-644C-8192-AFC7580413B8}"/>
              </a:ext>
            </a:extLst>
          </p:cNvPr>
          <p:cNvSpPr txBox="1"/>
          <p:nvPr/>
        </p:nvSpPr>
        <p:spPr>
          <a:xfrm>
            <a:off x="6594764" y="4682836"/>
            <a:ext cx="4798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GET /&lt;tips-view-root&gt;/</a:t>
            </a:r>
            <a:r>
              <a:rPr lang="en-US" baseline="0" dirty="0" err="1"/>
              <a:t>uq</a:t>
            </a:r>
            <a:r>
              <a:rPr lang="en-US" baseline="0" dirty="0"/>
              <a:t>/0/105</a:t>
            </a:r>
            <a:br>
              <a:rPr lang="en-US" baseline="0" dirty="0"/>
            </a:br>
            <a:r>
              <a:rPr lang="en-US" baseline="0" dirty="0"/>
              <a:t>GET /&lt;tips-view-root&gt;/</a:t>
            </a:r>
            <a:r>
              <a:rPr lang="en-US" baseline="0" dirty="0" err="1"/>
              <a:t>uq</a:t>
            </a:r>
            <a:r>
              <a:rPr lang="en-US" baseline="0" dirty="0"/>
              <a:t>/105/106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EB7703-D8F0-6144-B610-CBDED3E4DE2D}"/>
              </a:ext>
            </a:extLst>
          </p:cNvPr>
          <p:cNvSpPr txBox="1"/>
          <p:nvPr/>
        </p:nvSpPr>
        <p:spPr>
          <a:xfrm>
            <a:off x="6348303" y="4221171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baseline="0" dirty="0"/>
              <a:t>Client pull: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0F0D6A-B38B-E742-B442-7827D8019B7E}"/>
              </a:ext>
            </a:extLst>
          </p:cNvPr>
          <p:cNvSpPr txBox="1"/>
          <p:nvPr/>
        </p:nvSpPr>
        <p:spPr>
          <a:xfrm>
            <a:off x="6354405" y="5461606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baseline="0" dirty="0"/>
              <a:t>Server push: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1C0C0-DC11-4148-9F9D-D24703E3A407}"/>
              </a:ext>
            </a:extLst>
          </p:cNvPr>
          <p:cNvSpPr txBox="1"/>
          <p:nvPr/>
        </p:nvSpPr>
        <p:spPr>
          <a:xfrm>
            <a:off x="6594764" y="5953670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Use the URI as above</a:t>
            </a:r>
          </a:p>
        </p:txBody>
      </p:sp>
    </p:spTree>
    <p:extLst>
      <p:ext uri="{BB962C8B-B14F-4D97-AF65-F5344CB8AC3E}">
        <p14:creationId xmlns:p14="http://schemas.microsoft.com/office/powerpoint/2010/main" val="313865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Protocol design</a:t>
            </a:r>
          </a:p>
        </p:txBody>
      </p:sp>
    </p:spTree>
    <p:extLst>
      <p:ext uri="{BB962C8B-B14F-4D97-AF65-F5344CB8AC3E}">
        <p14:creationId xmlns:p14="http://schemas.microsoft.com/office/powerpoint/2010/main" val="48253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0F20-20A5-B146-A00D-117AE5E3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6F8-753E-0049-A4EA-0F1FC5DF3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TIPS Information Resource Directory (IRD) announcement</a:t>
            </a:r>
          </a:p>
          <a:p>
            <a:r>
              <a:rPr lang="en-US" dirty="0"/>
              <a:t>TIPS open/close</a:t>
            </a:r>
          </a:p>
          <a:p>
            <a:r>
              <a:rPr lang="en-US" dirty="0"/>
              <a:t>TIPS metadata/directory</a:t>
            </a:r>
          </a:p>
          <a:p>
            <a:r>
              <a:rPr lang="en-US" dirty="0"/>
              <a:t>TIPS data transfers</a:t>
            </a:r>
          </a:p>
        </p:txBody>
      </p:sp>
    </p:spTree>
    <p:extLst>
      <p:ext uri="{BB962C8B-B14F-4D97-AF65-F5344CB8AC3E}">
        <p14:creationId xmlns:p14="http://schemas.microsoft.com/office/powerpoint/2010/main" val="371042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C628-E21B-E048-8F2D-98DECEF9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7FDB-2500-D343-8488-B11C3CFCD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5291474" cy="5334000"/>
          </a:xfrm>
        </p:spPr>
        <p:txBody>
          <a:bodyPr/>
          <a:lstStyle/>
          <a:p>
            <a:r>
              <a:rPr lang="en-US" dirty="0"/>
              <a:t>uses:</a:t>
            </a:r>
          </a:p>
          <a:p>
            <a:pPr lvl="1"/>
            <a:r>
              <a:rPr lang="en-US" dirty="0"/>
              <a:t>Indicate the  ALTO resources</a:t>
            </a:r>
            <a:br>
              <a:rPr lang="en-US" dirty="0"/>
            </a:br>
            <a:r>
              <a:rPr lang="en-US" dirty="0"/>
              <a:t>supported</a:t>
            </a:r>
          </a:p>
          <a:p>
            <a:r>
              <a:rPr lang="en-US" dirty="0"/>
              <a:t>capabilities:</a:t>
            </a:r>
          </a:p>
          <a:p>
            <a:pPr lvl="1"/>
            <a:r>
              <a:rPr lang="en-US" dirty="0"/>
              <a:t>“incremental-change-media-types”</a:t>
            </a:r>
          </a:p>
          <a:p>
            <a:pPr lvl="2"/>
            <a:r>
              <a:rPr lang="en-US" dirty="0"/>
              <a:t>resource-id: type</a:t>
            </a:r>
          </a:p>
          <a:p>
            <a:pPr lvl="1"/>
            <a:r>
              <a:rPr lang="en-US" dirty="0"/>
              <a:t>“support-server-push”</a:t>
            </a:r>
          </a:p>
          <a:p>
            <a:pPr lvl="2"/>
            <a:r>
              <a:rPr lang="en-US" dirty="0"/>
              <a:t>Indicate if the connection allows server push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A847C9-DB52-F74F-B385-A070E0411AD5}"/>
              </a:ext>
            </a:extLst>
          </p:cNvPr>
          <p:cNvSpPr/>
          <p:nvPr/>
        </p:nvSpPr>
        <p:spPr>
          <a:xfrm>
            <a:off x="5306297" y="990600"/>
            <a:ext cx="6785338" cy="535531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aseline="0" dirty="0"/>
              <a:t> "update-my-costs-tips": {</a:t>
            </a:r>
          </a:p>
          <a:p>
            <a:r>
              <a:rPr lang="en-US" sz="1800" baseline="0" dirty="0"/>
              <a:t>         "</a:t>
            </a:r>
            <a:r>
              <a:rPr lang="en-US" sz="1800" baseline="0" dirty="0" err="1"/>
              <a:t>uri</a:t>
            </a:r>
            <a:r>
              <a:rPr lang="en-US" sz="1800" baseline="0" dirty="0"/>
              <a:t>": "https://</a:t>
            </a:r>
            <a:r>
              <a:rPr lang="en-US" sz="1800" baseline="0" dirty="0" err="1"/>
              <a:t>alto.example.com</a:t>
            </a:r>
            <a:r>
              <a:rPr lang="en-US" sz="1800" baseline="0" dirty="0"/>
              <a:t>/tips-costs",</a:t>
            </a:r>
          </a:p>
          <a:p>
            <a:r>
              <a:rPr lang="en-US" sz="1800" baseline="0" dirty="0"/>
              <a:t>         "media-type": "application/</a:t>
            </a:r>
            <a:r>
              <a:rPr lang="en-US" sz="1800" baseline="0" dirty="0" err="1"/>
              <a:t>alto-tips+json</a:t>
            </a:r>
            <a:r>
              <a:rPr lang="en-US" sz="1800" baseline="0" dirty="0"/>
              <a:t>",</a:t>
            </a:r>
          </a:p>
          <a:p>
            <a:r>
              <a:rPr lang="en-US" sz="1800" baseline="0" dirty="0"/>
              <a:t>         "accepts": "application/</a:t>
            </a:r>
            <a:r>
              <a:rPr lang="en-US" sz="1800" baseline="0" dirty="0" err="1"/>
              <a:t>alto-tipsparams+json</a:t>
            </a:r>
            <a:r>
              <a:rPr lang="en-US" sz="1800" baseline="0" dirty="0"/>
              <a:t>",</a:t>
            </a:r>
          </a:p>
          <a:p>
            <a:r>
              <a:rPr lang="en-US" sz="1800" baseline="0" dirty="0"/>
              <a:t>         "</a:t>
            </a:r>
            <a:r>
              <a:rPr lang="en-US" sz="1800" baseline="0" dirty="0">
                <a:solidFill>
                  <a:srgbClr val="FF0000"/>
                </a:solidFill>
              </a:rPr>
              <a:t>uses</a:t>
            </a:r>
            <a:r>
              <a:rPr lang="en-US" sz="1800" baseline="0" dirty="0"/>
              <a:t>": [</a:t>
            </a:r>
          </a:p>
          <a:p>
            <a:r>
              <a:rPr lang="en-US" sz="1800" baseline="0" dirty="0"/>
              <a:t>            "my-network-map",</a:t>
            </a:r>
          </a:p>
          <a:p>
            <a:r>
              <a:rPr lang="en-US" sz="1800" baseline="0" dirty="0"/>
              <a:t>            "my-</a:t>
            </a:r>
            <a:r>
              <a:rPr lang="en-US" sz="1800" baseline="0" dirty="0" err="1"/>
              <a:t>routingcost</a:t>
            </a:r>
            <a:r>
              <a:rPr lang="en-US" sz="1800" baseline="0" dirty="0"/>
              <a:t>-map",</a:t>
            </a:r>
          </a:p>
          <a:p>
            <a:r>
              <a:rPr lang="en-US" sz="1800" baseline="0" dirty="0"/>
              <a:t>            "my-</a:t>
            </a:r>
            <a:r>
              <a:rPr lang="en-US" sz="1800" baseline="0" dirty="0" err="1"/>
              <a:t>hopcount</a:t>
            </a:r>
            <a:r>
              <a:rPr lang="en-US" sz="1800" baseline="0" dirty="0"/>
              <a:t>-map",</a:t>
            </a:r>
          </a:p>
          <a:p>
            <a:r>
              <a:rPr lang="en-US" sz="1800" baseline="0" dirty="0"/>
              <a:t>            "my-simple-filtered-cost-map"</a:t>
            </a:r>
          </a:p>
          <a:p>
            <a:r>
              <a:rPr lang="en-US" sz="1800" baseline="0" dirty="0"/>
              <a:t>         ],</a:t>
            </a:r>
          </a:p>
          <a:p>
            <a:r>
              <a:rPr lang="en-US" sz="1800" baseline="0" dirty="0"/>
              <a:t>         "</a:t>
            </a:r>
            <a:r>
              <a:rPr lang="en-US" sz="1800" baseline="0" dirty="0">
                <a:solidFill>
                  <a:srgbClr val="FF0000"/>
                </a:solidFill>
              </a:rPr>
              <a:t>capabilities</a:t>
            </a:r>
            <a:r>
              <a:rPr lang="en-US" sz="1800" baseline="0" dirty="0"/>
              <a:t>": {</a:t>
            </a:r>
          </a:p>
          <a:p>
            <a:r>
              <a:rPr lang="en-US" sz="1800" baseline="0" dirty="0"/>
              <a:t>           "incremental-change-media-types": {</a:t>
            </a:r>
          </a:p>
          <a:p>
            <a:r>
              <a:rPr lang="en-US" sz="1800" baseline="0" dirty="0"/>
              <a:t>             "my-network-map": "application/</a:t>
            </a:r>
            <a:r>
              <a:rPr lang="en-US" sz="1800" baseline="0" dirty="0" err="1"/>
              <a:t>json-patch+json</a:t>
            </a:r>
            <a:r>
              <a:rPr lang="en-US" sz="1800" baseline="0" dirty="0"/>
              <a:t>",</a:t>
            </a:r>
          </a:p>
          <a:p>
            <a:r>
              <a:rPr lang="en-US" sz="1800" baseline="0" dirty="0"/>
              <a:t>             "my-</a:t>
            </a:r>
            <a:r>
              <a:rPr lang="en-US" sz="1800" baseline="0" dirty="0" err="1"/>
              <a:t>routingcost</a:t>
            </a:r>
            <a:r>
              <a:rPr lang="en-US" sz="1800" baseline="0" dirty="0"/>
              <a:t>-map": "application/</a:t>
            </a:r>
            <a:r>
              <a:rPr lang="en-US" sz="1800" baseline="0" dirty="0" err="1"/>
              <a:t>merge-patch+json</a:t>
            </a:r>
            <a:r>
              <a:rPr lang="en-US" sz="1800" baseline="0" dirty="0"/>
              <a:t>",</a:t>
            </a:r>
          </a:p>
          <a:p>
            <a:r>
              <a:rPr lang="en-US" sz="1800" baseline="0" dirty="0"/>
              <a:t>             "my-</a:t>
            </a:r>
            <a:r>
              <a:rPr lang="en-US" sz="1800" baseline="0" dirty="0" err="1"/>
              <a:t>hopcount</a:t>
            </a:r>
            <a:r>
              <a:rPr lang="en-US" sz="1800" baseline="0" dirty="0"/>
              <a:t>-map": "application/</a:t>
            </a:r>
            <a:r>
              <a:rPr lang="en-US" sz="1800" baseline="0" dirty="0" err="1"/>
              <a:t>merge-patch+json</a:t>
            </a:r>
            <a:r>
              <a:rPr lang="en-US" sz="1800" baseline="0" dirty="0"/>
              <a:t>"</a:t>
            </a:r>
          </a:p>
          <a:p>
            <a:r>
              <a:rPr lang="en-US" sz="1800" baseline="0" dirty="0"/>
              <a:t>           },</a:t>
            </a:r>
          </a:p>
          <a:p>
            <a:r>
              <a:rPr lang="en-US" sz="1800" baseline="0" dirty="0"/>
              <a:t>           ”support-server-push": true</a:t>
            </a:r>
          </a:p>
          <a:p>
            <a:r>
              <a:rPr lang="en-US" sz="1800" baseline="0" dirty="0"/>
              <a:t>         }</a:t>
            </a:r>
          </a:p>
          <a:p>
            <a:r>
              <a:rPr lang="en-US" sz="1800" baseline="0" dirty="0"/>
              <a:t>       },</a:t>
            </a:r>
          </a:p>
        </p:txBody>
      </p:sp>
    </p:spTree>
    <p:extLst>
      <p:ext uri="{BB962C8B-B14F-4D97-AF65-F5344CB8AC3E}">
        <p14:creationId xmlns:p14="http://schemas.microsoft.com/office/powerpoint/2010/main" val="368438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9396-937E-3A49-A03E-7791472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60D-A131-7647-A585-E6F968B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11387474" cy="5334000"/>
          </a:xfrm>
        </p:spPr>
        <p:txBody>
          <a:bodyPr/>
          <a:lstStyle/>
          <a:p>
            <a:r>
              <a:rPr lang="en-US" dirty="0"/>
              <a:t>Request: POST with body defined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Issue: RFC8895 specifies tag for GET resources only, and then mentioned tag for </a:t>
            </a:r>
            <a:r>
              <a:rPr lang="en-US" dirty="0" err="1"/>
              <a:t>resource+input</a:t>
            </a:r>
            <a:r>
              <a:rPr lang="en-US" dirty="0"/>
              <a:t> uniqueness for POST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92A6AB-9BCC-FB48-86BD-4AA181BD11E7}"/>
              </a:ext>
            </a:extLst>
          </p:cNvPr>
          <p:cNvSpPr/>
          <p:nvPr/>
        </p:nvSpPr>
        <p:spPr>
          <a:xfrm>
            <a:off x="342499" y="2376697"/>
            <a:ext cx="4797537" cy="230832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aseline="0" dirty="0"/>
              <a:t> object {</a:t>
            </a:r>
          </a:p>
          <a:p>
            <a:r>
              <a:rPr lang="en-US" baseline="0" dirty="0"/>
              <a:t>           </a:t>
            </a:r>
            <a:r>
              <a:rPr lang="en-US" baseline="0" dirty="0" err="1"/>
              <a:t>ResourceID</a:t>
            </a:r>
            <a:r>
              <a:rPr lang="en-US" baseline="0" dirty="0"/>
              <a:t>   resource-id;</a:t>
            </a:r>
          </a:p>
          <a:p>
            <a:r>
              <a:rPr lang="en-US" baseline="0" dirty="0"/>
              <a:t>           [</a:t>
            </a:r>
            <a:r>
              <a:rPr lang="en-US" baseline="0" dirty="0" err="1"/>
              <a:t>JSONString</a:t>
            </a:r>
            <a:r>
              <a:rPr lang="en-US" baseline="0" dirty="0"/>
              <a:t>  tag;]</a:t>
            </a:r>
          </a:p>
          <a:p>
            <a:r>
              <a:rPr lang="en-US" baseline="0" dirty="0"/>
              <a:t>           [Object           input;]</a:t>
            </a:r>
          </a:p>
          <a:p>
            <a:r>
              <a:rPr lang="en-US" baseline="0" dirty="0"/>
              <a:t>           [Boolean        server-push;]</a:t>
            </a:r>
          </a:p>
          <a:p>
            <a:r>
              <a:rPr lang="en-US" baseline="0" dirty="0"/>
              <a:t>} </a:t>
            </a:r>
            <a:r>
              <a:rPr lang="en-US" baseline="0" dirty="0" err="1"/>
              <a:t>TIPSReq</a:t>
            </a:r>
            <a:r>
              <a:rPr lang="en-US" baseline="0" dirty="0"/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EA15E-FDDA-204B-A43B-8957B2EB9A03}"/>
              </a:ext>
            </a:extLst>
          </p:cNvPr>
          <p:cNvSpPr/>
          <p:nvPr/>
        </p:nvSpPr>
        <p:spPr>
          <a:xfrm>
            <a:off x="5801666" y="2376697"/>
            <a:ext cx="6096000" cy="255454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600" baseline="0" dirty="0"/>
              <a:t>      POST /tips-costs HTTP/X</a:t>
            </a:r>
          </a:p>
          <a:p>
            <a:r>
              <a:rPr lang="en-US" sz="1600" baseline="0" dirty="0"/>
              <a:t>      Host: </a:t>
            </a:r>
            <a:r>
              <a:rPr lang="en-US" sz="1600" baseline="0" dirty="0" err="1"/>
              <a:t>alto.example.com</a:t>
            </a:r>
            <a:endParaRPr lang="en-US" sz="1600" baseline="0" dirty="0"/>
          </a:p>
          <a:p>
            <a:r>
              <a:rPr lang="en-US" sz="1600" baseline="0" dirty="0"/>
              <a:t>      Accept: application/</a:t>
            </a:r>
            <a:r>
              <a:rPr lang="en-US" sz="1600" baseline="0" dirty="0" err="1"/>
              <a:t>alto-tips+json</a:t>
            </a:r>
            <a:r>
              <a:rPr lang="en-US" sz="1600" baseline="0" dirty="0"/>
              <a:t>, application/</a:t>
            </a:r>
            <a:r>
              <a:rPr lang="en-US" sz="1600" baseline="0" dirty="0" err="1"/>
              <a:t>alto-error+json</a:t>
            </a:r>
            <a:endParaRPr lang="en-US" sz="1600" baseline="0" dirty="0"/>
          </a:p>
          <a:p>
            <a:r>
              <a:rPr lang="en-US" sz="1600" baseline="0" dirty="0"/>
              <a:t>      Authorization: Basic Y2xpZW50MTpoZWxsb2FsdG8K</a:t>
            </a:r>
          </a:p>
          <a:p>
            <a:r>
              <a:rPr lang="en-US" sz="1600" baseline="0" dirty="0"/>
              <a:t>      Content-Type: application/</a:t>
            </a:r>
            <a:r>
              <a:rPr lang="en-US" sz="1600" baseline="0" dirty="0" err="1"/>
              <a:t>alto-tipsparams+json</a:t>
            </a:r>
            <a:endParaRPr lang="en-US" sz="1600" baseline="0" dirty="0"/>
          </a:p>
          <a:p>
            <a:r>
              <a:rPr lang="en-US" sz="1600" baseline="0" dirty="0"/>
              <a:t>      Content-Length: [TBD]</a:t>
            </a:r>
          </a:p>
          <a:p>
            <a:endParaRPr lang="en-US" sz="1600" baseline="0" dirty="0"/>
          </a:p>
          <a:p>
            <a:r>
              <a:rPr lang="en-US" sz="1600" baseline="0" dirty="0"/>
              <a:t>      {</a:t>
            </a:r>
          </a:p>
          <a:p>
            <a:r>
              <a:rPr lang="en-US" sz="1600" baseline="0" dirty="0"/>
              <a:t>        "resource-id": "my-</a:t>
            </a:r>
            <a:r>
              <a:rPr lang="en-US" sz="1600" baseline="0" dirty="0" err="1"/>
              <a:t>routingcost</a:t>
            </a:r>
            <a:r>
              <a:rPr lang="en-US" sz="1600" baseline="0" dirty="0"/>
              <a:t>-map"</a:t>
            </a:r>
          </a:p>
          <a:p>
            <a:r>
              <a:rPr lang="en-US" sz="1600" baseline="0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080793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C52C-9EAF-4E4B-8B97-B452F1A0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Open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F915-3953-2242-B6D0-EF3771CF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655" y="990600"/>
            <a:ext cx="5561445" cy="5334000"/>
          </a:xfrm>
        </p:spPr>
        <p:txBody>
          <a:bodyPr/>
          <a:lstStyle/>
          <a:p>
            <a:r>
              <a:rPr lang="en-US" dirty="0"/>
              <a:t>Current design: requires that transport-state-view-root provides a local, absolute URI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E4F7C8-B4E7-3742-BDDC-568C1068FFAB}"/>
              </a:ext>
            </a:extLst>
          </p:cNvPr>
          <p:cNvSpPr/>
          <p:nvPr/>
        </p:nvSpPr>
        <p:spPr>
          <a:xfrm>
            <a:off x="69275" y="1106076"/>
            <a:ext cx="5531828" cy="477053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aseline="0" dirty="0"/>
              <a:t>object {</a:t>
            </a:r>
          </a:p>
          <a:p>
            <a:r>
              <a:rPr lang="en-US" sz="1600" baseline="0" dirty="0"/>
              <a:t>  </a:t>
            </a:r>
            <a:r>
              <a:rPr lang="en-US" sz="1600" baseline="0" dirty="0" err="1"/>
              <a:t>JSONString</a:t>
            </a:r>
            <a:r>
              <a:rPr lang="en-US" sz="1600" baseline="0" dirty="0"/>
              <a:t>        transport-state-view-root;</a:t>
            </a:r>
          </a:p>
          <a:p>
            <a:r>
              <a:rPr lang="en-US" sz="1600" baseline="0" dirty="0"/>
              <a:t>   </a:t>
            </a:r>
            <a:r>
              <a:rPr lang="en-US" sz="1600" baseline="0" dirty="0" err="1"/>
              <a:t>TransportStateSummary</a:t>
            </a:r>
            <a:r>
              <a:rPr lang="en-US" sz="1600" baseline="0" dirty="0"/>
              <a:t> transport-state-view-summary;</a:t>
            </a:r>
          </a:p>
          <a:p>
            <a:r>
              <a:rPr lang="en-US" sz="1600" baseline="0" dirty="0"/>
              <a:t> } </a:t>
            </a:r>
            <a:r>
              <a:rPr lang="en-US" sz="1600" baseline="0" dirty="0" err="1"/>
              <a:t>AddTIPSResponse</a:t>
            </a:r>
            <a:r>
              <a:rPr lang="en-US" sz="1600" baseline="0" dirty="0"/>
              <a:t>;</a:t>
            </a:r>
          </a:p>
          <a:p>
            <a:endParaRPr lang="en-US" sz="1600" baseline="0" dirty="0"/>
          </a:p>
          <a:p>
            <a:r>
              <a:rPr lang="en-US" sz="1600" baseline="0" dirty="0"/>
              <a:t>object {</a:t>
            </a:r>
          </a:p>
          <a:p>
            <a:r>
              <a:rPr lang="en-US" sz="1600" baseline="0" dirty="0"/>
              <a:t>   </a:t>
            </a:r>
            <a:r>
              <a:rPr lang="en-US" sz="1600" baseline="0" dirty="0" err="1"/>
              <a:t>UpdatesQueueSummary</a:t>
            </a:r>
            <a:r>
              <a:rPr lang="en-US" sz="1600" baseline="0" dirty="0"/>
              <a:t>  updates-queue-summary;</a:t>
            </a:r>
          </a:p>
          <a:p>
            <a:r>
              <a:rPr lang="en-US" sz="1600" baseline="0" dirty="0"/>
              <a:t>   [</a:t>
            </a:r>
            <a:r>
              <a:rPr lang="en-US" sz="1600" baseline="0" dirty="0" err="1"/>
              <a:t>PushUpdatesSummary</a:t>
            </a:r>
            <a:r>
              <a:rPr lang="en-US" sz="1600" baseline="0" dirty="0"/>
              <a:t>   push-updates-summary;]</a:t>
            </a:r>
          </a:p>
          <a:p>
            <a:r>
              <a:rPr lang="en-US" sz="1600" baseline="0" dirty="0"/>
              <a:t>} </a:t>
            </a:r>
            <a:r>
              <a:rPr lang="en-US" sz="1600" baseline="0" dirty="0" err="1"/>
              <a:t>TransportStateSummary</a:t>
            </a:r>
            <a:r>
              <a:rPr lang="en-US" sz="1600" baseline="0" dirty="0"/>
              <a:t>;</a:t>
            </a:r>
          </a:p>
          <a:p>
            <a:endParaRPr lang="en-US" sz="1600" baseline="0" dirty="0"/>
          </a:p>
          <a:p>
            <a:r>
              <a:rPr lang="en-US" sz="1600" baseline="0" dirty="0"/>
              <a:t>object {</a:t>
            </a:r>
          </a:p>
          <a:p>
            <a:r>
              <a:rPr lang="en-US" sz="1600" baseline="0" dirty="0"/>
              <a:t>    </a:t>
            </a:r>
            <a:r>
              <a:rPr lang="en-US" sz="1600" baseline="0" dirty="0" err="1"/>
              <a:t>JSONNumber</a:t>
            </a:r>
            <a:r>
              <a:rPr lang="en-US" sz="1600" baseline="0" dirty="0"/>
              <a:t>         start-</a:t>
            </a:r>
            <a:r>
              <a:rPr lang="en-US" sz="1600" baseline="0" dirty="0" err="1"/>
              <a:t>seq</a:t>
            </a:r>
            <a:r>
              <a:rPr lang="en-US" sz="1600" baseline="0" dirty="0"/>
              <a:t>;</a:t>
            </a:r>
          </a:p>
          <a:p>
            <a:r>
              <a:rPr lang="en-US" sz="1600" baseline="0" dirty="0"/>
              <a:t>    </a:t>
            </a:r>
            <a:r>
              <a:rPr lang="en-US" sz="1600" baseline="0" dirty="0" err="1"/>
              <a:t>JSONNumber</a:t>
            </a:r>
            <a:r>
              <a:rPr lang="en-US" sz="1600" baseline="0" dirty="0"/>
              <a:t>         end-</a:t>
            </a:r>
            <a:r>
              <a:rPr lang="en-US" sz="1600" baseline="0" dirty="0" err="1"/>
              <a:t>seq</a:t>
            </a:r>
            <a:r>
              <a:rPr lang="en-US" sz="1600" baseline="0" dirty="0"/>
              <a:t>;</a:t>
            </a:r>
          </a:p>
          <a:p>
            <a:r>
              <a:rPr lang="en-US" sz="1600" baseline="0" dirty="0"/>
              <a:t>} </a:t>
            </a:r>
            <a:r>
              <a:rPr lang="en-US" sz="1600" baseline="0" dirty="0" err="1"/>
              <a:t>UpdatesQueueSummary</a:t>
            </a:r>
            <a:r>
              <a:rPr lang="en-US" sz="1600" baseline="0" dirty="0"/>
              <a:t>;</a:t>
            </a:r>
          </a:p>
          <a:p>
            <a:endParaRPr lang="en-US" sz="1600" baseline="0" dirty="0"/>
          </a:p>
          <a:p>
            <a:r>
              <a:rPr lang="en-US" sz="1600" baseline="0" dirty="0"/>
              <a:t>object {</a:t>
            </a:r>
          </a:p>
          <a:p>
            <a:r>
              <a:rPr lang="en-US" sz="1600" baseline="0" dirty="0"/>
              <a:t>    Boolean                server-push;</a:t>
            </a:r>
          </a:p>
          <a:p>
            <a:r>
              <a:rPr lang="en-US" sz="1600" baseline="0" dirty="0"/>
              <a:t>    [</a:t>
            </a:r>
            <a:r>
              <a:rPr lang="en-US" sz="1600" baseline="0" dirty="0" err="1"/>
              <a:t>JSONNumber</a:t>
            </a:r>
            <a:r>
              <a:rPr lang="en-US" sz="1600" baseline="0" dirty="0"/>
              <a:t>       next-</a:t>
            </a:r>
            <a:r>
              <a:rPr lang="en-US" sz="1600" baseline="0" dirty="0" err="1"/>
              <a:t>seq</a:t>
            </a:r>
            <a:r>
              <a:rPr lang="en-US" sz="1600" baseline="0" dirty="0"/>
              <a:t>;]</a:t>
            </a:r>
          </a:p>
          <a:p>
            <a:r>
              <a:rPr lang="en-US" sz="1600" baseline="0" dirty="0"/>
              <a:t>} </a:t>
            </a:r>
            <a:r>
              <a:rPr lang="en-US" sz="1600" baseline="0" dirty="0" err="1"/>
              <a:t>PushUpdatesSummary</a:t>
            </a:r>
            <a:r>
              <a:rPr lang="en-US" sz="1600" baseline="0" dirty="0"/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00ABD-DCF0-FB41-8AA5-71B1F6CE366E}"/>
              </a:ext>
            </a:extLst>
          </p:cNvPr>
          <p:cNvSpPr/>
          <p:nvPr/>
        </p:nvSpPr>
        <p:spPr>
          <a:xfrm>
            <a:off x="5663120" y="3625952"/>
            <a:ext cx="6096000" cy="258532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800" baseline="0" dirty="0"/>
              <a:t> {</a:t>
            </a:r>
          </a:p>
          <a:p>
            <a:r>
              <a:rPr lang="en-US" sz="1800" baseline="0" dirty="0"/>
              <a:t>        "transport-state-view-root": “</a:t>
            </a:r>
            <a:r>
              <a:rPr lang="en-US" sz="1800" baseline="0" dirty="0">
                <a:solidFill>
                  <a:srgbClr val="FF0000"/>
                </a:solidFill>
              </a:rPr>
              <a:t>/tips/2718281828459</a:t>
            </a:r>
            <a:r>
              <a:rPr lang="en-US" sz="1800" baseline="0" dirty="0"/>
              <a:t>”,</a:t>
            </a:r>
          </a:p>
          <a:p>
            <a:r>
              <a:rPr lang="en-US" sz="1800" baseline="0" dirty="0"/>
              <a:t>        "transport-state-view-summary": {</a:t>
            </a:r>
          </a:p>
          <a:p>
            <a:r>
              <a:rPr lang="en-US" sz="1800" baseline="0" dirty="0"/>
              <a:t>           "updates-queue-summary" : {</a:t>
            </a:r>
          </a:p>
          <a:p>
            <a:r>
              <a:rPr lang="en-US" sz="1800" baseline="0" dirty="0"/>
              <a:t>                "start-</a:t>
            </a:r>
            <a:r>
              <a:rPr lang="en-US" sz="1800" baseline="0" dirty="0" err="1"/>
              <a:t>seq</a:t>
            </a:r>
            <a:r>
              <a:rPr lang="en-US" sz="1800" baseline="0" dirty="0"/>
              <a:t>": 101,</a:t>
            </a:r>
          </a:p>
          <a:p>
            <a:r>
              <a:rPr lang="en-US" sz="1800" baseline="0" dirty="0"/>
              <a:t>                "end-</a:t>
            </a:r>
            <a:r>
              <a:rPr lang="en-US" sz="1800" baseline="0" dirty="0" err="1"/>
              <a:t>seq</a:t>
            </a:r>
            <a:r>
              <a:rPr lang="en-US" sz="1800" baseline="0" dirty="0"/>
              <a:t>": 106</a:t>
            </a:r>
          </a:p>
          <a:p>
            <a:r>
              <a:rPr lang="en-US" sz="1800" baseline="0" dirty="0"/>
              <a:t>             }</a:t>
            </a:r>
          </a:p>
          <a:p>
            <a:r>
              <a:rPr lang="en-US" sz="1800" baseline="0" dirty="0"/>
              <a:t>         }</a:t>
            </a:r>
          </a:p>
          <a:p>
            <a:r>
              <a:rPr lang="en-US" sz="1800" baseline="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95495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2395-9248-DA41-8D42-9ADAC7F5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Details: Initial Client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D7B6-E6EB-B14D-A96D-5A946586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if match client tag at a node of the incremental updates data graph</a:t>
            </a:r>
          </a:p>
          <a:p>
            <a:pPr lvl="2"/>
            <a:r>
              <a:rPr lang="en-US" dirty="0"/>
              <a:t>return start-</a:t>
            </a:r>
            <a:r>
              <a:rPr lang="en-US" dirty="0" err="1"/>
              <a:t>seq</a:t>
            </a:r>
            <a:r>
              <a:rPr lang="en-US" dirty="0"/>
              <a:t> = match-node id</a:t>
            </a:r>
          </a:p>
          <a:p>
            <a:pPr lvl="1"/>
            <a:r>
              <a:rPr lang="en-US" dirty="0"/>
              <a:t>else </a:t>
            </a:r>
          </a:p>
          <a:p>
            <a:pPr lvl="2"/>
            <a:r>
              <a:rPr lang="en-US" dirty="0"/>
              <a:t>RECOMMENDED the initial view is the last snapshot, e.g., start-</a:t>
            </a:r>
            <a:r>
              <a:rPr lang="en-US" dirty="0" err="1"/>
              <a:t>seq</a:t>
            </a:r>
            <a:r>
              <a:rPr lang="en-US" dirty="0"/>
              <a:t> = 105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server does not keep state (that it selects 105), unless server push</a:t>
            </a:r>
          </a:p>
        </p:txBody>
      </p:sp>
    </p:spTree>
    <p:extLst>
      <p:ext uri="{BB962C8B-B14F-4D97-AF65-F5344CB8AC3E}">
        <p14:creationId xmlns:p14="http://schemas.microsoft.com/office/powerpoint/2010/main" val="859595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8CF4-B0AE-2441-B4BF-739986FE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FEDD-CDE1-714D-AB71-73F02801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lvl="1"/>
            <a:r>
              <a:rPr lang="en-US" dirty="0"/>
              <a:t>DELETE &lt;transport-state-view-root&gt;</a:t>
            </a:r>
          </a:p>
          <a:p>
            <a:r>
              <a:rPr lang="en-US" dirty="0"/>
              <a:t>Semantics</a:t>
            </a:r>
          </a:p>
          <a:p>
            <a:pPr lvl="1"/>
            <a:r>
              <a:rPr lang="en-US" dirty="0"/>
              <a:t>The view is deleted, push is stopped, if pushing</a:t>
            </a:r>
          </a:p>
          <a:p>
            <a:pPr lvl="1"/>
            <a:endParaRPr lang="en-US" dirty="0"/>
          </a:p>
          <a:p>
            <a:r>
              <a:rPr lang="en-US" dirty="0"/>
              <a:t>Close of the connection has the same effect</a:t>
            </a:r>
          </a:p>
        </p:txBody>
      </p:sp>
    </p:spTree>
    <p:extLst>
      <p:ext uri="{BB962C8B-B14F-4D97-AF65-F5344CB8AC3E}">
        <p14:creationId xmlns:p14="http://schemas.microsoft.com/office/powerpoint/2010/main" val="426643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r>
              <a:rPr lang="en-US" dirty="0"/>
              <a:t>Document status</a:t>
            </a:r>
          </a:p>
          <a:p>
            <a:r>
              <a:rPr lang="en-US" dirty="0"/>
              <a:t>Remaining issues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Protocol design</a:t>
            </a:r>
          </a:p>
          <a:p>
            <a:pPr lvl="2"/>
            <a:r>
              <a:rPr lang="en-US" dirty="0"/>
              <a:t>TIPS Information Resource Directory (IRD) announcement</a:t>
            </a:r>
          </a:p>
          <a:p>
            <a:pPr lvl="2"/>
            <a:r>
              <a:rPr lang="en-US" dirty="0"/>
              <a:t>TIPS open/close</a:t>
            </a:r>
          </a:p>
          <a:p>
            <a:pPr lvl="2"/>
            <a:r>
              <a:rPr lang="en-US" dirty="0"/>
              <a:t>TIPS directory/metadata</a:t>
            </a:r>
          </a:p>
        </p:txBody>
      </p:sp>
    </p:spTree>
    <p:extLst>
      <p:ext uri="{BB962C8B-B14F-4D97-AF65-F5344CB8AC3E}">
        <p14:creationId xmlns:p14="http://schemas.microsoft.com/office/powerpoint/2010/main" val="2800113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9396-937E-3A49-A03E-7791472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60D-A131-7647-A585-E6F968B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11730449" cy="5334000"/>
          </a:xfrm>
        </p:spPr>
        <p:txBody>
          <a:bodyPr/>
          <a:lstStyle/>
          <a:p>
            <a:r>
              <a:rPr lang="en-US" dirty="0"/>
              <a:t>Request:</a:t>
            </a:r>
            <a:br>
              <a:rPr lang="en-US" dirty="0"/>
            </a:br>
            <a:r>
              <a:rPr lang="en-US" dirty="0"/>
              <a:t>GET &lt; transport-state-view-root&gt;/</a:t>
            </a:r>
            <a:r>
              <a:rPr lang="en-US" dirty="0" err="1"/>
              <a:t>uq</a:t>
            </a:r>
            <a:endParaRPr lang="en-US" dirty="0"/>
          </a:p>
          <a:p>
            <a:r>
              <a:rPr lang="en-US" dirty="0"/>
              <a:t>Response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B779E-3910-9142-B9CA-FFF4122F8C65}"/>
              </a:ext>
            </a:extLst>
          </p:cNvPr>
          <p:cNvSpPr txBox="1">
            <a:spLocks/>
          </p:cNvSpPr>
          <p:nvPr/>
        </p:nvSpPr>
        <p:spPr bwMode="auto">
          <a:xfrm>
            <a:off x="7140806" y="916610"/>
            <a:ext cx="5051194" cy="540798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kern="0" baseline="0" dirty="0"/>
              <a:t>{</a:t>
            </a:r>
            <a:br>
              <a:rPr lang="en-US" sz="1600" kern="0" baseline="0" dirty="0"/>
            </a:br>
            <a:r>
              <a:rPr lang="en-US" sz="1600" kern="0" baseline="0" dirty="0"/>
              <a:t>    ”meta”: {</a:t>
            </a:r>
            <a:br>
              <a:rPr lang="en-US" sz="1600" kern="0" baseline="0" dirty="0"/>
            </a:br>
            <a:r>
              <a:rPr lang="en-US" sz="1600" kern="0" baseline="0" dirty="0"/>
              <a:t>       ”</a:t>
            </a:r>
            <a:r>
              <a:rPr lang="en-US" sz="1600" kern="0" baseline="0" dirty="0" err="1"/>
              <a:t>vtag</a:t>
            </a:r>
            <a:r>
              <a:rPr lang="en-US" sz="1600" kern="0" baseline="0" dirty="0"/>
              <a:t>”: {</a:t>
            </a:r>
            <a:br>
              <a:rPr lang="en-US" sz="1600" kern="0" baseline="0" dirty="0"/>
            </a:br>
            <a:r>
              <a:rPr lang="en-US" sz="1600" kern="0" baseline="0" dirty="0"/>
              <a:t>          “resource-id”: “&lt; transport-state-view-root&gt;/</a:t>
            </a:r>
            <a:r>
              <a:rPr lang="en-US" sz="1600" kern="0" baseline="0" dirty="0" err="1"/>
              <a:t>uq</a:t>
            </a:r>
            <a:r>
              <a:rPr lang="en-US" sz="1600" kern="0" baseline="0" dirty="0"/>
              <a:t>”</a:t>
            </a:r>
            <a:br>
              <a:rPr lang="en-US" sz="1600" kern="0" baseline="0" dirty="0"/>
            </a:br>
            <a:r>
              <a:rPr lang="en-US" sz="1600" kern="0" baseline="0" dirty="0"/>
              <a:t>        “tag”:  &lt;tag&gt;</a:t>
            </a:r>
            <a:br>
              <a:rPr lang="en-US" sz="1600" kern="0" baseline="0" dirty="0"/>
            </a:br>
            <a:r>
              <a:rPr lang="en-US" sz="1600" kern="0" baseline="0" dirty="0"/>
              <a:t>   },</a:t>
            </a:r>
          </a:p>
          <a:p>
            <a:pPr marL="0" indent="0">
              <a:buNone/>
            </a:pPr>
            <a:r>
              <a:rPr lang="en-US" sz="1600" kern="0" baseline="0" dirty="0"/>
              <a:t>  “updates-map”:</a:t>
            </a:r>
          </a:p>
          <a:p>
            <a:pPr marL="0" indent="0">
              <a:buNone/>
            </a:pPr>
            <a:r>
              <a:rPr lang="en-US" sz="1600" kern="0" baseline="0" dirty="0"/>
              <a:t>  {  </a:t>
            </a:r>
            <a:br>
              <a:rPr lang="en-US" sz="1600" kern="0" baseline="0" dirty="0"/>
            </a:br>
            <a:r>
              <a:rPr lang="en-US" sz="1600" kern="0" baseline="0" dirty="0"/>
              <a:t>     0 : { </a:t>
            </a:r>
            <a:br>
              <a:rPr lang="en-US" sz="1600" kern="0" baseline="0" dirty="0"/>
            </a:br>
            <a:r>
              <a:rPr lang="en-US" sz="1600" kern="0" baseline="0" dirty="0"/>
              <a:t>         101 : {media-type, tag, size}, </a:t>
            </a:r>
            <a:br>
              <a:rPr lang="en-US" sz="1600" kern="0" baseline="0" dirty="0"/>
            </a:br>
            <a:r>
              <a:rPr lang="en-US" sz="1600" kern="0" baseline="0" dirty="0"/>
              <a:t>         103: {…}, </a:t>
            </a:r>
            <a:br>
              <a:rPr lang="en-US" sz="1600" kern="0" baseline="0" dirty="0"/>
            </a:br>
            <a:r>
              <a:rPr lang="en-US" sz="1600" kern="0" baseline="0" dirty="0"/>
              <a:t>         105: {…}}</a:t>
            </a:r>
          </a:p>
          <a:p>
            <a:pPr marL="0" indent="0">
              <a:buNone/>
            </a:pPr>
            <a:r>
              <a:rPr lang="en-US" sz="1600" kern="0" baseline="0" dirty="0"/>
              <a:t>   101 : </a:t>
            </a:r>
            <a:br>
              <a:rPr lang="en-US" sz="1600" kern="0" baseline="0" dirty="0"/>
            </a:br>
            <a:r>
              <a:rPr lang="en-US" sz="1600" kern="0" baseline="0" dirty="0"/>
              <a:t>        {102: {media-type, tag, size},</a:t>
            </a:r>
          </a:p>
          <a:p>
            <a:pPr marL="0" indent="0">
              <a:buNone/>
            </a:pPr>
            <a:r>
              <a:rPr lang="en-US" sz="1600" kern="0" baseline="0" dirty="0"/>
              <a:t>    …</a:t>
            </a:r>
          </a:p>
          <a:p>
            <a:pPr marL="0" indent="0">
              <a:buNone/>
            </a:pPr>
            <a:r>
              <a:rPr lang="en-US" sz="1600" kern="0" baseline="0" dirty="0"/>
              <a:t>  105:</a:t>
            </a:r>
            <a:br>
              <a:rPr lang="en-US" sz="1600" kern="0" baseline="0" dirty="0"/>
            </a:br>
            <a:r>
              <a:rPr lang="en-US" sz="1600" kern="0" baseline="0" dirty="0"/>
              <a:t>        {106: {media-type, tag, size},</a:t>
            </a:r>
            <a:br>
              <a:rPr lang="en-US" sz="1600" kern="0" baseline="0" dirty="0"/>
            </a:br>
            <a:r>
              <a:rPr lang="en-US" sz="1600" kern="0" baseline="0" dirty="0"/>
              <a:t> }</a:t>
            </a:r>
            <a:br>
              <a:rPr lang="en-US" sz="1600" kern="0" baseline="0" dirty="0"/>
            </a:br>
            <a:r>
              <a:rPr lang="en-US" sz="1600" kern="0" baseline="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D15B05-05EA-F646-8266-C9761CFF7BC9}"/>
              </a:ext>
            </a:extLst>
          </p:cNvPr>
          <p:cNvSpPr/>
          <p:nvPr/>
        </p:nvSpPr>
        <p:spPr>
          <a:xfrm>
            <a:off x="928255" y="2579906"/>
            <a:ext cx="42117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aseline="0" dirty="0"/>
              <a:t> object {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UpdatesData</a:t>
            </a:r>
            <a:r>
              <a:rPr lang="en-US" sz="1400" baseline="0" dirty="0"/>
              <a:t> updates-map;</a:t>
            </a:r>
          </a:p>
          <a:p>
            <a:r>
              <a:rPr lang="en-US" sz="1400" baseline="0" dirty="0"/>
              <a:t>       } </a:t>
            </a:r>
            <a:r>
              <a:rPr lang="en-US" sz="1400" baseline="0" dirty="0" err="1"/>
              <a:t>UpdatesDirectory</a:t>
            </a:r>
            <a:r>
              <a:rPr lang="en-US" sz="1400" baseline="0" dirty="0"/>
              <a:t> : </a:t>
            </a:r>
            <a:r>
              <a:rPr lang="en-US" sz="1400" baseline="0" dirty="0" err="1"/>
              <a:t>ResponseEntityBase</a:t>
            </a:r>
            <a:r>
              <a:rPr lang="en-US" sz="1400" baseline="0" dirty="0"/>
              <a:t>;</a:t>
            </a:r>
          </a:p>
          <a:p>
            <a:endParaRPr lang="en-US" sz="1400" baseline="0" dirty="0"/>
          </a:p>
          <a:p>
            <a:r>
              <a:rPr lang="en-US" sz="1400" baseline="0" dirty="0"/>
              <a:t>       object-map {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StartSeq</a:t>
            </a:r>
            <a:r>
              <a:rPr lang="en-US" sz="1400" baseline="0" dirty="0"/>
              <a:t> -&gt; </a:t>
            </a:r>
            <a:r>
              <a:rPr lang="en-US" sz="1400" baseline="0" dirty="0" err="1"/>
              <a:t>EndSeqUpdates</a:t>
            </a:r>
            <a:r>
              <a:rPr lang="en-US" sz="1400" baseline="0" dirty="0"/>
              <a:t>;</a:t>
            </a:r>
          </a:p>
          <a:p>
            <a:r>
              <a:rPr lang="en-US" sz="1400" baseline="0" dirty="0"/>
              <a:t>       } </a:t>
            </a:r>
            <a:r>
              <a:rPr lang="en-US" sz="1400" baseline="0" dirty="0" err="1"/>
              <a:t>UpdatesMap</a:t>
            </a:r>
            <a:r>
              <a:rPr lang="en-US" sz="1400" baseline="0" dirty="0"/>
              <a:t>;</a:t>
            </a:r>
          </a:p>
          <a:p>
            <a:endParaRPr lang="en-US" sz="1400" baseline="0" dirty="0"/>
          </a:p>
          <a:p>
            <a:r>
              <a:rPr lang="en-US" sz="1400" baseline="0" dirty="0"/>
              <a:t>       object-map {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EndSeq</a:t>
            </a:r>
            <a:r>
              <a:rPr lang="en-US" sz="1400" baseline="0" dirty="0"/>
              <a:t> -&gt; </a:t>
            </a:r>
            <a:r>
              <a:rPr lang="en-US" sz="1400" baseline="0" dirty="0" err="1"/>
              <a:t>UpdateItemMeta</a:t>
            </a:r>
            <a:r>
              <a:rPr lang="en-US" sz="1400" baseline="0" dirty="0"/>
              <a:t>;</a:t>
            </a:r>
          </a:p>
          <a:p>
            <a:r>
              <a:rPr lang="en-US" sz="1400" baseline="0" dirty="0"/>
              <a:t>       } </a:t>
            </a:r>
            <a:r>
              <a:rPr lang="en-US" sz="1400" baseline="0" dirty="0" err="1"/>
              <a:t>EndSeqUpdates</a:t>
            </a:r>
            <a:r>
              <a:rPr lang="en-US" sz="1400" baseline="0" dirty="0"/>
              <a:t>;</a:t>
            </a:r>
          </a:p>
          <a:p>
            <a:endParaRPr lang="en-US" sz="1400" baseline="0" dirty="0"/>
          </a:p>
          <a:p>
            <a:r>
              <a:rPr lang="en-US" sz="1400" baseline="0" dirty="0"/>
              <a:t>       object {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JSONString</a:t>
            </a:r>
            <a:r>
              <a:rPr lang="en-US" sz="1400" baseline="0" dirty="0"/>
              <a:t>    media-type;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JSONString</a:t>
            </a:r>
            <a:r>
              <a:rPr lang="en-US" sz="1400" baseline="0" dirty="0"/>
              <a:t>    tag;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JSONNumber</a:t>
            </a:r>
            <a:r>
              <a:rPr lang="en-US" sz="1400" baseline="0" dirty="0"/>
              <a:t> size;</a:t>
            </a:r>
          </a:p>
          <a:p>
            <a:r>
              <a:rPr lang="en-US" sz="1400" baseline="0" dirty="0"/>
              <a:t>       } </a:t>
            </a:r>
            <a:r>
              <a:rPr lang="en-US" sz="1400" baseline="0" dirty="0" err="1"/>
              <a:t>UpdateItemMeta</a:t>
            </a:r>
            <a:r>
              <a:rPr lang="en-US" sz="1400" baseline="0" dirty="0"/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427F2-9B4C-B740-BCA1-4D9945E9B1D8}"/>
              </a:ext>
            </a:extLst>
          </p:cNvPr>
          <p:cNvSpPr txBox="1"/>
          <p:nvPr/>
        </p:nvSpPr>
        <p:spPr>
          <a:xfrm>
            <a:off x="7595526" y="5712788"/>
            <a:ext cx="430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resource-id of “meta” in response</a:t>
            </a:r>
            <a:br>
              <a:rPr lang="en-US" sz="1800" baseline="0" dirty="0"/>
            </a:br>
            <a:r>
              <a:rPr lang="en-US" sz="1800" baseline="0" dirty="0"/>
              <a:t>must be &lt;transport-state-view-root&gt;/</a:t>
            </a:r>
            <a:r>
              <a:rPr lang="en-US" sz="1800" baseline="0" dirty="0" err="1"/>
              <a:t>uq</a:t>
            </a:r>
            <a:endParaRPr lang="en-US" sz="1800" baseline="0" dirty="0"/>
          </a:p>
        </p:txBody>
      </p:sp>
    </p:spTree>
    <p:extLst>
      <p:ext uri="{BB962C8B-B14F-4D97-AF65-F5344CB8AC3E}">
        <p14:creationId xmlns:p14="http://schemas.microsoft.com/office/powerpoint/2010/main" val="254148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9396-937E-3A49-A03E-7791472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Directory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60D-A131-7647-A585-E6F968B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13502"/>
            <a:ext cx="6385983" cy="5334000"/>
          </a:xfrm>
        </p:spPr>
        <p:txBody>
          <a:bodyPr/>
          <a:lstStyle/>
          <a:p>
            <a:r>
              <a:rPr lang="en-US" dirty="0"/>
              <a:t>Request:</a:t>
            </a:r>
            <a:br>
              <a:rPr lang="en-US" dirty="0"/>
            </a:br>
            <a:r>
              <a:rPr lang="en-US" dirty="0"/>
              <a:t>POST &lt; transport-state-view-root&gt;/</a:t>
            </a:r>
            <a:r>
              <a:rPr lang="en-US" dirty="0" err="1"/>
              <a:t>uq</a:t>
            </a:r>
            <a:br>
              <a:rPr lang="en-US" dirty="0"/>
            </a:br>
            <a:r>
              <a:rPr lang="en-US" dirty="0"/>
              <a:t>body { “tag” : &lt;previous-tag&gt;}</a:t>
            </a:r>
          </a:p>
          <a:p>
            <a:r>
              <a:rPr lang="en-US" dirty="0"/>
              <a:t>Response</a:t>
            </a:r>
          </a:p>
          <a:p>
            <a:pPr lvl="1"/>
            <a:r>
              <a:rPr lang="en-US" dirty="0"/>
              <a:t>The server may return the whole directory or the incremental changes, using merge-patch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B779E-3910-9142-B9CA-FFF4122F8C65}"/>
              </a:ext>
            </a:extLst>
          </p:cNvPr>
          <p:cNvSpPr txBox="1">
            <a:spLocks/>
          </p:cNvSpPr>
          <p:nvPr/>
        </p:nvSpPr>
        <p:spPr bwMode="auto">
          <a:xfrm>
            <a:off x="7140806" y="916610"/>
            <a:ext cx="5051194" cy="540798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kern="0" baseline="0" dirty="0"/>
              <a:t>{</a:t>
            </a:r>
            <a:br>
              <a:rPr lang="en-US" sz="1600" kern="0" baseline="0" dirty="0"/>
            </a:br>
            <a:r>
              <a:rPr lang="en-US" sz="1600" kern="0" baseline="0" dirty="0"/>
              <a:t>    ”meta”: </a:t>
            </a:r>
            <a:br>
              <a:rPr lang="en-US" sz="1600" kern="0" baseline="0" dirty="0"/>
            </a:br>
            <a:r>
              <a:rPr lang="en-US" sz="1600" kern="0" baseline="0" dirty="0"/>
              <a:t>   {</a:t>
            </a:r>
            <a:br>
              <a:rPr lang="en-US" sz="1600" kern="0" baseline="0" dirty="0"/>
            </a:br>
            <a:r>
              <a:rPr lang="en-US" sz="1600" kern="0" baseline="0" dirty="0"/>
              <a:t>       ”</a:t>
            </a:r>
            <a:r>
              <a:rPr lang="en-US" sz="1600" kern="0" baseline="0" dirty="0" err="1"/>
              <a:t>vtag</a:t>
            </a:r>
            <a:r>
              <a:rPr lang="en-US" sz="1600" kern="0" baseline="0" dirty="0"/>
              <a:t>”: {</a:t>
            </a:r>
            <a:br>
              <a:rPr lang="en-US" sz="1600" kern="0" baseline="0" dirty="0"/>
            </a:br>
            <a:r>
              <a:rPr lang="en-US" sz="1600" kern="0" baseline="0" dirty="0"/>
              <a:t>          “resource-id”: “&lt; transport-state-view-root&gt;/</a:t>
            </a:r>
            <a:r>
              <a:rPr lang="en-US" sz="1600" kern="0" baseline="0" dirty="0" err="1"/>
              <a:t>uq</a:t>
            </a:r>
            <a:r>
              <a:rPr lang="en-US" sz="1600" kern="0" baseline="0" dirty="0"/>
              <a:t>”</a:t>
            </a:r>
            <a:br>
              <a:rPr lang="en-US" sz="1600" kern="0" baseline="0" dirty="0"/>
            </a:br>
            <a:r>
              <a:rPr lang="en-US" sz="1600" kern="0" baseline="0" dirty="0"/>
              <a:t>        “tag”:  &lt;tag&gt;</a:t>
            </a:r>
            <a:br>
              <a:rPr lang="en-US" sz="1600" kern="0" baseline="0" dirty="0"/>
            </a:br>
            <a:r>
              <a:rPr lang="en-US" sz="1600" kern="0" baseline="0" dirty="0"/>
              <a:t>   },</a:t>
            </a:r>
          </a:p>
          <a:p>
            <a:pPr marL="0" indent="0">
              <a:buNone/>
            </a:pPr>
            <a:r>
              <a:rPr lang="en-US" sz="1600" kern="0" baseline="0" dirty="0"/>
              <a:t>  “updates-map”:</a:t>
            </a:r>
          </a:p>
          <a:p>
            <a:pPr marL="0" indent="0">
              <a:buNone/>
            </a:pPr>
            <a:r>
              <a:rPr lang="en-US" sz="1600" kern="0" baseline="0" dirty="0"/>
              <a:t>  {  </a:t>
            </a:r>
            <a:br>
              <a:rPr lang="en-US" sz="1600" kern="0" baseline="0" dirty="0"/>
            </a:br>
            <a:r>
              <a:rPr lang="en-US" sz="1600" kern="0" baseline="0" dirty="0"/>
              <a:t>     0 : { </a:t>
            </a:r>
            <a:br>
              <a:rPr lang="en-US" sz="1600" kern="0" baseline="0" dirty="0"/>
            </a:br>
            <a:r>
              <a:rPr lang="en-US" sz="1600" kern="0" baseline="0" dirty="0"/>
              <a:t>         101 : {media-type, tag, size}, </a:t>
            </a:r>
            <a:br>
              <a:rPr lang="en-US" sz="1600" kern="0" baseline="0" dirty="0"/>
            </a:br>
            <a:r>
              <a:rPr lang="en-US" sz="1600" kern="0" baseline="0" dirty="0"/>
              <a:t>         103: {…}, </a:t>
            </a:r>
            <a:br>
              <a:rPr lang="en-US" sz="1600" kern="0" baseline="0" dirty="0"/>
            </a:br>
            <a:r>
              <a:rPr lang="en-US" sz="1600" kern="0" baseline="0" dirty="0"/>
              <a:t>         105: {…}}</a:t>
            </a:r>
          </a:p>
          <a:p>
            <a:pPr marL="0" indent="0">
              <a:buNone/>
            </a:pPr>
            <a:r>
              <a:rPr lang="en-US" sz="1600" kern="0" baseline="0" dirty="0"/>
              <a:t>   101 : </a:t>
            </a:r>
            <a:br>
              <a:rPr lang="en-US" sz="1600" kern="0" baseline="0" dirty="0"/>
            </a:br>
            <a:r>
              <a:rPr lang="en-US" sz="1600" kern="0" baseline="0" dirty="0"/>
              <a:t>        {102: {media-type, tag, size},</a:t>
            </a:r>
          </a:p>
          <a:p>
            <a:pPr marL="0" indent="0">
              <a:buNone/>
            </a:pPr>
            <a:r>
              <a:rPr lang="en-US" sz="1600" kern="0" baseline="0" dirty="0"/>
              <a:t>    …</a:t>
            </a:r>
          </a:p>
          <a:p>
            <a:pPr marL="0" indent="0">
              <a:buNone/>
            </a:pPr>
            <a:r>
              <a:rPr lang="en-US" sz="1600" kern="0" baseline="0" dirty="0"/>
              <a:t>  105:</a:t>
            </a:r>
            <a:br>
              <a:rPr lang="en-US" sz="1600" kern="0" baseline="0" dirty="0"/>
            </a:br>
            <a:r>
              <a:rPr lang="en-US" sz="1600" kern="0" baseline="0" dirty="0"/>
              <a:t>        {106: {media-type, tag, size},</a:t>
            </a:r>
            <a:br>
              <a:rPr lang="en-US" sz="1600" kern="0" baseline="0" dirty="0"/>
            </a:br>
            <a:r>
              <a:rPr lang="en-US" sz="1600" kern="0" baseline="0" dirty="0"/>
              <a:t>  }</a:t>
            </a:r>
            <a:br>
              <a:rPr lang="en-US" sz="1600" kern="0" baseline="0" dirty="0"/>
            </a:br>
            <a:r>
              <a:rPr lang="en-US" sz="1600" kern="0" baseline="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427F2-9B4C-B740-BCA1-4D9945E9B1D8}"/>
              </a:ext>
            </a:extLst>
          </p:cNvPr>
          <p:cNvSpPr txBox="1"/>
          <p:nvPr/>
        </p:nvSpPr>
        <p:spPr>
          <a:xfrm>
            <a:off x="7595526" y="5712788"/>
            <a:ext cx="430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resource-id of “meta” in response</a:t>
            </a:r>
            <a:br>
              <a:rPr lang="en-US" sz="1800" baseline="0" dirty="0"/>
            </a:br>
            <a:r>
              <a:rPr lang="en-US" sz="1800" baseline="0" dirty="0"/>
              <a:t>must be &lt;transport-state-view-root&gt;/</a:t>
            </a:r>
            <a:r>
              <a:rPr lang="en-US" sz="1800" baseline="0" dirty="0" err="1"/>
              <a:t>uq</a:t>
            </a:r>
            <a:endParaRPr lang="en-US" sz="1800" baseline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16D845-DD22-4146-ACB2-49711BBF775B}"/>
              </a:ext>
            </a:extLst>
          </p:cNvPr>
          <p:cNvSpPr txBox="1"/>
          <p:nvPr/>
        </p:nvSpPr>
        <p:spPr>
          <a:xfrm>
            <a:off x="775855" y="4635194"/>
            <a:ext cx="4890654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Merge-patch update:</a:t>
            </a:r>
            <a:br>
              <a:rPr lang="en-US" sz="1800" baseline="0" dirty="0"/>
            </a:br>
            <a:r>
              <a:rPr lang="en-US" sz="1800" baseline="0" dirty="0"/>
              <a:t>   {</a:t>
            </a:r>
            <a:br>
              <a:rPr lang="en-US" sz="1800" baseline="0" dirty="0"/>
            </a:br>
            <a:r>
              <a:rPr lang="en-US" sz="1800" baseline="0" dirty="0"/>
              <a:t>      0: { 101: null             </a:t>
            </a:r>
            <a:br>
              <a:rPr lang="en-US" sz="1800" baseline="0" dirty="0"/>
            </a:br>
            <a:r>
              <a:rPr lang="en-US" sz="1800" baseline="0" dirty="0"/>
              <a:t>            107: {…}</a:t>
            </a:r>
            <a:br>
              <a:rPr lang="en-US" sz="1800" baseline="0" dirty="0"/>
            </a:br>
            <a:r>
              <a:rPr lang="en-US" sz="1800" baseline="0" dirty="0"/>
              <a:t>      101: null</a:t>
            </a:r>
            <a:br>
              <a:rPr lang="en-US" sz="1800" baseline="0" dirty="0"/>
            </a:br>
            <a:r>
              <a:rPr lang="en-US" sz="1800" baseline="0" dirty="0"/>
              <a:t>      102:  null }</a:t>
            </a:r>
          </a:p>
        </p:txBody>
      </p:sp>
    </p:spTree>
    <p:extLst>
      <p:ext uri="{BB962C8B-B14F-4D97-AF65-F5344CB8AC3E}">
        <p14:creationId xmlns:p14="http://schemas.microsoft.com/office/powerpoint/2010/main" val="4060129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904A-A5B6-144C-BAA5-B98DFD4C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Updates Directory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F25B-69C9-364F-885E-2FF502FF4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server may change its updates graph, but must satisfy the following invariants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D2C71-24E9-B047-BA93-E64B14C6CBFB}"/>
              </a:ext>
            </a:extLst>
          </p:cNvPr>
          <p:cNvSpPr/>
          <p:nvPr/>
        </p:nvSpPr>
        <p:spPr>
          <a:xfrm>
            <a:off x="1215955" y="2534215"/>
            <a:ext cx="9313499" cy="193899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aseline="0" dirty="0"/>
              <a:t>Invariants of updates data (integrity)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aseline="0" dirty="0"/>
              <a:t>Continuity: ns -&gt; ne, anything in between ns and ne also exists, where ns is start-</a:t>
            </a:r>
            <a:r>
              <a:rPr lang="en-US" sz="2000" baseline="0" dirty="0" err="1"/>
              <a:t>seq</a:t>
            </a:r>
            <a:r>
              <a:rPr lang="en-US" sz="2000" baseline="0" dirty="0"/>
              <a:t>, ne is end-</a:t>
            </a:r>
            <a:r>
              <a:rPr lang="en-US" sz="2000" baseline="0" dirty="0" err="1"/>
              <a:t>seq</a:t>
            </a:r>
            <a:endParaRPr lang="en-US" sz="2000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aseline="0" dirty="0"/>
              <a:t>Feasibility: There is always a direct link to 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aseline="0" dirty="0"/>
              <a:t>Right shift only: A client requests and gets [ns, ne] at time t, and then requests at time t’ &gt; t and get [ns’, ne’] then ns’ &gt;= ns, ne’ &gt;= ne</a:t>
            </a:r>
          </a:p>
        </p:txBody>
      </p:sp>
    </p:spTree>
    <p:extLst>
      <p:ext uri="{BB962C8B-B14F-4D97-AF65-F5344CB8AC3E}">
        <p14:creationId xmlns:p14="http://schemas.microsoft.com/office/powerpoint/2010/main" val="3374262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Protocol design</a:t>
            </a:r>
          </a:p>
          <a:p>
            <a:pPr lvl="2"/>
            <a:r>
              <a:rPr lang="en-US" dirty="0"/>
              <a:t>TIPS Information Resource Directory (IRD) announcement</a:t>
            </a:r>
          </a:p>
          <a:p>
            <a:pPr lvl="2"/>
            <a:r>
              <a:rPr lang="en-US" dirty="0"/>
              <a:t>TIPS open/close</a:t>
            </a:r>
          </a:p>
          <a:p>
            <a:pPr lvl="2"/>
            <a:r>
              <a:rPr lang="en-US" dirty="0"/>
              <a:t>TIPS directory/metadata</a:t>
            </a:r>
          </a:p>
          <a:p>
            <a:pPr lvl="2"/>
            <a:r>
              <a:rPr lang="en-US" dirty="0"/>
              <a:t>Individual update item read</a:t>
            </a:r>
          </a:p>
        </p:txBody>
      </p:sp>
    </p:spTree>
    <p:extLst>
      <p:ext uri="{BB962C8B-B14F-4D97-AF65-F5344CB8AC3E}">
        <p14:creationId xmlns:p14="http://schemas.microsoft.com/office/powerpoint/2010/main" val="1012988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9396-937E-3A49-A03E-7791472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Update Item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60D-A131-7647-A585-E6F968B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13502"/>
            <a:ext cx="6385983" cy="5334000"/>
          </a:xfrm>
        </p:spPr>
        <p:txBody>
          <a:bodyPr/>
          <a:lstStyle/>
          <a:p>
            <a:r>
              <a:rPr lang="en-US" sz="2800" dirty="0"/>
              <a:t>Request:</a:t>
            </a:r>
            <a:br>
              <a:rPr lang="en-US" sz="2800" dirty="0"/>
            </a:br>
            <a:r>
              <a:rPr lang="en-US" sz="2800" dirty="0"/>
              <a:t>GET &lt;</a:t>
            </a:r>
            <a:r>
              <a:rPr lang="en-US" sz="2800" dirty="0" err="1"/>
              <a:t>uri</a:t>
            </a:r>
            <a:r>
              <a:rPr lang="en-US" sz="2800" dirty="0"/>
              <a:t>&gt;, which must be</a:t>
            </a:r>
            <a:br>
              <a:rPr lang="en-US" sz="2800" dirty="0"/>
            </a:br>
            <a:r>
              <a:rPr lang="en-US" sz="2800" dirty="0"/>
              <a:t>&lt;transport-state-view-root/</a:t>
            </a:r>
            <a:r>
              <a:rPr lang="en-US" sz="2800" dirty="0" err="1"/>
              <a:t>uq</a:t>
            </a:r>
            <a:r>
              <a:rPr lang="en-US" sz="2800" dirty="0"/>
              <a:t>/&lt;</a:t>
            </a:r>
            <a:r>
              <a:rPr lang="en-US" sz="2800" dirty="0" err="1"/>
              <a:t>i</a:t>
            </a:r>
            <a:r>
              <a:rPr lang="en-US" sz="2800" dirty="0"/>
              <a:t>&gt;/&lt;j&gt;</a:t>
            </a:r>
          </a:p>
          <a:p>
            <a:pPr lvl="1"/>
            <a:r>
              <a:rPr lang="en-US" sz="2400" dirty="0"/>
              <a:t>The client must accept the media type of the update item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B779E-3910-9142-B9CA-FFF4122F8C65}"/>
              </a:ext>
            </a:extLst>
          </p:cNvPr>
          <p:cNvSpPr txBox="1">
            <a:spLocks/>
          </p:cNvSpPr>
          <p:nvPr/>
        </p:nvSpPr>
        <p:spPr bwMode="auto">
          <a:xfrm>
            <a:off x="7140806" y="916610"/>
            <a:ext cx="5051194" cy="540798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kern="0" baseline="0" dirty="0"/>
              <a:t>GET /tips/2718281828459/</a:t>
            </a:r>
            <a:r>
              <a:rPr lang="en-US" sz="1600" kern="0" baseline="0" dirty="0" err="1"/>
              <a:t>uq</a:t>
            </a:r>
            <a:r>
              <a:rPr lang="en-US" sz="1600" kern="0" baseline="0" dirty="0"/>
              <a:t>/0/101 HTTP/1.1</a:t>
            </a:r>
          </a:p>
          <a:p>
            <a:pPr marL="0" indent="0">
              <a:buNone/>
            </a:pPr>
            <a:r>
              <a:rPr lang="en-US" sz="1600" kern="0" baseline="0" dirty="0"/>
              <a:t>      Host: </a:t>
            </a:r>
            <a:r>
              <a:rPr lang="en-US" sz="1600" kern="0" baseline="0" dirty="0" err="1"/>
              <a:t>alto.example.com</a:t>
            </a:r>
            <a:endParaRPr lang="en-US" sz="1600" kern="0" baseline="0" dirty="0"/>
          </a:p>
          <a:p>
            <a:pPr marL="0" indent="0">
              <a:buNone/>
            </a:pPr>
            <a:r>
              <a:rPr lang="en-US" sz="1600" kern="0" baseline="0" dirty="0"/>
              <a:t>      Accept: application/</a:t>
            </a:r>
            <a:r>
              <a:rPr lang="en-US" sz="1600" kern="0" baseline="0" dirty="0" err="1"/>
              <a:t>alto-costmap+json</a:t>
            </a:r>
            <a:r>
              <a:rPr lang="en-US" sz="1600" kern="0" baseline="0" dirty="0"/>
              <a:t>, application/</a:t>
            </a:r>
            <a:r>
              <a:rPr lang="en-US" sz="1600" kern="0" baseline="0" dirty="0" err="1"/>
              <a:t>alto-error+json</a:t>
            </a:r>
            <a:endParaRPr lang="en-US" sz="1600" kern="0" baseline="0" dirty="0"/>
          </a:p>
          <a:p>
            <a:pPr marL="0" indent="0">
              <a:buNone/>
            </a:pPr>
            <a:endParaRPr lang="en-US" sz="1600" kern="0" baseline="0" dirty="0"/>
          </a:p>
          <a:p>
            <a:pPr marL="0" indent="0">
              <a:buNone/>
            </a:pPr>
            <a:r>
              <a:rPr lang="en-US" sz="1600" kern="0" baseline="0" dirty="0"/>
              <a:t>   And the response will be</a:t>
            </a:r>
          </a:p>
          <a:p>
            <a:pPr marL="0" indent="0">
              <a:buNone/>
            </a:pPr>
            <a:endParaRPr lang="en-US" sz="1600" kern="0" baseline="0" dirty="0"/>
          </a:p>
          <a:p>
            <a:pPr marL="0" indent="0">
              <a:buNone/>
            </a:pPr>
            <a:r>
              <a:rPr lang="en-US" sz="1600" kern="0" baseline="0" dirty="0"/>
              <a:t>      HTTP/1.1 200 OK</a:t>
            </a:r>
          </a:p>
          <a:p>
            <a:pPr marL="0" indent="0">
              <a:buNone/>
            </a:pPr>
            <a:r>
              <a:rPr lang="en-US" sz="1600" kern="0" baseline="0" dirty="0"/>
              <a:t>      Content-Type: application/</a:t>
            </a:r>
            <a:r>
              <a:rPr lang="en-US" sz="1600" kern="0" baseline="0" dirty="0" err="1"/>
              <a:t>alto-costmap+json</a:t>
            </a:r>
            <a:endParaRPr lang="en-US" sz="1600" kern="0" baseline="0" dirty="0"/>
          </a:p>
          <a:p>
            <a:pPr marL="0" indent="0">
              <a:buNone/>
            </a:pPr>
            <a:r>
              <a:rPr lang="en-US" sz="1600" kern="0" baseline="0" dirty="0"/>
              <a:t>      Content-Length: [TBD]</a:t>
            </a:r>
          </a:p>
          <a:p>
            <a:pPr marL="0" indent="0">
              <a:buNone/>
            </a:pPr>
            <a:endParaRPr lang="en-US" sz="1600" kern="0" baseline="0" dirty="0"/>
          </a:p>
          <a:p>
            <a:pPr marL="0" indent="0">
              <a:buNone/>
            </a:pPr>
            <a:r>
              <a:rPr lang="en-US" sz="1600" kern="0" baseline="0" dirty="0"/>
              <a:t>      { ... full replacement of my-</a:t>
            </a:r>
            <a:r>
              <a:rPr lang="en-US" sz="1600" kern="0" baseline="0" dirty="0" err="1"/>
              <a:t>routingcost</a:t>
            </a:r>
            <a:r>
              <a:rPr lang="en-US" sz="1600" kern="0" baseline="0" dirty="0"/>
              <a:t>-map ... }</a:t>
            </a:r>
          </a:p>
        </p:txBody>
      </p:sp>
    </p:spTree>
    <p:extLst>
      <p:ext uri="{BB962C8B-B14F-4D97-AF65-F5344CB8AC3E}">
        <p14:creationId xmlns:p14="http://schemas.microsoft.com/office/powerpoint/2010/main" val="3307365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9396-937E-3A49-A03E-7791472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Individual Update Item Request Processing at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60D-A131-7647-A585-E6F968B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14400"/>
            <a:ext cx="11913947" cy="5133102"/>
          </a:xfrm>
        </p:spPr>
        <p:txBody>
          <a:bodyPr/>
          <a:lstStyle/>
          <a:p>
            <a:r>
              <a:rPr lang="en-US" sz="2400" dirty="0"/>
              <a:t>It is possible that a client conducts proactive fetching of future updates, by long pulling updates that have not been listed in the directory yet</a:t>
            </a:r>
          </a:p>
          <a:p>
            <a:r>
              <a:rPr lang="en-US" sz="2400" dirty="0"/>
              <a:t>Hence, the server processing logic SHOULD be</a:t>
            </a:r>
          </a:p>
          <a:p>
            <a:pPr lvl="1"/>
            <a:r>
              <a:rPr lang="en-US" sz="2000" dirty="0"/>
              <a:t>if </a:t>
            </a:r>
            <a:r>
              <a:rPr lang="en-US" sz="2000" dirty="0" err="1"/>
              <a:t>uq</a:t>
            </a:r>
            <a:r>
              <a:rPr lang="en-US" sz="2000" dirty="0"/>
              <a:t>/&lt;</a:t>
            </a:r>
            <a:r>
              <a:rPr lang="en-US" sz="2000" dirty="0" err="1"/>
              <a:t>i</a:t>
            </a:r>
            <a:r>
              <a:rPr lang="en-US" sz="2000" dirty="0"/>
              <a:t>&gt;/&lt;j&gt; exists </a:t>
            </a:r>
          </a:p>
          <a:p>
            <a:pPr lvl="2"/>
            <a:r>
              <a:rPr lang="en-US" sz="2000" dirty="0"/>
              <a:t>return content using encoding</a:t>
            </a:r>
          </a:p>
          <a:p>
            <a:pPr lvl="1"/>
            <a:r>
              <a:rPr lang="en-US" sz="2000" dirty="0"/>
              <a:t>else if &lt;</a:t>
            </a:r>
            <a:r>
              <a:rPr lang="en-US" sz="2000" dirty="0" err="1"/>
              <a:t>i</a:t>
            </a:r>
            <a:r>
              <a:rPr lang="en-US" sz="2000" dirty="0"/>
              <a:t>&gt;-&gt;&lt;j&gt; pre-fetch is acceptable</a:t>
            </a:r>
          </a:p>
          <a:p>
            <a:pPr lvl="2"/>
            <a:r>
              <a:rPr lang="en-US" sz="2000" dirty="0"/>
              <a:t>put request in a backlog queue</a:t>
            </a:r>
          </a:p>
          <a:p>
            <a:pPr lvl="1"/>
            <a:r>
              <a:rPr lang="en-US" sz="2000" dirty="0"/>
              <a:t>else</a:t>
            </a:r>
          </a:p>
          <a:p>
            <a:pPr lvl="2"/>
            <a:r>
              <a:rPr lang="en-US" sz="2000" dirty="0"/>
              <a:t>return error</a:t>
            </a:r>
          </a:p>
          <a:p>
            <a:r>
              <a:rPr lang="en-US" sz="2400" dirty="0"/>
              <a:t>It is RECOMMENDED that the server allows at least prefetch &lt;end-</a:t>
            </a:r>
            <a:r>
              <a:rPr lang="en-US" sz="2400" dirty="0" err="1"/>
              <a:t>seq</a:t>
            </a:r>
            <a:r>
              <a:rPr lang="en-US" sz="2400" dirty="0"/>
              <a:t>&gt;-&gt;&lt;end-</a:t>
            </a:r>
            <a:r>
              <a:rPr lang="en-US" sz="2400" dirty="0" err="1"/>
              <a:t>seq</a:t>
            </a:r>
            <a:r>
              <a:rPr lang="en-US" sz="2400" dirty="0"/>
              <a:t>&gt;+1</a:t>
            </a:r>
          </a:p>
          <a:p>
            <a:r>
              <a:rPr lang="en-US" sz="2400" dirty="0"/>
              <a:t>For long-pull prefetch, the client must indicate in accept the media type which may appear</a:t>
            </a:r>
          </a:p>
        </p:txBody>
      </p:sp>
    </p:spTree>
    <p:extLst>
      <p:ext uri="{BB962C8B-B14F-4D97-AF65-F5344CB8AC3E}">
        <p14:creationId xmlns:p14="http://schemas.microsoft.com/office/powerpoint/2010/main" val="1702450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BBAE-696D-9348-B57F-CF880537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Processing “Error”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BFEF-AA1F-FC46-8EF6-DF58056D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RECOMMENDED that the server uses the following HTTP code to indicate errors regarding updates items request:</a:t>
            </a:r>
          </a:p>
          <a:p>
            <a:pPr lvl="1"/>
            <a:r>
              <a:rPr lang="en-US" dirty="0"/>
              <a:t>410 (Gone): if an update has a </a:t>
            </a:r>
            <a:r>
              <a:rPr lang="en-US" dirty="0" err="1"/>
              <a:t>seq</a:t>
            </a:r>
            <a:r>
              <a:rPr lang="en-US" dirty="0"/>
              <a:t> that is smaller than the start-</a:t>
            </a:r>
            <a:r>
              <a:rPr lang="en-US" dirty="0" err="1"/>
              <a:t>seq</a:t>
            </a:r>
            <a:endParaRPr lang="en-US" dirty="0"/>
          </a:p>
          <a:p>
            <a:pPr lvl="1"/>
            <a:r>
              <a:rPr lang="en-US" dirty="0"/>
              <a:t>415 (Media type not supported): if the client indicates accept which is not the server chosen for the update</a:t>
            </a:r>
          </a:p>
          <a:p>
            <a:pPr lvl="1"/>
            <a:r>
              <a:rPr lang="en-US" dirty="0"/>
              <a:t>425 (Too early): If the </a:t>
            </a:r>
            <a:r>
              <a:rPr lang="en-US" dirty="0" err="1"/>
              <a:t>seq</a:t>
            </a:r>
            <a:r>
              <a:rPr lang="en-US" dirty="0"/>
              <a:t> exceeds the server prefetch window</a:t>
            </a:r>
          </a:p>
          <a:p>
            <a:pPr lvl="1"/>
            <a:r>
              <a:rPr lang="en-US" dirty="0"/>
              <a:t>429</a:t>
            </a:r>
            <a:r>
              <a:rPr lang="en-US" dirty="0">
                <a:sym typeface="Wingdings" pitchFamily="2" charset="2"/>
              </a:rPr>
              <a:t> (Too many requests): when the number of pending (long-pull) requests exceeds server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43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Protocol design</a:t>
            </a:r>
          </a:p>
          <a:p>
            <a:pPr lvl="2"/>
            <a:r>
              <a:rPr lang="en-US" dirty="0"/>
              <a:t>TIPS Information Resource Directory (IRD) announcement</a:t>
            </a:r>
          </a:p>
          <a:p>
            <a:pPr lvl="2"/>
            <a:r>
              <a:rPr lang="en-US" dirty="0"/>
              <a:t>TIPS open/close</a:t>
            </a:r>
          </a:p>
          <a:p>
            <a:pPr lvl="2"/>
            <a:r>
              <a:rPr lang="en-US" dirty="0"/>
              <a:t>TIPS directory/metadata</a:t>
            </a:r>
          </a:p>
          <a:p>
            <a:pPr lvl="2"/>
            <a:r>
              <a:rPr lang="en-US" dirty="0"/>
              <a:t>Individual update item read</a:t>
            </a:r>
          </a:p>
          <a:p>
            <a:pPr lvl="2"/>
            <a:r>
              <a:rPr lang="en-US" dirty="0"/>
              <a:t>Server push</a:t>
            </a:r>
          </a:p>
        </p:txBody>
      </p:sp>
    </p:spTree>
    <p:extLst>
      <p:ext uri="{BB962C8B-B14F-4D97-AF65-F5344CB8AC3E}">
        <p14:creationId xmlns:p14="http://schemas.microsoft.com/office/powerpoint/2010/main" val="333211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4F6E-B45D-094C-890B-DB8D575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AED1-B9C1-594B-ACBA-3277D52B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a client uses a TIPS service whose IRD indicates “supper-server-push” to be true, the client can manage the push state</a:t>
            </a:r>
          </a:p>
          <a:p>
            <a:pPr lvl="1"/>
            <a:r>
              <a:rPr lang="en-US" sz="2000" dirty="0"/>
              <a:t>Creating initial state: if the server sets “server-push”: true in the initial POST request to create the transport state, push updates can be enabled</a:t>
            </a:r>
          </a:p>
          <a:p>
            <a:pPr lvl="1"/>
            <a:r>
              <a:rPr lang="en-US" sz="2000" dirty="0"/>
              <a:t>Change push state: the client can use put to change the push state:</a:t>
            </a:r>
          </a:p>
          <a:p>
            <a:pPr lvl="2"/>
            <a:r>
              <a:rPr lang="en-US" sz="2000" dirty="0"/>
              <a:t>PUT &lt;transport-state-view-root&gt;/push</a:t>
            </a:r>
            <a:br>
              <a:rPr lang="en-US" sz="2000" dirty="0"/>
            </a:br>
            <a:r>
              <a:rPr lang="en-US" sz="2000" dirty="0"/>
              <a:t>{ “server-push” : true}</a:t>
            </a:r>
            <a:br>
              <a:rPr lang="en-US" sz="2000" dirty="0"/>
            </a:br>
            <a:r>
              <a:rPr lang="en-US" sz="2000" dirty="0"/>
              <a:t>starts server push</a:t>
            </a:r>
          </a:p>
          <a:p>
            <a:pPr lvl="2"/>
            <a:r>
              <a:rPr lang="en-US" sz="2000" dirty="0"/>
              <a:t>PUT &lt;transport-state-view-root&gt;/push</a:t>
            </a:r>
            <a:br>
              <a:rPr lang="en-US" sz="2000" dirty="0"/>
            </a:br>
            <a:r>
              <a:rPr lang="en-US" sz="2000" dirty="0"/>
              <a:t>{ “server-push” : false}</a:t>
            </a:r>
            <a:br>
              <a:rPr lang="en-US" sz="2000" dirty="0"/>
            </a:br>
            <a:r>
              <a:rPr lang="en-US" sz="2000" dirty="0"/>
              <a:t>stops server push</a:t>
            </a:r>
          </a:p>
          <a:p>
            <a:pPr lvl="1"/>
            <a:r>
              <a:rPr lang="en-US" sz="2000" dirty="0"/>
              <a:t>Read push state</a:t>
            </a:r>
            <a:br>
              <a:rPr lang="en-US" sz="2000" dirty="0"/>
            </a:br>
            <a:r>
              <a:rPr lang="en-US" sz="2000" dirty="0"/>
              <a:t>GET &lt;transport-state-view-root&gt;/push</a:t>
            </a:r>
            <a:br>
              <a:rPr lang="en-US" sz="2000" dirty="0"/>
            </a:br>
            <a:r>
              <a:rPr lang="en-US" sz="2000" dirty="0"/>
              <a:t>returns { “server-push” : true,</a:t>
            </a:r>
            <a:br>
              <a:rPr lang="en-US" sz="2000" dirty="0"/>
            </a:br>
            <a:r>
              <a:rPr lang="en-US" sz="2000" dirty="0"/>
              <a:t>              “next-</a:t>
            </a:r>
            <a:r>
              <a:rPr lang="en-US" sz="2000" dirty="0" err="1"/>
              <a:t>seq</a:t>
            </a:r>
            <a:r>
              <a:rPr lang="en-US" sz="2000" dirty="0"/>
              <a:t>”: &lt;next-</a:t>
            </a:r>
            <a:r>
              <a:rPr lang="en-US" sz="2000" dirty="0" err="1"/>
              <a:t>seq</a:t>
            </a:r>
            <a:r>
              <a:rPr lang="en-US" sz="2000" dirty="0"/>
              <a:t>&gt;}</a:t>
            </a:r>
          </a:p>
        </p:txBody>
      </p:sp>
    </p:spTree>
    <p:extLst>
      <p:ext uri="{BB962C8B-B14F-4D97-AF65-F5344CB8AC3E}">
        <p14:creationId xmlns:p14="http://schemas.microsoft.com/office/powerpoint/2010/main" val="401954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73B6-BB1F-0245-A812-7E6B24FB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9D24-D309-BF47-9979-93737ACE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Four excellent, early-HTTP-expert/AD reviews</a:t>
            </a:r>
          </a:p>
          <a:p>
            <a:pPr lvl="1"/>
            <a:r>
              <a:rPr lang="en-US" sz="2000" dirty="0"/>
              <a:t>[MT] Martin Thompson (July 11)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/alto/sa1Pv7jmTfBF3TbGuJr_PffIjXg/</a:t>
            </a:r>
          </a:p>
          <a:p>
            <a:pPr lvl="1"/>
            <a:r>
              <a:rPr lang="en-US" sz="2000" dirty="0"/>
              <a:t>[SD] Spencer Dawkins (July 15)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datatracker.ietf.org</a:t>
            </a:r>
            <a:r>
              <a:rPr lang="en-US" sz="2000" dirty="0"/>
              <a:t>/doc/review-ietf-alto-new-transport-01-artart-early-dawkins-2022-07-15/</a:t>
            </a:r>
          </a:p>
          <a:p>
            <a:pPr lvl="1"/>
            <a:r>
              <a:rPr lang="en-US" sz="2000" dirty="0"/>
              <a:t>[MN] Mark Nottingham (July 17)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/alto/D84S0qLbgtpL0-jf93gNPS3NUJE/</a:t>
            </a:r>
          </a:p>
          <a:p>
            <a:pPr lvl="1"/>
            <a:r>
              <a:rPr lang="en-US" sz="2000" dirty="0"/>
              <a:t>[MD]</a:t>
            </a:r>
          </a:p>
          <a:p>
            <a:pPr lvl="2"/>
            <a:r>
              <a:rPr lang="en-US" sz="2000" dirty="0"/>
              <a:t>Comments by AD Martin Duke at IETF 114</a:t>
            </a:r>
          </a:p>
          <a:p>
            <a:r>
              <a:rPr lang="en-US" sz="2400" dirty="0"/>
              <a:t>Four excellent, post 115 reviews</a:t>
            </a:r>
          </a:p>
          <a:p>
            <a:pPr lvl="1"/>
            <a:r>
              <a:rPr lang="en-US" sz="2000" dirty="0"/>
              <a:t>[AF] Adrian </a:t>
            </a:r>
            <a:r>
              <a:rPr lang="en-US" sz="2000" dirty="0" err="1"/>
              <a:t>Farrel</a:t>
            </a:r>
            <a:endParaRPr lang="en-US" sz="2000" dirty="0"/>
          </a:p>
          <a:p>
            <a:pPr lvl="1"/>
            <a:r>
              <a:rPr lang="en-US" sz="2000" dirty="0"/>
              <a:t>[LM] Luis Miguel Contreras Murillo</a:t>
            </a:r>
          </a:p>
          <a:p>
            <a:pPr lvl="1"/>
            <a:r>
              <a:rPr lang="en-US" sz="2000" dirty="0"/>
              <a:t>[JR] Jordi Ros Giralt</a:t>
            </a:r>
          </a:p>
          <a:p>
            <a:pPr lvl="1"/>
            <a:r>
              <a:rPr lang="en-US" sz="2000" dirty="0"/>
              <a:t>[QW] Qin Wu</a:t>
            </a:r>
          </a:p>
        </p:txBody>
      </p:sp>
    </p:spTree>
    <p:extLst>
      <p:ext uri="{BB962C8B-B14F-4D97-AF65-F5344CB8AC3E}">
        <p14:creationId xmlns:p14="http://schemas.microsoft.com/office/powerpoint/2010/main" val="2038699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78B4-DF58-1746-95AF-7C405772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Path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03D5-9F67-7741-AB2B-C5561001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the server is to push the latest version to the client using the lower cost (sum of sizes) of the updates</a:t>
            </a:r>
          </a:p>
          <a:p>
            <a:r>
              <a:rPr lang="en-US" dirty="0"/>
              <a:t>Hence, it is recommended that the server computes the push path using the following algorithm, upon each event computing a push</a:t>
            </a:r>
          </a:p>
          <a:p>
            <a:pPr lvl="1"/>
            <a:r>
              <a:rPr lang="en-US" dirty="0"/>
              <a:t>Compute client current version (</a:t>
            </a:r>
            <a:r>
              <a:rPr lang="en-US" dirty="0" err="1"/>
              <a:t>n_c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Initialization: If request has tag, find the version; otherwise </a:t>
            </a:r>
            <a:r>
              <a:rPr lang="en-US" dirty="0" err="1"/>
              <a:t>n_c</a:t>
            </a:r>
            <a:r>
              <a:rPr lang="en-US" dirty="0"/>
              <a:t> = 0</a:t>
            </a:r>
          </a:p>
          <a:p>
            <a:pPr lvl="2"/>
            <a:r>
              <a:rPr lang="en-US" dirty="0"/>
              <a:t>Otherwise, current version </a:t>
            </a:r>
            <a:r>
              <a:rPr lang="en-US" dirty="0" err="1"/>
              <a:t>n_c</a:t>
            </a:r>
            <a:r>
              <a:rPr lang="en-US" dirty="0"/>
              <a:t> is the version last pushed</a:t>
            </a:r>
          </a:p>
          <a:p>
            <a:pPr lvl="1"/>
            <a:r>
              <a:rPr lang="en-US" dirty="0"/>
              <a:t>Compute shortest path from current version to latest version, </a:t>
            </a:r>
            <a:r>
              <a:rPr lang="en-US" dirty="0" err="1"/>
              <a:t>n_c</a:t>
            </a:r>
            <a:r>
              <a:rPr lang="en-US" dirty="0"/>
              <a:t>, n1, … </a:t>
            </a:r>
          </a:p>
          <a:p>
            <a:pPr lvl="1"/>
            <a:r>
              <a:rPr lang="en-US" dirty="0"/>
              <a:t>next-</a:t>
            </a:r>
            <a:r>
              <a:rPr lang="en-US" dirty="0" err="1"/>
              <a:t>seq</a:t>
            </a:r>
            <a:r>
              <a:rPr lang="en-US" dirty="0"/>
              <a:t> = n1 on shortest path</a:t>
            </a:r>
          </a:p>
          <a:p>
            <a:pPr lvl="1"/>
            <a:r>
              <a:rPr lang="en-US" dirty="0"/>
              <a:t>push &lt;transport-state-view-root/</a:t>
            </a:r>
            <a:r>
              <a:rPr lang="en-US" dirty="0" err="1"/>
              <a:t>uq</a:t>
            </a:r>
            <a:r>
              <a:rPr lang="en-US" dirty="0"/>
              <a:t>/</a:t>
            </a:r>
            <a:r>
              <a:rPr lang="en-US" dirty="0" err="1"/>
              <a:t>n_c</a:t>
            </a:r>
            <a:r>
              <a:rPr lang="en-US" dirty="0"/>
              <a:t>/n1</a:t>
            </a:r>
          </a:p>
        </p:txBody>
      </p:sp>
    </p:spTree>
    <p:extLst>
      <p:ext uri="{BB962C8B-B14F-4D97-AF65-F5344CB8AC3E}">
        <p14:creationId xmlns:p14="http://schemas.microsoft.com/office/powerpoint/2010/main" val="476801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6D38-1735-5541-9689-C27F48C2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Cross-Resource Push Dependency/Long Pull Response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A09D-67EC-CC42-8E55-545FE7CF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r>
              <a:rPr lang="en-US" dirty="0"/>
              <a:t>Document status</a:t>
            </a:r>
          </a:p>
        </p:txBody>
      </p:sp>
    </p:spTree>
    <p:extLst>
      <p:ext uri="{BB962C8B-B14F-4D97-AF65-F5344CB8AC3E}">
        <p14:creationId xmlns:p14="http://schemas.microsoft.com/office/powerpoint/2010/main" val="2256658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4B45-6A3F-BD4A-A0FA-6D1165B9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37D4-2745-8141-92D8-2C859189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Latest version reflects the design outlined in design summary</a:t>
            </a:r>
          </a:p>
        </p:txBody>
      </p:sp>
    </p:spTree>
    <p:extLst>
      <p:ext uri="{BB962C8B-B14F-4D97-AF65-F5344CB8AC3E}">
        <p14:creationId xmlns:p14="http://schemas.microsoft.com/office/powerpoint/2010/main" val="2909407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EC4A-45C2-1D4C-8B3F-5ED4C61D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BCDCF-031F-0048-9CB8-B7275E85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on mailing list to seek feedback on the single server, single session design</a:t>
            </a:r>
          </a:p>
          <a:p>
            <a:pPr lvl="1"/>
            <a:r>
              <a:rPr lang="en-US" dirty="0"/>
              <a:t>Load balancing is still possible, e.g., DNS directs to chosen server</a:t>
            </a:r>
          </a:p>
          <a:p>
            <a:r>
              <a:rPr lang="en-US" dirty="0"/>
              <a:t>Discussion on persistent state vs ephemeral state</a:t>
            </a:r>
          </a:p>
          <a:p>
            <a:pPr>
              <a:buFontTx/>
              <a:buChar char="-"/>
            </a:pPr>
            <a:r>
              <a:rPr lang="en-US" dirty="0"/>
              <a:t>How to read meta data (directory)</a:t>
            </a:r>
          </a:p>
          <a:p>
            <a:pPr lvl="1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uq</a:t>
            </a:r>
            <a:r>
              <a:rPr lang="en-US" dirty="0"/>
              <a:t> return directory</a:t>
            </a:r>
          </a:p>
          <a:p>
            <a:pPr lvl="1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uq</a:t>
            </a:r>
            <a:r>
              <a:rPr lang="en-US" dirty="0"/>
              <a:t>/meta return directory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35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082714-6734-2449-8D60-794245869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1BCF2A-78C1-2E4A-87E5-2BAA8624E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8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149-405E-184A-A220-A93E4F1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Summary of Operational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866616"/>
            <a:ext cx="11301529" cy="5334000"/>
          </a:xfrm>
        </p:spPr>
        <p:txBody>
          <a:bodyPr/>
          <a:lstStyle/>
          <a:p>
            <a:r>
              <a:rPr lang="en-US" dirty="0"/>
              <a:t>Four potential operational modes to transfer updates to a resource from the ALTO server to the ALTO client:</a:t>
            </a:r>
          </a:p>
          <a:p>
            <a:pPr lvl="1"/>
            <a:r>
              <a:rPr lang="en-US" dirty="0"/>
              <a:t>Client pull</a:t>
            </a:r>
          </a:p>
          <a:p>
            <a:pPr lvl="1"/>
            <a:r>
              <a:rPr lang="en-US" dirty="0"/>
              <a:t>Client long pull</a:t>
            </a:r>
          </a:p>
          <a:p>
            <a:pPr lvl="2"/>
            <a:r>
              <a:rPr lang="en-US" dirty="0"/>
              <a:t>Blocking in HTTP/1.x</a:t>
            </a:r>
          </a:p>
          <a:p>
            <a:pPr lvl="2"/>
            <a:r>
              <a:rPr lang="en-US" dirty="0"/>
              <a:t>Allow request on </a:t>
            </a:r>
            <a:r>
              <a:rPr lang="en-US" dirty="0">
                <a:solidFill>
                  <a:srgbClr val="C00000"/>
                </a:solidFill>
              </a:rPr>
              <a:t>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number</a:t>
            </a:r>
          </a:p>
          <a:p>
            <a:pPr lvl="1"/>
            <a:r>
              <a:rPr lang="en-US" dirty="0"/>
              <a:t>Server push</a:t>
            </a:r>
          </a:p>
          <a:p>
            <a:pPr lvl="2"/>
            <a:r>
              <a:rPr lang="en-US" dirty="0"/>
              <a:t>PUSH_PROMISE (HTTP/2-3)</a:t>
            </a:r>
          </a:p>
          <a:p>
            <a:pPr lvl="1"/>
            <a:r>
              <a:rPr lang="en-US" dirty="0"/>
              <a:t>Server put</a:t>
            </a:r>
          </a:p>
          <a:p>
            <a:pPr lvl="2"/>
            <a:r>
              <a:rPr lang="en-US" dirty="0"/>
              <a:t>ALTO server as HTTP client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88AC6-F5DE-3F4C-B152-49F5557F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53" y="1988004"/>
            <a:ext cx="5428108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34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B10DF-0882-864D-83BC-B0B49A304627}"/>
              </a:ext>
            </a:extLst>
          </p:cNvPr>
          <p:cNvCxnSpPr>
            <a:cxnSpLocks/>
          </p:cNvCxnSpPr>
          <p:nvPr/>
        </p:nvCxnSpPr>
        <p:spPr>
          <a:xfrm flipV="1">
            <a:off x="7028941" y="3274070"/>
            <a:ext cx="6126446" cy="2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FE4650-E1C6-C84F-9370-4E51E91CE0C0}"/>
              </a:ext>
            </a:extLst>
          </p:cNvPr>
          <p:cNvSpPr txBox="1"/>
          <p:nvPr/>
        </p:nvSpPr>
        <p:spPr>
          <a:xfrm>
            <a:off x="10520171" y="174501"/>
            <a:ext cx="1592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App/ALTO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6BFA-3007-D645-969E-47B7CC3534D9}"/>
              </a:ext>
            </a:extLst>
          </p:cNvPr>
          <p:cNvSpPr txBox="1"/>
          <p:nvPr/>
        </p:nvSpPr>
        <p:spPr>
          <a:xfrm>
            <a:off x="10668171" y="3289868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HTTP/2-3</a:t>
            </a:r>
            <a:br>
              <a:rPr lang="en-US" baseline="0" dirty="0"/>
            </a:br>
            <a:r>
              <a:rPr lang="en-US" baseline="0" dirty="0"/>
              <a:t>server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7E29DD-BEFF-324F-B71C-65653B61F6D3}"/>
              </a:ext>
            </a:extLst>
          </p:cNvPr>
          <p:cNvSpPr/>
          <p:nvPr/>
        </p:nvSpPr>
        <p:spPr>
          <a:xfrm>
            <a:off x="7510027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53F00C-2011-DA4E-AE02-5EBA85875D18}"/>
              </a:ext>
            </a:extLst>
          </p:cNvPr>
          <p:cNvCxnSpPr>
            <a:cxnSpLocks/>
            <a:stCxn id="8" idx="6"/>
            <a:endCxn id="39" idx="2"/>
          </p:cNvCxnSpPr>
          <p:nvPr/>
        </p:nvCxnSpPr>
        <p:spPr>
          <a:xfrm>
            <a:off x="8201982" y="1430181"/>
            <a:ext cx="112611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E8A283-4707-814F-A511-0578E9F70A66}"/>
              </a:ext>
            </a:extLst>
          </p:cNvPr>
          <p:cNvSpPr txBox="1"/>
          <p:nvPr/>
        </p:nvSpPr>
        <p:spPr>
          <a:xfrm>
            <a:off x="129668" y="1824496"/>
            <a:ext cx="6638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only: mapping each Ri to an independent HTTP/2-3 stream; HTTP does scheduling.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could schedule R4, then R3, then R2 and then R1 in transmitting order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123755-5E5C-2641-B4CD-10FB49D40923}"/>
              </a:ext>
            </a:extLst>
          </p:cNvPr>
          <p:cNvSpPr txBox="1"/>
          <p:nvPr/>
        </p:nvSpPr>
        <p:spPr>
          <a:xfrm>
            <a:off x="46739" y="3274070"/>
            <a:ext cx="680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that server submits to the HTTP transport in DAG order: submit Ri only when what Ri depends on are finished: R1; R2/R3, 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Sliding window is large and transport can fit R1/R2/R3/R4 into a single window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D7D21A-9AC0-A347-B6B7-68517814BC8B}"/>
              </a:ext>
            </a:extLst>
          </p:cNvPr>
          <p:cNvSpPr/>
          <p:nvPr/>
        </p:nvSpPr>
        <p:spPr>
          <a:xfrm>
            <a:off x="9328101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A2949-B7DE-7F42-B3BF-D8AD4F22FCDC}"/>
              </a:ext>
            </a:extLst>
          </p:cNvPr>
          <p:cNvSpPr txBox="1"/>
          <p:nvPr/>
        </p:nvSpPr>
        <p:spPr>
          <a:xfrm>
            <a:off x="7126408" y="68354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E503A-2014-6745-8D67-177AE118ADF3}"/>
              </a:ext>
            </a:extLst>
          </p:cNvPr>
          <p:cNvSpPr txBox="1"/>
          <p:nvPr/>
        </p:nvSpPr>
        <p:spPr>
          <a:xfrm>
            <a:off x="9390679" y="683845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 patch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864F8A-AD19-6141-BF14-47D8E370BF01}"/>
              </a:ext>
            </a:extLst>
          </p:cNvPr>
          <p:cNvSpPr/>
          <p:nvPr/>
        </p:nvSpPr>
        <p:spPr>
          <a:xfrm>
            <a:off x="7856004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E82D35-60C5-8246-958A-93901E1B64EF}"/>
              </a:ext>
            </a:extLst>
          </p:cNvPr>
          <p:cNvSpPr txBox="1"/>
          <p:nvPr/>
        </p:nvSpPr>
        <p:spPr>
          <a:xfrm>
            <a:off x="7122791" y="2812762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DA70B7-DF00-B246-B3A9-E397BC56C377}"/>
              </a:ext>
            </a:extLst>
          </p:cNvPr>
          <p:cNvSpPr/>
          <p:nvPr/>
        </p:nvSpPr>
        <p:spPr>
          <a:xfrm>
            <a:off x="9655525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03F282-01C0-F340-9C84-C67A2867B27F}"/>
              </a:ext>
            </a:extLst>
          </p:cNvPr>
          <p:cNvCxnSpPr>
            <a:cxnSpLocks/>
            <a:stCxn id="8" idx="4"/>
            <a:endCxn id="42" idx="1"/>
          </p:cNvCxnSpPr>
          <p:nvPr/>
        </p:nvCxnSpPr>
        <p:spPr>
          <a:xfrm>
            <a:off x="7856005" y="1765032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D48A98-5F8C-9342-8E59-AD50335B848B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547959" y="2510761"/>
            <a:ext cx="11075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D3D7E6-F05E-244A-8748-24585C75F550}"/>
              </a:ext>
            </a:extLst>
          </p:cNvPr>
          <p:cNvSpPr txBox="1"/>
          <p:nvPr/>
        </p:nvSpPr>
        <p:spPr>
          <a:xfrm>
            <a:off x="9555214" y="2840159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 patch 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20A521-6F08-8644-AD8B-92F4038969B7}"/>
              </a:ext>
            </a:extLst>
          </p:cNvPr>
          <p:cNvSpPr/>
          <p:nvPr/>
        </p:nvSpPr>
        <p:spPr>
          <a:xfrm>
            <a:off x="7799091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4957F44-77AC-EC45-9C58-2E4C7BFF9A09}"/>
              </a:ext>
            </a:extLst>
          </p:cNvPr>
          <p:cNvSpPr/>
          <p:nvPr/>
        </p:nvSpPr>
        <p:spPr>
          <a:xfrm>
            <a:off x="9617165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8D70B9-52AA-964C-BAE4-33818F33104F}"/>
              </a:ext>
            </a:extLst>
          </p:cNvPr>
          <p:cNvSpPr/>
          <p:nvPr/>
        </p:nvSpPr>
        <p:spPr>
          <a:xfrm>
            <a:off x="8145068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2F6B4B-D30B-6149-9728-AEB3C71B1C55}"/>
              </a:ext>
            </a:extLst>
          </p:cNvPr>
          <p:cNvSpPr/>
          <p:nvPr/>
        </p:nvSpPr>
        <p:spPr>
          <a:xfrm>
            <a:off x="9944589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95509-1BE9-1E4F-8290-9BC5AC91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16" y="174501"/>
            <a:ext cx="6539856" cy="1665989"/>
          </a:xfrm>
        </p:spPr>
        <p:txBody>
          <a:bodyPr/>
          <a:lstStyle/>
          <a:p>
            <a:pPr algn="l"/>
            <a:r>
              <a:rPr lang="en-US" sz="3200" dirty="0"/>
              <a:t>Recap: How Much to Specify Ordering Control: Transport-Aware of App Semantics [MN, MT, SD reviews]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E8C01-76C2-A348-AB36-9180F26D5E19}"/>
              </a:ext>
            </a:extLst>
          </p:cNvPr>
          <p:cNvSpPr txBox="1"/>
          <p:nvPr/>
        </p:nvSpPr>
        <p:spPr>
          <a:xfrm>
            <a:off x="46739" y="5028396"/>
            <a:ext cx="680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indicates the dependencies to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client can indicate a parent in </a:t>
            </a:r>
            <a:r>
              <a:rPr lang="en-US" sz="1800" baseline="0" dirty="0" err="1"/>
              <a:t>req</a:t>
            </a:r>
            <a:r>
              <a:rPr lang="en-US" sz="1800" baseline="0" dirty="0"/>
              <a:t> header, but this is signaling from client to server; what we need are (1) app signaling to HTTP server, (2) multiple dependencies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871566-2EE0-F042-82F7-7D0E590A7AFF}"/>
              </a:ext>
            </a:extLst>
          </p:cNvPr>
          <p:cNvCxnSpPr>
            <a:cxnSpLocks/>
          </p:cNvCxnSpPr>
          <p:nvPr/>
        </p:nvCxnSpPr>
        <p:spPr>
          <a:xfrm>
            <a:off x="9788221" y="1705155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DB44173F-9785-0449-B728-D310E8355A3D}"/>
              </a:ext>
            </a:extLst>
          </p:cNvPr>
          <p:cNvSpPr/>
          <p:nvPr/>
        </p:nvSpPr>
        <p:spPr bwMode="auto">
          <a:xfrm>
            <a:off x="8543448" y="3039129"/>
            <a:ext cx="815817" cy="550461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946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8013-AD59-9544-8640-DC07B600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How/Whether to Specify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55B1-2543-DB49-A198-6D04D4F5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HTTP/2 control knobs on server behaviors</a:t>
            </a:r>
          </a:p>
          <a:p>
            <a:pPr lvl="1"/>
            <a:r>
              <a:rPr lang="en-US" sz="2400" dirty="0"/>
              <a:t>0x02     SETTINGS_ENABLE_PUSH (a BCP14 “MUST”)</a:t>
            </a:r>
          </a:p>
          <a:p>
            <a:pPr lvl="1"/>
            <a:r>
              <a:rPr lang="en-US" sz="2400" dirty="0"/>
              <a:t>0x03     SETTINGS_MAX_CONCURRENT_STREAMS (a BCP14 “must”)</a:t>
            </a:r>
          </a:p>
          <a:p>
            <a:r>
              <a:rPr lang="en-US" sz="2800" dirty="0"/>
              <a:t>HTTP/3 changed these settings (RFC9114) [SD review]</a:t>
            </a:r>
          </a:p>
          <a:p>
            <a:pPr lvl="1"/>
            <a:r>
              <a:rPr lang="en-US" sz="2400" dirty="0"/>
              <a:t>SETTINGS_ENABLE_PUSH (0x02):This is removed in favor of the MAX_PUSH_ID frame, which provides a more granular control over server push. Specifying a setting with the identifier 0x02 is HTTP/3 error.</a:t>
            </a:r>
          </a:p>
          <a:p>
            <a:pPr lvl="1"/>
            <a:r>
              <a:rPr lang="en-US" sz="2400" dirty="0"/>
              <a:t>SETTINGS_MAX_CONCURRENT_STREAMS (0x03):QUIC controls the largest open stream ID as part of its flow-control logic. Specifying it is HTTP/3 error</a:t>
            </a:r>
          </a:p>
          <a:p>
            <a:r>
              <a:rPr lang="en-US" sz="2800" dirty="0"/>
              <a:t>Suggestion: (1) </a:t>
            </a:r>
            <a:r>
              <a:rPr lang="en-US" sz="2400" dirty="0"/>
              <a:t>remove them in the spec and discuss them in operations; (2) specify generic requirements statement</a:t>
            </a:r>
          </a:p>
        </p:txBody>
      </p:sp>
    </p:spTree>
    <p:extLst>
      <p:ext uri="{BB962C8B-B14F-4D97-AF65-F5344CB8AC3E}">
        <p14:creationId xmlns:p14="http://schemas.microsoft.com/office/powerpoint/2010/main" val="9289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A6D9-ABDD-F340-BEF3-04091CEB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36D49-4A25-804B-965A-79D7CD7E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Better support of a common use case: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ALTO/SSE (RFC 8895): </a:t>
            </a:r>
          </a:p>
          <a:p>
            <a:pPr lvl="1"/>
            <a:r>
              <a:rPr lang="en-US" sz="2400" dirty="0"/>
              <a:t>server pushes only, but need a separate control connection, must serialize</a:t>
            </a:r>
          </a:p>
          <a:p>
            <a:r>
              <a:rPr lang="en-US" sz="2800" dirty="0"/>
              <a:t>RFC7285: </a:t>
            </a:r>
          </a:p>
          <a:p>
            <a:pPr lvl="1"/>
            <a:r>
              <a:rPr lang="en-US" sz="2400" dirty="0"/>
              <a:t>client pull only, it is possible to make simple extension to specify tag (e.g., v1 tag) in request and server sends incremental, but incremental is not cacheable (content no identifier)</a:t>
            </a:r>
          </a:p>
          <a:p>
            <a:pPr lvl="1"/>
            <a:r>
              <a:rPr lang="en-US" sz="2400" dirty="0"/>
              <a:t>no server push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50922-5304-7D4F-A535-269D0CECD001}"/>
              </a:ext>
            </a:extLst>
          </p:cNvPr>
          <p:cNvSpPr/>
          <p:nvPr/>
        </p:nvSpPr>
        <p:spPr bwMode="auto">
          <a:xfrm>
            <a:off x="1343890" y="1939636"/>
            <a:ext cx="1246909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ALTO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9D96C7-2A02-EB49-9AB3-578B9C91E449}"/>
              </a:ext>
            </a:extLst>
          </p:cNvPr>
          <p:cNvSpPr/>
          <p:nvPr/>
        </p:nvSpPr>
        <p:spPr bwMode="auto">
          <a:xfrm>
            <a:off x="8875759" y="1939636"/>
            <a:ext cx="1246909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ALTO 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EEF86D-53F6-8E49-A23B-6F1EA7D5E3F5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2590799" y="2396836"/>
            <a:ext cx="62849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96B7453-A2EF-AB4A-83AB-D904EC5D287F}"/>
              </a:ext>
            </a:extLst>
          </p:cNvPr>
          <p:cNvSpPr/>
          <p:nvPr/>
        </p:nvSpPr>
        <p:spPr bwMode="auto">
          <a:xfrm>
            <a:off x="7162800" y="1720450"/>
            <a:ext cx="1524000" cy="5378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esource v1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165F1-137D-1D43-ABD7-1FB770134E70}"/>
              </a:ext>
            </a:extLst>
          </p:cNvPr>
          <p:cNvSpPr/>
          <p:nvPr/>
        </p:nvSpPr>
        <p:spPr bwMode="auto">
          <a:xfrm>
            <a:off x="5309367" y="1714766"/>
            <a:ext cx="1712959" cy="5378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esource v2 (small delta+v1)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A0597-FE91-A34F-8EF1-904F57122FD5}"/>
              </a:ext>
            </a:extLst>
          </p:cNvPr>
          <p:cNvSpPr/>
          <p:nvPr/>
        </p:nvSpPr>
        <p:spPr bwMode="auto">
          <a:xfrm>
            <a:off x="3128049" y="1714766"/>
            <a:ext cx="1714306" cy="5378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esource v3 (small delta+v2) </a:t>
            </a:r>
          </a:p>
        </p:txBody>
      </p:sp>
    </p:spTree>
    <p:extLst>
      <p:ext uri="{BB962C8B-B14F-4D97-AF65-F5344CB8AC3E}">
        <p14:creationId xmlns:p14="http://schemas.microsoft.com/office/powerpoint/2010/main" val="381543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CEA2-A445-8641-B334-B5186DD9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464C-00FD-9046-A347-AA5E7B19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transport design for ALTO  to support efficient incremental updates, allowing either client pull or HTTP/2/3 native server push</a:t>
            </a:r>
          </a:p>
          <a:p>
            <a:pPr lvl="1"/>
            <a:r>
              <a:rPr lang="en-US" dirty="0"/>
              <a:t>Each individual incremental update must be named (assigned a resource ID)</a:t>
            </a:r>
          </a:p>
          <a:p>
            <a:r>
              <a:rPr lang="en-US" dirty="0"/>
              <a:t>Not to replace RFC7285, which is still good for simple request and reply</a:t>
            </a:r>
          </a:p>
          <a:p>
            <a:r>
              <a:rPr lang="en-US" dirty="0"/>
              <a:t>May replace RFC8895</a:t>
            </a:r>
          </a:p>
        </p:txBody>
      </p:sp>
    </p:spTree>
    <p:extLst>
      <p:ext uri="{BB962C8B-B14F-4D97-AF65-F5344CB8AC3E}">
        <p14:creationId xmlns:p14="http://schemas.microsoft.com/office/powerpoint/2010/main" val="305385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pPr lvl="1"/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80400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22673088-39A1-0B47-83D7-368A8083B4E0}"/>
              </a:ext>
            </a:extLst>
          </p:cNvPr>
          <p:cNvSpPr/>
          <p:nvPr/>
        </p:nvSpPr>
        <p:spPr>
          <a:xfrm>
            <a:off x="2886761" y="70278"/>
            <a:ext cx="578733" cy="5671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A4361D-C1C4-4646-8705-7EECF8635958}"/>
              </a:ext>
            </a:extLst>
          </p:cNvPr>
          <p:cNvSpPr/>
          <p:nvPr/>
        </p:nvSpPr>
        <p:spPr>
          <a:xfrm>
            <a:off x="2150200" y="1874995"/>
            <a:ext cx="610686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84D702-5AEA-A94C-BF6B-DC6DD2B312DA}"/>
              </a:ext>
            </a:extLst>
          </p:cNvPr>
          <p:cNvSpPr/>
          <p:nvPr/>
        </p:nvSpPr>
        <p:spPr>
          <a:xfrm>
            <a:off x="2119745" y="2864465"/>
            <a:ext cx="69935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40C222-9411-B04C-959E-A2D9F49505A6}"/>
              </a:ext>
            </a:extLst>
          </p:cNvPr>
          <p:cNvCxnSpPr>
            <a:cxnSpLocks/>
            <a:stCxn id="32" idx="4"/>
            <a:endCxn id="19" idx="0"/>
          </p:cNvCxnSpPr>
          <p:nvPr/>
        </p:nvCxnSpPr>
        <p:spPr>
          <a:xfrm flipH="1">
            <a:off x="2455543" y="1525783"/>
            <a:ext cx="8350" cy="34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B61EB7-12AD-B947-9B9A-282A3DDFD2E5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2455543" y="2442155"/>
            <a:ext cx="13880" cy="42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F66E8F0-8C7A-8B4F-A8FB-12C3A89666E4}"/>
              </a:ext>
            </a:extLst>
          </p:cNvPr>
          <p:cNvSpPr/>
          <p:nvPr/>
        </p:nvSpPr>
        <p:spPr>
          <a:xfrm>
            <a:off x="2119745" y="4937491"/>
            <a:ext cx="68829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6C9F6C-98DB-4D47-BC17-0A7C2B9E44E9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>
            <a:off x="2463893" y="4468138"/>
            <a:ext cx="0" cy="4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7A1F59-1391-F041-B893-36FA8F613BA6}"/>
              </a:ext>
            </a:extLst>
          </p:cNvPr>
          <p:cNvSpPr txBox="1"/>
          <p:nvPr/>
        </p:nvSpPr>
        <p:spPr>
          <a:xfrm>
            <a:off x="4218477" y="173793"/>
            <a:ext cx="7620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0" dirty="0"/>
              <a:t>Basic Data Model: </a:t>
            </a:r>
            <a:r>
              <a:rPr lang="en-US" sz="3200" b="1" baseline="0" dirty="0">
                <a:solidFill>
                  <a:srgbClr val="C00000"/>
                </a:solidFill>
              </a:rPr>
              <a:t>Incremental</a:t>
            </a:r>
            <a:r>
              <a:rPr lang="en-US" sz="3200" baseline="0" dirty="0"/>
              <a:t> Updates Transfer Representation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F33D22-0F13-734E-9AF3-1332238FD103}"/>
              </a:ext>
            </a:extLst>
          </p:cNvPr>
          <p:cNvSpPr/>
          <p:nvPr/>
        </p:nvSpPr>
        <p:spPr>
          <a:xfrm>
            <a:off x="2119745" y="958623"/>
            <a:ext cx="688296" cy="5671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1B467D-A5AC-5C44-8B00-01CEAA0E37C9}"/>
              </a:ext>
            </a:extLst>
          </p:cNvPr>
          <p:cNvCxnSpPr>
            <a:cxnSpLocks/>
            <a:stCxn id="18" idx="3"/>
            <a:endCxn id="32" idx="7"/>
          </p:cNvCxnSpPr>
          <p:nvPr/>
        </p:nvCxnSpPr>
        <p:spPr>
          <a:xfrm flipH="1">
            <a:off x="2707242" y="554379"/>
            <a:ext cx="264272" cy="48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D4FBE23-A5AD-9B48-B2F1-3D8C60A3DE8C}"/>
              </a:ext>
            </a:extLst>
          </p:cNvPr>
          <p:cNvSpPr/>
          <p:nvPr/>
        </p:nvSpPr>
        <p:spPr>
          <a:xfrm>
            <a:off x="2119745" y="3900978"/>
            <a:ext cx="68829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45E2D9-E800-CD49-8F31-76909C22B805}"/>
              </a:ext>
            </a:extLst>
          </p:cNvPr>
          <p:cNvCxnSpPr>
            <a:cxnSpLocks/>
            <a:stCxn id="21" idx="4"/>
            <a:endCxn id="36" idx="0"/>
          </p:cNvCxnSpPr>
          <p:nvPr/>
        </p:nvCxnSpPr>
        <p:spPr>
          <a:xfrm flipH="1">
            <a:off x="2463893" y="3431625"/>
            <a:ext cx="5530" cy="4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195135-658E-D545-A68E-C9AF4D250C35}"/>
              </a:ext>
            </a:extLst>
          </p:cNvPr>
          <p:cNvSpPr txBox="1"/>
          <p:nvPr/>
        </p:nvSpPr>
        <p:spPr>
          <a:xfrm>
            <a:off x="4727872" y="2018577"/>
            <a:ext cx="7110626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aseline="0" dirty="0"/>
              <a:t>A resource is represented as a simple incremental transfer graph: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Node is a version, where tag identifies content of version (tag valid in the scope of resource)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Edge is transfer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aseline="0" dirty="0"/>
              <a:t>Edge from </a:t>
            </a:r>
            <a:r>
              <a:rPr lang="en-US" baseline="0" dirty="0" err="1"/>
              <a:t>i</a:t>
            </a:r>
            <a:r>
              <a:rPr lang="en-US" baseline="0" dirty="0"/>
              <a:t> to j is the &lt;op, data&gt; to transition version from </a:t>
            </a:r>
            <a:r>
              <a:rPr lang="en-US" baseline="0" dirty="0" err="1"/>
              <a:t>i</a:t>
            </a:r>
            <a:r>
              <a:rPr lang="en-US" baseline="0" dirty="0"/>
              <a:t> to 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Node content is path independent (different paths arrive at the same content)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E5D124A2-0500-4D48-BDAF-DCCADC2770A6}"/>
              </a:ext>
            </a:extLst>
          </p:cNvPr>
          <p:cNvSpPr/>
          <p:nvPr/>
        </p:nvSpPr>
        <p:spPr>
          <a:xfrm>
            <a:off x="2787445" y="575187"/>
            <a:ext cx="763332" cy="2492478"/>
          </a:xfrm>
          <a:custGeom>
            <a:avLst/>
            <a:gdLst>
              <a:gd name="connsiteX0" fmla="*/ 648929 w 837074"/>
              <a:gd name="connsiteY0" fmla="*/ 0 h 2507226"/>
              <a:gd name="connsiteX1" fmla="*/ 796413 w 837074"/>
              <a:gd name="connsiteY1" fmla="*/ 1548581 h 2507226"/>
              <a:gd name="connsiteX2" fmla="*/ 0 w 837074"/>
              <a:gd name="connsiteY2" fmla="*/ 2507226 h 250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074" h="2507226">
                <a:moveTo>
                  <a:pt x="648929" y="0"/>
                </a:moveTo>
                <a:cubicBezTo>
                  <a:pt x="776748" y="565355"/>
                  <a:pt x="904568" y="1130710"/>
                  <a:pt x="796413" y="1548581"/>
                </a:cubicBezTo>
                <a:cubicBezTo>
                  <a:pt x="688258" y="1966452"/>
                  <a:pt x="344129" y="2236839"/>
                  <a:pt x="0" y="250722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509266A5-A27B-514D-B0E0-EC4B8B06B2D8}"/>
              </a:ext>
            </a:extLst>
          </p:cNvPr>
          <p:cNvSpPr/>
          <p:nvPr/>
        </p:nvSpPr>
        <p:spPr>
          <a:xfrm>
            <a:off x="2787445" y="530942"/>
            <a:ext cx="1622405" cy="4542503"/>
          </a:xfrm>
          <a:custGeom>
            <a:avLst/>
            <a:gdLst>
              <a:gd name="connsiteX0" fmla="*/ 663678 w 1622405"/>
              <a:gd name="connsiteY0" fmla="*/ 0 h 5235677"/>
              <a:gd name="connsiteX1" fmla="*/ 1607574 w 1622405"/>
              <a:gd name="connsiteY1" fmla="*/ 3642852 h 5235677"/>
              <a:gd name="connsiteX2" fmla="*/ 0 w 1622405"/>
              <a:gd name="connsiteY2" fmla="*/ 5235677 h 52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2405" h="5235677">
                <a:moveTo>
                  <a:pt x="663678" y="0"/>
                </a:moveTo>
                <a:cubicBezTo>
                  <a:pt x="1190932" y="1385119"/>
                  <a:pt x="1718187" y="2770239"/>
                  <a:pt x="1607574" y="3642852"/>
                </a:cubicBezTo>
                <a:cubicBezTo>
                  <a:pt x="1496961" y="4515465"/>
                  <a:pt x="748480" y="4875571"/>
                  <a:pt x="0" y="523567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B299CB6-8299-6149-81C2-BBBBEAC11C99}"/>
              </a:ext>
            </a:extLst>
          </p:cNvPr>
          <p:cNvSpPr/>
          <p:nvPr/>
        </p:nvSpPr>
        <p:spPr>
          <a:xfrm>
            <a:off x="2105891" y="5818816"/>
            <a:ext cx="678462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106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08DB23-4190-6C44-918E-E06BC87C790C}"/>
              </a:ext>
            </a:extLst>
          </p:cNvPr>
          <p:cNvCxnSpPr>
            <a:cxnSpLocks/>
            <a:stCxn id="26" idx="4"/>
            <a:endCxn id="71" idx="0"/>
          </p:cNvCxnSpPr>
          <p:nvPr/>
        </p:nvCxnSpPr>
        <p:spPr>
          <a:xfrm flipH="1">
            <a:off x="2445122" y="5504651"/>
            <a:ext cx="18771" cy="31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34907EC-0BFC-C142-89C1-6942A2D4E321}"/>
              </a:ext>
            </a:extLst>
          </p:cNvPr>
          <p:cNvSpPr/>
          <p:nvPr/>
        </p:nvSpPr>
        <p:spPr bwMode="auto">
          <a:xfrm>
            <a:off x="50258" y="3291378"/>
            <a:ext cx="831273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AD959980-7105-9749-9433-D3EF800C4093}"/>
              </a:ext>
            </a:extLst>
          </p:cNvPr>
          <p:cNvSpPr/>
          <p:nvPr/>
        </p:nvSpPr>
        <p:spPr bwMode="auto">
          <a:xfrm>
            <a:off x="1127483" y="3319364"/>
            <a:ext cx="978408" cy="484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F117E1-C956-CA47-A7EA-8AEA25C91D36}"/>
              </a:ext>
            </a:extLst>
          </p:cNvPr>
          <p:cNvSpPr txBox="1"/>
          <p:nvPr/>
        </p:nvSpPr>
        <p:spPr>
          <a:xfrm>
            <a:off x="110941" y="2601408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  <a:br>
              <a:rPr lang="en-US" dirty="0"/>
            </a:br>
            <a:r>
              <a:rPr lang="en-US" dirty="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140628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22673088-39A1-0B47-83D7-368A8083B4E0}"/>
              </a:ext>
            </a:extLst>
          </p:cNvPr>
          <p:cNvSpPr/>
          <p:nvPr/>
        </p:nvSpPr>
        <p:spPr>
          <a:xfrm>
            <a:off x="2886761" y="70278"/>
            <a:ext cx="578733" cy="5671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A4361D-C1C4-4646-8705-7EECF8635958}"/>
              </a:ext>
            </a:extLst>
          </p:cNvPr>
          <p:cNvSpPr/>
          <p:nvPr/>
        </p:nvSpPr>
        <p:spPr>
          <a:xfrm>
            <a:off x="2150200" y="1874995"/>
            <a:ext cx="610686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84D702-5AEA-A94C-BF6B-DC6DD2B312DA}"/>
              </a:ext>
            </a:extLst>
          </p:cNvPr>
          <p:cNvSpPr/>
          <p:nvPr/>
        </p:nvSpPr>
        <p:spPr>
          <a:xfrm>
            <a:off x="2119745" y="2864465"/>
            <a:ext cx="69935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40C222-9411-B04C-959E-A2D9F49505A6}"/>
              </a:ext>
            </a:extLst>
          </p:cNvPr>
          <p:cNvCxnSpPr>
            <a:cxnSpLocks/>
            <a:stCxn id="32" idx="4"/>
            <a:endCxn id="19" idx="0"/>
          </p:cNvCxnSpPr>
          <p:nvPr/>
        </p:nvCxnSpPr>
        <p:spPr>
          <a:xfrm flipH="1">
            <a:off x="2455543" y="1525783"/>
            <a:ext cx="8350" cy="34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B61EB7-12AD-B947-9B9A-282A3DDFD2E5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2455543" y="2442155"/>
            <a:ext cx="13880" cy="42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F66E8F0-8C7A-8B4F-A8FB-12C3A89666E4}"/>
              </a:ext>
            </a:extLst>
          </p:cNvPr>
          <p:cNvSpPr/>
          <p:nvPr/>
        </p:nvSpPr>
        <p:spPr>
          <a:xfrm>
            <a:off x="2119745" y="4937491"/>
            <a:ext cx="68829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6C9F6C-98DB-4D47-BC17-0A7C2B9E44E9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>
            <a:off x="2463893" y="4468138"/>
            <a:ext cx="0" cy="4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7A1F59-1391-F041-B893-36FA8F613BA6}"/>
              </a:ext>
            </a:extLst>
          </p:cNvPr>
          <p:cNvSpPr txBox="1"/>
          <p:nvPr/>
        </p:nvSpPr>
        <p:spPr>
          <a:xfrm>
            <a:off x="3845870" y="332413"/>
            <a:ext cx="8365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0" dirty="0"/>
              <a:t>Basic Transfer Model: </a:t>
            </a:r>
            <a:r>
              <a:rPr lang="en-US" sz="3200" b="1" baseline="0" dirty="0">
                <a:solidFill>
                  <a:srgbClr val="C00000"/>
                </a:solidFill>
              </a:rPr>
              <a:t>Incremental </a:t>
            </a:r>
            <a:r>
              <a:rPr lang="en-US" sz="3200" b="1" baseline="0" dirty="0"/>
              <a:t>Update Transfer</a:t>
            </a:r>
            <a:endParaRPr lang="en-US" sz="3200" baseline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F33D22-0F13-734E-9AF3-1332238FD103}"/>
              </a:ext>
            </a:extLst>
          </p:cNvPr>
          <p:cNvSpPr/>
          <p:nvPr/>
        </p:nvSpPr>
        <p:spPr>
          <a:xfrm>
            <a:off x="2119745" y="958623"/>
            <a:ext cx="688296" cy="5671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1B467D-A5AC-5C44-8B00-01CEAA0E37C9}"/>
              </a:ext>
            </a:extLst>
          </p:cNvPr>
          <p:cNvCxnSpPr>
            <a:cxnSpLocks/>
            <a:stCxn id="18" idx="3"/>
            <a:endCxn id="32" idx="7"/>
          </p:cNvCxnSpPr>
          <p:nvPr/>
        </p:nvCxnSpPr>
        <p:spPr>
          <a:xfrm flipH="1">
            <a:off x="2707242" y="554379"/>
            <a:ext cx="264272" cy="48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D4FBE23-A5AD-9B48-B2F1-3D8C60A3DE8C}"/>
              </a:ext>
            </a:extLst>
          </p:cNvPr>
          <p:cNvSpPr/>
          <p:nvPr/>
        </p:nvSpPr>
        <p:spPr>
          <a:xfrm>
            <a:off x="2119745" y="3900978"/>
            <a:ext cx="68829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45E2D9-E800-CD49-8F31-76909C22B805}"/>
              </a:ext>
            </a:extLst>
          </p:cNvPr>
          <p:cNvCxnSpPr>
            <a:cxnSpLocks/>
            <a:stCxn id="21" idx="4"/>
            <a:endCxn id="36" idx="0"/>
          </p:cNvCxnSpPr>
          <p:nvPr/>
        </p:nvCxnSpPr>
        <p:spPr>
          <a:xfrm flipH="1">
            <a:off x="2463893" y="3431625"/>
            <a:ext cx="5530" cy="4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>
            <a:extLst>
              <a:ext uri="{FF2B5EF4-FFF2-40B4-BE49-F238E27FC236}">
                <a16:creationId xmlns:a16="http://schemas.microsoft.com/office/drawing/2014/main" id="{E5D124A2-0500-4D48-BDAF-DCCADC2770A6}"/>
              </a:ext>
            </a:extLst>
          </p:cNvPr>
          <p:cNvSpPr/>
          <p:nvPr/>
        </p:nvSpPr>
        <p:spPr>
          <a:xfrm>
            <a:off x="2787445" y="575187"/>
            <a:ext cx="763332" cy="2492478"/>
          </a:xfrm>
          <a:custGeom>
            <a:avLst/>
            <a:gdLst>
              <a:gd name="connsiteX0" fmla="*/ 648929 w 837074"/>
              <a:gd name="connsiteY0" fmla="*/ 0 h 2507226"/>
              <a:gd name="connsiteX1" fmla="*/ 796413 w 837074"/>
              <a:gd name="connsiteY1" fmla="*/ 1548581 h 2507226"/>
              <a:gd name="connsiteX2" fmla="*/ 0 w 837074"/>
              <a:gd name="connsiteY2" fmla="*/ 2507226 h 250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074" h="2507226">
                <a:moveTo>
                  <a:pt x="648929" y="0"/>
                </a:moveTo>
                <a:cubicBezTo>
                  <a:pt x="776748" y="565355"/>
                  <a:pt x="904568" y="1130710"/>
                  <a:pt x="796413" y="1548581"/>
                </a:cubicBezTo>
                <a:cubicBezTo>
                  <a:pt x="688258" y="1966452"/>
                  <a:pt x="344129" y="2236839"/>
                  <a:pt x="0" y="250722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509266A5-A27B-514D-B0E0-EC4B8B06B2D8}"/>
              </a:ext>
            </a:extLst>
          </p:cNvPr>
          <p:cNvSpPr/>
          <p:nvPr/>
        </p:nvSpPr>
        <p:spPr>
          <a:xfrm>
            <a:off x="2787445" y="530942"/>
            <a:ext cx="1622405" cy="4542503"/>
          </a:xfrm>
          <a:custGeom>
            <a:avLst/>
            <a:gdLst>
              <a:gd name="connsiteX0" fmla="*/ 663678 w 1622405"/>
              <a:gd name="connsiteY0" fmla="*/ 0 h 5235677"/>
              <a:gd name="connsiteX1" fmla="*/ 1607574 w 1622405"/>
              <a:gd name="connsiteY1" fmla="*/ 3642852 h 5235677"/>
              <a:gd name="connsiteX2" fmla="*/ 0 w 1622405"/>
              <a:gd name="connsiteY2" fmla="*/ 5235677 h 52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2405" h="5235677">
                <a:moveTo>
                  <a:pt x="663678" y="0"/>
                </a:moveTo>
                <a:cubicBezTo>
                  <a:pt x="1190932" y="1385119"/>
                  <a:pt x="1718187" y="2770239"/>
                  <a:pt x="1607574" y="3642852"/>
                </a:cubicBezTo>
                <a:cubicBezTo>
                  <a:pt x="1496961" y="4515465"/>
                  <a:pt x="748480" y="4875571"/>
                  <a:pt x="0" y="523567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B299CB6-8299-6149-81C2-BBBBEAC11C99}"/>
              </a:ext>
            </a:extLst>
          </p:cNvPr>
          <p:cNvSpPr/>
          <p:nvPr/>
        </p:nvSpPr>
        <p:spPr>
          <a:xfrm>
            <a:off x="2105891" y="5818816"/>
            <a:ext cx="678462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106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08DB23-4190-6C44-918E-E06BC87C790C}"/>
              </a:ext>
            </a:extLst>
          </p:cNvPr>
          <p:cNvCxnSpPr>
            <a:cxnSpLocks/>
            <a:stCxn id="26" idx="4"/>
            <a:endCxn id="71" idx="0"/>
          </p:cNvCxnSpPr>
          <p:nvPr/>
        </p:nvCxnSpPr>
        <p:spPr>
          <a:xfrm flipH="1">
            <a:off x="2445122" y="5504651"/>
            <a:ext cx="18771" cy="31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34907EC-0BFC-C142-89C1-6942A2D4E321}"/>
              </a:ext>
            </a:extLst>
          </p:cNvPr>
          <p:cNvSpPr/>
          <p:nvPr/>
        </p:nvSpPr>
        <p:spPr bwMode="auto">
          <a:xfrm>
            <a:off x="50258" y="3291378"/>
            <a:ext cx="831273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AD959980-7105-9749-9433-D3EF800C4093}"/>
              </a:ext>
            </a:extLst>
          </p:cNvPr>
          <p:cNvSpPr/>
          <p:nvPr/>
        </p:nvSpPr>
        <p:spPr bwMode="auto">
          <a:xfrm>
            <a:off x="988873" y="3361960"/>
            <a:ext cx="529088" cy="484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80192-B3EF-CA4C-99C9-4587491C4101}"/>
              </a:ext>
            </a:extLst>
          </p:cNvPr>
          <p:cNvSpPr txBox="1"/>
          <p:nvPr/>
        </p:nvSpPr>
        <p:spPr>
          <a:xfrm>
            <a:off x="6248401" y="1841990"/>
            <a:ext cx="432261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aseline="0" dirty="0"/>
              <a:t>Step 1. Map base resource ID </a:t>
            </a:r>
            <a:br>
              <a:rPr lang="en-US" baseline="0" dirty="0"/>
            </a:br>
            <a:r>
              <a:rPr lang="en-US" baseline="0" dirty="0"/>
              <a:t>to incremental</a:t>
            </a:r>
            <a:br>
              <a:rPr lang="en-US" baseline="0" dirty="0"/>
            </a:br>
            <a:r>
              <a:rPr lang="en-US" baseline="0" dirty="0"/>
              <a:t>transfer representations IDs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C286D-084E-494C-B207-C524BE8B9F72}"/>
              </a:ext>
            </a:extLst>
          </p:cNvPr>
          <p:cNvSpPr txBox="1"/>
          <p:nvPr/>
        </p:nvSpPr>
        <p:spPr>
          <a:xfrm>
            <a:off x="5658507" y="4468138"/>
            <a:ext cx="172771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aseline="0" dirty="0"/>
              <a:t>Client pull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2E03E-F1E9-9E48-B04E-C770F3194641}"/>
              </a:ext>
            </a:extLst>
          </p:cNvPr>
          <p:cNvSpPr txBox="1"/>
          <p:nvPr/>
        </p:nvSpPr>
        <p:spPr>
          <a:xfrm>
            <a:off x="2012405" y="47349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ID0-101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E2834F-314B-8E42-9451-67055CB61738}"/>
              </a:ext>
            </a:extLst>
          </p:cNvPr>
          <p:cNvSpPr txBox="1"/>
          <p:nvPr/>
        </p:nvSpPr>
        <p:spPr>
          <a:xfrm>
            <a:off x="1300604" y="1426094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ID101-102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BDA2A9-6A18-D249-B60A-0626C4F9D507}"/>
              </a:ext>
            </a:extLst>
          </p:cNvPr>
          <p:cNvSpPr txBox="1"/>
          <p:nvPr/>
        </p:nvSpPr>
        <p:spPr>
          <a:xfrm>
            <a:off x="3461926" y="3434999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ID0-105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49B78D-A530-3349-B635-12C6A7C93067}"/>
              </a:ext>
            </a:extLst>
          </p:cNvPr>
          <p:cNvSpPr txBox="1"/>
          <p:nvPr/>
        </p:nvSpPr>
        <p:spPr>
          <a:xfrm>
            <a:off x="1300603" y="5363658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ID105-106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E9E549-6FF8-BE4B-8186-98CD12F1576C}"/>
              </a:ext>
            </a:extLst>
          </p:cNvPr>
          <p:cNvSpPr txBox="1"/>
          <p:nvPr/>
        </p:nvSpPr>
        <p:spPr>
          <a:xfrm>
            <a:off x="9152980" y="4468137"/>
            <a:ext cx="202763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aseline="0" dirty="0"/>
              <a:t>Server push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48C729-6BC4-2549-92CF-C8AEA618E286}"/>
              </a:ext>
            </a:extLst>
          </p:cNvPr>
          <p:cNvCxnSpPr>
            <a:stCxn id="2" idx="2"/>
          </p:cNvCxnSpPr>
          <p:nvPr/>
        </p:nvCxnSpPr>
        <p:spPr bwMode="auto">
          <a:xfrm flipH="1">
            <a:off x="6522364" y="3042319"/>
            <a:ext cx="1887346" cy="14258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AC6CB1-6073-6C4C-807D-32D2D1335766}"/>
              </a:ext>
            </a:extLst>
          </p:cNvPr>
          <p:cNvCxnSpPr>
            <a:stCxn id="2" idx="2"/>
          </p:cNvCxnSpPr>
          <p:nvPr/>
        </p:nvCxnSpPr>
        <p:spPr bwMode="auto">
          <a:xfrm>
            <a:off x="8409710" y="3042319"/>
            <a:ext cx="1757089" cy="1425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604BDE1-15C3-ED4E-8CC2-76316A2D34DF}"/>
              </a:ext>
            </a:extLst>
          </p:cNvPr>
          <p:cNvSpPr txBox="1"/>
          <p:nvPr/>
        </p:nvSpPr>
        <p:spPr>
          <a:xfrm>
            <a:off x="1338366" y="4419181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ID104-105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747AA9-FBF3-E748-8003-7D15A87DA962}"/>
              </a:ext>
            </a:extLst>
          </p:cNvPr>
          <p:cNvSpPr txBox="1"/>
          <p:nvPr/>
        </p:nvSpPr>
        <p:spPr>
          <a:xfrm>
            <a:off x="1287325" y="2383971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ID102-103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B1039-7110-E34A-886C-3E326D9C37AF}"/>
              </a:ext>
            </a:extLst>
          </p:cNvPr>
          <p:cNvSpPr txBox="1"/>
          <p:nvPr/>
        </p:nvSpPr>
        <p:spPr>
          <a:xfrm rot="7078270">
            <a:off x="3122152" y="2418045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ID0-103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8A37D0-D30A-3B41-AAEE-2ECE63123671}"/>
              </a:ext>
            </a:extLst>
          </p:cNvPr>
          <p:cNvSpPr txBox="1"/>
          <p:nvPr/>
        </p:nvSpPr>
        <p:spPr>
          <a:xfrm>
            <a:off x="1412197" y="3478791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ID103-104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938FE8-BDE4-5E49-8F21-D2961C9FFB1C}"/>
              </a:ext>
            </a:extLst>
          </p:cNvPr>
          <p:cNvSpPr txBox="1"/>
          <p:nvPr/>
        </p:nvSpPr>
        <p:spPr>
          <a:xfrm>
            <a:off x="110941" y="2601408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  <a:br>
              <a:rPr lang="en-US" dirty="0"/>
            </a:br>
            <a:r>
              <a:rPr lang="en-US" dirty="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260823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E532-5F4F-2C4A-A5AC-3571BA86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RESTful Design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80470-8460-E048-A5BD-588C1EDC7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829" y="990600"/>
            <a:ext cx="6692271" cy="5334000"/>
          </a:xfrm>
        </p:spPr>
        <p:txBody>
          <a:bodyPr/>
          <a:lstStyle/>
          <a:p>
            <a:r>
              <a:rPr lang="en-US" dirty="0"/>
              <a:t>Should the mapping be provided as a persistent resource (always there, for anyone) or per-session based</a:t>
            </a:r>
          </a:p>
          <a:p>
            <a:endParaRPr lang="en-US" dirty="0"/>
          </a:p>
          <a:p>
            <a:r>
              <a:rPr lang="en-US" dirty="0"/>
              <a:t>Decision: per-session based</a:t>
            </a:r>
          </a:p>
          <a:p>
            <a:endParaRPr lang="en-US" dirty="0"/>
          </a:p>
          <a:p>
            <a:r>
              <a:rPr lang="en-US" dirty="0"/>
              <a:t>It is provided as a view to a client, when the session is closed, the view is removed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DA2460-145A-B249-A56A-30FDFE86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713" y="990600"/>
            <a:ext cx="1891163" cy="515677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F930C5A-F9C6-944E-9685-78E610307C46}"/>
              </a:ext>
            </a:extLst>
          </p:cNvPr>
          <p:cNvSpPr/>
          <p:nvPr/>
        </p:nvSpPr>
        <p:spPr bwMode="auto">
          <a:xfrm>
            <a:off x="845127" y="3228109"/>
            <a:ext cx="831273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EA294BC-E41C-9C40-8F0B-02106D5DAC75}"/>
              </a:ext>
            </a:extLst>
          </p:cNvPr>
          <p:cNvSpPr/>
          <p:nvPr/>
        </p:nvSpPr>
        <p:spPr bwMode="auto">
          <a:xfrm>
            <a:off x="1922352" y="3256095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983925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2304</TotalTime>
  <Words>2890</Words>
  <Application>Microsoft Macintosh PowerPoint</Application>
  <PresentationFormat>Widescreen</PresentationFormat>
  <Paragraphs>427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ＭＳ Ｐゴシック</vt:lpstr>
      <vt:lpstr>Arial</vt:lpstr>
      <vt:lpstr>Calibri</vt:lpstr>
      <vt:lpstr>Georgia</vt:lpstr>
      <vt:lpstr>Wingdings</vt:lpstr>
      <vt:lpstr>Blank Presentation</vt:lpstr>
      <vt:lpstr>ALTO Transport Information Publication Service draft-ietf-alto-new-transport-05</vt:lpstr>
      <vt:lpstr>Outline</vt:lpstr>
      <vt:lpstr>Reviews</vt:lpstr>
      <vt:lpstr>Recap of Motivation</vt:lpstr>
      <vt:lpstr>Recap of Design Goals</vt:lpstr>
      <vt:lpstr>Outline</vt:lpstr>
      <vt:lpstr>PowerPoint Presentation</vt:lpstr>
      <vt:lpstr>PowerPoint Presentation</vt:lpstr>
      <vt:lpstr>Incremental RESTful Design Point</vt:lpstr>
      <vt:lpstr>PowerPoint Presentation</vt:lpstr>
      <vt:lpstr>PowerPoint Presentation</vt:lpstr>
      <vt:lpstr>Incremental Updates Transfer Resources Location Schema</vt:lpstr>
      <vt:lpstr>Outline</vt:lpstr>
      <vt:lpstr>Core Components</vt:lpstr>
      <vt:lpstr>TIPS IRD</vt:lpstr>
      <vt:lpstr>TIPS Open</vt:lpstr>
      <vt:lpstr>TIPS Open Response</vt:lpstr>
      <vt:lpstr>Response Details: Initial Client View</vt:lpstr>
      <vt:lpstr>TIPS Close</vt:lpstr>
      <vt:lpstr>Outline</vt:lpstr>
      <vt:lpstr>Directory Request</vt:lpstr>
      <vt:lpstr>Filtered Directory Request</vt:lpstr>
      <vt:lpstr>Server Updates Directory Invariants</vt:lpstr>
      <vt:lpstr>Outline</vt:lpstr>
      <vt:lpstr>Individual Update Item Request</vt:lpstr>
      <vt:lpstr>Individual Update Item Request Processing at Server</vt:lpstr>
      <vt:lpstr>Server Processing “Error” Conditions</vt:lpstr>
      <vt:lpstr>Outline</vt:lpstr>
      <vt:lpstr>Push State Management</vt:lpstr>
      <vt:lpstr>Push Path Selection</vt:lpstr>
      <vt:lpstr>Cross-Resource Push Dependency/Long Pull Response Scheduling</vt:lpstr>
      <vt:lpstr>Outline</vt:lpstr>
      <vt:lpstr>Document Status</vt:lpstr>
      <vt:lpstr>Remaining Steps</vt:lpstr>
      <vt:lpstr>Backup Slides</vt:lpstr>
      <vt:lpstr>Summary of Operational Modes</vt:lpstr>
      <vt:lpstr>Recap: How Much to Specify Ordering Control: Transport-Aware of App Semantics [MN, MT, SD reviews]</vt:lpstr>
      <vt:lpstr>Issue: How/Whether to Specify Settings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1474</cp:revision>
  <cp:lastPrinted>2022-11-11T03:00:24Z</cp:lastPrinted>
  <dcterms:modified xsi:type="dcterms:W3CDTF">2023-02-23T00:01:05Z</dcterms:modified>
  <cp:category/>
</cp:coreProperties>
</file>