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40" r:id="rId2"/>
    <p:sldId id="560" r:id="rId3"/>
    <p:sldId id="630" r:id="rId4"/>
    <p:sldId id="638" r:id="rId5"/>
    <p:sldId id="636" r:id="rId6"/>
    <p:sldId id="647" r:id="rId7"/>
    <p:sldId id="648" r:id="rId8"/>
    <p:sldId id="649" r:id="rId9"/>
    <p:sldId id="650" r:id="rId10"/>
    <p:sldId id="655" r:id="rId11"/>
    <p:sldId id="651" r:id="rId12"/>
    <p:sldId id="652" r:id="rId13"/>
    <p:sldId id="653" r:id="rId14"/>
    <p:sldId id="654" r:id="rId15"/>
    <p:sldId id="646" r:id="rId16"/>
    <p:sldId id="541" r:id="rId17"/>
    <p:sldId id="523" r:id="rId18"/>
    <p:sldId id="526" r:id="rId19"/>
    <p:sldId id="522" r:id="rId20"/>
    <p:sldId id="575" r:id="rId21"/>
    <p:sldId id="569" r:id="rId22"/>
    <p:sldId id="571" r:id="rId23"/>
    <p:sldId id="590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2"/>
    <p:restoredTop sz="86023" autoAdjust="0"/>
  </p:normalViewPr>
  <p:slideViewPr>
    <p:cSldViewPr snapToGrid="0">
      <p:cViewPr varScale="1">
        <p:scale>
          <a:sx n="83" d="100"/>
          <a:sy n="83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115: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draft-ietf-alto-new-transport-03</a:t>
            </a:r>
            <a:br>
              <a:rPr lang="en-US" sz="2400" dirty="0"/>
            </a:br>
            <a:r>
              <a:rPr lang="en-US" sz="2400" dirty="0"/>
              <a:t>draft-schott-alto-new-transport-pull-00</a:t>
            </a:r>
            <a:br>
              <a:rPr lang="en-US" sz="2400" dirty="0"/>
            </a:br>
            <a:r>
              <a:rPr lang="en-US" sz="2400" dirty="0"/>
              <a:t>draft-schott-alto-new-transport-push-00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Roland Schott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November 11,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115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A48-A839-FA44-A4B0-48BB895D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Dependency of Documents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981A8-5912-694D-A67C-784B25174674}"/>
              </a:ext>
            </a:extLst>
          </p:cNvPr>
          <p:cNvCxnSpPr/>
          <p:nvPr/>
        </p:nvCxnSpPr>
        <p:spPr bwMode="auto">
          <a:xfrm>
            <a:off x="2975675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BEC51-3D01-944E-B127-BB112F01C47B}"/>
              </a:ext>
            </a:extLst>
          </p:cNvPr>
          <p:cNvCxnSpPr/>
          <p:nvPr/>
        </p:nvCxnSpPr>
        <p:spPr bwMode="auto">
          <a:xfrm>
            <a:off x="6777933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7E937-1213-2042-8AC6-832DC54E4D4C}"/>
              </a:ext>
            </a:extLst>
          </p:cNvPr>
          <p:cNvSpPr txBox="1"/>
          <p:nvPr/>
        </p:nvSpPr>
        <p:spPr>
          <a:xfrm>
            <a:off x="2479729" y="6843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1572-F5E1-0D46-8B8C-C03035D8A3FD}"/>
              </a:ext>
            </a:extLst>
          </p:cNvPr>
          <p:cNvSpPr txBox="1"/>
          <p:nvPr/>
        </p:nvSpPr>
        <p:spPr>
          <a:xfrm>
            <a:off x="5838048" y="684334"/>
            <a:ext cx="136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C5706-4F76-814D-A846-32B4AE6A6C04}"/>
              </a:ext>
            </a:extLst>
          </p:cNvPr>
          <p:cNvCxnSpPr/>
          <p:nvPr/>
        </p:nvCxnSpPr>
        <p:spPr bwMode="auto">
          <a:xfrm>
            <a:off x="3228903" y="1549831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F05CC-8CA9-DC43-8668-DDC30C4DBE61}"/>
              </a:ext>
            </a:extLst>
          </p:cNvPr>
          <p:cNvSpPr txBox="1"/>
          <p:nvPr/>
        </p:nvSpPr>
        <p:spPr>
          <a:xfrm rot="214024">
            <a:off x="3407150" y="127922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CRD incremental-update-queue </a:t>
            </a:r>
            <a:br>
              <a:rPr lang="en-US" dirty="0"/>
            </a:br>
            <a:r>
              <a:rPr lang="en-US" dirty="0"/>
              <a:t>(Doc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D194-A558-AD4C-91FB-CF912BF9A33D}"/>
              </a:ext>
            </a:extLst>
          </p:cNvPr>
          <p:cNvCxnSpPr/>
          <p:nvPr/>
        </p:nvCxnSpPr>
        <p:spPr bwMode="auto">
          <a:xfrm>
            <a:off x="3133331" y="2585636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8CA261-442D-B14B-BD01-15ED193AF2F1}"/>
              </a:ext>
            </a:extLst>
          </p:cNvPr>
          <p:cNvSpPr txBox="1"/>
          <p:nvPr/>
        </p:nvSpPr>
        <p:spPr>
          <a:xfrm rot="214024">
            <a:off x="3031058" y="2036935"/>
            <a:ext cx="36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pull/long pull to elements of the queue </a:t>
            </a:r>
            <a:br>
              <a:rPr lang="en-US" dirty="0"/>
            </a:br>
            <a:r>
              <a:rPr lang="en-US" dirty="0"/>
              <a:t>in the same connection</a:t>
            </a:r>
            <a:br>
              <a:rPr lang="en-US" dirty="0"/>
            </a:br>
            <a:r>
              <a:rPr lang="en-US" dirty="0"/>
              <a:t>(Doc 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46C0D-E248-2A43-982D-E9AFD94BEE83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5009" y="4176372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8E47D-7268-9D47-9326-42CEE9B9280A}"/>
              </a:ext>
            </a:extLst>
          </p:cNvPr>
          <p:cNvSpPr txBox="1"/>
          <p:nvPr/>
        </p:nvSpPr>
        <p:spPr>
          <a:xfrm rot="214024">
            <a:off x="3040939" y="3280463"/>
            <a:ext cx="372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 to client of elements in the queue</a:t>
            </a:r>
            <a:br>
              <a:rPr lang="en-US" dirty="0"/>
            </a:br>
            <a:r>
              <a:rPr lang="en-US" dirty="0"/>
              <a:t>in the same connection </a:t>
            </a:r>
            <a:br>
              <a:rPr lang="en-US" dirty="0"/>
            </a:br>
            <a:r>
              <a:rPr lang="en-US" dirty="0"/>
              <a:t>(Doc 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8ACD2-3980-844A-9CC4-744270B26CF2}"/>
              </a:ext>
            </a:extLst>
          </p:cNvPr>
          <p:cNvCxnSpPr/>
          <p:nvPr/>
        </p:nvCxnSpPr>
        <p:spPr bwMode="auto">
          <a:xfrm>
            <a:off x="1890793" y="4881966"/>
            <a:ext cx="6354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902BD-0B0B-D14B-AA72-FB56450CE110}"/>
              </a:ext>
            </a:extLst>
          </p:cNvPr>
          <p:cNvCxnSpPr>
            <a:cxnSpLocks/>
          </p:cNvCxnSpPr>
          <p:nvPr/>
        </p:nvCxnSpPr>
        <p:spPr bwMode="auto">
          <a:xfrm flipH="1">
            <a:off x="3475417" y="5971596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584EE-EAE4-824E-8FD8-9ECD6A70F00B}"/>
              </a:ext>
            </a:extLst>
          </p:cNvPr>
          <p:cNvSpPr txBox="1"/>
          <p:nvPr/>
        </p:nvSpPr>
        <p:spPr>
          <a:xfrm rot="214024">
            <a:off x="2890897" y="5276288"/>
            <a:ext cx="4201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put to client of elements in the queue</a:t>
            </a:r>
            <a:br>
              <a:rPr lang="en-US" dirty="0"/>
            </a:br>
            <a:r>
              <a:rPr lang="en-US" dirty="0"/>
              <a:t>it needs a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40593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4FB-56E1-C740-8514-8A823D5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Document (Doc 1): Transport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F7D5-8474-AD4F-90F3-7FE9D980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851118"/>
            <a:ext cx="7116986" cy="5334000"/>
          </a:xfrm>
        </p:spPr>
        <p:txBody>
          <a:bodyPr/>
          <a:lstStyle/>
          <a:p>
            <a:r>
              <a:rPr lang="en-US" sz="2000" dirty="0"/>
              <a:t>HTTP version independent and operational model independent specification</a:t>
            </a:r>
          </a:p>
          <a:p>
            <a:r>
              <a:rPr lang="en-US" sz="2000" dirty="0"/>
              <a:t>Foundation: </a:t>
            </a:r>
          </a:p>
          <a:p>
            <a:pPr lvl="1"/>
            <a:r>
              <a:rPr lang="en-US" sz="1800" dirty="0"/>
              <a:t>Transport of an information </a:t>
            </a:r>
            <a:br>
              <a:rPr lang="en-US" sz="1800" dirty="0"/>
            </a:br>
            <a:r>
              <a:rPr lang="en-US" sz="1800" dirty="0"/>
              <a:t>resource organized as a sequence of </a:t>
            </a:r>
            <a:r>
              <a:rPr lang="en-US" sz="1800" dirty="0">
                <a:solidFill>
                  <a:srgbClr val="C00000"/>
                </a:solidFill>
              </a:rPr>
              <a:t>incremental</a:t>
            </a:r>
            <a:r>
              <a:rPr lang="en-US" sz="1800" dirty="0"/>
              <a:t> updates </a:t>
            </a:r>
            <a:r>
              <a:rPr lang="en-US" sz="1800" dirty="0">
                <a:solidFill>
                  <a:srgbClr val="0070C0"/>
                </a:solidFill>
              </a:rPr>
              <a:t>(operational log in distributed computing)</a:t>
            </a:r>
            <a:r>
              <a:rPr lang="en-US" sz="1800" dirty="0"/>
              <a:t>, called an information updates queue</a:t>
            </a:r>
          </a:p>
          <a:p>
            <a:pPr lvl="1"/>
            <a:r>
              <a:rPr lang="en-US" sz="1800" dirty="0"/>
              <a:t>The ALTO server is the master of the updates queue</a:t>
            </a:r>
          </a:p>
          <a:p>
            <a:pPr lvl="1"/>
            <a:r>
              <a:rPr lang="en-US" sz="1800" dirty="0"/>
              <a:t>CRD operations:</a:t>
            </a:r>
          </a:p>
          <a:p>
            <a:pPr lvl="2"/>
            <a:r>
              <a:rPr lang="en-US" sz="1800" dirty="0"/>
              <a:t>The information update queue must first be created by an ALTO client at an ALTO server</a:t>
            </a:r>
          </a:p>
          <a:p>
            <a:pPr lvl="2"/>
            <a:r>
              <a:rPr lang="en-US" sz="1800" dirty="0"/>
              <a:t>The ALTO client can read/delete the queue status at the ALTO server</a:t>
            </a:r>
          </a:p>
          <a:p>
            <a:pPr lvl="2"/>
            <a:r>
              <a:rPr lang="en-US" sz="1800" dirty="0"/>
              <a:t>The close of the connection from the ALTO client to the ALTO server results in the deletion of the queue (no persistency)</a:t>
            </a:r>
          </a:p>
          <a:p>
            <a:pPr lvl="1"/>
            <a:r>
              <a:rPr lang="en-US" sz="1800" dirty="0"/>
              <a:t>Sequence:</a:t>
            </a:r>
          </a:p>
          <a:p>
            <a:pPr lvl="2"/>
            <a:r>
              <a:rPr lang="en-US" sz="1800" dirty="0"/>
              <a:t>Only the ALTO server can write to it; client can issue commands sequential or in parallel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D50C-CC99-8B4D-8AA1-1D1617B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3" y="990600"/>
            <a:ext cx="4751439" cy="2496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833C2-2731-214B-A781-EF05D4967E78}"/>
              </a:ext>
            </a:extLst>
          </p:cNvPr>
          <p:cNvSpPr txBox="1">
            <a:spLocks/>
          </p:cNvSpPr>
          <p:nvPr/>
        </p:nvSpPr>
        <p:spPr bwMode="auto">
          <a:xfrm>
            <a:off x="6923998" y="3425125"/>
            <a:ext cx="5083095" cy="22511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sz="2000" kern="0" baseline="0" dirty="0"/>
              <a:t>The structure of the queue is an array of elements, where each element has the basic fields:</a:t>
            </a:r>
          </a:p>
          <a:p>
            <a:pPr lvl="2"/>
            <a:r>
              <a:rPr lang="en-US" sz="2000" kern="0" baseline="0" dirty="0"/>
              <a:t>Sequence number</a:t>
            </a:r>
          </a:p>
          <a:p>
            <a:pPr lvl="3"/>
            <a:r>
              <a:rPr lang="en-US" sz="2000" kern="0" baseline="0" dirty="0"/>
              <a:t>Must be incremental, no gap, up to 64 bits; if reach limit, wrap to 0</a:t>
            </a:r>
          </a:p>
          <a:p>
            <a:pPr lvl="2"/>
            <a:r>
              <a:rPr lang="en-US" sz="2000" kern="0" baseline="0" dirty="0"/>
              <a:t>Media-type</a:t>
            </a:r>
          </a:p>
          <a:p>
            <a:pPr lvl="2"/>
            <a:r>
              <a:rPr lang="en-US" sz="2000" kern="0" baseline="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260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-&gt; server: Very simple design, only GET method on </a:t>
            </a:r>
            <a:br>
              <a:rPr lang="en-US" sz="2400" dirty="0"/>
            </a:br>
            <a:r>
              <a:rPr lang="en-US" sz="2400" dirty="0"/>
              <a:t>&lt;updates-queue-</a:t>
            </a:r>
            <a:r>
              <a:rPr lang="en-US" sz="2400" dirty="0" err="1"/>
              <a:t>uri</a:t>
            </a:r>
            <a:r>
              <a:rPr lang="en-US" sz="2400" dirty="0"/>
              <a:t>&gt;/&lt;</a:t>
            </a:r>
            <a:r>
              <a:rPr lang="en-US" sz="2400" dirty="0" err="1"/>
              <a:t>seq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Allow caching and content distribution to large scale, for future extension</a:t>
            </a:r>
          </a:p>
          <a:p>
            <a:r>
              <a:rPr lang="en-US" sz="2400" dirty="0"/>
              <a:t>Server -&gt; client</a:t>
            </a:r>
          </a:p>
          <a:p>
            <a:pPr lvl="1"/>
            <a:r>
              <a:rPr lang="en-US" sz="2000" dirty="0"/>
              <a:t>Long poll support: fetch the next </a:t>
            </a:r>
            <a:r>
              <a:rPr lang="en-US" sz="2000" dirty="0" err="1"/>
              <a:t>seq</a:t>
            </a:r>
            <a:endParaRPr lang="en-US" sz="2000" dirty="0"/>
          </a:p>
          <a:p>
            <a:pPr lvl="1"/>
            <a:r>
              <a:rPr lang="en-US" sz="2000" dirty="0"/>
              <a:t>Transfer scheduling (at the server/client)</a:t>
            </a:r>
          </a:p>
          <a:p>
            <a:pPr lvl="2"/>
            <a:r>
              <a:rPr lang="en-US" sz="2000" dirty="0"/>
              <a:t>Pull design allows client to issue concurrent pull requests, but the results can have dependency =&gt; specify the scheduling will lead to version specification; we specify them as only operational considerations</a:t>
            </a:r>
          </a:p>
          <a:p>
            <a:pPr lvl="1"/>
            <a:r>
              <a:rPr lang="en-US" sz="2000" dirty="0"/>
              <a:t>Transfer processing (at the client) requirements</a:t>
            </a:r>
          </a:p>
          <a:p>
            <a:pPr lvl="2"/>
            <a:r>
              <a:rPr lang="en-US" sz="2000" dirty="0"/>
              <a:t>Specify (SHOULD include) tag to enforce correctness</a:t>
            </a:r>
          </a:p>
          <a:p>
            <a:pPr lvl="2"/>
            <a:r>
              <a:rPr lang="en-US" sz="2000" dirty="0"/>
              <a:t>Specify only operational considerations on transfer scheduling of dependent updates as performance optimization</a:t>
            </a:r>
          </a:p>
          <a:p>
            <a:pPr lvl="1"/>
            <a:r>
              <a:rPr lang="en-US" sz="20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808883" cy="5334000"/>
          </a:xfrm>
        </p:spPr>
        <p:txBody>
          <a:bodyPr/>
          <a:lstStyle/>
          <a:p>
            <a:r>
              <a:rPr lang="en-US" sz="2800" dirty="0"/>
              <a:t>Client -&gt; server: </a:t>
            </a:r>
          </a:p>
          <a:p>
            <a:pPr lvl="1"/>
            <a:r>
              <a:rPr lang="en-US" sz="2400" dirty="0"/>
              <a:t>Indicate acceptance by setting up state (join receiver-set)</a:t>
            </a:r>
          </a:p>
          <a:p>
            <a:pPr lvl="2"/>
            <a:r>
              <a:rPr lang="en-US" sz="2400" dirty="0"/>
              <a:t>Start: put self into &lt;</a:t>
            </a:r>
            <a:r>
              <a:rPr lang="en-US" sz="2400" dirty="0" err="1"/>
              <a:t>inc</a:t>
            </a:r>
            <a:r>
              <a:rPr lang="en-US" sz="2400" dirty="0"/>
              <a:t>-queue&gt;/</a:t>
            </a:r>
            <a:r>
              <a:rPr lang="en-US" sz="2400" dirty="0" err="1"/>
              <a:t>rs</a:t>
            </a:r>
            <a:endParaRPr lang="en-US" sz="2400" dirty="0"/>
          </a:p>
          <a:p>
            <a:pPr lvl="2"/>
            <a:r>
              <a:rPr lang="en-US" sz="2400" dirty="0"/>
              <a:t>Stop: delete self from the receiver set</a:t>
            </a:r>
          </a:p>
          <a:p>
            <a:pPr lvl="2"/>
            <a:r>
              <a:rPr lang="en-US" sz="2400" dirty="0"/>
              <a:t>Different from early doc: join when creating the updates queue, but this causes coupling of Doc 1 and Doc 3. </a:t>
            </a:r>
          </a:p>
          <a:p>
            <a:r>
              <a:rPr lang="en-US" sz="2800" dirty="0"/>
              <a:t>Server -&gt; client</a:t>
            </a:r>
          </a:p>
          <a:p>
            <a:pPr lvl="1"/>
            <a:r>
              <a:rPr lang="en-US" sz="2400" dirty="0"/>
              <a:t>Specify as PUSH_PROMISE in HTTP/2-3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Transfer scheduling</a:t>
            </a:r>
          </a:p>
          <a:p>
            <a:pPr lvl="2"/>
            <a:r>
              <a:rPr lang="en-US" sz="2400" dirty="0"/>
              <a:t>Specify only operational considerations on transfer scheduling of dependent updates as performance optimization</a:t>
            </a:r>
          </a:p>
          <a:p>
            <a:pPr lvl="2"/>
            <a:r>
              <a:rPr lang="en-US" sz="24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documents in WG git</a:t>
            </a:r>
          </a:p>
          <a:p>
            <a:r>
              <a:rPr lang="en-US" dirty="0"/>
              <a:t>Will upload the latest documents to data tracker by the weekend</a:t>
            </a:r>
          </a:p>
          <a:p>
            <a:r>
              <a:rPr lang="en-US" dirty="0"/>
              <a:t>Seek more through WG reviews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Recap: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(HTTP/2/3)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IETF 114 version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 for examples</a:t>
            </a:r>
          </a:p>
          <a:p>
            <a:r>
              <a:rPr lang="en-US" dirty="0"/>
              <a:t>Introduce media type detail [IANA spec]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1961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FFF-8504-384A-80B5-491285E4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Structure Changes from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BC-2DA1-4846-9FB6-84743F1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single document into multiple documents</a:t>
            </a:r>
          </a:p>
          <a:p>
            <a:pPr lvl="1"/>
            <a:r>
              <a:rPr lang="en-US" dirty="0"/>
              <a:t>Principle: decompose HTTP version independent components (work across HTTP/1.x/2/3); if dependent on a version, make the component a specific document</a:t>
            </a:r>
          </a:p>
          <a:p>
            <a:pPr lvl="1"/>
            <a:endParaRPr lang="en-US" dirty="0"/>
          </a:p>
          <a:p>
            <a:r>
              <a:rPr lang="en-US" dirty="0"/>
              <a:t>Main change: 3 documents</a:t>
            </a:r>
          </a:p>
          <a:p>
            <a:pPr lvl="1"/>
            <a:r>
              <a:rPr lang="en-US" dirty="0"/>
              <a:t>Doc 1: Specify common model supporting incremental updates</a:t>
            </a:r>
          </a:p>
          <a:p>
            <a:pPr lvl="1"/>
            <a:r>
              <a:rPr lang="en-US" dirty="0"/>
              <a:t>Doc 2: Specify client pull, client long pull (realistic only HTTP/2-3 )</a:t>
            </a:r>
          </a:p>
          <a:p>
            <a:pPr lvl="1"/>
            <a:r>
              <a:rPr lang="en-US" dirty="0"/>
              <a:t>Doc 3: Server push (HTTP/2-3)</a:t>
            </a:r>
          </a:p>
          <a:p>
            <a:pPr lvl="1"/>
            <a:r>
              <a:rPr lang="en-US" dirty="0"/>
              <a:t>leave server put as future work (because additional complexity such as NAT)</a:t>
            </a:r>
          </a:p>
        </p:txBody>
      </p:sp>
    </p:spTree>
    <p:extLst>
      <p:ext uri="{BB962C8B-B14F-4D97-AF65-F5344CB8AC3E}">
        <p14:creationId xmlns:p14="http://schemas.microsoft.com/office/powerpoint/2010/main" val="3336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37997</TotalTime>
  <Words>2215</Words>
  <Application>Microsoft Macintosh PowerPoint</Application>
  <PresentationFormat>Widescreen</PresentationFormat>
  <Paragraphs>268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Wingdings</vt:lpstr>
      <vt:lpstr>Blank Presentation</vt:lpstr>
      <vt:lpstr>ALTO New Transport draft-ietf-alto-new-transport-03 draft-schott-alto-new-transport-pull-00 draft-schott-alto-new-transport-push-00 </vt:lpstr>
      <vt:lpstr>Outline</vt:lpstr>
      <vt:lpstr>Review References</vt:lpstr>
      <vt:lpstr>Recap: IETF 114 Reviews/Discussions: Finalizing Op Mode(s)</vt:lpstr>
      <vt:lpstr>Recap: How Much to Specify Ordering Control: Transport-Aware of App Semantics [MN, MT, SD reviews]</vt:lpstr>
      <vt:lpstr>Recap: How/Whether to Specify Settings</vt:lpstr>
      <vt:lpstr>Recap: Other Issues</vt:lpstr>
      <vt:lpstr>Outline</vt:lpstr>
      <vt:lpstr>Major Structure Changes from IETF 114</vt:lpstr>
      <vt:lpstr>High-Level Dependency of Documents</vt:lpstr>
      <vt:lpstr>Base Document (Doc 1): Transport Data Structure</vt:lpstr>
      <vt:lpstr>Client Pull Document (Doc 2): Client Read Updates</vt:lpstr>
      <vt:lpstr>Server Push Document (Doc 3): Server Push Updates to Clients</vt:lpstr>
      <vt:lpstr>Server Put Document (Potential Doc 4): Defer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1407</cp:revision>
  <cp:lastPrinted>2022-07-26T02:55:34Z</cp:lastPrinted>
  <dcterms:modified xsi:type="dcterms:W3CDTF">2022-11-10T14:00:42Z</dcterms:modified>
  <cp:category/>
</cp:coreProperties>
</file>