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40" r:id="rId2"/>
    <p:sldId id="560" r:id="rId3"/>
    <p:sldId id="630" r:id="rId4"/>
    <p:sldId id="638" r:id="rId5"/>
    <p:sldId id="636" r:id="rId6"/>
    <p:sldId id="647" r:id="rId7"/>
    <p:sldId id="648" r:id="rId8"/>
    <p:sldId id="649" r:id="rId9"/>
    <p:sldId id="650" r:id="rId10"/>
    <p:sldId id="651" r:id="rId11"/>
    <p:sldId id="652" r:id="rId12"/>
    <p:sldId id="653" r:id="rId13"/>
    <p:sldId id="654" r:id="rId14"/>
    <p:sldId id="646" r:id="rId15"/>
    <p:sldId id="541" r:id="rId16"/>
    <p:sldId id="523" r:id="rId17"/>
    <p:sldId id="526" r:id="rId18"/>
    <p:sldId id="522" r:id="rId19"/>
    <p:sldId id="575" r:id="rId20"/>
    <p:sldId id="569" r:id="rId21"/>
    <p:sldId id="571" r:id="rId22"/>
    <p:sldId id="590" r:id="rId2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6600"/>
    <a:srgbClr val="0F4D92"/>
    <a:srgbClr val="FFCC99"/>
    <a:srgbClr val="C5D1E0"/>
    <a:srgbClr val="F3F3F3"/>
    <a:srgbClr val="FF1D19"/>
    <a:srgbClr val="FF0000"/>
    <a:srgbClr val="808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2"/>
    <p:restoredTop sz="86023" autoAdjust="0"/>
  </p:normalViewPr>
  <p:slideViewPr>
    <p:cSldViewPr snapToGrid="0">
      <p:cViewPr varScale="1">
        <p:scale>
          <a:sx n="83" d="100"/>
          <a:sy n="83" d="100"/>
        </p:scale>
        <p:origin x="1888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fld id="{5721E9F5-F346-4544-A173-003E47FC8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7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</a:defRPr>
            </a:lvl1pPr>
          </a:lstStyle>
          <a:p>
            <a:pPr>
              <a:defRPr/>
            </a:pPr>
            <a:fld id="{86487906-38C7-2948-8EF2-63BA3985C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27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datatracker.ietf.org</a:t>
            </a:r>
            <a:r>
              <a:rPr lang="en-US" dirty="0"/>
              <a:t>/doc/draft-</a:t>
            </a:r>
            <a:r>
              <a:rPr lang="en-US" dirty="0" err="1"/>
              <a:t>ietf</a:t>
            </a:r>
            <a:r>
              <a:rPr lang="en-US" dirty="0"/>
              <a:t>-alto-new-transport/</a:t>
            </a:r>
          </a:p>
          <a:p>
            <a:r>
              <a:rPr lang="en-US" dirty="0"/>
              <a:t>https://</a:t>
            </a:r>
            <a:r>
              <a:rPr lang="en-US" dirty="0" err="1"/>
              <a:t>datatracker.ietf.org</a:t>
            </a:r>
            <a:r>
              <a:rPr lang="en-US" dirty="0"/>
              <a:t>/doc/draft-</a:t>
            </a:r>
            <a:r>
              <a:rPr lang="en-US" dirty="0" err="1"/>
              <a:t>schott</a:t>
            </a:r>
            <a:r>
              <a:rPr lang="en-US" dirty="0"/>
              <a:t>-alto-new-transport-push/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91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dirty="0"/>
              <a:t>Benefit:</a:t>
            </a:r>
          </a:p>
          <a:p>
            <a:pPr lvl="3"/>
            <a:r>
              <a:rPr lang="en-US" dirty="0"/>
              <a:t>Avoid “awkward” promise (current spec: MUST NOT cancel push promise)</a:t>
            </a:r>
          </a:p>
          <a:p>
            <a:pPr lvl="2"/>
            <a:r>
              <a:rPr lang="en-US" dirty="0"/>
              <a:t>Issue: semantics</a:t>
            </a:r>
          </a:p>
          <a:p>
            <a:pPr lvl="3"/>
            <a:r>
              <a:rPr lang="en-US" dirty="0"/>
              <a:t>Client conceptually is only a cache, not a persistent state replica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51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6972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005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5468" y="76200"/>
            <a:ext cx="2950633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218" y="76200"/>
            <a:ext cx="8655049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9677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119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805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870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218" y="990600"/>
            <a:ext cx="5801783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990600"/>
            <a:ext cx="5803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155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731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668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59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42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48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499" y="85614"/>
            <a:ext cx="1141662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217" y="990600"/>
            <a:ext cx="11808883" cy="5334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149" name="Straight Connector 6"/>
          <p:cNvCxnSpPr>
            <a:cxnSpLocks noChangeShapeType="1"/>
          </p:cNvCxnSpPr>
          <p:nvPr userDrawn="1"/>
        </p:nvCxnSpPr>
        <p:spPr bwMode="auto">
          <a:xfrm flipV="1">
            <a:off x="0" y="6416301"/>
            <a:ext cx="12192000" cy="17462"/>
          </a:xfrm>
          <a:prstGeom prst="line">
            <a:avLst/>
          </a:prstGeom>
          <a:noFill/>
          <a:ln w="508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" name="TextBox 4"/>
          <p:cNvSpPr txBox="1"/>
          <p:nvPr userDrawn="1"/>
        </p:nvSpPr>
        <p:spPr>
          <a:xfrm>
            <a:off x="4729445" y="6500303"/>
            <a:ext cx="27061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aseline="0" dirty="0">
                <a:latin typeface="Arial" charset="0"/>
                <a:ea typeface="Arial" charset="0"/>
                <a:cs typeface="Arial" charset="0"/>
              </a:rPr>
              <a:t>IETF 115: ALTO New Protocol (Transport)</a:t>
            </a:r>
          </a:p>
        </p:txBody>
      </p:sp>
      <p:sp>
        <p:nvSpPr>
          <p:cNvPr id="11" name="Slide Number Placeholder 11"/>
          <p:cNvSpPr txBox="1">
            <a:spLocks/>
          </p:cNvSpPr>
          <p:nvPr userDrawn="1"/>
        </p:nvSpPr>
        <p:spPr>
          <a:xfrm>
            <a:off x="9501011" y="6578839"/>
            <a:ext cx="2540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600" kern="1200" baseline="-25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28174B04-4DAE-EB42-9616-9AE45265018B}" type="slidenum">
              <a:rPr lang="en-US" sz="1000" baseline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sz="1000" baseline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E7BBD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fc-editor.org/rfc/rfc9114.html#frame-max-push-i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586" y="940190"/>
            <a:ext cx="8984973" cy="2447353"/>
          </a:xfrm>
        </p:spPr>
        <p:txBody>
          <a:bodyPr/>
          <a:lstStyle/>
          <a:p>
            <a:r>
              <a:rPr lang="en-US" sz="3600" dirty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  <a:t>ALTO New Transport</a:t>
            </a:r>
            <a:br>
              <a:rPr lang="en-US" sz="3600" dirty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sz="2400" dirty="0"/>
              <a:t>draft-ietf-alto-new-transport-03</a:t>
            </a:r>
            <a:br>
              <a:rPr lang="en-US" sz="2400" dirty="0"/>
            </a:br>
            <a:r>
              <a:rPr lang="en-US" sz="2400" dirty="0"/>
              <a:t>draft-schott-alto-new-transport-push-00</a:t>
            </a:r>
            <a:br>
              <a:rPr lang="en-US" sz="2400" dirty="0"/>
            </a:br>
            <a:r>
              <a:rPr lang="en-US" sz="2400" dirty="0"/>
              <a:t>draft-schott-alto-new-transport-pull-00</a:t>
            </a:r>
            <a:endParaRPr lang="en-US" sz="1800" dirty="0"/>
          </a:p>
        </p:txBody>
      </p:sp>
      <p:pic>
        <p:nvPicPr>
          <p:cNvPr id="4" name="Picture 2" descr="ietflogotrans">
            <a:extLst>
              <a:ext uri="{FF2B5EF4-FFF2-40B4-BE49-F238E27FC236}">
                <a16:creationId xmlns:a16="http://schemas.microsoft.com/office/drawing/2014/main" id="{73B0CDB3-2AB9-7B4E-AB32-C92C57DF3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679" y="183270"/>
            <a:ext cx="2844800" cy="151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7A91052B-AA6D-8240-B6F0-559BBB569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679" y="3185615"/>
            <a:ext cx="8534400" cy="1752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x-none" sz="2400" noProof="1">
                <a:ea typeface="ＭＳ Ｐゴシック" charset="-128"/>
              </a:rPr>
              <a:t>Presenter: Roland Schott, </a:t>
            </a:r>
            <a:r>
              <a:rPr lang="en-US" sz="2400" noProof="1"/>
              <a:t>Y. Richard Yang, Sabine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sz="2400" dirty="0"/>
              <a:t>November 11, 2022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IETF 115</a:t>
            </a:r>
          </a:p>
        </p:txBody>
      </p:sp>
    </p:spTree>
    <p:extLst>
      <p:ext uri="{BB962C8B-B14F-4D97-AF65-F5344CB8AC3E}">
        <p14:creationId xmlns:p14="http://schemas.microsoft.com/office/powerpoint/2010/main" val="1481027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534FB-56E1-C740-8514-8A823D5AE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Base Document (Doc 1): Transport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DF7D5-8474-AD4F-90F3-7FE9D9803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8" y="913110"/>
            <a:ext cx="7116986" cy="5334000"/>
          </a:xfrm>
        </p:spPr>
        <p:txBody>
          <a:bodyPr/>
          <a:lstStyle/>
          <a:p>
            <a:r>
              <a:rPr lang="en-US" sz="2000" dirty="0"/>
              <a:t>HTTP version independent and operational model independent specification</a:t>
            </a:r>
          </a:p>
          <a:p>
            <a:r>
              <a:rPr lang="en-US" sz="2000" dirty="0"/>
              <a:t>Foundation: </a:t>
            </a:r>
          </a:p>
          <a:p>
            <a:pPr lvl="1"/>
            <a:r>
              <a:rPr lang="en-US" sz="1800" dirty="0"/>
              <a:t>Data: Transport of an information </a:t>
            </a:r>
            <a:br>
              <a:rPr lang="en-US" sz="1800" dirty="0"/>
            </a:br>
            <a:r>
              <a:rPr lang="en-US" sz="1800" dirty="0"/>
              <a:t>resource organized as a sequence of </a:t>
            </a:r>
            <a:r>
              <a:rPr lang="en-US" sz="1800" dirty="0">
                <a:solidFill>
                  <a:srgbClr val="C00000"/>
                </a:solidFill>
              </a:rPr>
              <a:t>incremental</a:t>
            </a:r>
            <a:r>
              <a:rPr lang="en-US" sz="1800" dirty="0"/>
              <a:t> updates (operational log in distributed computing), called an information update queue</a:t>
            </a:r>
          </a:p>
          <a:p>
            <a:pPr lvl="1"/>
            <a:r>
              <a:rPr lang="en-US" sz="1800" dirty="0"/>
              <a:t>The ALTO server is the master of the queue</a:t>
            </a:r>
          </a:p>
          <a:p>
            <a:pPr lvl="1"/>
            <a:r>
              <a:rPr lang="en-US" sz="1800" dirty="0"/>
              <a:t>CRD operations:</a:t>
            </a:r>
          </a:p>
          <a:p>
            <a:pPr lvl="2"/>
            <a:r>
              <a:rPr lang="en-US" sz="1800" dirty="0"/>
              <a:t>The information update queue must first be created by an ALTO client at an ALTO server</a:t>
            </a:r>
          </a:p>
          <a:p>
            <a:pPr lvl="2"/>
            <a:r>
              <a:rPr lang="en-US" sz="1800" dirty="0"/>
              <a:t>The ALTO client can read/delete the queue status at the ALTO server</a:t>
            </a:r>
          </a:p>
          <a:p>
            <a:pPr lvl="2"/>
            <a:r>
              <a:rPr lang="en-US" sz="1800" dirty="0"/>
              <a:t>The close of the connection from the ALTO client to the ALTO server results in the deletion of the queue</a:t>
            </a:r>
          </a:p>
          <a:p>
            <a:pPr lvl="1"/>
            <a:r>
              <a:rPr lang="en-US" sz="1800" dirty="0"/>
              <a:t>Sequence:</a:t>
            </a:r>
          </a:p>
          <a:p>
            <a:pPr lvl="2"/>
            <a:r>
              <a:rPr lang="en-US" sz="1800" dirty="0"/>
              <a:t>Operations on the data structure should be considered serialized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45D50C-CC99-8B4D-8AA1-1D1617BDD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663" y="990600"/>
            <a:ext cx="4751439" cy="249651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2833C2-2731-214B-A781-EF05D4967E78}"/>
              </a:ext>
            </a:extLst>
          </p:cNvPr>
          <p:cNvSpPr txBox="1">
            <a:spLocks/>
          </p:cNvSpPr>
          <p:nvPr/>
        </p:nvSpPr>
        <p:spPr bwMode="auto">
          <a:xfrm>
            <a:off x="6923998" y="3425125"/>
            <a:ext cx="5083095" cy="225112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E7BBD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9pPr>
          </a:lstStyle>
          <a:p>
            <a:pPr lvl="1"/>
            <a:r>
              <a:rPr lang="en-US" sz="2000" kern="0" baseline="0" dirty="0"/>
              <a:t>The structure of the queue is an array of elements, where each element has the basic fields:</a:t>
            </a:r>
          </a:p>
          <a:p>
            <a:pPr lvl="2"/>
            <a:r>
              <a:rPr lang="en-US" sz="2000" kern="0" baseline="0" dirty="0"/>
              <a:t>Sequence number</a:t>
            </a:r>
          </a:p>
          <a:p>
            <a:pPr lvl="3"/>
            <a:r>
              <a:rPr lang="en-US" sz="2000" kern="0" baseline="0" dirty="0"/>
              <a:t>Must be incremental, no gap, </a:t>
            </a:r>
            <a:r>
              <a:rPr lang="en-US" sz="2000" kern="0" baseline="0" dirty="0" err="1"/>
              <a:t>upto</a:t>
            </a:r>
            <a:r>
              <a:rPr lang="en-US" sz="2000" kern="0" baseline="0" dirty="0"/>
              <a:t> 64 bits; if reach limit, wrap to 0</a:t>
            </a:r>
          </a:p>
          <a:p>
            <a:pPr lvl="2"/>
            <a:r>
              <a:rPr lang="en-US" sz="2000" kern="0" baseline="0" dirty="0"/>
              <a:t>Media-type</a:t>
            </a:r>
          </a:p>
          <a:p>
            <a:pPr lvl="2"/>
            <a:r>
              <a:rPr lang="en-US" sz="2000" kern="0" baseline="0" dirty="0"/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3226057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D390D-E9F8-C64D-A436-B310AAFC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Client Pull Document (Doc 2): Client Read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D3FD7-0371-B44E-A607-E2CFACE7F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to server: Very simple design, only GET method on &lt;updates-queue&gt;/</a:t>
            </a:r>
            <a:r>
              <a:rPr lang="en-US" dirty="0" err="1"/>
              <a:t>seq</a:t>
            </a:r>
            <a:r>
              <a:rPr lang="en-US" dirty="0"/>
              <a:t> URI</a:t>
            </a:r>
          </a:p>
          <a:p>
            <a:pPr lvl="1"/>
            <a:r>
              <a:rPr lang="en-US" dirty="0"/>
              <a:t>Allow caching and content distribution to large scale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Server -&gt; client</a:t>
            </a:r>
          </a:p>
          <a:p>
            <a:pPr lvl="1"/>
            <a:r>
              <a:rPr lang="en-US" dirty="0"/>
              <a:t>Specify tag to enforce correctness</a:t>
            </a:r>
          </a:p>
          <a:p>
            <a:pPr lvl="1"/>
            <a:r>
              <a:rPr lang="en-US" dirty="0"/>
              <a:t>Specify only operational considerations on transfer scheduling of dependent updates as performance optimization</a:t>
            </a:r>
          </a:p>
          <a:p>
            <a:pPr lvl="1"/>
            <a:r>
              <a:rPr lang="en-US" dirty="0"/>
              <a:t>Long poll support (fetch the next </a:t>
            </a:r>
            <a:r>
              <a:rPr lang="en-US" dirty="0" err="1"/>
              <a:t>seq</a:t>
            </a:r>
            <a:r>
              <a:rPr lang="en-US" dirty="0"/>
              <a:t>) indicated a capability</a:t>
            </a:r>
          </a:p>
          <a:p>
            <a:pPr lvl="1"/>
            <a:r>
              <a:rPr lang="en-US" dirty="0"/>
              <a:t>Specify that other HTTP transport control (e.g., concurrency control) should be honored, but is transparent to ALTO transport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652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0A903-D713-DC4E-9BD3-E3B3CE77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Server Push Document (Doc 3): Server Push Updates to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19B89-49B3-1647-8329-D27106A6F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to server: Indicate acceptance by setting up state (join receiver-set)</a:t>
            </a:r>
          </a:p>
          <a:p>
            <a:r>
              <a:rPr lang="en-US" dirty="0"/>
              <a:t>Server -&gt; client</a:t>
            </a:r>
          </a:p>
          <a:p>
            <a:pPr lvl="1"/>
            <a:r>
              <a:rPr lang="en-US" dirty="0"/>
              <a:t>Specify as HTTP/2 PUSH_PROMISE</a:t>
            </a:r>
          </a:p>
          <a:p>
            <a:pPr lvl="1"/>
            <a:r>
              <a:rPr lang="en-US" dirty="0"/>
              <a:t>Specify only operational considerations on transfer scheduling of dependent updates as performance optimization</a:t>
            </a:r>
          </a:p>
          <a:p>
            <a:pPr lvl="1"/>
            <a:r>
              <a:rPr lang="en-US" dirty="0"/>
              <a:t>Specify that other HTTP transport control (e.g., concurrency control) should be honored, but is transparent to ALTO transport</a:t>
            </a:r>
          </a:p>
        </p:txBody>
      </p:sp>
    </p:spTree>
    <p:extLst>
      <p:ext uri="{BB962C8B-B14F-4D97-AF65-F5344CB8AC3E}">
        <p14:creationId xmlns:p14="http://schemas.microsoft.com/office/powerpoint/2010/main" val="765761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5FBC-8B40-0C45-88DA-80D5B39C0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Put Document (Potential Doc 4): Defer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6CA0F-5386-A14F-B825-63263461C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an excellent tool for server-to-server communications</a:t>
            </a:r>
          </a:p>
          <a:p>
            <a:r>
              <a:rPr lang="en-US" dirty="0"/>
              <a:t>Leave Server PUT (i.e., replicated operational log) as future work</a:t>
            </a:r>
          </a:p>
        </p:txBody>
      </p:sp>
    </p:spTree>
    <p:extLst>
      <p:ext uri="{BB962C8B-B14F-4D97-AF65-F5344CB8AC3E}">
        <p14:creationId xmlns:p14="http://schemas.microsoft.com/office/powerpoint/2010/main" val="1953016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77B1-098E-944D-BCBF-B2CD4E6E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BE0D5-107B-3744-BC41-4A0E0CA14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Seek more through WG reviews</a:t>
            </a:r>
          </a:p>
        </p:txBody>
      </p:sp>
    </p:spTree>
    <p:extLst>
      <p:ext uri="{BB962C8B-B14F-4D97-AF65-F5344CB8AC3E}">
        <p14:creationId xmlns:p14="http://schemas.microsoft.com/office/powerpoint/2010/main" val="1305670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0E2ADA-AF22-5A4A-95B3-72344E0BC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9B3792A-3503-D448-8B20-7CE4929C81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27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8385-022E-8642-99FE-E20FA72E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F5E1ED-F500-8B4F-8003-9CD57B2366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556360"/>
              </p:ext>
            </p:extLst>
          </p:nvPr>
        </p:nvGraphicFramePr>
        <p:xfrm>
          <a:off x="81054" y="85613"/>
          <a:ext cx="12110946" cy="609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959">
                  <a:extLst>
                    <a:ext uri="{9D8B030D-6E8A-4147-A177-3AD203B41FA5}">
                      <a16:colId xmlns:a16="http://schemas.microsoft.com/office/drawing/2014/main" val="3129874548"/>
                    </a:ext>
                  </a:extLst>
                </a:gridCol>
                <a:gridCol w="3162737">
                  <a:extLst>
                    <a:ext uri="{9D8B030D-6E8A-4147-A177-3AD203B41FA5}">
                      <a16:colId xmlns:a16="http://schemas.microsoft.com/office/drawing/2014/main" val="182147399"/>
                    </a:ext>
                  </a:extLst>
                </a:gridCol>
                <a:gridCol w="2753627">
                  <a:extLst>
                    <a:ext uri="{9D8B030D-6E8A-4147-A177-3AD203B41FA5}">
                      <a16:colId xmlns:a16="http://schemas.microsoft.com/office/drawing/2014/main" val="4223205053"/>
                    </a:ext>
                  </a:extLst>
                </a:gridCol>
                <a:gridCol w="1290271">
                  <a:extLst>
                    <a:ext uri="{9D8B030D-6E8A-4147-A177-3AD203B41FA5}">
                      <a16:colId xmlns:a16="http://schemas.microsoft.com/office/drawing/2014/main" val="1094737802"/>
                    </a:ext>
                  </a:extLst>
                </a:gridCol>
                <a:gridCol w="1652176">
                  <a:extLst>
                    <a:ext uri="{9D8B030D-6E8A-4147-A177-3AD203B41FA5}">
                      <a16:colId xmlns:a16="http://schemas.microsoft.com/office/drawing/2014/main" val="3361835384"/>
                    </a:ext>
                  </a:extLst>
                </a:gridCol>
                <a:gridCol w="1652176">
                  <a:extLst>
                    <a:ext uri="{9D8B030D-6E8A-4147-A177-3AD203B41FA5}">
                      <a16:colId xmlns:a16="http://schemas.microsoft.com/office/drawing/2014/main" val="3349011715"/>
                    </a:ext>
                  </a:extLst>
                </a:gridCol>
              </a:tblGrid>
              <a:tr h="280147">
                <a:tc>
                  <a:txBody>
                    <a:bodyPr/>
                    <a:lstStyle/>
                    <a:p>
                      <a:r>
                        <a:rPr lang="en-US" sz="1200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(Out if not labeled)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Core Information 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Main Size 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Stability Expectation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Incremental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721509"/>
                  </a:ext>
                </a:extLst>
              </a:tr>
              <a:tr h="447197">
                <a:tc>
                  <a:txBody>
                    <a:bodyPr/>
                    <a:lstStyle/>
                    <a:p>
                      <a:r>
                        <a:rPr lang="en-US" sz="1200" dirty="0"/>
                        <a:t>Information Resource Directory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application/</a:t>
                      </a:r>
                      <a:r>
                        <a:rPr lang="en-US" sz="1200" dirty="0" err="1"/>
                        <a:t>alto-directory+json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Key-value store; Delegation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Add/delete resources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332463"/>
                  </a:ext>
                </a:extLst>
              </a:tr>
              <a:tr h="447197">
                <a:tc>
                  <a:txBody>
                    <a:bodyPr/>
                    <a:lstStyle/>
                    <a:p>
                      <a:r>
                        <a:rPr lang="en-US" sz="1200" dirty="0"/>
                        <a:t>Network Map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application/</a:t>
                      </a:r>
                      <a:r>
                        <a:rPr lang="en-US" sz="1200" dirty="0" err="1"/>
                        <a:t>alto-networkmap+json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pid</a:t>
                      </a:r>
                      <a:r>
                        <a:rPr lang="en-US" sz="1200" dirty="0"/>
                        <a:t> -&gt; </a:t>
                      </a:r>
                      <a:r>
                        <a:rPr lang="en-US" sz="1200" dirty="0" err="1"/>
                        <a:t>addrType</a:t>
                      </a:r>
                      <a:r>
                        <a:rPr lang="en-US" sz="1200" dirty="0"/>
                        <a:t> -&gt;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#CIDRs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Add/delete CIDR from </a:t>
                      </a:r>
                      <a:r>
                        <a:rPr lang="en-US" sz="1200" dirty="0" err="1"/>
                        <a:t>pid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645458"/>
                  </a:ext>
                </a:extLst>
              </a:tr>
              <a:tr h="626076">
                <a:tc>
                  <a:txBody>
                    <a:bodyPr/>
                    <a:lstStyle/>
                    <a:p>
                      <a:r>
                        <a:rPr lang="en-US" sz="1200" dirty="0"/>
                        <a:t>Cost Map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application/</a:t>
                      </a:r>
                      <a:r>
                        <a:rPr lang="en-US" sz="1200" dirty="0" err="1"/>
                        <a:t>alto-costmap+json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srcPID</a:t>
                      </a:r>
                      <a:r>
                        <a:rPr lang="en-US" sz="1200" dirty="0"/>
                        <a:t> -&gt; </a:t>
                      </a:r>
                      <a:r>
                        <a:rPr lang="en-US" sz="1200" dirty="0" err="1"/>
                        <a:t>dstPID</a:t>
                      </a:r>
                      <a:r>
                        <a:rPr lang="en-US" sz="1200" dirty="0"/>
                        <a:t> -&gt; value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Depend on network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#SRCPID * #DSTPID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More dynamic than network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Update cost map entries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378613"/>
                  </a:ext>
                </a:extLst>
              </a:tr>
              <a:tr h="608364">
                <a:tc>
                  <a:txBody>
                    <a:bodyPr/>
                    <a:lstStyle/>
                    <a:p>
                      <a:r>
                        <a:rPr lang="en-US" sz="1200" dirty="0"/>
                        <a:t>Filtered Map Services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application/</a:t>
                      </a:r>
                      <a:r>
                        <a:rPr lang="en-US" sz="1200" dirty="0" err="1"/>
                        <a:t>alto-networkmapfilter+json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Out: application/</a:t>
                      </a:r>
                      <a:r>
                        <a:rPr lang="en-US" sz="1200" dirty="0" err="1"/>
                        <a:t>alto-costmapfilter+json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selected </a:t>
                      </a:r>
                      <a:r>
                        <a:rPr lang="en-US" sz="1200" dirty="0" err="1"/>
                        <a:t>srcPID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dstPID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srcPID</a:t>
                      </a:r>
                      <a:r>
                        <a:rPr lang="en-US" sz="1200" dirty="0"/>
                        <a:t> -&gt; </a:t>
                      </a:r>
                      <a:r>
                        <a:rPr lang="en-US" sz="1200" dirty="0" err="1"/>
                        <a:t>dstPID</a:t>
                      </a:r>
                      <a:r>
                        <a:rPr lang="en-US" sz="1200" dirty="0"/>
                        <a:t> -&gt; value</a:t>
                      </a:r>
                    </a:p>
                    <a:p>
                      <a:r>
                        <a:rPr lang="en-US" sz="1200" dirty="0"/>
                        <a:t>Depend on network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Filtered #SRCPID * #DSTPID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More dynamic than network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Update cost map entries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28447"/>
                  </a:ext>
                </a:extLst>
              </a:tr>
              <a:tr h="794767">
                <a:tc>
                  <a:txBody>
                    <a:bodyPr/>
                    <a:lstStyle/>
                    <a:p>
                      <a:r>
                        <a:rPr lang="en-US" sz="1200" dirty="0"/>
                        <a:t>Endpoint Property Service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In: application/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alto-endpointpropparams+json</a:t>
                      </a:r>
                      <a:b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Out: application/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alto-endpointprop+json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In: 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+ prop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-&gt; prop -&gt; value</a:t>
                      </a:r>
                      <a:br>
                        <a:rPr lang="en-US" sz="1200" dirty="0"/>
                      </a:b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* #prop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Depend on property, can be dynamic or 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Update property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812805"/>
                  </a:ext>
                </a:extLst>
              </a:tr>
              <a:tr h="606077">
                <a:tc>
                  <a:txBody>
                    <a:bodyPr/>
                    <a:lstStyle/>
                    <a:p>
                      <a:r>
                        <a:rPr lang="en-US" sz="1200" dirty="0"/>
                        <a:t>Endpoint Cost Service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In: application/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alto-endpointcostparams+json</a:t>
                      </a:r>
                      <a:b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Out: application/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alto-endpointcost+json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In: </a:t>
                      </a:r>
                      <a:r>
                        <a:rPr lang="en-US" sz="1200" dirty="0" err="1"/>
                        <a:t>srcAddr</a:t>
                      </a:r>
                      <a:r>
                        <a:rPr lang="en-US" sz="1200" dirty="0"/>
                        <a:t> x </a:t>
                      </a:r>
                      <a:r>
                        <a:rPr lang="en-US" sz="1200" dirty="0" err="1"/>
                        <a:t>dstAddr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srcAddr</a:t>
                      </a:r>
                      <a:r>
                        <a:rPr lang="en-US" sz="1200" dirty="0"/>
                        <a:t> -&gt; </a:t>
                      </a:r>
                      <a:r>
                        <a:rPr lang="en-US" sz="1200" dirty="0" err="1"/>
                        <a:t>dstAddr</a:t>
                      </a:r>
                      <a:r>
                        <a:rPr lang="en-US" sz="1200" dirty="0"/>
                        <a:t> -&gt;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* #</a:t>
                      </a:r>
                      <a:r>
                        <a:rPr lang="en-US" sz="1200" dirty="0" err="1"/>
                        <a:t>dst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Can be more dynamic than cost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Update cost value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536704"/>
                  </a:ext>
                </a:extLst>
              </a:tr>
              <a:tr h="447197">
                <a:tc>
                  <a:txBody>
                    <a:bodyPr/>
                    <a:lstStyle/>
                    <a:p>
                      <a:r>
                        <a:rPr lang="en-US" sz="1200" dirty="0"/>
                        <a:t>Cost Calendar [RFC8896]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Extension to </a:t>
                      </a:r>
                      <a:r>
                        <a:rPr lang="en-US" sz="1200" dirty="0" err="1"/>
                        <a:t>CostType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Calendar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Previous * #</a:t>
                      </a:r>
                      <a:r>
                        <a:rPr lang="en-US" sz="1200" dirty="0" err="1"/>
                        <a:t>num_intervals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Can be dynamic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Calendar window moves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159436"/>
                  </a:ext>
                </a:extLst>
              </a:tr>
              <a:tr h="590837">
                <a:tc>
                  <a:txBody>
                    <a:bodyPr/>
                    <a:lstStyle/>
                    <a:p>
                      <a:r>
                        <a:rPr lang="en-US" sz="1200" dirty="0"/>
                        <a:t>Unified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application/</a:t>
                      </a:r>
                      <a:r>
                        <a:rPr lang="en-US" sz="1200" dirty="0" err="1"/>
                        <a:t>alto-propmapparams+json</a:t>
                      </a:r>
                      <a:r>
                        <a:rPr lang="en-US" sz="1200" dirty="0"/>
                        <a:t>;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Out: application/</a:t>
                      </a:r>
                      <a:r>
                        <a:rPr lang="en-US" sz="1200" dirty="0" err="1"/>
                        <a:t>alto-propmap+json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, prop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-&gt; prop -&gt; value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* #prop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Depend on property, can be dynamic or 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Update property value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623453"/>
                  </a:ext>
                </a:extLst>
              </a:tr>
              <a:tr h="560357">
                <a:tc>
                  <a:txBody>
                    <a:bodyPr/>
                    <a:lstStyle/>
                    <a:p>
                      <a:r>
                        <a:rPr lang="en-US" sz="1200" dirty="0"/>
                        <a:t>Path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see </a:t>
                      </a:r>
                      <a:r>
                        <a:rPr lang="en-US" sz="1200" dirty="0" err="1"/>
                        <a:t>costmap</a:t>
                      </a:r>
                      <a:r>
                        <a:rPr lang="en-US" sz="1200" dirty="0"/>
                        <a:t>;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Out: multipart/</a:t>
                      </a:r>
                      <a:r>
                        <a:rPr lang="en-US" sz="1200" dirty="0" err="1"/>
                        <a:t>related;type</a:t>
                      </a:r>
                      <a:r>
                        <a:rPr lang="en-US" sz="1200" dirty="0"/>
                        <a:t>=application/</a:t>
                      </a:r>
                      <a:r>
                        <a:rPr lang="en-US" sz="1200" dirty="0" err="1"/>
                        <a:t>alto-costmap+json</a:t>
                      </a:r>
                      <a:r>
                        <a:rPr lang="en-US" sz="1200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Cost map + unified property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* #</a:t>
                      </a:r>
                      <a:r>
                        <a:rPr lang="en-US" sz="1200" dirty="0" err="1"/>
                        <a:t>dst</a:t>
                      </a:r>
                      <a:r>
                        <a:rPr lang="en-US" sz="1200" dirty="0"/>
                        <a:t> * #</a:t>
                      </a:r>
                      <a:r>
                        <a:rPr lang="en-US" sz="1200" dirty="0" err="1"/>
                        <a:t>vec</a:t>
                      </a:r>
                      <a:r>
                        <a:rPr lang="en-US" sz="1200" dirty="0"/>
                        <a:t>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Depend on metric, can be dynamic or 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Update path vector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387677"/>
                  </a:ext>
                </a:extLst>
              </a:tr>
              <a:tr h="358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CDNi</a:t>
                      </a:r>
                      <a:r>
                        <a:rPr lang="en-US" sz="1200" dirty="0"/>
                        <a:t> Cap &amp; Footprint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application/</a:t>
                      </a:r>
                      <a:r>
                        <a:rPr lang="en-US" sz="1200" dirty="0" err="1"/>
                        <a:t>alto-cdni+json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Array; {capability-type: capability-value}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#footprint * #capability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Can be dynamic, </a:t>
                      </a:r>
                      <a:r>
                        <a:rPr lang="en-US" sz="1200" dirty="0" err="1"/>
                        <a:t>bursty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Update capabilities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66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429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D109-5DD9-6249-B329-FC9045296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8" y="139750"/>
            <a:ext cx="11416621" cy="685800"/>
          </a:xfrm>
        </p:spPr>
        <p:txBody>
          <a:bodyPr/>
          <a:lstStyle/>
          <a:p>
            <a:r>
              <a:rPr lang="en-US" sz="3600" dirty="0"/>
              <a:t>Performance and Effectiveness of Current Transport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6D4D18-17EB-8E4C-A063-8E736CD998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06502"/>
              </p:ext>
            </p:extLst>
          </p:nvPr>
        </p:nvGraphicFramePr>
        <p:xfrm>
          <a:off x="146102" y="1000832"/>
          <a:ext cx="11809412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657">
                  <a:extLst>
                    <a:ext uri="{9D8B030D-6E8A-4147-A177-3AD203B41FA5}">
                      <a16:colId xmlns:a16="http://schemas.microsoft.com/office/drawing/2014/main" val="2948170734"/>
                    </a:ext>
                  </a:extLst>
                </a:gridCol>
                <a:gridCol w="3399049">
                  <a:extLst>
                    <a:ext uri="{9D8B030D-6E8A-4147-A177-3AD203B41FA5}">
                      <a16:colId xmlns:a16="http://schemas.microsoft.com/office/drawing/2014/main" val="44035653"/>
                    </a:ext>
                  </a:extLst>
                </a:gridCol>
                <a:gridCol w="2952353">
                  <a:extLst>
                    <a:ext uri="{9D8B030D-6E8A-4147-A177-3AD203B41FA5}">
                      <a16:colId xmlns:a16="http://schemas.microsoft.com/office/drawing/2014/main" val="1626119312"/>
                    </a:ext>
                  </a:extLst>
                </a:gridCol>
                <a:gridCol w="2952353">
                  <a:extLst>
                    <a:ext uri="{9D8B030D-6E8A-4147-A177-3AD203B41FA5}">
                      <a16:colId xmlns:a16="http://schemas.microsoft.com/office/drawing/2014/main" val="323213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Infrastructures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Basic Workload (ALTO SPEC)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Collecting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9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Benocs</a:t>
                      </a:r>
                      <a:r>
                        <a:rPr lang="en-US" sz="2000" dirty="0"/>
                        <a:t> is fully open to use its infrastructure as an evaluation environment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Greater Bay Network is also fully open to use its infrastructure as an evaluation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(Filtered) Cost map: distribute inter-site performance metrics and calendar; routing changes + link dynamics  =&gt; updated metrics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Endpoint/unified property service: endpoint access status query/updates/</a:t>
                      </a:r>
                      <a:r>
                        <a:rPr lang="en-US" sz="2000" dirty="0" err="1"/>
                        <a:t>bwe</a:t>
                      </a:r>
                      <a:endParaRPr lang="en-US" sz="2000" dirty="0"/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CDN node footprint &amp; capability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Flow direction (pointing to CDN nodes) using ECS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Path vector providing available </a:t>
                      </a:r>
                      <a:r>
                        <a:rPr lang="en-US" sz="2000" dirty="0" err="1"/>
                        <a:t>reservable</a:t>
                      </a:r>
                      <a:r>
                        <a:rPr lang="en-US" sz="2000" dirty="0"/>
                        <a:t>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HTTP/1.x per request full retrieval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keep alive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pipelining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HTTP/2, HTTP/3 per request, full retrieval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ALTO/SSE RFC8895 (on HTTP/1.x)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ALTO Server processing load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ALTO client processing load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/>
                        <a:t>Transport load (bytes)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Transport latency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Throughput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Scalability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029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798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4003-F375-6C47-98D0-9603B1692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9" y="256092"/>
            <a:ext cx="11416621" cy="685800"/>
          </a:xfrm>
        </p:spPr>
        <p:txBody>
          <a:bodyPr/>
          <a:lstStyle/>
          <a:p>
            <a:r>
              <a:rPr lang="en-US" sz="3600" dirty="0"/>
              <a:t>General Space of Network-&gt;App Information Transport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9A6079-39D0-414A-8EA5-71D353840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790008"/>
              </p:ext>
            </p:extLst>
          </p:nvPr>
        </p:nvGraphicFramePr>
        <p:xfrm>
          <a:off x="1226086" y="1618567"/>
          <a:ext cx="9914352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588">
                  <a:extLst>
                    <a:ext uri="{9D8B030D-6E8A-4147-A177-3AD203B41FA5}">
                      <a16:colId xmlns:a16="http://schemas.microsoft.com/office/drawing/2014/main" val="1227909160"/>
                    </a:ext>
                  </a:extLst>
                </a:gridCol>
                <a:gridCol w="2478588">
                  <a:extLst>
                    <a:ext uri="{9D8B030D-6E8A-4147-A177-3AD203B41FA5}">
                      <a16:colId xmlns:a16="http://schemas.microsoft.com/office/drawing/2014/main" val="2588482313"/>
                    </a:ext>
                  </a:extLst>
                </a:gridCol>
                <a:gridCol w="2478588">
                  <a:extLst>
                    <a:ext uri="{9D8B030D-6E8A-4147-A177-3AD203B41FA5}">
                      <a16:colId xmlns:a16="http://schemas.microsoft.com/office/drawing/2014/main" val="2968770433"/>
                    </a:ext>
                  </a:extLst>
                </a:gridCol>
                <a:gridCol w="2478588">
                  <a:extLst>
                    <a:ext uri="{9D8B030D-6E8A-4147-A177-3AD203B41FA5}">
                      <a16:colId xmlns:a16="http://schemas.microsoft.com/office/drawing/2014/main" val="326145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Protocol/Base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transported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245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ALTO/RFC7285, RFC8895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map, cost map, unified property,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HTTP/1.x client/server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Request/response; ALTO/SSE incremental push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8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ECN/RFC3168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Congestion notification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bits in IP Traffic Class header; ECN-Echo/CWR flags  in TCP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packet marking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9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NEF, SCEF&lt;-&gt;AS/3GPP,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capabilities/events -&gt; 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Request/response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441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308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416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3930E7-C23F-9846-829E-651F31190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191" y="0"/>
            <a:ext cx="6096000" cy="19416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2B1657-6E71-AB4A-84BE-672AF1A10E8E}"/>
              </a:ext>
            </a:extLst>
          </p:cNvPr>
          <p:cNvSpPr/>
          <p:nvPr/>
        </p:nvSpPr>
        <p:spPr>
          <a:xfrm>
            <a:off x="0" y="197351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value 0x0 is reserved for frames that are associated with the connection as a whole as opposed to an individual stream.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2A6399-9F79-7C42-93F5-FE64C1725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99" y="4000874"/>
            <a:ext cx="8458200" cy="229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F22523-F2E1-D240-B333-89193A430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649" y="85614"/>
            <a:ext cx="5876607" cy="22829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58FB32-6DC1-DF49-9754-F50A9B155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6282" y="2333790"/>
            <a:ext cx="6648824" cy="2268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FA7625-2B2E-124E-9828-BC1DEC12B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1105" y="4920812"/>
            <a:ext cx="5729941" cy="124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9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of discussions and WG decisions</a:t>
            </a:r>
          </a:p>
          <a:p>
            <a:r>
              <a:rPr lang="en-US" dirty="0"/>
              <a:t>Major changes from IETF 114</a:t>
            </a:r>
          </a:p>
          <a:p>
            <a:r>
              <a:rPr lang="en-US" dirty="0"/>
              <a:t>Discussions and remaining issues to finalize</a:t>
            </a:r>
          </a:p>
        </p:txBody>
      </p:sp>
    </p:spTree>
    <p:extLst>
      <p:ext uri="{BB962C8B-B14F-4D97-AF65-F5344CB8AC3E}">
        <p14:creationId xmlns:p14="http://schemas.microsoft.com/office/powerpoint/2010/main" val="107829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0D91-1380-E241-8360-B0E2728C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and Pub/sub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8532C-25E6-044F-963C-833016A60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missing</a:t>
            </a:r>
          </a:p>
          <a:p>
            <a:pPr lvl="1"/>
            <a:r>
              <a:rPr lang="en-US" dirty="0"/>
              <a:t>The design does not allow creation of generic message queues</a:t>
            </a:r>
          </a:p>
          <a:p>
            <a:pPr lvl="1"/>
            <a:r>
              <a:rPr lang="en-US" dirty="0"/>
              <a:t>Only the server can be the publisher</a:t>
            </a:r>
          </a:p>
          <a:p>
            <a:pPr lvl="2"/>
            <a:r>
              <a:rPr lang="en-US" dirty="0"/>
              <a:t>Clients publish info to be shared with other client</a:t>
            </a:r>
          </a:p>
          <a:p>
            <a:pPr lvl="1"/>
            <a:r>
              <a:rPr lang="en-US" dirty="0"/>
              <a:t>The design does not have the capability of Exchange (message router)</a:t>
            </a:r>
          </a:p>
          <a:p>
            <a:r>
              <a:rPr lang="en-US" dirty="0"/>
              <a:t>Way forward: Keep simple</a:t>
            </a:r>
          </a:p>
          <a:p>
            <a:pPr lvl="1"/>
            <a:r>
              <a:rPr lang="en-US" dirty="0"/>
              <a:t>Broker for further discussion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11F9F7-9C93-1542-81DB-94D6A7C55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824" y="3657600"/>
            <a:ext cx="4692276" cy="26560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25F18F-30BE-2340-9203-F46BE81288B6}"/>
              </a:ext>
            </a:extLst>
          </p:cNvPr>
          <p:cNvSpPr/>
          <p:nvPr/>
        </p:nvSpPr>
        <p:spPr>
          <a:xfrm>
            <a:off x="3626971" y="5975051"/>
            <a:ext cx="5480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www.rabbitmq.com</a:t>
            </a:r>
            <a:r>
              <a:rPr lang="en-US" dirty="0"/>
              <a:t>/resources/specs/amqp0-9-1.pdf</a:t>
            </a:r>
          </a:p>
        </p:txBody>
      </p:sp>
    </p:spTree>
    <p:extLst>
      <p:ext uri="{BB962C8B-B14F-4D97-AF65-F5344CB8AC3E}">
        <p14:creationId xmlns:p14="http://schemas.microsoft.com/office/powerpoint/2010/main" val="2577542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9172-225B-9744-98E3-24CD48E2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 about Transport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65BDE-4910-2C4F-B001-E5ED27479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Calendar semantics</a:t>
            </a:r>
          </a:p>
          <a:p>
            <a:pPr lvl="1"/>
            <a:r>
              <a:rPr lang="en-US" dirty="0"/>
              <a:t>Tell the client ALTO information (e.g., cost) for a future time point</a:t>
            </a:r>
          </a:p>
          <a:p>
            <a:pPr lvl="1"/>
            <a:r>
              <a:rPr lang="en-US" dirty="0"/>
              <a:t>Tell the client when the next information will be released, it is the time that the info is released is distributed, not the value [support]</a:t>
            </a:r>
          </a:p>
        </p:txBody>
      </p:sp>
    </p:spTree>
    <p:extLst>
      <p:ext uri="{BB962C8B-B14F-4D97-AF65-F5344CB8AC3E}">
        <p14:creationId xmlns:p14="http://schemas.microsoft.com/office/powerpoint/2010/main" val="2680948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E07B-1A2E-324A-876D-FEAA9B28D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Negotiation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8A6A1-849D-FA41-B399-5F6A3F371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to fully specify the complete set of negotiation parameters</a:t>
            </a:r>
          </a:p>
          <a:p>
            <a:pPr lvl="1"/>
            <a:r>
              <a:rPr lang="en-US" dirty="0"/>
              <a:t>Use HTTP/2 (default), HTTP/3</a:t>
            </a:r>
          </a:p>
          <a:p>
            <a:pPr lvl="1"/>
            <a:r>
              <a:rPr lang="en-US" dirty="0"/>
              <a:t>Incremental updates queue encoding </a:t>
            </a:r>
          </a:p>
          <a:p>
            <a:pPr lvl="2"/>
            <a:r>
              <a:rPr lang="en-US" dirty="0"/>
              <a:t>Chosen by server, but must be specified as HTTP Accept header of client</a:t>
            </a:r>
          </a:p>
          <a:p>
            <a:pPr lvl="3"/>
            <a:r>
              <a:rPr lang="en-US" dirty="0"/>
              <a:t>Initial connection setup: client sends list of </a:t>
            </a:r>
            <a:r>
              <a:rPr lang="en-US" dirty="0" err="1"/>
              <a:t>incr</a:t>
            </a:r>
            <a:r>
              <a:rPr lang="en-US" dirty="0"/>
              <a:t> update mime types, and server returns the subset which it can use (Vary header in response)</a:t>
            </a:r>
          </a:p>
          <a:p>
            <a:pPr lvl="1"/>
            <a:r>
              <a:rPr lang="en-US" dirty="0"/>
              <a:t>Concurrency level (e.g., </a:t>
            </a:r>
            <a:r>
              <a:rPr lang="en-US" dirty="0" err="1"/>
              <a:t>Rucio</a:t>
            </a:r>
            <a:r>
              <a:rPr lang="en-US" dirty="0"/>
              <a:t> controller need to monitor info for a large number of clients) stream control</a:t>
            </a:r>
          </a:p>
        </p:txBody>
      </p:sp>
    </p:spTree>
    <p:extLst>
      <p:ext uri="{BB962C8B-B14F-4D97-AF65-F5344CB8AC3E}">
        <p14:creationId xmlns:p14="http://schemas.microsoft.com/office/powerpoint/2010/main" val="97616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73B6-BB1F-0245-A812-7E6B24FB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39D24-D309-BF47-9979-93737ACE5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Four excellent, early-HTTP-expert/AD reviews</a:t>
            </a:r>
          </a:p>
          <a:p>
            <a:pPr lvl="1"/>
            <a:r>
              <a:rPr lang="en-US" sz="2000" dirty="0"/>
              <a:t>[MT] Martin Thompson (July 11)</a:t>
            </a:r>
          </a:p>
          <a:p>
            <a:pPr lvl="2"/>
            <a:r>
              <a:rPr lang="en-US" sz="2000" dirty="0"/>
              <a:t>https://</a:t>
            </a:r>
            <a:r>
              <a:rPr lang="en-US" sz="2000" dirty="0" err="1"/>
              <a:t>mailarchive.ietf.org</a:t>
            </a:r>
            <a:r>
              <a:rPr lang="en-US" sz="2000" dirty="0"/>
              <a:t>/arch/</a:t>
            </a:r>
            <a:r>
              <a:rPr lang="en-US" sz="2000" dirty="0" err="1"/>
              <a:t>msg</a:t>
            </a:r>
            <a:r>
              <a:rPr lang="en-US" sz="2000" dirty="0"/>
              <a:t>/alto/sa1Pv7jmTfBF3TbGuJr_PffIjXg/</a:t>
            </a:r>
          </a:p>
          <a:p>
            <a:pPr lvl="1"/>
            <a:r>
              <a:rPr lang="en-US" sz="2000" dirty="0"/>
              <a:t>[SD] Spencer Dawkins (July 15)</a:t>
            </a:r>
          </a:p>
          <a:p>
            <a:pPr lvl="2"/>
            <a:r>
              <a:rPr lang="en-US" sz="2000" dirty="0"/>
              <a:t>https://</a:t>
            </a:r>
            <a:r>
              <a:rPr lang="en-US" sz="2000" dirty="0" err="1"/>
              <a:t>datatracker.ietf.org</a:t>
            </a:r>
            <a:r>
              <a:rPr lang="en-US" sz="2000" dirty="0"/>
              <a:t>/doc/review-ietf-alto-new-transport-01-artart-early-dawkins-2022-07-15/</a:t>
            </a:r>
          </a:p>
          <a:p>
            <a:pPr lvl="1"/>
            <a:r>
              <a:rPr lang="en-US" sz="2000" dirty="0"/>
              <a:t>[MN] Mark Nottingham (July 17)</a:t>
            </a:r>
          </a:p>
          <a:p>
            <a:pPr lvl="2"/>
            <a:r>
              <a:rPr lang="en-US" sz="2000" dirty="0"/>
              <a:t>https://</a:t>
            </a:r>
            <a:r>
              <a:rPr lang="en-US" sz="2000" dirty="0" err="1"/>
              <a:t>mailarchive.ietf.org</a:t>
            </a:r>
            <a:r>
              <a:rPr lang="en-US" sz="2000" dirty="0"/>
              <a:t>/arch/</a:t>
            </a:r>
            <a:r>
              <a:rPr lang="en-US" sz="2000" dirty="0" err="1"/>
              <a:t>msg</a:t>
            </a:r>
            <a:r>
              <a:rPr lang="en-US" sz="2000" dirty="0"/>
              <a:t>/alto/D84S0qLbgtpL0-jf93gNPS3NUJE/</a:t>
            </a:r>
          </a:p>
          <a:p>
            <a:pPr lvl="1"/>
            <a:r>
              <a:rPr lang="en-US" sz="2000" dirty="0"/>
              <a:t>[MD]</a:t>
            </a:r>
          </a:p>
          <a:p>
            <a:pPr lvl="2"/>
            <a:r>
              <a:rPr lang="en-US" sz="2000" dirty="0"/>
              <a:t>Comments by AD Martin Duke at IETF 114</a:t>
            </a:r>
          </a:p>
        </p:txBody>
      </p:sp>
    </p:spTree>
    <p:extLst>
      <p:ext uri="{BB962C8B-B14F-4D97-AF65-F5344CB8AC3E}">
        <p14:creationId xmlns:p14="http://schemas.microsoft.com/office/powerpoint/2010/main" val="203869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5149-405E-184A-A220-A93E4F1E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9" y="85614"/>
            <a:ext cx="11416621" cy="904986"/>
          </a:xfrm>
        </p:spPr>
        <p:txBody>
          <a:bodyPr/>
          <a:lstStyle/>
          <a:p>
            <a:r>
              <a:rPr lang="en-US" sz="3200" dirty="0"/>
              <a:t>Recap IETF 114 Reviews/Discussions: Finalizing Op Mode(s)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5476A-A1FD-7E43-814F-A1D7BF2F0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8" y="990600"/>
            <a:ext cx="5453440" cy="5334000"/>
          </a:xfrm>
        </p:spPr>
        <p:txBody>
          <a:bodyPr/>
          <a:lstStyle/>
          <a:p>
            <a:r>
              <a:rPr lang="en-US" dirty="0"/>
              <a:t>Four potential operational modes:</a:t>
            </a:r>
          </a:p>
          <a:p>
            <a:pPr lvl="1"/>
            <a:r>
              <a:rPr lang="en-US" dirty="0"/>
              <a:t>Client pull</a:t>
            </a:r>
          </a:p>
          <a:p>
            <a:pPr lvl="1"/>
            <a:r>
              <a:rPr lang="en-US" dirty="0"/>
              <a:t>Client long Pull</a:t>
            </a:r>
          </a:p>
          <a:p>
            <a:pPr lvl="2"/>
            <a:r>
              <a:rPr lang="en-US" dirty="0"/>
              <a:t>Allow request on </a:t>
            </a:r>
            <a:r>
              <a:rPr lang="en-US" dirty="0">
                <a:solidFill>
                  <a:srgbClr val="C00000"/>
                </a:solidFill>
              </a:rPr>
              <a:t>next </a:t>
            </a:r>
            <a:r>
              <a:rPr lang="en-US" dirty="0" err="1">
                <a:solidFill>
                  <a:srgbClr val="C00000"/>
                </a:solidFill>
              </a:rPr>
              <a:t>seq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number</a:t>
            </a:r>
          </a:p>
          <a:p>
            <a:pPr lvl="1"/>
            <a:r>
              <a:rPr lang="en-US" dirty="0"/>
              <a:t>Server push</a:t>
            </a:r>
          </a:p>
          <a:p>
            <a:pPr lvl="2"/>
            <a:r>
              <a:rPr lang="en-US" dirty="0"/>
              <a:t>PUSH_PROMISE</a:t>
            </a:r>
          </a:p>
          <a:p>
            <a:pPr lvl="1"/>
            <a:r>
              <a:rPr lang="en-US" dirty="0"/>
              <a:t>Server put</a:t>
            </a:r>
          </a:p>
          <a:p>
            <a:pPr lvl="2"/>
            <a:r>
              <a:rPr lang="en-US" dirty="0"/>
              <a:t>ALTO server as HTTP client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D88AC6-F5DE-3F4C-B152-49F5557FF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809" y="1073603"/>
            <a:ext cx="5428108" cy="285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3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2B10DF-0882-864D-83BC-B0B49A304627}"/>
              </a:ext>
            </a:extLst>
          </p:cNvPr>
          <p:cNvCxnSpPr>
            <a:cxnSpLocks/>
          </p:cNvCxnSpPr>
          <p:nvPr/>
        </p:nvCxnSpPr>
        <p:spPr>
          <a:xfrm flipV="1">
            <a:off x="7028941" y="3274070"/>
            <a:ext cx="6126446" cy="27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FE4650-E1C6-C84F-9370-4E51E91CE0C0}"/>
              </a:ext>
            </a:extLst>
          </p:cNvPr>
          <p:cNvSpPr txBox="1"/>
          <p:nvPr/>
        </p:nvSpPr>
        <p:spPr>
          <a:xfrm>
            <a:off x="10520171" y="174501"/>
            <a:ext cx="1592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App/ALTO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86BFA-3007-D645-969E-47B7CC3534D9}"/>
              </a:ext>
            </a:extLst>
          </p:cNvPr>
          <p:cNvSpPr txBox="1"/>
          <p:nvPr/>
        </p:nvSpPr>
        <p:spPr>
          <a:xfrm>
            <a:off x="10668171" y="3289868"/>
            <a:ext cx="15183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HTTP/2-3</a:t>
            </a:r>
            <a:br>
              <a:rPr lang="en-US" baseline="0" dirty="0"/>
            </a:br>
            <a:r>
              <a:rPr lang="en-US" baseline="0" dirty="0"/>
              <a:t>server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7E29DD-BEFF-324F-B71C-65653B61F6D3}"/>
              </a:ext>
            </a:extLst>
          </p:cNvPr>
          <p:cNvSpPr/>
          <p:nvPr/>
        </p:nvSpPr>
        <p:spPr>
          <a:xfrm>
            <a:off x="7510027" y="109532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53F00C-2011-DA4E-AE02-5EBA85875D18}"/>
              </a:ext>
            </a:extLst>
          </p:cNvPr>
          <p:cNvCxnSpPr>
            <a:cxnSpLocks/>
            <a:stCxn id="8" idx="6"/>
            <a:endCxn id="39" idx="2"/>
          </p:cNvCxnSpPr>
          <p:nvPr/>
        </p:nvCxnSpPr>
        <p:spPr>
          <a:xfrm>
            <a:off x="8201982" y="1430181"/>
            <a:ext cx="112611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E8A283-4707-814F-A511-0578E9F70A66}"/>
              </a:ext>
            </a:extLst>
          </p:cNvPr>
          <p:cNvSpPr txBox="1"/>
          <p:nvPr/>
        </p:nvSpPr>
        <p:spPr>
          <a:xfrm>
            <a:off x="129668" y="1824496"/>
            <a:ext cx="66388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Design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ALTO specifies only: mapping each Ri to an independent HTTP/2-3 stream; HTTP does scheduling.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Issue: HTTP could schedule R4, then R3, then R2 and then R1 in transmitting order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123755-5E5C-2641-B4CD-10FB49D40923}"/>
              </a:ext>
            </a:extLst>
          </p:cNvPr>
          <p:cNvSpPr txBox="1"/>
          <p:nvPr/>
        </p:nvSpPr>
        <p:spPr>
          <a:xfrm>
            <a:off x="46739" y="3274070"/>
            <a:ext cx="6804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Design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ALTO specifies that server submits to the HTTP transport in DAG order: submit Ri only when what Ri depends on are finished: R1; R2/R3, R4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Issue: Sliding window is large and transport can fit R1/R2/R/R4 into a single window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D7D21A-9AC0-A347-B6B7-68517814BC8B}"/>
              </a:ext>
            </a:extLst>
          </p:cNvPr>
          <p:cNvSpPr/>
          <p:nvPr/>
        </p:nvSpPr>
        <p:spPr>
          <a:xfrm>
            <a:off x="9328101" y="109532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EA2949-B7DE-7F42-B3BF-D8AD4F22FCDC}"/>
              </a:ext>
            </a:extLst>
          </p:cNvPr>
          <p:cNvSpPr txBox="1"/>
          <p:nvPr/>
        </p:nvSpPr>
        <p:spPr>
          <a:xfrm>
            <a:off x="7126408" y="683543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network map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DE503A-2014-6745-8D67-177AE118ADF3}"/>
              </a:ext>
            </a:extLst>
          </p:cNvPr>
          <p:cNvSpPr txBox="1"/>
          <p:nvPr/>
        </p:nvSpPr>
        <p:spPr>
          <a:xfrm>
            <a:off x="9390679" y="683845"/>
            <a:ext cx="2262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network map 1 patch 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D864F8A-AD19-6141-BF14-47D8E370BF01}"/>
              </a:ext>
            </a:extLst>
          </p:cNvPr>
          <p:cNvSpPr/>
          <p:nvPr/>
        </p:nvSpPr>
        <p:spPr>
          <a:xfrm>
            <a:off x="7856004" y="217590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E82D35-60C5-8246-958A-93901E1B64EF}"/>
              </a:ext>
            </a:extLst>
          </p:cNvPr>
          <p:cNvSpPr txBox="1"/>
          <p:nvPr/>
        </p:nvSpPr>
        <p:spPr>
          <a:xfrm>
            <a:off x="7122791" y="2812762"/>
            <a:ext cx="11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cost map 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BDA70B7-DF00-B246-B3A9-E397BC56C377}"/>
              </a:ext>
            </a:extLst>
          </p:cNvPr>
          <p:cNvSpPr/>
          <p:nvPr/>
        </p:nvSpPr>
        <p:spPr>
          <a:xfrm>
            <a:off x="9655525" y="217590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R4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803F282-01C0-F340-9C84-C67A2867B27F}"/>
              </a:ext>
            </a:extLst>
          </p:cNvPr>
          <p:cNvCxnSpPr>
            <a:cxnSpLocks/>
            <a:stCxn id="8" idx="4"/>
            <a:endCxn id="42" idx="1"/>
          </p:cNvCxnSpPr>
          <p:nvPr/>
        </p:nvCxnSpPr>
        <p:spPr>
          <a:xfrm>
            <a:off x="7856005" y="1765032"/>
            <a:ext cx="101333" cy="50895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0D48A98-5F8C-9342-8E59-AD50335B848B}"/>
              </a:ext>
            </a:extLst>
          </p:cNvPr>
          <p:cNvCxnSpPr>
            <a:cxnSpLocks/>
            <a:stCxn id="42" idx="6"/>
            <a:endCxn id="44" idx="2"/>
          </p:cNvCxnSpPr>
          <p:nvPr/>
        </p:nvCxnSpPr>
        <p:spPr>
          <a:xfrm>
            <a:off x="8547959" y="2510761"/>
            <a:ext cx="110756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BD3D7E6-F05E-244A-8748-24585C75F550}"/>
              </a:ext>
            </a:extLst>
          </p:cNvPr>
          <p:cNvSpPr txBox="1"/>
          <p:nvPr/>
        </p:nvSpPr>
        <p:spPr>
          <a:xfrm>
            <a:off x="9555214" y="2840159"/>
            <a:ext cx="1920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cost map 1 patch 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620A521-6F08-8644-AD8B-92F4038969B7}"/>
              </a:ext>
            </a:extLst>
          </p:cNvPr>
          <p:cNvSpPr/>
          <p:nvPr/>
        </p:nvSpPr>
        <p:spPr>
          <a:xfrm>
            <a:off x="7799091" y="391589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R1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4957F44-77AC-EC45-9C58-2E4C7BFF9A09}"/>
              </a:ext>
            </a:extLst>
          </p:cNvPr>
          <p:cNvSpPr/>
          <p:nvPr/>
        </p:nvSpPr>
        <p:spPr>
          <a:xfrm>
            <a:off x="9617165" y="391589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58D70B9-52AA-964C-BAE4-33818F33104F}"/>
              </a:ext>
            </a:extLst>
          </p:cNvPr>
          <p:cNvSpPr/>
          <p:nvPr/>
        </p:nvSpPr>
        <p:spPr>
          <a:xfrm>
            <a:off x="8145068" y="499647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62F6B4B-D30B-6149-9728-AEB3C71B1C55}"/>
              </a:ext>
            </a:extLst>
          </p:cNvPr>
          <p:cNvSpPr/>
          <p:nvPr/>
        </p:nvSpPr>
        <p:spPr>
          <a:xfrm>
            <a:off x="9944589" y="499647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95509-1BE9-1E4F-8290-9BC5AC91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16" y="174501"/>
            <a:ext cx="6539856" cy="1665989"/>
          </a:xfrm>
        </p:spPr>
        <p:txBody>
          <a:bodyPr/>
          <a:lstStyle/>
          <a:p>
            <a:pPr algn="l"/>
            <a:r>
              <a:rPr lang="en-US" sz="3200" dirty="0"/>
              <a:t>Recap Reviews: How Much to Specify Ordering Control: Transport-Aware of App Semantics [MN, MT, SD reviews]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3E8C01-76C2-A348-AB36-9180F26D5E19}"/>
              </a:ext>
            </a:extLst>
          </p:cNvPr>
          <p:cNvSpPr txBox="1"/>
          <p:nvPr/>
        </p:nvSpPr>
        <p:spPr>
          <a:xfrm>
            <a:off x="46739" y="5028396"/>
            <a:ext cx="6804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Design 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ALTO indicates the dependencies to 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Issue: HTTP client can indicate a parent in </a:t>
            </a:r>
            <a:r>
              <a:rPr lang="en-US" sz="1800" baseline="0" dirty="0" err="1"/>
              <a:t>req</a:t>
            </a:r>
            <a:r>
              <a:rPr lang="en-US" sz="1800" baseline="0" dirty="0"/>
              <a:t> header, but this is signaling from client to server; what we need are (1) app signaling to HTTP server, (2) multiple dependencies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871566-2EE0-F042-82F7-7D0E590A7AFF}"/>
              </a:ext>
            </a:extLst>
          </p:cNvPr>
          <p:cNvCxnSpPr>
            <a:cxnSpLocks/>
          </p:cNvCxnSpPr>
          <p:nvPr/>
        </p:nvCxnSpPr>
        <p:spPr>
          <a:xfrm>
            <a:off x="9788221" y="1705155"/>
            <a:ext cx="101333" cy="50895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own Arrow 2">
            <a:extLst>
              <a:ext uri="{FF2B5EF4-FFF2-40B4-BE49-F238E27FC236}">
                <a16:creationId xmlns:a16="http://schemas.microsoft.com/office/drawing/2014/main" id="{DB44173F-9785-0449-B728-D310E8355A3D}"/>
              </a:ext>
            </a:extLst>
          </p:cNvPr>
          <p:cNvSpPr/>
          <p:nvPr/>
        </p:nvSpPr>
        <p:spPr bwMode="auto">
          <a:xfrm>
            <a:off x="8543448" y="3039129"/>
            <a:ext cx="815817" cy="550461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894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8013-AD59-9544-8640-DC07B600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Review: How/Whether to Specify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255B1-2543-DB49-A198-6D04D4F58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Current draft allows client to specify two (HTTP/2) control knobs on server behaviors</a:t>
            </a:r>
          </a:p>
          <a:p>
            <a:pPr lvl="1"/>
            <a:r>
              <a:rPr lang="en-US" sz="2400" dirty="0"/>
              <a:t>0x02     SETTINGS_ENABLE_PUSH (a BCP14 “MUST”)</a:t>
            </a:r>
          </a:p>
          <a:p>
            <a:pPr lvl="1"/>
            <a:r>
              <a:rPr lang="en-US" sz="2400" dirty="0"/>
              <a:t>0x03     SETTINGS_MAX_CONCURRENT_STREAMS (a BCP14 “must”)</a:t>
            </a:r>
          </a:p>
          <a:p>
            <a:r>
              <a:rPr lang="en-US" sz="2800" dirty="0"/>
              <a:t>HTTP/3 changed these settings (RFC9114) [SD review]</a:t>
            </a:r>
          </a:p>
          <a:p>
            <a:pPr lvl="1"/>
            <a:r>
              <a:rPr lang="en-US" sz="2400" dirty="0"/>
              <a:t>SETTINGS_ENABLE_PUSH (0x02):This is removed in favor of the </a:t>
            </a:r>
            <a:r>
              <a:rPr lang="en-US" sz="2400" dirty="0">
                <a:hlinkClick r:id="rId2"/>
              </a:rPr>
              <a:t>MAX_PUSH_ID</a:t>
            </a:r>
            <a:r>
              <a:rPr lang="en-US" sz="2400" dirty="0"/>
              <a:t> frame, which provides a more granular control over server push. Specifying a setting with the identifier 0x02 is HTTP/3 error.</a:t>
            </a:r>
          </a:p>
          <a:p>
            <a:pPr lvl="1"/>
            <a:r>
              <a:rPr lang="en-US" sz="2400" dirty="0"/>
              <a:t>SETTINGS_MAX_CONCURRENT_STREAMS (0x03):QUIC controls the largest open stream ID as part of its flow-control logic. Specifying it is HTTP/3 error</a:t>
            </a:r>
          </a:p>
          <a:p>
            <a:r>
              <a:rPr lang="en-US" sz="2800" dirty="0"/>
              <a:t>Discussion: (1) </a:t>
            </a:r>
            <a:r>
              <a:rPr lang="en-US" sz="2400" dirty="0"/>
              <a:t>remove them in the spec and discuss them in operations; (2) specify generic requirements statement</a:t>
            </a:r>
          </a:p>
        </p:txBody>
      </p:sp>
    </p:spTree>
    <p:extLst>
      <p:ext uri="{BB962C8B-B14F-4D97-AF65-F5344CB8AC3E}">
        <p14:creationId xmlns:p14="http://schemas.microsoft.com/office/powerpoint/2010/main" val="9289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EF13-C0E0-8847-87F1-5067FD2A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Other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480D4-B9E2-0C45-A9AF-4230ADC5A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Style guide recommends using HTTP/1.1</a:t>
            </a:r>
          </a:p>
          <a:p>
            <a:r>
              <a:rPr lang="en-US" dirty="0"/>
              <a:t>Introduce media type detail</a:t>
            </a:r>
          </a:p>
        </p:txBody>
      </p:sp>
    </p:spTree>
    <p:extLst>
      <p:ext uri="{BB962C8B-B14F-4D97-AF65-F5344CB8AC3E}">
        <p14:creationId xmlns:p14="http://schemas.microsoft.com/office/powerpoint/2010/main" val="242331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of discussions and WG decisions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Major changes from IETF 114</a:t>
            </a:r>
          </a:p>
          <a:p>
            <a:r>
              <a:rPr lang="en-US" dirty="0"/>
              <a:t>Discussions and remaining issues to finalize</a:t>
            </a:r>
          </a:p>
        </p:txBody>
      </p:sp>
    </p:spTree>
    <p:extLst>
      <p:ext uri="{BB962C8B-B14F-4D97-AF65-F5344CB8AC3E}">
        <p14:creationId xmlns:p14="http://schemas.microsoft.com/office/powerpoint/2010/main" val="1196144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6FFF-8504-384A-80B5-491285E4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Structure Changes from IETF 114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F4FBC-2DA1-4846-9FB6-84743F1CB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the single document into multiple documents</a:t>
            </a:r>
          </a:p>
          <a:p>
            <a:r>
              <a:rPr lang="en-US" dirty="0"/>
              <a:t>Specify common model that can allow all 4 operational modes </a:t>
            </a:r>
          </a:p>
          <a:p>
            <a:r>
              <a:rPr lang="en-US" dirty="0"/>
              <a:t>Fully specify client pull, client long pull, and server push operational modes, leave server put as future work</a:t>
            </a:r>
          </a:p>
        </p:txBody>
      </p:sp>
    </p:spTree>
    <p:extLst>
      <p:ext uri="{BB962C8B-B14F-4D97-AF65-F5344CB8AC3E}">
        <p14:creationId xmlns:p14="http://schemas.microsoft.com/office/powerpoint/2010/main" val="333675945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dimacs-2011-12-08-template.pot</Template>
  <TotalTime>35836</TotalTime>
  <Words>1939</Words>
  <Application>Microsoft Macintosh PowerPoint</Application>
  <PresentationFormat>Widescreen</PresentationFormat>
  <Paragraphs>247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ＭＳ Ｐゴシック</vt:lpstr>
      <vt:lpstr>Arial</vt:lpstr>
      <vt:lpstr>Calibri</vt:lpstr>
      <vt:lpstr>Georgia</vt:lpstr>
      <vt:lpstr>Wingdings</vt:lpstr>
      <vt:lpstr>Blank Presentation</vt:lpstr>
      <vt:lpstr>ALTO New Transport draft-ietf-alto-new-transport-03 draft-schott-alto-new-transport-push-00 draft-schott-alto-new-transport-pull-00</vt:lpstr>
      <vt:lpstr>Outline</vt:lpstr>
      <vt:lpstr>Review References</vt:lpstr>
      <vt:lpstr>Recap IETF 114 Reviews/Discussions: Finalizing Op Mode(s)</vt:lpstr>
      <vt:lpstr>Recap Reviews: How Much to Specify Ordering Control: Transport-Aware of App Semantics [MN, MT, SD reviews]</vt:lpstr>
      <vt:lpstr>Recap Review: How/Whether to Specify Settings</vt:lpstr>
      <vt:lpstr>Recap Other Issues</vt:lpstr>
      <vt:lpstr>Outline</vt:lpstr>
      <vt:lpstr>Major Structure Changes from IETF 114</vt:lpstr>
      <vt:lpstr>Base Document (Doc 1): Transport Data Structure</vt:lpstr>
      <vt:lpstr>Client Pull Document (Doc 2): Client Read Updates</vt:lpstr>
      <vt:lpstr>Server Push Document (Doc 3): Server Push Updates to Clients</vt:lpstr>
      <vt:lpstr>Server Put Document (Potential Doc 4): Defer</vt:lpstr>
      <vt:lpstr>Next Step</vt:lpstr>
      <vt:lpstr>Backup Slides</vt:lpstr>
      <vt:lpstr>PowerPoint Presentation</vt:lpstr>
      <vt:lpstr>Performance and Effectiveness of Current Transport</vt:lpstr>
      <vt:lpstr>General Space of Network-&gt;App Information Transport</vt:lpstr>
      <vt:lpstr>PowerPoint Presentation</vt:lpstr>
      <vt:lpstr>Transport and Pub/sub</vt:lpstr>
      <vt:lpstr>Additional Information about Transport Queue</vt:lpstr>
      <vt:lpstr>Negotiation</vt:lpstr>
    </vt:vector>
  </TitlesOfParts>
  <Manager/>
  <Company>Yale University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Yale FBO Communications</dc:title>
  <dc:subject/>
  <dc:creator>Patrick J. Lynch</dc:creator>
  <cp:keywords/>
  <dc:description/>
  <cp:lastModifiedBy>Microsoft Office User</cp:lastModifiedBy>
  <cp:revision>1390</cp:revision>
  <cp:lastPrinted>2022-07-26T02:55:34Z</cp:lastPrinted>
  <dcterms:modified xsi:type="dcterms:W3CDTF">2022-11-05T22:59:00Z</dcterms:modified>
  <cp:category/>
</cp:coreProperties>
</file>