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440" r:id="rId2"/>
    <p:sldId id="560" r:id="rId3"/>
    <p:sldId id="630" r:id="rId4"/>
    <p:sldId id="529" r:id="rId5"/>
    <p:sldId id="631" r:id="rId6"/>
    <p:sldId id="632" r:id="rId7"/>
    <p:sldId id="633" r:id="rId8"/>
    <p:sldId id="638" r:id="rId9"/>
    <p:sldId id="639" r:id="rId10"/>
    <p:sldId id="640" r:id="rId11"/>
    <p:sldId id="642" r:id="rId12"/>
    <p:sldId id="636" r:id="rId13"/>
    <p:sldId id="647" r:id="rId14"/>
    <p:sldId id="643" r:id="rId15"/>
    <p:sldId id="645" r:id="rId16"/>
    <p:sldId id="646" r:id="rId17"/>
    <p:sldId id="541" r:id="rId18"/>
    <p:sldId id="523" r:id="rId19"/>
    <p:sldId id="526" r:id="rId20"/>
    <p:sldId id="522" r:id="rId21"/>
    <p:sldId id="575" r:id="rId22"/>
    <p:sldId id="569" r:id="rId23"/>
    <p:sldId id="571" r:id="rId24"/>
    <p:sldId id="590" r:id="rId25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 baseline="-250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 baseline="-250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 baseline="-250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 baseline="-250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F6600"/>
    <a:srgbClr val="0F4D92"/>
    <a:srgbClr val="FFCC99"/>
    <a:srgbClr val="C5D1E0"/>
    <a:srgbClr val="F3F3F3"/>
    <a:srgbClr val="FF1D19"/>
    <a:srgbClr val="FF0000"/>
    <a:srgbClr val="8080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39"/>
    <p:restoredTop sz="94260" autoAdjust="0"/>
  </p:normalViewPr>
  <p:slideViewPr>
    <p:cSldViewPr snapToGrid="0">
      <p:cViewPr varScale="1">
        <p:scale>
          <a:sx n="92" d="100"/>
          <a:sy n="92" d="100"/>
        </p:scale>
        <p:origin x="888" y="19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effectLst>
                  <a:outerShdw blurRad="38100" dist="38100" dir="2700000" algn="tl">
                    <a:srgbClr val="DDDDDD"/>
                  </a:outerShdw>
                </a:effectLst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46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effectLst>
                  <a:outerShdw blurRad="38100" dist="38100" dir="2700000" algn="tl">
                    <a:srgbClr val="DDDDDD"/>
                  </a:outerShdw>
                </a:effectLst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46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effectLst>
                  <a:outerShdw blurRad="38100" dist="38100" dir="2700000" algn="tl">
                    <a:srgbClr val="DDDDDD"/>
                  </a:outerShdw>
                </a:effectLst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46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effectLst>
                  <a:outerShdw blurRad="38100" dist="38100" dir="2700000" algn="tl">
                    <a:srgbClr val="DDDDDD"/>
                  </a:outerShdw>
                </a:effectLst>
              </a:defRPr>
            </a:lvl1pPr>
          </a:lstStyle>
          <a:p>
            <a:pPr>
              <a:defRPr/>
            </a:pPr>
            <a:fld id="{5721E9F5-F346-4544-A173-003E47FC89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1274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baseline="0">
                <a:effectLst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baseline="0">
                <a:effectLst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baseline="0">
                <a:effectLst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baseline="0">
                <a:effectLst/>
              </a:defRPr>
            </a:lvl1pPr>
          </a:lstStyle>
          <a:p>
            <a:pPr>
              <a:defRPr/>
            </a:pPr>
            <a:fld id="{86487906-38C7-2948-8EF2-63BA3985CD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12778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5" charset="0"/>
        <a:ea typeface="ＭＳ Ｐゴシック" pitchFamily="-105" charset="-128"/>
        <a:cs typeface="ＭＳ Ｐゴシック" pitchFamily="-10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5" charset="0"/>
        <a:ea typeface="ＭＳ Ｐゴシック" pitchFamily="-10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5" charset="0"/>
        <a:ea typeface="ＭＳ Ｐゴシック" pitchFamily="-10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5" charset="0"/>
        <a:ea typeface="ＭＳ Ｐゴシック" pitchFamily="-10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5" charset="0"/>
        <a:ea typeface="ＭＳ Ｐゴシック" pitchFamily="-10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487906-38C7-2948-8EF2-63BA3985CDFF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6915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www.ietf.org</a:t>
            </a:r>
            <a:r>
              <a:rPr lang="en-US" dirty="0"/>
              <a:t>/archive/id/draft-schott-alto-new-transport-00.txt</a:t>
            </a:r>
          </a:p>
          <a:p>
            <a:r>
              <a:rPr lang="en-US" dirty="0"/>
              <a:t>https://</a:t>
            </a:r>
            <a:r>
              <a:rPr lang="en-US" dirty="0" err="1"/>
              <a:t>www.ietf.org</a:t>
            </a:r>
            <a:r>
              <a:rPr lang="en-US" dirty="0"/>
              <a:t>/archive/id/draft-ietf-alto-new-transport-01.txt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6487906-38C7-2948-8EF2-63BA3985CDFF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2754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669723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00056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25468" y="76200"/>
            <a:ext cx="2950633" cy="6248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218" y="76200"/>
            <a:ext cx="8655049" cy="6248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996771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91197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08059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68700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218" y="990600"/>
            <a:ext cx="5801783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1" y="990600"/>
            <a:ext cx="58039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11558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97318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6688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3597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3421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52482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499" y="85614"/>
            <a:ext cx="11416621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" dist="12700" dir="2700000" algn="ctr" rotWithShape="0">
              <a:srgbClr val="000000">
                <a:alpha val="25000"/>
              </a:srgb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Title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67217" y="990600"/>
            <a:ext cx="11808883" cy="53340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149" name="Straight Connector 6"/>
          <p:cNvCxnSpPr>
            <a:cxnSpLocks noChangeShapeType="1"/>
          </p:cNvCxnSpPr>
          <p:nvPr userDrawn="1"/>
        </p:nvCxnSpPr>
        <p:spPr bwMode="auto">
          <a:xfrm flipV="1">
            <a:off x="0" y="6416301"/>
            <a:ext cx="12192000" cy="17462"/>
          </a:xfrm>
          <a:prstGeom prst="line">
            <a:avLst/>
          </a:prstGeom>
          <a:noFill/>
          <a:ln w="50800" cmpd="dbl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5" name="TextBox 4"/>
          <p:cNvSpPr txBox="1"/>
          <p:nvPr userDrawn="1"/>
        </p:nvSpPr>
        <p:spPr>
          <a:xfrm>
            <a:off x="4729445" y="6500303"/>
            <a:ext cx="270619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aseline="0" dirty="0">
                <a:latin typeface="Arial" charset="0"/>
                <a:ea typeface="Arial" charset="0"/>
                <a:cs typeface="Arial" charset="0"/>
              </a:rPr>
              <a:t>IETF 114: ALTO New Protocol (Transport)</a:t>
            </a:r>
          </a:p>
        </p:txBody>
      </p:sp>
      <p:sp>
        <p:nvSpPr>
          <p:cNvPr id="11" name="Slide Number Placeholder 11"/>
          <p:cNvSpPr txBox="1">
            <a:spLocks/>
          </p:cNvSpPr>
          <p:nvPr userDrawn="1"/>
        </p:nvSpPr>
        <p:spPr>
          <a:xfrm>
            <a:off x="9501011" y="6578839"/>
            <a:ext cx="2540000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600" kern="1200" baseline="-250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 baseline="-25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 baseline="-25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 baseline="-25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 baseline="-25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defRPr/>
            </a:pPr>
            <a:fld id="{28174B04-4DAE-EB42-9616-9AE45265018B}" type="slidenum">
              <a:rPr lang="en-US" sz="1000" baseline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defRPr/>
              </a:pPr>
              <a:t>‹#›</a:t>
            </a:fld>
            <a:endParaRPr lang="en-US" sz="1000" baseline="0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F3F3F3"/>
          </a:solidFill>
          <a:latin typeface="Georgia" pitchFamily="-105" charset="0"/>
          <a:ea typeface="ＭＳ Ｐゴシック" pitchFamily="-105" charset="-128"/>
          <a:cs typeface="ＭＳ Ｐゴシック" pitchFamily="-105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F3F3F3"/>
          </a:solidFill>
          <a:latin typeface="Georgia" pitchFamily="-105" charset="0"/>
          <a:ea typeface="ＭＳ Ｐゴシック" pitchFamily="-105" charset="-128"/>
          <a:cs typeface="ＭＳ Ｐゴシック" pitchFamily="-105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F3F3F3"/>
          </a:solidFill>
          <a:latin typeface="Georgia" pitchFamily="-105" charset="0"/>
          <a:ea typeface="ＭＳ Ｐゴシック" pitchFamily="-105" charset="-128"/>
          <a:cs typeface="ＭＳ Ｐゴシック" pitchFamily="-105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F3F3F3"/>
          </a:solidFill>
          <a:latin typeface="Georgia" pitchFamily="-105" charset="0"/>
          <a:ea typeface="ＭＳ Ｐゴシック" pitchFamily="-105" charset="-128"/>
          <a:cs typeface="ＭＳ Ｐゴシック" pitchFamily="-105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rgbClr val="F3F3F3"/>
          </a:solidFill>
          <a:latin typeface="Georgia" pitchFamily="-105" charset="0"/>
          <a:ea typeface="ＭＳ Ｐゴシック" pitchFamily="-105" charset="-128"/>
          <a:cs typeface="ＭＳ Ｐゴシック" pitchFamily="-105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rgbClr val="F3F3F3"/>
          </a:solidFill>
          <a:latin typeface="Georgia" pitchFamily="-105" charset="0"/>
          <a:ea typeface="ＭＳ Ｐゴシック" pitchFamily="-105" charset="-128"/>
          <a:cs typeface="ＭＳ Ｐゴシック" pitchFamily="-105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rgbClr val="F3F3F3"/>
          </a:solidFill>
          <a:latin typeface="Georgia" pitchFamily="-105" charset="0"/>
          <a:ea typeface="ＭＳ Ｐゴシック" pitchFamily="-105" charset="-128"/>
          <a:cs typeface="ＭＳ Ｐゴシック" pitchFamily="-105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rgbClr val="F3F3F3"/>
          </a:solidFill>
          <a:latin typeface="Georgia" pitchFamily="-105" charset="0"/>
          <a:ea typeface="ＭＳ Ｐゴシック" pitchFamily="-105" charset="-128"/>
          <a:cs typeface="ＭＳ Ｐゴシック" pitchFamily="-105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6E7BBD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j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j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j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686868"/>
          </a:solidFill>
          <a:latin typeface="+mj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686868"/>
          </a:solidFill>
          <a:latin typeface="+mj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686868"/>
          </a:solidFill>
          <a:latin typeface="+mj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686868"/>
          </a:solidFill>
          <a:latin typeface="+mj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fc-editor.org/rfc/rfc9114.html#frame-max-push-id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4586" y="940190"/>
            <a:ext cx="8984973" cy="2447353"/>
          </a:xfrm>
        </p:spPr>
        <p:txBody>
          <a:bodyPr/>
          <a:lstStyle/>
          <a:p>
            <a:r>
              <a:rPr lang="en-US" sz="3600" dirty="0">
                <a:solidFill>
                  <a:srgbClr val="0F4D92"/>
                </a:solidFill>
                <a:latin typeface="Georgia" charset="0"/>
                <a:ea typeface="ＭＳ Ｐゴシック" charset="0"/>
                <a:cs typeface="ＭＳ Ｐゴシック" charset="0"/>
              </a:rPr>
              <a:t>ALTO over </a:t>
            </a:r>
            <a:r>
              <a:rPr lang="en-US" sz="3600">
                <a:solidFill>
                  <a:srgbClr val="0F4D92"/>
                </a:solidFill>
                <a:latin typeface="Georgia" charset="0"/>
                <a:ea typeface="ＭＳ Ｐゴシック" charset="0"/>
                <a:cs typeface="ＭＳ Ｐゴシック" charset="0"/>
              </a:rPr>
              <a:t>New Transport</a:t>
            </a:r>
            <a:br>
              <a:rPr lang="en-US" sz="3600" dirty="0">
                <a:solidFill>
                  <a:srgbClr val="0F4D92"/>
                </a:solidFill>
                <a:latin typeface="Georgia" charset="0"/>
                <a:ea typeface="ＭＳ Ｐゴシック" charset="0"/>
                <a:cs typeface="ＭＳ Ｐゴシック" charset="0"/>
              </a:rPr>
            </a:br>
            <a:r>
              <a:rPr lang="en-US" sz="2400" dirty="0"/>
              <a:t>draft-ietf-alto-new-transport-01</a:t>
            </a:r>
            <a:endParaRPr lang="en-US" sz="1800" dirty="0"/>
          </a:p>
        </p:txBody>
      </p:sp>
      <p:pic>
        <p:nvPicPr>
          <p:cNvPr id="4" name="Picture 2" descr="ietflogotrans">
            <a:extLst>
              <a:ext uri="{FF2B5EF4-FFF2-40B4-BE49-F238E27FC236}">
                <a16:creationId xmlns:a16="http://schemas.microsoft.com/office/drawing/2014/main" id="{73B0CDB3-2AB9-7B4E-AB32-C92C57DF39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0679" y="183270"/>
            <a:ext cx="2844800" cy="1513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7A91052B-AA6D-8240-B6F0-559BBB5695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48679" y="3185615"/>
            <a:ext cx="8534400" cy="175260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altLang="x-none" sz="2400" noProof="1">
                <a:ea typeface="ＭＳ Ｐゴシック" charset="-128"/>
              </a:rPr>
              <a:t>Roland Schott</a:t>
            </a:r>
            <a:endParaRPr lang="en-US" sz="2400" noProof="1"/>
          </a:p>
          <a:p>
            <a:pPr>
              <a:spcBef>
                <a:spcPts val="0"/>
              </a:spcBef>
            </a:pPr>
            <a:r>
              <a:rPr lang="en-US" sz="2400" noProof="1"/>
              <a:t>Y. Richard Yang</a:t>
            </a:r>
          </a:p>
          <a:p>
            <a:pPr>
              <a:spcBef>
                <a:spcPts val="0"/>
              </a:spcBef>
            </a:pPr>
            <a:r>
              <a:rPr lang="en-US" sz="2400" noProof="1"/>
              <a:t>Kai Gao</a:t>
            </a:r>
          </a:p>
          <a:p>
            <a:pPr>
              <a:spcBef>
                <a:spcPts val="0"/>
              </a:spcBef>
            </a:pPr>
            <a:r>
              <a:rPr lang="en-US" sz="2400" noProof="1"/>
              <a:t>Jensen Zhang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sz="2400" dirty="0"/>
              <a:t>July 26, 2022</a:t>
            </a:r>
          </a:p>
          <a:p>
            <a:pPr>
              <a:spcBef>
                <a:spcPts val="0"/>
              </a:spcBef>
            </a:pPr>
            <a:endParaRPr lang="en-US" sz="2400" dirty="0"/>
          </a:p>
          <a:p>
            <a:pPr>
              <a:spcBef>
                <a:spcPts val="0"/>
              </a:spcBef>
            </a:pPr>
            <a:r>
              <a:rPr lang="en-US" sz="2400" dirty="0"/>
              <a:t>IETF 114</a:t>
            </a:r>
          </a:p>
        </p:txBody>
      </p:sp>
    </p:spTree>
    <p:extLst>
      <p:ext uri="{BB962C8B-B14F-4D97-AF65-F5344CB8AC3E}">
        <p14:creationId xmlns:p14="http://schemas.microsoft.com/office/powerpoint/2010/main" val="14810270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D5149-405E-184A-A220-A93E4F1E7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499" y="85614"/>
            <a:ext cx="11416621" cy="904986"/>
          </a:xfrm>
        </p:spPr>
        <p:txBody>
          <a:bodyPr/>
          <a:lstStyle/>
          <a:p>
            <a:r>
              <a:rPr lang="en-US" sz="3200" dirty="0"/>
              <a:t>Discuss 1: Finalizing Op Mode: Client Pull/Server Push/</a:t>
            </a:r>
            <a:br>
              <a:rPr lang="en-US" sz="3200" dirty="0"/>
            </a:br>
            <a:r>
              <a:rPr lang="en-US" sz="3200" dirty="0"/>
              <a:t>Client Long Pull/Server 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5476A-A1FD-7E43-814F-A1D7BF2F03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217" y="990600"/>
            <a:ext cx="5745251" cy="5334000"/>
          </a:xfrm>
        </p:spPr>
        <p:txBody>
          <a:bodyPr/>
          <a:lstStyle/>
          <a:p>
            <a:r>
              <a:rPr lang="en-US" dirty="0"/>
              <a:t>Incremental push alternatives [MN review]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Client long pull</a:t>
            </a:r>
          </a:p>
          <a:p>
            <a:pPr lvl="2"/>
            <a:r>
              <a:rPr lang="en-US" dirty="0"/>
              <a:t>Allow request on </a:t>
            </a:r>
            <a:r>
              <a:rPr lang="en-US" dirty="0">
                <a:solidFill>
                  <a:srgbClr val="C00000"/>
                </a:solidFill>
              </a:rPr>
              <a:t>next </a:t>
            </a:r>
            <a:r>
              <a:rPr lang="en-US" dirty="0" err="1">
                <a:solidFill>
                  <a:srgbClr val="C00000"/>
                </a:solidFill>
              </a:rPr>
              <a:t>seq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number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889632-A5EB-EB4C-AF6C-28A06AD39B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499" y="3167742"/>
            <a:ext cx="5195733" cy="27958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C43253A-E96C-2040-83B7-8A396B9952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2310" y="3526971"/>
            <a:ext cx="4672040" cy="27976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2D88AC6-F5DE-3F4C-B152-49F5557FF0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1012" y="1181100"/>
            <a:ext cx="5428108" cy="285205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1B809DB-6B8D-3243-A555-C2395C317C9B}"/>
              </a:ext>
            </a:extLst>
          </p:cNvPr>
          <p:cNvSpPr txBox="1"/>
          <p:nvPr/>
        </p:nvSpPr>
        <p:spPr>
          <a:xfrm>
            <a:off x="10058403" y="5257801"/>
            <a:ext cx="52610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baseline="0" dirty="0">
                <a:solidFill>
                  <a:srgbClr val="C00000"/>
                </a:solidFill>
              </a:rPr>
              <a:t>104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085EB18-867E-0C44-BF72-75CEE27DDBE1}"/>
              </a:ext>
            </a:extLst>
          </p:cNvPr>
          <p:cNvSpPr/>
          <p:nvPr/>
        </p:nvSpPr>
        <p:spPr bwMode="auto">
          <a:xfrm>
            <a:off x="10058403" y="5257801"/>
            <a:ext cx="526106" cy="33855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-105" charset="0"/>
              <a:ea typeface="ＭＳ Ｐゴシック" pitchFamily="-105" charset="-128"/>
              <a:cs typeface="ＭＳ Ｐゴシック" pitchFamily="-105" charset="-128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41BFB1D-06BA-EF48-B150-532AADDDC721}"/>
              </a:ext>
            </a:extLst>
          </p:cNvPr>
          <p:cNvSpPr/>
          <p:nvPr/>
        </p:nvSpPr>
        <p:spPr bwMode="auto">
          <a:xfrm>
            <a:off x="7942426" y="2769865"/>
            <a:ext cx="526106" cy="338554"/>
          </a:xfrm>
          <a:prstGeom prst="rect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-105" charset="0"/>
              <a:ea typeface="ＭＳ Ｐゴシック" pitchFamily="-105" charset="-128"/>
              <a:cs typeface="ＭＳ Ｐゴシック" pitchFamily="-105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038599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5476A-A1FD-7E43-814F-A1D7BF2F03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217" y="990600"/>
            <a:ext cx="5858025" cy="5334000"/>
          </a:xfrm>
        </p:spPr>
        <p:txBody>
          <a:bodyPr/>
          <a:lstStyle/>
          <a:p>
            <a:r>
              <a:rPr lang="en-US" dirty="0"/>
              <a:t>Incremental push alternatives</a:t>
            </a:r>
          </a:p>
          <a:p>
            <a:pPr lvl="1"/>
            <a:r>
              <a:rPr lang="en-US" dirty="0"/>
              <a:t>Client long pull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Server </a:t>
            </a:r>
            <a:r>
              <a:rPr lang="en-US" b="1" dirty="0">
                <a:solidFill>
                  <a:srgbClr val="C00000"/>
                </a:solidFill>
              </a:rPr>
              <a:t>put [MN review]</a:t>
            </a:r>
          </a:p>
          <a:p>
            <a:pPr lvl="2"/>
            <a:r>
              <a:rPr lang="en-US" dirty="0"/>
              <a:t>Benefit:</a:t>
            </a:r>
          </a:p>
          <a:p>
            <a:pPr lvl="3"/>
            <a:r>
              <a:rPr lang="en-US" dirty="0"/>
              <a:t>Avoid “awkward” promise (current spec: MUST NOT cancel push promise)</a:t>
            </a:r>
          </a:p>
          <a:p>
            <a:pPr lvl="2"/>
            <a:r>
              <a:rPr lang="en-US" dirty="0"/>
              <a:t>Issue: semantics</a:t>
            </a:r>
          </a:p>
          <a:p>
            <a:pPr lvl="3"/>
            <a:r>
              <a:rPr lang="en-US" dirty="0"/>
              <a:t>Client conceptually is only a cache, not a persistent state replica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C66C804-580E-DC40-BDD5-57C8F73FB3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6078" y="795479"/>
            <a:ext cx="5173042" cy="5529121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F3C4EA19-3254-1E48-8B71-2DA8F378E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499" y="85614"/>
            <a:ext cx="11416621" cy="904986"/>
          </a:xfrm>
        </p:spPr>
        <p:txBody>
          <a:bodyPr/>
          <a:lstStyle/>
          <a:p>
            <a:r>
              <a:rPr lang="en-US" sz="3200" dirty="0"/>
              <a:t>Discuss 1: Finalizing Op Mode: Client Pull/Server Push/</a:t>
            </a:r>
            <a:br>
              <a:rPr lang="en-US" sz="3200" dirty="0"/>
            </a:br>
            <a:r>
              <a:rPr lang="en-US" sz="3200" dirty="0"/>
              <a:t>Client Long Pull/Server Put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7D1AFA1-C463-544B-9A26-9ED0F1900F78}"/>
              </a:ext>
            </a:extLst>
          </p:cNvPr>
          <p:cNvCxnSpPr/>
          <p:nvPr/>
        </p:nvCxnSpPr>
        <p:spPr bwMode="auto">
          <a:xfrm>
            <a:off x="6466114" y="1453244"/>
            <a:ext cx="1485900" cy="0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8170AE2-7CC6-C14F-BAFA-B7DD8F73B2C7}"/>
              </a:ext>
            </a:extLst>
          </p:cNvPr>
          <p:cNvCxnSpPr/>
          <p:nvPr/>
        </p:nvCxnSpPr>
        <p:spPr bwMode="auto">
          <a:xfrm>
            <a:off x="7021286" y="1975757"/>
            <a:ext cx="18288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0BB22DE-A9BC-8747-AD16-E918BA470A76}"/>
              </a:ext>
            </a:extLst>
          </p:cNvPr>
          <p:cNvSpPr txBox="1"/>
          <p:nvPr/>
        </p:nvSpPr>
        <p:spPr>
          <a:xfrm>
            <a:off x="8449976" y="226743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aseline="0" dirty="0">
                <a:solidFill>
                  <a:srgbClr val="C00000"/>
                </a:solidFill>
              </a:rPr>
              <a:t>PUT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18D221B-397F-084B-BEF1-BFF7B29D0DDF}"/>
              </a:ext>
            </a:extLst>
          </p:cNvPr>
          <p:cNvCxnSpPr>
            <a:endCxn id="9" idx="1"/>
          </p:cNvCxnSpPr>
          <p:nvPr/>
        </p:nvCxnSpPr>
        <p:spPr bwMode="auto">
          <a:xfrm flipV="1">
            <a:off x="8082643" y="2452103"/>
            <a:ext cx="367333" cy="4616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6102619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B2B10DF-0882-864D-83BC-B0B49A304627}"/>
              </a:ext>
            </a:extLst>
          </p:cNvPr>
          <p:cNvCxnSpPr>
            <a:cxnSpLocks/>
          </p:cNvCxnSpPr>
          <p:nvPr/>
        </p:nvCxnSpPr>
        <p:spPr>
          <a:xfrm flipV="1">
            <a:off x="7028941" y="3274070"/>
            <a:ext cx="6126446" cy="277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7FE4650-E1C6-C84F-9370-4E51E91CE0C0}"/>
              </a:ext>
            </a:extLst>
          </p:cNvPr>
          <p:cNvSpPr txBox="1"/>
          <p:nvPr/>
        </p:nvSpPr>
        <p:spPr>
          <a:xfrm>
            <a:off x="10520171" y="174501"/>
            <a:ext cx="15925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aseline="0" dirty="0"/>
              <a:t>App/ALTO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986BFA-3007-D645-969E-47B7CC3534D9}"/>
              </a:ext>
            </a:extLst>
          </p:cNvPr>
          <p:cNvSpPr txBox="1"/>
          <p:nvPr/>
        </p:nvSpPr>
        <p:spPr>
          <a:xfrm>
            <a:off x="10668171" y="3289868"/>
            <a:ext cx="15183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aseline="0" dirty="0"/>
              <a:t>HTTP/2-3</a:t>
            </a:r>
            <a:br>
              <a:rPr lang="en-US" baseline="0" dirty="0"/>
            </a:br>
            <a:r>
              <a:rPr lang="en-US" baseline="0" dirty="0"/>
              <a:t>server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47E29DD-BEFF-324F-B71C-65653B61F6D3}"/>
              </a:ext>
            </a:extLst>
          </p:cNvPr>
          <p:cNvSpPr/>
          <p:nvPr/>
        </p:nvSpPr>
        <p:spPr>
          <a:xfrm>
            <a:off x="7510027" y="1095329"/>
            <a:ext cx="691955" cy="6697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aseline="0" dirty="0"/>
              <a:t>R1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453F00C-2011-DA4E-AE02-5EBA85875D18}"/>
              </a:ext>
            </a:extLst>
          </p:cNvPr>
          <p:cNvCxnSpPr>
            <a:cxnSpLocks/>
            <a:stCxn id="8" idx="6"/>
            <a:endCxn id="39" idx="2"/>
          </p:cNvCxnSpPr>
          <p:nvPr/>
        </p:nvCxnSpPr>
        <p:spPr>
          <a:xfrm>
            <a:off x="8201982" y="1430181"/>
            <a:ext cx="1126119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7E8A283-4707-814F-A511-0578E9F70A66}"/>
              </a:ext>
            </a:extLst>
          </p:cNvPr>
          <p:cNvSpPr txBox="1"/>
          <p:nvPr/>
        </p:nvSpPr>
        <p:spPr>
          <a:xfrm>
            <a:off x="129668" y="1824496"/>
            <a:ext cx="663886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aseline="0" dirty="0"/>
              <a:t>Design 1: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aseline="0" dirty="0"/>
              <a:t>ALTO specifies only: mapping each Ri to an independent HTTP/2-3 stream; HTTP does scheduling.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aseline="0" dirty="0"/>
              <a:t>Issue: HTTP could schedule R4, then R3, then R2 and then R1 in transmitting order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5123755-5E5C-2641-B4CD-10FB49D40923}"/>
              </a:ext>
            </a:extLst>
          </p:cNvPr>
          <p:cNvSpPr txBox="1"/>
          <p:nvPr/>
        </p:nvSpPr>
        <p:spPr>
          <a:xfrm>
            <a:off x="46739" y="3274070"/>
            <a:ext cx="680446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aseline="0" dirty="0"/>
              <a:t>Design 2: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aseline="0" dirty="0"/>
              <a:t>ALTO specifies that server submits to the HTTP transport in DAG order: submit Ri only when what Ri depends on are finished: R1; R2/R3, R4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aseline="0" dirty="0"/>
              <a:t>Issue: Sliding window is large and transport can fit R1/R2/R/R4 into a single window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AFD7D21A-9AC0-A347-B6B7-68517814BC8B}"/>
              </a:ext>
            </a:extLst>
          </p:cNvPr>
          <p:cNvSpPr/>
          <p:nvPr/>
        </p:nvSpPr>
        <p:spPr>
          <a:xfrm>
            <a:off x="9328101" y="1095329"/>
            <a:ext cx="691955" cy="6697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aseline="0" dirty="0"/>
              <a:t>R2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9EA2949-B7DE-7F42-B3BF-D8AD4F22FCDC}"/>
              </a:ext>
            </a:extLst>
          </p:cNvPr>
          <p:cNvSpPr txBox="1"/>
          <p:nvPr/>
        </p:nvSpPr>
        <p:spPr>
          <a:xfrm>
            <a:off x="7126408" y="683543"/>
            <a:ext cx="15311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aseline="0" dirty="0"/>
              <a:t>network map 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CDE503A-2014-6745-8D67-177AE118ADF3}"/>
              </a:ext>
            </a:extLst>
          </p:cNvPr>
          <p:cNvSpPr txBox="1"/>
          <p:nvPr/>
        </p:nvSpPr>
        <p:spPr>
          <a:xfrm>
            <a:off x="9390679" y="683845"/>
            <a:ext cx="22621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aseline="0" dirty="0"/>
              <a:t>network map 1 patch 1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2D864F8A-AD19-6141-BF14-47D8E370BF01}"/>
              </a:ext>
            </a:extLst>
          </p:cNvPr>
          <p:cNvSpPr/>
          <p:nvPr/>
        </p:nvSpPr>
        <p:spPr>
          <a:xfrm>
            <a:off x="7856004" y="2175909"/>
            <a:ext cx="691955" cy="6697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aseline="0" dirty="0"/>
              <a:t>R3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8E82D35-60C5-8246-958A-93901E1B64EF}"/>
              </a:ext>
            </a:extLst>
          </p:cNvPr>
          <p:cNvSpPr txBox="1"/>
          <p:nvPr/>
        </p:nvSpPr>
        <p:spPr>
          <a:xfrm>
            <a:off x="7122791" y="2812762"/>
            <a:ext cx="11897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aseline="0" dirty="0"/>
              <a:t>cost map 1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CBDA70B7-DF00-B246-B3A9-E397BC56C377}"/>
              </a:ext>
            </a:extLst>
          </p:cNvPr>
          <p:cNvSpPr/>
          <p:nvPr/>
        </p:nvSpPr>
        <p:spPr>
          <a:xfrm>
            <a:off x="9655525" y="2175909"/>
            <a:ext cx="691955" cy="6697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aseline="0" dirty="0"/>
              <a:t>R4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803F282-01C0-F340-9C84-C67A2867B27F}"/>
              </a:ext>
            </a:extLst>
          </p:cNvPr>
          <p:cNvCxnSpPr>
            <a:cxnSpLocks/>
            <a:stCxn id="8" idx="4"/>
            <a:endCxn id="42" idx="1"/>
          </p:cNvCxnSpPr>
          <p:nvPr/>
        </p:nvCxnSpPr>
        <p:spPr>
          <a:xfrm>
            <a:off x="7856005" y="1765032"/>
            <a:ext cx="101333" cy="508953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0D48A98-5F8C-9342-8E59-AD50335B848B}"/>
              </a:ext>
            </a:extLst>
          </p:cNvPr>
          <p:cNvCxnSpPr>
            <a:cxnSpLocks/>
            <a:stCxn id="42" idx="6"/>
            <a:endCxn id="44" idx="2"/>
          </p:cNvCxnSpPr>
          <p:nvPr/>
        </p:nvCxnSpPr>
        <p:spPr>
          <a:xfrm>
            <a:off x="8547959" y="2510761"/>
            <a:ext cx="1107566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5BD3D7E6-F05E-244A-8748-24585C75F550}"/>
              </a:ext>
            </a:extLst>
          </p:cNvPr>
          <p:cNvSpPr txBox="1"/>
          <p:nvPr/>
        </p:nvSpPr>
        <p:spPr>
          <a:xfrm>
            <a:off x="9555214" y="2840159"/>
            <a:ext cx="19207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aseline="0" dirty="0"/>
              <a:t>cost map 1 patch 1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8620A521-6F08-8644-AD8B-92F4038969B7}"/>
              </a:ext>
            </a:extLst>
          </p:cNvPr>
          <p:cNvSpPr/>
          <p:nvPr/>
        </p:nvSpPr>
        <p:spPr>
          <a:xfrm>
            <a:off x="7799091" y="3915893"/>
            <a:ext cx="691955" cy="6697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aseline="0" dirty="0"/>
              <a:t>R1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84957F44-77AC-EC45-9C58-2E4C7BFF9A09}"/>
              </a:ext>
            </a:extLst>
          </p:cNvPr>
          <p:cNvSpPr/>
          <p:nvPr/>
        </p:nvSpPr>
        <p:spPr>
          <a:xfrm>
            <a:off x="9617165" y="3915893"/>
            <a:ext cx="691955" cy="6697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aseline="0" dirty="0"/>
              <a:t>R2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758D70B9-52AA-964C-BAE4-33818F33104F}"/>
              </a:ext>
            </a:extLst>
          </p:cNvPr>
          <p:cNvSpPr/>
          <p:nvPr/>
        </p:nvSpPr>
        <p:spPr>
          <a:xfrm>
            <a:off x="8145068" y="4996473"/>
            <a:ext cx="691955" cy="6697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aseline="0" dirty="0"/>
              <a:t>R3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C62F6B4B-D30B-6149-9728-AEB3C71B1C55}"/>
              </a:ext>
            </a:extLst>
          </p:cNvPr>
          <p:cNvSpPr/>
          <p:nvPr/>
        </p:nvSpPr>
        <p:spPr>
          <a:xfrm>
            <a:off x="9944589" y="4996473"/>
            <a:ext cx="691955" cy="6697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aseline="0" dirty="0"/>
              <a:t>R4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B95509-1BE9-1E4F-8290-9BC5AC910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216" y="174501"/>
            <a:ext cx="6539856" cy="1665989"/>
          </a:xfrm>
        </p:spPr>
        <p:txBody>
          <a:bodyPr/>
          <a:lstStyle/>
          <a:p>
            <a:pPr algn="l"/>
            <a:r>
              <a:rPr lang="en-US" sz="3200" dirty="0"/>
              <a:t>Discuss 2: How Much to Specify Ordering Control: Transport-Aware of App Semantics [MN, MT, SD reviews]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23E8C01-76C2-A348-AB36-9180F26D5E19}"/>
              </a:ext>
            </a:extLst>
          </p:cNvPr>
          <p:cNvSpPr txBox="1"/>
          <p:nvPr/>
        </p:nvSpPr>
        <p:spPr>
          <a:xfrm>
            <a:off x="46739" y="5028396"/>
            <a:ext cx="68044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aseline="0" dirty="0"/>
              <a:t>Design 3: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aseline="0" dirty="0"/>
              <a:t>ALTO indicates the dependencies to HTTP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aseline="0" dirty="0"/>
              <a:t>Issue: HTTP client can indicate a parent in </a:t>
            </a:r>
            <a:r>
              <a:rPr lang="en-US" sz="1800" baseline="0" dirty="0" err="1"/>
              <a:t>req</a:t>
            </a:r>
            <a:r>
              <a:rPr lang="en-US" sz="1800" baseline="0" dirty="0"/>
              <a:t> header, but this is signaling from client to server; what we need are (1) app signaling to HTTP server, (2) multiple dependencies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B871566-2EE0-F042-82F7-7D0E590A7AFF}"/>
              </a:ext>
            </a:extLst>
          </p:cNvPr>
          <p:cNvCxnSpPr>
            <a:cxnSpLocks/>
          </p:cNvCxnSpPr>
          <p:nvPr/>
        </p:nvCxnSpPr>
        <p:spPr>
          <a:xfrm>
            <a:off x="9788221" y="1705155"/>
            <a:ext cx="101333" cy="508953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own Arrow 2">
            <a:extLst>
              <a:ext uri="{FF2B5EF4-FFF2-40B4-BE49-F238E27FC236}">
                <a16:creationId xmlns:a16="http://schemas.microsoft.com/office/drawing/2014/main" id="{DB44173F-9785-0449-B728-D310E8355A3D}"/>
              </a:ext>
            </a:extLst>
          </p:cNvPr>
          <p:cNvSpPr/>
          <p:nvPr/>
        </p:nvSpPr>
        <p:spPr bwMode="auto">
          <a:xfrm>
            <a:off x="8543448" y="3039129"/>
            <a:ext cx="815817" cy="550461"/>
          </a:xfrm>
          <a:prstGeom prst="downArrow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-105" charset="0"/>
              <a:ea typeface="ＭＳ Ｐゴシック" pitchFamily="-105" charset="-128"/>
              <a:cs typeface="ＭＳ Ｐゴシック" pitchFamily="-105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357369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08013-AD59-9544-8640-DC07B600A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  3: How/Whether to Specify Settings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255B1-2543-DB49-A198-6D04D4F58B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Current draft allows client to specify two (HTTP/2) control knobs on server behaviors</a:t>
            </a:r>
          </a:p>
          <a:p>
            <a:pPr lvl="1"/>
            <a:r>
              <a:rPr lang="en-US" sz="2400" dirty="0"/>
              <a:t>0x02     SETTINGS_ENABLE_PUSH (a BCP14 “MUST”)</a:t>
            </a:r>
          </a:p>
          <a:p>
            <a:pPr lvl="1"/>
            <a:r>
              <a:rPr lang="en-US" sz="2400" dirty="0"/>
              <a:t>0x03     SETTINGS_MAX_CONCURRENT_STREAMS (a BCP14 “must”)</a:t>
            </a:r>
          </a:p>
          <a:p>
            <a:r>
              <a:rPr lang="en-US" sz="2800" dirty="0"/>
              <a:t>HTTP/3 changed these settings (RFC9114) [SD review]</a:t>
            </a:r>
          </a:p>
          <a:p>
            <a:pPr lvl="1"/>
            <a:r>
              <a:rPr lang="en-US" sz="2400" dirty="0"/>
              <a:t>SETTINGS_ENABLE_PUSH (0x02):This is removed in favor of the </a:t>
            </a:r>
            <a:r>
              <a:rPr lang="en-US" sz="2400" dirty="0">
                <a:hlinkClick r:id="rId2"/>
              </a:rPr>
              <a:t>MAX_PUSH_ID</a:t>
            </a:r>
            <a:r>
              <a:rPr lang="en-US" sz="2400" dirty="0"/>
              <a:t> frame, which provides a more granular control over server push. Specifying a setting with the identifier 0x02 is HTTP/3 error.</a:t>
            </a:r>
          </a:p>
          <a:p>
            <a:pPr lvl="1"/>
            <a:r>
              <a:rPr lang="en-US" sz="2400" dirty="0"/>
              <a:t>SETTINGS_MAX_CONCURRENT_STREAMS (0x03):QUIC controls the largest open stream ID as part of its flow-control logic. Specifying it is HTTP/3 error</a:t>
            </a:r>
          </a:p>
          <a:p>
            <a:r>
              <a:rPr lang="en-US" sz="2800" dirty="0"/>
              <a:t>Discussion: (1) </a:t>
            </a:r>
            <a:r>
              <a:rPr lang="en-US" sz="2400" dirty="0"/>
              <a:t>remove them in the spec and discuss them in operations; (2) specify generic requirements statement</a:t>
            </a:r>
          </a:p>
        </p:txBody>
      </p:sp>
    </p:spTree>
    <p:extLst>
      <p:ext uri="{BB962C8B-B14F-4D97-AF65-F5344CB8AC3E}">
        <p14:creationId xmlns:p14="http://schemas.microsoft.com/office/powerpoint/2010/main" val="928918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9ADC7-8D53-F64D-B3D8-ACAE64112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 4: Examples using HTTP/1.1 or Later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617CB-AFD9-A949-AE54-88F6F661AA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217" y="990600"/>
            <a:ext cx="6548899" cy="5334000"/>
          </a:xfrm>
        </p:spPr>
        <p:txBody>
          <a:bodyPr/>
          <a:lstStyle/>
          <a:p>
            <a:r>
              <a:rPr lang="en-US" sz="2400" dirty="0"/>
              <a:t>Initial draft used HTTP/1.1; then switched to 1.1+2; current draft is only HTTP/2</a:t>
            </a:r>
          </a:p>
          <a:p>
            <a:r>
              <a:rPr lang="en-US" sz="2400" dirty="0"/>
              <a:t>Style guide recommends using HTTP/1.1 but if we want to specify more control, we need a way to specify them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900FA8-4198-474E-9983-425B270BD6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1" y="3412670"/>
            <a:ext cx="5170714" cy="258535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0E1D4AA-D5C6-9842-AF83-9B0DBA7C9E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6116" y="1036864"/>
            <a:ext cx="5475884" cy="524147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2A38F46-56E0-BF48-9211-575515B37839}"/>
              </a:ext>
            </a:extLst>
          </p:cNvPr>
          <p:cNvSpPr/>
          <p:nvPr/>
        </p:nvSpPr>
        <p:spPr bwMode="auto">
          <a:xfrm>
            <a:off x="6716116" y="990600"/>
            <a:ext cx="4583255" cy="33201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-105" charset="0"/>
              <a:ea typeface="ＭＳ Ｐゴシック" pitchFamily="-105" charset="-128"/>
              <a:cs typeface="ＭＳ Ｐゴシック" pitchFamily="-105" charset="-128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469BC5F-44A8-5D48-A2FF-C80634D682D2}"/>
              </a:ext>
            </a:extLst>
          </p:cNvPr>
          <p:cNvSpPr/>
          <p:nvPr/>
        </p:nvSpPr>
        <p:spPr bwMode="auto">
          <a:xfrm>
            <a:off x="6868516" y="1616533"/>
            <a:ext cx="4583255" cy="33201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-105" charset="0"/>
              <a:ea typeface="ＭＳ Ｐゴシック" pitchFamily="-105" charset="-128"/>
              <a:cs typeface="ＭＳ Ｐゴシック" pitchFamily="-105" charset="-128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AB71B91-CD17-4C49-91AF-BEE40D2B4833}"/>
              </a:ext>
            </a:extLst>
          </p:cNvPr>
          <p:cNvSpPr/>
          <p:nvPr/>
        </p:nvSpPr>
        <p:spPr bwMode="auto">
          <a:xfrm>
            <a:off x="6759656" y="3320143"/>
            <a:ext cx="4583255" cy="33201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-105" charset="0"/>
              <a:ea typeface="ＭＳ Ｐゴシック" pitchFamily="-105" charset="-128"/>
              <a:cs typeface="ＭＳ Ｐゴシック" pitchFamily="-105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45106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81949-996D-D049-81C8-9376892CD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 5: Media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22EF9B-6E12-8F41-8884-37F7D948A2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Finalize media type: a single media type (application/</a:t>
            </a:r>
            <a:r>
              <a:rPr lang="en-US" dirty="0" err="1"/>
              <a:t>alto-transport+json</a:t>
            </a:r>
            <a:r>
              <a:rPr lang="en-US" dirty="0"/>
              <a:t>) to encode all new data items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2029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577B1-098E-944D-BCBF-B2CD4E6EB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1BE0D5-107B-3744-BC41-4A0E0CA141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authors will submit a new version as soon as the WG makes the decisions on Discuss 1-5 (in two weeks if possible)</a:t>
            </a:r>
          </a:p>
          <a:p>
            <a:pPr lvl="1"/>
            <a:r>
              <a:rPr lang="en-US" dirty="0"/>
              <a:t>Discuss 1.1 Allow client long pull</a:t>
            </a:r>
          </a:p>
          <a:p>
            <a:pPr lvl="1"/>
            <a:r>
              <a:rPr lang="en-US" dirty="0"/>
              <a:t>Discuss 1.2 Server push promise -&gt; server put | + server put</a:t>
            </a:r>
          </a:p>
          <a:p>
            <a:pPr lvl="1"/>
            <a:r>
              <a:rPr lang="en-US" dirty="0"/>
              <a:t>Discuss 2: How much to specify ordering control: how much transport-awareness of app semantics</a:t>
            </a:r>
          </a:p>
          <a:p>
            <a:pPr lvl="1"/>
            <a:r>
              <a:rPr lang="en-US" dirty="0"/>
              <a:t>Discuss 3: How/whether to specify settings </a:t>
            </a:r>
          </a:p>
          <a:p>
            <a:pPr lvl="1"/>
            <a:r>
              <a:rPr lang="en-US" dirty="0"/>
              <a:t>Discuss 4: Examples using HTTP/1.1 or HTTP/2</a:t>
            </a:r>
          </a:p>
          <a:p>
            <a:pPr lvl="1"/>
            <a:r>
              <a:rPr lang="en-US" dirty="0"/>
              <a:t>Discuss 5: Media type comments</a:t>
            </a:r>
          </a:p>
        </p:txBody>
      </p:sp>
    </p:spTree>
    <p:extLst>
      <p:ext uri="{BB962C8B-B14F-4D97-AF65-F5344CB8AC3E}">
        <p14:creationId xmlns:p14="http://schemas.microsoft.com/office/powerpoint/2010/main" val="13056700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0E2ADA-AF22-5A4A-95B3-72344E0BC9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Backup Slides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9B3792A-3503-D448-8B20-7CE4929C81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4279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A8385-022E-8642-99FE-E20FA72EA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9F5E1ED-F500-8B4F-8003-9CD57B2366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9556360"/>
              </p:ext>
            </p:extLst>
          </p:nvPr>
        </p:nvGraphicFramePr>
        <p:xfrm>
          <a:off x="81054" y="85613"/>
          <a:ext cx="12110946" cy="60901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9959">
                  <a:extLst>
                    <a:ext uri="{9D8B030D-6E8A-4147-A177-3AD203B41FA5}">
                      <a16:colId xmlns:a16="http://schemas.microsoft.com/office/drawing/2014/main" val="3129874548"/>
                    </a:ext>
                  </a:extLst>
                </a:gridCol>
                <a:gridCol w="3162737">
                  <a:extLst>
                    <a:ext uri="{9D8B030D-6E8A-4147-A177-3AD203B41FA5}">
                      <a16:colId xmlns:a16="http://schemas.microsoft.com/office/drawing/2014/main" val="182147399"/>
                    </a:ext>
                  </a:extLst>
                </a:gridCol>
                <a:gridCol w="2753627">
                  <a:extLst>
                    <a:ext uri="{9D8B030D-6E8A-4147-A177-3AD203B41FA5}">
                      <a16:colId xmlns:a16="http://schemas.microsoft.com/office/drawing/2014/main" val="4223205053"/>
                    </a:ext>
                  </a:extLst>
                </a:gridCol>
                <a:gridCol w="1290271">
                  <a:extLst>
                    <a:ext uri="{9D8B030D-6E8A-4147-A177-3AD203B41FA5}">
                      <a16:colId xmlns:a16="http://schemas.microsoft.com/office/drawing/2014/main" val="1094737802"/>
                    </a:ext>
                  </a:extLst>
                </a:gridCol>
                <a:gridCol w="1652176">
                  <a:extLst>
                    <a:ext uri="{9D8B030D-6E8A-4147-A177-3AD203B41FA5}">
                      <a16:colId xmlns:a16="http://schemas.microsoft.com/office/drawing/2014/main" val="3361835384"/>
                    </a:ext>
                  </a:extLst>
                </a:gridCol>
                <a:gridCol w="1652176">
                  <a:extLst>
                    <a:ext uri="{9D8B030D-6E8A-4147-A177-3AD203B41FA5}">
                      <a16:colId xmlns:a16="http://schemas.microsoft.com/office/drawing/2014/main" val="3349011715"/>
                    </a:ext>
                  </a:extLst>
                </a:gridCol>
              </a:tblGrid>
              <a:tr h="280147">
                <a:tc>
                  <a:txBody>
                    <a:bodyPr/>
                    <a:lstStyle/>
                    <a:p>
                      <a:r>
                        <a:rPr lang="en-US" sz="1200" dirty="0"/>
                        <a:t>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Type (Out if not labeled)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Core Information Structures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Main Size Var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Stability Expectation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Incremental Changes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0721509"/>
                  </a:ext>
                </a:extLst>
              </a:tr>
              <a:tr h="447197">
                <a:tc>
                  <a:txBody>
                    <a:bodyPr/>
                    <a:lstStyle/>
                    <a:p>
                      <a:r>
                        <a:rPr lang="en-US" sz="1200" dirty="0"/>
                        <a:t>Information Resource Directory [RFC7285]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application/</a:t>
                      </a:r>
                      <a:r>
                        <a:rPr lang="en-US" sz="1200" dirty="0" err="1"/>
                        <a:t>alto-directory+json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Key-value store; Delegation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#resources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Add/delete resources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9332463"/>
                  </a:ext>
                </a:extLst>
              </a:tr>
              <a:tr h="447197">
                <a:tc>
                  <a:txBody>
                    <a:bodyPr/>
                    <a:lstStyle/>
                    <a:p>
                      <a:r>
                        <a:rPr lang="en-US" sz="1200" dirty="0"/>
                        <a:t>Network Map [RFC7285]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application/</a:t>
                      </a:r>
                      <a:r>
                        <a:rPr lang="en-US" sz="1200" dirty="0" err="1"/>
                        <a:t>alto-networkmap+json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Key-value store: </a:t>
                      </a:r>
                      <a:r>
                        <a:rPr lang="en-US" sz="1200" dirty="0" err="1"/>
                        <a:t>pid</a:t>
                      </a:r>
                      <a:r>
                        <a:rPr lang="en-US" sz="1200" dirty="0"/>
                        <a:t> -&gt; </a:t>
                      </a:r>
                      <a:r>
                        <a:rPr lang="en-US" sz="1200" dirty="0" err="1"/>
                        <a:t>addrType</a:t>
                      </a:r>
                      <a:r>
                        <a:rPr lang="en-US" sz="1200" dirty="0"/>
                        <a:t> -&gt; array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#CIDRs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Add/delete CIDR from </a:t>
                      </a:r>
                      <a:r>
                        <a:rPr lang="en-US" sz="1200" dirty="0" err="1"/>
                        <a:t>pid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9645458"/>
                  </a:ext>
                </a:extLst>
              </a:tr>
              <a:tr h="626076">
                <a:tc>
                  <a:txBody>
                    <a:bodyPr/>
                    <a:lstStyle/>
                    <a:p>
                      <a:r>
                        <a:rPr lang="en-US" sz="1200" dirty="0"/>
                        <a:t>Cost Map [RFC7285]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application/</a:t>
                      </a:r>
                      <a:r>
                        <a:rPr lang="en-US" sz="1200" dirty="0" err="1"/>
                        <a:t>alto-costmap+json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Key-value store: </a:t>
                      </a:r>
                      <a:r>
                        <a:rPr lang="en-US" sz="1200" dirty="0" err="1"/>
                        <a:t>srcPID</a:t>
                      </a:r>
                      <a:r>
                        <a:rPr lang="en-US" sz="1200" dirty="0"/>
                        <a:t> -&gt; </a:t>
                      </a:r>
                      <a:r>
                        <a:rPr lang="en-US" sz="1200" dirty="0" err="1"/>
                        <a:t>dstPID</a:t>
                      </a:r>
                      <a:r>
                        <a:rPr lang="en-US" sz="1200" dirty="0"/>
                        <a:t> -&gt; value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Depend on network 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#SRCPID * #DSTPID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More dynamic than network 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Update cost map entries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7378613"/>
                  </a:ext>
                </a:extLst>
              </a:tr>
              <a:tr h="608364">
                <a:tc>
                  <a:txBody>
                    <a:bodyPr/>
                    <a:lstStyle/>
                    <a:p>
                      <a:r>
                        <a:rPr lang="en-US" sz="1200" dirty="0"/>
                        <a:t>Filtered Map Services [RFC7285]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In: application/</a:t>
                      </a:r>
                      <a:r>
                        <a:rPr lang="en-US" sz="1200" dirty="0" err="1"/>
                        <a:t>alto-networkmapfilter+json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Out: application/</a:t>
                      </a:r>
                      <a:r>
                        <a:rPr lang="en-US" sz="1200" dirty="0" err="1"/>
                        <a:t>alto-costmapfilter+json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In: selected </a:t>
                      </a:r>
                      <a:r>
                        <a:rPr lang="en-US" sz="1200" dirty="0" err="1"/>
                        <a:t>srcPID</a:t>
                      </a:r>
                      <a:r>
                        <a:rPr lang="en-US" sz="1200" dirty="0"/>
                        <a:t>, </a:t>
                      </a:r>
                      <a:r>
                        <a:rPr lang="en-US" sz="1200" dirty="0" err="1"/>
                        <a:t>dstPID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Key-value store: </a:t>
                      </a:r>
                      <a:r>
                        <a:rPr lang="en-US" sz="1200" dirty="0" err="1"/>
                        <a:t>srcPID</a:t>
                      </a:r>
                      <a:r>
                        <a:rPr lang="en-US" sz="1200" dirty="0"/>
                        <a:t> -&gt; </a:t>
                      </a:r>
                      <a:r>
                        <a:rPr lang="en-US" sz="1200" dirty="0" err="1"/>
                        <a:t>dstPID</a:t>
                      </a:r>
                      <a:r>
                        <a:rPr lang="en-US" sz="1200" dirty="0"/>
                        <a:t> -&gt; value</a:t>
                      </a:r>
                    </a:p>
                    <a:p>
                      <a:r>
                        <a:rPr lang="en-US" sz="1200" dirty="0"/>
                        <a:t>Depend on network 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Filtered #SRCPID * #DSTPID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More dynamic than network 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Update cost map entries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328447"/>
                  </a:ext>
                </a:extLst>
              </a:tr>
              <a:tr h="794767">
                <a:tc>
                  <a:txBody>
                    <a:bodyPr/>
                    <a:lstStyle/>
                    <a:p>
                      <a:r>
                        <a:rPr lang="en-US" sz="1200" dirty="0"/>
                        <a:t>Endpoint Property Service [RFC7285]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In: application/</a:t>
                      </a:r>
                      <a:r>
                        <a:rPr lang="en-US" sz="12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alto-endpointpropparams+json</a:t>
                      </a:r>
                      <a:b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Out: application/</a:t>
                      </a:r>
                      <a:r>
                        <a:rPr lang="en-US" sz="12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alto-endpointprop+json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In: </a:t>
                      </a:r>
                      <a:r>
                        <a:rPr lang="en-US" sz="1200" dirty="0" err="1"/>
                        <a:t>addr</a:t>
                      </a:r>
                      <a:r>
                        <a:rPr lang="en-US" sz="1200" dirty="0"/>
                        <a:t> + prop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Key-value store: </a:t>
                      </a:r>
                      <a:r>
                        <a:rPr lang="en-US" sz="1200" dirty="0" err="1"/>
                        <a:t>addr</a:t>
                      </a:r>
                      <a:r>
                        <a:rPr lang="en-US" sz="1200" dirty="0"/>
                        <a:t> -&gt; prop -&gt; value</a:t>
                      </a:r>
                      <a:br>
                        <a:rPr lang="en-US" sz="1200" dirty="0"/>
                      </a:b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#</a:t>
                      </a:r>
                      <a:r>
                        <a:rPr lang="en-US" sz="1200" dirty="0" err="1"/>
                        <a:t>addr</a:t>
                      </a:r>
                      <a:r>
                        <a:rPr lang="en-US" sz="1200" dirty="0"/>
                        <a:t> * #prop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Depend on property, can be dynamic or stable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Update property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5812805"/>
                  </a:ext>
                </a:extLst>
              </a:tr>
              <a:tr h="606077">
                <a:tc>
                  <a:txBody>
                    <a:bodyPr/>
                    <a:lstStyle/>
                    <a:p>
                      <a:r>
                        <a:rPr lang="en-US" sz="1200" dirty="0"/>
                        <a:t>Endpoint Cost Service [RFC7285]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In: application/</a:t>
                      </a:r>
                      <a:r>
                        <a:rPr lang="en-US" sz="12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alto-endpointcostparams+json</a:t>
                      </a:r>
                      <a:b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Out: application/</a:t>
                      </a:r>
                      <a:r>
                        <a:rPr lang="en-US" sz="12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alto-endpointcost+json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In: </a:t>
                      </a:r>
                      <a:r>
                        <a:rPr lang="en-US" sz="1200" dirty="0" err="1"/>
                        <a:t>srcAddr</a:t>
                      </a:r>
                      <a:r>
                        <a:rPr lang="en-US" sz="1200" dirty="0"/>
                        <a:t> x </a:t>
                      </a:r>
                      <a:r>
                        <a:rPr lang="en-US" sz="1200" dirty="0" err="1"/>
                        <a:t>dstAddr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Key-value store: </a:t>
                      </a:r>
                      <a:r>
                        <a:rPr lang="en-US" sz="1200" dirty="0" err="1"/>
                        <a:t>srcAddr</a:t>
                      </a:r>
                      <a:r>
                        <a:rPr lang="en-US" sz="1200" dirty="0"/>
                        <a:t> -&gt; </a:t>
                      </a:r>
                      <a:r>
                        <a:rPr lang="en-US" sz="1200" dirty="0" err="1"/>
                        <a:t>dstAddr</a:t>
                      </a:r>
                      <a:r>
                        <a:rPr lang="en-US" sz="1200" dirty="0"/>
                        <a:t> -&gt;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#</a:t>
                      </a:r>
                      <a:r>
                        <a:rPr lang="en-US" sz="1200" dirty="0" err="1"/>
                        <a:t>src</a:t>
                      </a:r>
                      <a:r>
                        <a:rPr lang="en-US" sz="1200" dirty="0"/>
                        <a:t> * #</a:t>
                      </a:r>
                      <a:r>
                        <a:rPr lang="en-US" sz="1200" dirty="0" err="1"/>
                        <a:t>dst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Can be more dynamic than cost 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Update cost value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536704"/>
                  </a:ext>
                </a:extLst>
              </a:tr>
              <a:tr h="447197">
                <a:tc>
                  <a:txBody>
                    <a:bodyPr/>
                    <a:lstStyle/>
                    <a:p>
                      <a:r>
                        <a:rPr lang="en-US" sz="1200" dirty="0"/>
                        <a:t>Cost Calendar [RFC8896]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Extension to </a:t>
                      </a:r>
                      <a:r>
                        <a:rPr lang="en-US" sz="1200" dirty="0" err="1"/>
                        <a:t>CostType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Calendar array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Previous * #</a:t>
                      </a:r>
                      <a:r>
                        <a:rPr lang="en-US" sz="1200" dirty="0" err="1"/>
                        <a:t>num_intervals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Can be dynamic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Calendar window moves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0159436"/>
                  </a:ext>
                </a:extLst>
              </a:tr>
              <a:tr h="590837">
                <a:tc>
                  <a:txBody>
                    <a:bodyPr/>
                    <a:lstStyle/>
                    <a:p>
                      <a:r>
                        <a:rPr lang="en-US" sz="1200" dirty="0"/>
                        <a:t>Unified Property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In: application/</a:t>
                      </a:r>
                      <a:r>
                        <a:rPr lang="en-US" sz="1200" dirty="0" err="1"/>
                        <a:t>alto-propmapparams+json</a:t>
                      </a:r>
                      <a:r>
                        <a:rPr lang="en-US" sz="1200" dirty="0"/>
                        <a:t>; 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Out: application/</a:t>
                      </a:r>
                      <a:r>
                        <a:rPr lang="en-US" sz="1200" dirty="0" err="1"/>
                        <a:t>alto-propmap+json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In: </a:t>
                      </a:r>
                      <a:r>
                        <a:rPr lang="en-US" sz="1200" dirty="0" err="1"/>
                        <a:t>addr</a:t>
                      </a:r>
                      <a:r>
                        <a:rPr lang="en-US" sz="1200" dirty="0"/>
                        <a:t>, prop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Key-value store: </a:t>
                      </a:r>
                      <a:r>
                        <a:rPr lang="en-US" sz="1200" dirty="0" err="1"/>
                        <a:t>addr</a:t>
                      </a:r>
                      <a:r>
                        <a:rPr lang="en-US" sz="1200" dirty="0"/>
                        <a:t> -&gt; prop -&gt; value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#</a:t>
                      </a:r>
                      <a:r>
                        <a:rPr lang="en-US" sz="1200" dirty="0" err="1"/>
                        <a:t>addr</a:t>
                      </a:r>
                      <a:r>
                        <a:rPr lang="en-US" sz="1200" dirty="0"/>
                        <a:t> * #prop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Depend on property, can be dynamic or stable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Update property value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4623453"/>
                  </a:ext>
                </a:extLst>
              </a:tr>
              <a:tr h="560357">
                <a:tc>
                  <a:txBody>
                    <a:bodyPr/>
                    <a:lstStyle/>
                    <a:p>
                      <a:r>
                        <a:rPr lang="en-US" sz="1200" dirty="0"/>
                        <a:t>Path Vector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In: see </a:t>
                      </a:r>
                      <a:r>
                        <a:rPr lang="en-US" sz="1200" dirty="0" err="1"/>
                        <a:t>costmap</a:t>
                      </a:r>
                      <a:r>
                        <a:rPr lang="en-US" sz="1200" dirty="0"/>
                        <a:t>; 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Out: multipart/</a:t>
                      </a:r>
                      <a:r>
                        <a:rPr lang="en-US" sz="1200" dirty="0" err="1"/>
                        <a:t>related;type</a:t>
                      </a:r>
                      <a:r>
                        <a:rPr lang="en-US" sz="1200" dirty="0"/>
                        <a:t>=application/</a:t>
                      </a:r>
                      <a:r>
                        <a:rPr lang="en-US" sz="1200" dirty="0" err="1"/>
                        <a:t>alto-costmap+json</a:t>
                      </a:r>
                      <a:r>
                        <a:rPr lang="en-US" sz="1200" dirty="0"/>
                        <a:t>,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Cost map + unified property 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#</a:t>
                      </a:r>
                      <a:r>
                        <a:rPr lang="en-US" sz="1200" dirty="0" err="1"/>
                        <a:t>src</a:t>
                      </a:r>
                      <a:r>
                        <a:rPr lang="en-US" sz="1200" dirty="0"/>
                        <a:t> * #</a:t>
                      </a:r>
                      <a:r>
                        <a:rPr lang="en-US" sz="1200" dirty="0" err="1"/>
                        <a:t>dst</a:t>
                      </a:r>
                      <a:r>
                        <a:rPr lang="en-US" sz="1200" dirty="0"/>
                        <a:t> * #</a:t>
                      </a:r>
                      <a:r>
                        <a:rPr lang="en-US" sz="1200" dirty="0" err="1"/>
                        <a:t>vec</a:t>
                      </a:r>
                      <a:r>
                        <a:rPr lang="en-US" sz="1200" dirty="0"/>
                        <a:t>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Depend on metric, can be dynamic or stable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Update path vector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7387677"/>
                  </a:ext>
                </a:extLst>
              </a:tr>
              <a:tr h="358136">
                <a:tc>
                  <a:txBody>
                    <a:bodyPr/>
                    <a:lstStyle/>
                    <a:p>
                      <a:r>
                        <a:rPr lang="en-US" sz="1200" dirty="0" err="1"/>
                        <a:t>CDNi</a:t>
                      </a:r>
                      <a:r>
                        <a:rPr lang="en-US" sz="1200" dirty="0"/>
                        <a:t> Cap &amp; Footprint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application/</a:t>
                      </a:r>
                      <a:r>
                        <a:rPr lang="en-US" sz="1200" dirty="0" err="1"/>
                        <a:t>alto-cdni+json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Array; {capability-type: capability-value}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#footprint * #capability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Can be dynamic, </a:t>
                      </a:r>
                      <a:r>
                        <a:rPr lang="en-US" sz="1200" dirty="0" err="1"/>
                        <a:t>bursty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Update capabilities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52668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34290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5D109-5DD9-6249-B329-FC9045296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498" y="139750"/>
            <a:ext cx="11416621" cy="685800"/>
          </a:xfrm>
        </p:spPr>
        <p:txBody>
          <a:bodyPr/>
          <a:lstStyle/>
          <a:p>
            <a:r>
              <a:rPr lang="en-US" sz="3600" dirty="0"/>
              <a:t>Performance and Effectiveness of Current Transport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26D4D18-17EB-8E4C-A063-8E736CD998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706502"/>
              </p:ext>
            </p:extLst>
          </p:nvPr>
        </p:nvGraphicFramePr>
        <p:xfrm>
          <a:off x="146102" y="1000832"/>
          <a:ext cx="11809412" cy="536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5657">
                  <a:extLst>
                    <a:ext uri="{9D8B030D-6E8A-4147-A177-3AD203B41FA5}">
                      <a16:colId xmlns:a16="http://schemas.microsoft.com/office/drawing/2014/main" val="2948170734"/>
                    </a:ext>
                  </a:extLst>
                </a:gridCol>
                <a:gridCol w="3399049">
                  <a:extLst>
                    <a:ext uri="{9D8B030D-6E8A-4147-A177-3AD203B41FA5}">
                      <a16:colId xmlns:a16="http://schemas.microsoft.com/office/drawing/2014/main" val="44035653"/>
                    </a:ext>
                  </a:extLst>
                </a:gridCol>
                <a:gridCol w="2952353">
                  <a:extLst>
                    <a:ext uri="{9D8B030D-6E8A-4147-A177-3AD203B41FA5}">
                      <a16:colId xmlns:a16="http://schemas.microsoft.com/office/drawing/2014/main" val="1626119312"/>
                    </a:ext>
                  </a:extLst>
                </a:gridCol>
                <a:gridCol w="2952353">
                  <a:extLst>
                    <a:ext uri="{9D8B030D-6E8A-4147-A177-3AD203B41FA5}">
                      <a16:colId xmlns:a16="http://schemas.microsoft.com/office/drawing/2014/main" val="3232135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Infrastructures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Basic Workload (ALTO SPEC)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Transport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Collecting metrics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8394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err="1"/>
                        <a:t>Benocs</a:t>
                      </a:r>
                      <a:r>
                        <a:rPr lang="en-US" sz="2000" dirty="0"/>
                        <a:t> is fully open to use its infrastructure as an evaluation environment</a:t>
                      </a:r>
                      <a:br>
                        <a:rPr lang="en-US" sz="2000" dirty="0"/>
                      </a:br>
                      <a:endParaRPr lang="en-US" sz="2000" dirty="0"/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Greater Bay Network is also fully open to use its infrastructure as an evaluation environment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lvl="0" indent="-457200">
                        <a:buFont typeface="+mj-lt"/>
                        <a:buAutoNum type="arabicPeriod"/>
                      </a:pPr>
                      <a:r>
                        <a:rPr lang="en-US" sz="2000" dirty="0"/>
                        <a:t>(Filtered) Cost map: distribute inter-site performance metrics and calendar; routing changes + link dynamics  =&gt; updated metrics</a:t>
                      </a:r>
                    </a:p>
                    <a:p>
                      <a:pPr marL="457200" lvl="0" indent="-457200">
                        <a:buFont typeface="+mj-lt"/>
                        <a:buAutoNum type="arabicPeriod"/>
                      </a:pPr>
                      <a:r>
                        <a:rPr lang="en-US" sz="2000" dirty="0"/>
                        <a:t>Endpoint/unified property service: endpoint access status query/updates/</a:t>
                      </a:r>
                      <a:r>
                        <a:rPr lang="en-US" sz="2000" dirty="0" err="1"/>
                        <a:t>bwe</a:t>
                      </a:r>
                      <a:endParaRPr lang="en-US" sz="2000" dirty="0"/>
                    </a:p>
                    <a:p>
                      <a:pPr marL="457200" lvl="0" indent="-457200">
                        <a:buFont typeface="+mj-lt"/>
                        <a:buAutoNum type="arabicPeriod"/>
                      </a:pPr>
                      <a:r>
                        <a:rPr lang="en-US" sz="2000" dirty="0"/>
                        <a:t>CDN node footprint &amp; capability</a:t>
                      </a:r>
                    </a:p>
                    <a:p>
                      <a:pPr marL="457200" lvl="0" indent="-457200">
                        <a:buFont typeface="+mj-lt"/>
                        <a:buAutoNum type="arabicPeriod"/>
                      </a:pPr>
                      <a:r>
                        <a:rPr lang="en-US" sz="2000" dirty="0"/>
                        <a:t>Flow direction (pointing to CDN nodes) using ECS</a:t>
                      </a:r>
                    </a:p>
                    <a:p>
                      <a:pPr marL="457200" lvl="0" indent="-457200">
                        <a:buFont typeface="+mj-lt"/>
                        <a:buAutoNum type="arabicPeriod"/>
                      </a:pPr>
                      <a:r>
                        <a:rPr lang="en-US" sz="2000" dirty="0"/>
                        <a:t>Path vector providing available </a:t>
                      </a:r>
                      <a:r>
                        <a:rPr lang="en-US" sz="2000" dirty="0" err="1"/>
                        <a:t>reservable</a:t>
                      </a:r>
                      <a:r>
                        <a:rPr lang="en-US" sz="2000" dirty="0"/>
                        <a:t> bandwidth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HTTP/1.x per request full retrieval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keep alive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pipelining</a:t>
                      </a:r>
                      <a:br>
                        <a:rPr lang="en-US" sz="2000" dirty="0"/>
                      </a:br>
                      <a:endParaRPr lang="en-US" sz="2000" dirty="0"/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HTTP/2, HTTP/3 per request, full retrieval</a:t>
                      </a:r>
                      <a:br>
                        <a:rPr lang="en-US" sz="2000" dirty="0"/>
                      </a:br>
                      <a:endParaRPr lang="en-US" sz="2000" dirty="0"/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ALTO/SSE RFC8895 (on HTTP/1.x)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ALTO Server processing load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ALTO client processing load</a:t>
                      </a:r>
                      <a:br>
                        <a:rPr lang="en-US" sz="2000" dirty="0"/>
                      </a:br>
                      <a:endParaRPr lang="en-US" sz="2000" dirty="0"/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000" dirty="0"/>
                        <a:t>Transport load (bytes)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Transport latency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Throughput</a:t>
                      </a:r>
                      <a:br>
                        <a:rPr lang="en-US" sz="2000" dirty="0"/>
                      </a:br>
                      <a:endParaRPr lang="en-US" sz="2000" dirty="0"/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Scalability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30290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2798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09F77-BEAD-6B41-875C-18AFD636B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167AF-0C44-1940-B634-D876516310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Document activities</a:t>
            </a:r>
          </a:p>
          <a:p>
            <a:r>
              <a:rPr lang="en-US" dirty="0"/>
              <a:t>High-level recap</a:t>
            </a:r>
          </a:p>
          <a:p>
            <a:r>
              <a:rPr lang="en-US" dirty="0"/>
              <a:t>Major changes from IETF 113</a:t>
            </a:r>
          </a:p>
          <a:p>
            <a:r>
              <a:rPr lang="en-US" dirty="0"/>
              <a:t>Discussions and remaining issues to finalize</a:t>
            </a:r>
          </a:p>
        </p:txBody>
      </p:sp>
    </p:spTree>
    <p:extLst>
      <p:ext uri="{BB962C8B-B14F-4D97-AF65-F5344CB8AC3E}">
        <p14:creationId xmlns:p14="http://schemas.microsoft.com/office/powerpoint/2010/main" val="1078293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94003-F375-6C47-98D0-9603B1692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499" y="256092"/>
            <a:ext cx="11416621" cy="685800"/>
          </a:xfrm>
        </p:spPr>
        <p:txBody>
          <a:bodyPr/>
          <a:lstStyle/>
          <a:p>
            <a:r>
              <a:rPr lang="en-US" sz="3600" dirty="0"/>
              <a:t>General Space of Network-&gt;App Information Transport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E9A6079-39D0-414A-8EA5-71D3538403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4790008"/>
              </p:ext>
            </p:extLst>
          </p:nvPr>
        </p:nvGraphicFramePr>
        <p:xfrm>
          <a:off x="1226086" y="1618567"/>
          <a:ext cx="9914352" cy="3479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8588">
                  <a:extLst>
                    <a:ext uri="{9D8B030D-6E8A-4147-A177-3AD203B41FA5}">
                      <a16:colId xmlns:a16="http://schemas.microsoft.com/office/drawing/2014/main" val="1227909160"/>
                    </a:ext>
                  </a:extLst>
                </a:gridCol>
                <a:gridCol w="2478588">
                  <a:extLst>
                    <a:ext uri="{9D8B030D-6E8A-4147-A177-3AD203B41FA5}">
                      <a16:colId xmlns:a16="http://schemas.microsoft.com/office/drawing/2014/main" val="2588482313"/>
                    </a:ext>
                  </a:extLst>
                </a:gridCol>
                <a:gridCol w="2478588">
                  <a:extLst>
                    <a:ext uri="{9D8B030D-6E8A-4147-A177-3AD203B41FA5}">
                      <a16:colId xmlns:a16="http://schemas.microsoft.com/office/drawing/2014/main" val="2968770433"/>
                    </a:ext>
                  </a:extLst>
                </a:gridCol>
                <a:gridCol w="2478588">
                  <a:extLst>
                    <a:ext uri="{9D8B030D-6E8A-4147-A177-3AD203B41FA5}">
                      <a16:colId xmlns:a16="http://schemas.microsoft.com/office/drawing/2014/main" val="3261458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Protocol/Base Reference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What information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How transported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6245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ALTO/RFC7285, RFC8895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Network map, cost map, unified property, 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HTTP/1.x client/server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Request/response; ALTO/SSE incremental push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085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ECN/RFC3168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Congestion notification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 bits in IP Traffic Class header; ECN-Echo/CWR flags  in TCP header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 packet marking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9593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NEF, SCEF&lt;-&gt;AS/3GPP, 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Network capabilities/events -&gt; AF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HTTP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Request/response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7441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53080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74160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13930E7-C23F-9846-829E-651F311906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5191" y="0"/>
            <a:ext cx="6096000" cy="194168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42B1657-6E71-AB4A-84BE-672AF1A10E8E}"/>
              </a:ext>
            </a:extLst>
          </p:cNvPr>
          <p:cNvSpPr/>
          <p:nvPr/>
        </p:nvSpPr>
        <p:spPr>
          <a:xfrm>
            <a:off x="0" y="1973514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The value 0x0 is reserved for frames that are associated with the connection as a whole as opposed to an individual stream.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52A6399-9F79-7C42-93F5-FE64C1725C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499" y="4000874"/>
            <a:ext cx="8458200" cy="2298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0F22523-F2E1-D240-B333-89193A4301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7649" y="85614"/>
            <a:ext cx="5876607" cy="228293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B58FB32-6DC1-DF49-9754-F50A9B1556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66282" y="2333790"/>
            <a:ext cx="6648824" cy="226842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9FA7625-2B2E-124E-9828-BC1DEC12BB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31105" y="4920812"/>
            <a:ext cx="5729941" cy="124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9903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70D91-1380-E241-8360-B0E2728CD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Transport and Pub/sub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8532C-25E6-044F-963C-833016A602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missing</a:t>
            </a:r>
          </a:p>
          <a:p>
            <a:pPr lvl="1"/>
            <a:r>
              <a:rPr lang="en-US" dirty="0"/>
              <a:t>The design does not allow creation of generic message queues</a:t>
            </a:r>
          </a:p>
          <a:p>
            <a:pPr lvl="1"/>
            <a:r>
              <a:rPr lang="en-US" dirty="0"/>
              <a:t>Only the server can be the publisher</a:t>
            </a:r>
          </a:p>
          <a:p>
            <a:pPr lvl="2"/>
            <a:r>
              <a:rPr lang="en-US" dirty="0"/>
              <a:t>Clients publish info to be shared with other client</a:t>
            </a:r>
          </a:p>
          <a:p>
            <a:pPr lvl="1"/>
            <a:r>
              <a:rPr lang="en-US" dirty="0"/>
              <a:t>The design does not have the capability of Exchange (message router)</a:t>
            </a:r>
          </a:p>
          <a:p>
            <a:r>
              <a:rPr lang="en-US" dirty="0"/>
              <a:t>Way forward: Keep simple</a:t>
            </a:r>
          </a:p>
          <a:p>
            <a:pPr lvl="1"/>
            <a:r>
              <a:rPr lang="en-US" dirty="0"/>
              <a:t>Broker for further discussion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11F9F7-9C93-1542-81DB-94D6A7C555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3824" y="3657600"/>
            <a:ext cx="4692276" cy="265600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125F18F-30BE-2340-9203-F46BE81288B6}"/>
              </a:ext>
            </a:extLst>
          </p:cNvPr>
          <p:cNvSpPr/>
          <p:nvPr/>
        </p:nvSpPr>
        <p:spPr>
          <a:xfrm>
            <a:off x="3626971" y="5975051"/>
            <a:ext cx="54808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www.rabbitmq.com</a:t>
            </a:r>
            <a:r>
              <a:rPr lang="en-US" dirty="0"/>
              <a:t>/resources/specs/amqp0-9-1.pdf</a:t>
            </a:r>
          </a:p>
        </p:txBody>
      </p:sp>
    </p:spTree>
    <p:extLst>
      <p:ext uri="{BB962C8B-B14F-4D97-AF65-F5344CB8AC3E}">
        <p14:creationId xmlns:p14="http://schemas.microsoft.com/office/powerpoint/2010/main" val="25775421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19172-225B-9744-98E3-24CD48E28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Information about Transport Queue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465BDE-4910-2C4F-B001-E5ED27479A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Calendar semantics</a:t>
            </a:r>
          </a:p>
          <a:p>
            <a:pPr lvl="1"/>
            <a:r>
              <a:rPr lang="en-US" dirty="0"/>
              <a:t>Tell the client ALTO information (e.g., cost) for a future time point</a:t>
            </a:r>
          </a:p>
          <a:p>
            <a:pPr lvl="1"/>
            <a:r>
              <a:rPr lang="en-US" dirty="0"/>
              <a:t>Tell the client when the next information will be released, it is the time that the info is released is distributed, not the value [support]</a:t>
            </a:r>
          </a:p>
        </p:txBody>
      </p:sp>
    </p:spTree>
    <p:extLst>
      <p:ext uri="{BB962C8B-B14F-4D97-AF65-F5344CB8AC3E}">
        <p14:creationId xmlns:p14="http://schemas.microsoft.com/office/powerpoint/2010/main" val="26809484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FE07B-1A2E-324A-876D-FEAA9B28D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Negotiation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48A6A1-849D-FA41-B399-5F6A3F3717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Task: to fully specify the complete set of negotiation parameters</a:t>
            </a:r>
          </a:p>
          <a:p>
            <a:pPr lvl="1"/>
            <a:r>
              <a:rPr lang="en-US" dirty="0"/>
              <a:t>Use HTTP/2 (default), HTTP/3</a:t>
            </a:r>
          </a:p>
          <a:p>
            <a:pPr lvl="1"/>
            <a:r>
              <a:rPr lang="en-US" dirty="0"/>
              <a:t>Incremental updates queue encoding </a:t>
            </a:r>
          </a:p>
          <a:p>
            <a:pPr lvl="2"/>
            <a:r>
              <a:rPr lang="en-US" dirty="0"/>
              <a:t>Chosen by server, but must be specified as HTTP Accept header of client</a:t>
            </a:r>
          </a:p>
          <a:p>
            <a:pPr lvl="3"/>
            <a:r>
              <a:rPr lang="en-US" dirty="0"/>
              <a:t>Initial connection setup: client sends list of </a:t>
            </a:r>
            <a:r>
              <a:rPr lang="en-US" dirty="0" err="1"/>
              <a:t>incr</a:t>
            </a:r>
            <a:r>
              <a:rPr lang="en-US" dirty="0"/>
              <a:t> update mime types, and server returns the subset which it can use (Vary header in response)</a:t>
            </a:r>
          </a:p>
          <a:p>
            <a:pPr lvl="1"/>
            <a:r>
              <a:rPr lang="en-US" dirty="0"/>
              <a:t>Concurrency level (e.g., </a:t>
            </a:r>
            <a:r>
              <a:rPr lang="en-US" dirty="0" err="1"/>
              <a:t>Rucio</a:t>
            </a:r>
            <a:r>
              <a:rPr lang="en-US" dirty="0"/>
              <a:t> controller need to monitor info for a large number of clients) stream control</a:t>
            </a:r>
          </a:p>
        </p:txBody>
      </p:sp>
    </p:spTree>
    <p:extLst>
      <p:ext uri="{BB962C8B-B14F-4D97-AF65-F5344CB8AC3E}">
        <p14:creationId xmlns:p14="http://schemas.microsoft.com/office/powerpoint/2010/main" val="976165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B73B6-BB1F-0245-A812-7E6B24FB3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 Activities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839D24-D309-BF47-9979-93737ACE5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Adopted as working group (WG) document</a:t>
            </a:r>
          </a:p>
          <a:p>
            <a:pPr lvl="1"/>
            <a:r>
              <a:rPr lang="en-US" sz="2000" dirty="0"/>
              <a:t>draft-ietf-alto-new-transport-00 submitted on June 22, 2022</a:t>
            </a:r>
          </a:p>
          <a:p>
            <a:r>
              <a:rPr lang="en-US" sz="2400" dirty="0"/>
              <a:t>Updates to fix review feedbacks</a:t>
            </a:r>
          </a:p>
          <a:p>
            <a:pPr lvl="1"/>
            <a:r>
              <a:rPr lang="en-US" sz="2000" dirty="0"/>
              <a:t>Many helpful feedback from WG chairs (Med and Qin) and members (Luis, Sabine, Jordi)</a:t>
            </a:r>
            <a:endParaRPr lang="en-US" sz="2400" dirty="0"/>
          </a:p>
          <a:p>
            <a:pPr lvl="1"/>
            <a:r>
              <a:rPr lang="en-US" sz="2000" dirty="0"/>
              <a:t>draft-ietf-alto-new-transport-01 submitted on July 10, 2022</a:t>
            </a:r>
          </a:p>
          <a:p>
            <a:r>
              <a:rPr lang="en-US" sz="2400" dirty="0"/>
              <a:t>Three excellent, early HTTP expert reviews</a:t>
            </a:r>
          </a:p>
          <a:p>
            <a:pPr lvl="1"/>
            <a:r>
              <a:rPr lang="en-US" sz="2000" dirty="0"/>
              <a:t>[MT] Martin Thompson (July 11)</a:t>
            </a:r>
          </a:p>
          <a:p>
            <a:pPr lvl="2"/>
            <a:r>
              <a:rPr lang="en-US" sz="2000" dirty="0"/>
              <a:t>https://</a:t>
            </a:r>
            <a:r>
              <a:rPr lang="en-US" sz="2000" dirty="0" err="1"/>
              <a:t>mailarchive.ietf.org</a:t>
            </a:r>
            <a:r>
              <a:rPr lang="en-US" sz="2000" dirty="0"/>
              <a:t>/arch/</a:t>
            </a:r>
            <a:r>
              <a:rPr lang="en-US" sz="2000" dirty="0" err="1"/>
              <a:t>msg</a:t>
            </a:r>
            <a:r>
              <a:rPr lang="en-US" sz="2000" dirty="0"/>
              <a:t>/alto/sa1Pv7jmTfBF3TbGuJr_PffIjXg/</a:t>
            </a:r>
          </a:p>
          <a:p>
            <a:pPr lvl="1"/>
            <a:r>
              <a:rPr lang="en-US" sz="2000" dirty="0"/>
              <a:t>[SD] Spencer Dawkins (July 15)</a:t>
            </a:r>
          </a:p>
          <a:p>
            <a:pPr lvl="2"/>
            <a:r>
              <a:rPr lang="en-US" sz="2000" dirty="0"/>
              <a:t>https://</a:t>
            </a:r>
            <a:r>
              <a:rPr lang="en-US" sz="2000" dirty="0" err="1"/>
              <a:t>datatracker.ietf.org</a:t>
            </a:r>
            <a:r>
              <a:rPr lang="en-US" sz="2000" dirty="0"/>
              <a:t>/doc/review-ietf-alto-new-transport-01-artart-early-dawkins-2022-07-15/</a:t>
            </a:r>
          </a:p>
          <a:p>
            <a:pPr lvl="1"/>
            <a:r>
              <a:rPr lang="en-US" sz="2000" dirty="0"/>
              <a:t>[MN] Mark Nottingham (July 17)</a:t>
            </a:r>
          </a:p>
          <a:p>
            <a:pPr lvl="2"/>
            <a:r>
              <a:rPr lang="en-US" sz="2000" dirty="0"/>
              <a:t>https://</a:t>
            </a:r>
            <a:r>
              <a:rPr lang="en-US" sz="2000" dirty="0" err="1"/>
              <a:t>mailarchive.ietf.org</a:t>
            </a:r>
            <a:r>
              <a:rPr lang="en-US" sz="2000" dirty="0"/>
              <a:t>/arch/</a:t>
            </a:r>
            <a:r>
              <a:rPr lang="en-US" sz="2000" dirty="0" err="1"/>
              <a:t>msg</a:t>
            </a:r>
            <a:r>
              <a:rPr lang="en-US" sz="2000" dirty="0"/>
              <a:t>/alto/D84S0qLbgtpL0-jf93gNPS3NUJE/</a:t>
            </a:r>
          </a:p>
          <a:p>
            <a:pPr lvl="1"/>
            <a:r>
              <a:rPr lang="en-US" sz="2000" dirty="0"/>
              <a:t>More discussion details see WG mailing list archive</a:t>
            </a:r>
          </a:p>
        </p:txBody>
      </p:sp>
    </p:spTree>
    <p:extLst>
      <p:ext uri="{BB962C8B-B14F-4D97-AF65-F5344CB8AC3E}">
        <p14:creationId xmlns:p14="http://schemas.microsoft.com/office/powerpoint/2010/main" val="2038699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FABEB-8C4A-8341-9AC5-80F3DCA5F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499" y="318088"/>
            <a:ext cx="11416621" cy="685800"/>
          </a:xfrm>
        </p:spPr>
        <p:txBody>
          <a:bodyPr/>
          <a:lstStyle/>
          <a:p>
            <a:r>
              <a:rPr lang="en-US" sz="4000" dirty="0"/>
              <a:t>Recap: ALTO New Transport Design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53B5E5-52C8-F947-A70E-FAE4057D7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319" y="1096305"/>
            <a:ext cx="10931857" cy="5331788"/>
          </a:xfrm>
        </p:spPr>
        <p:txBody>
          <a:bodyPr/>
          <a:lstStyle/>
          <a:p>
            <a:r>
              <a:rPr lang="en-US" sz="2000" dirty="0"/>
              <a:t>From ALTO base protocol [RFC 7285]</a:t>
            </a:r>
          </a:p>
          <a:p>
            <a:pPr lvl="1"/>
            <a:r>
              <a:rPr lang="en-US" sz="1800" dirty="0"/>
              <a:t>R0: Client can request any ALTO resource using the connection, just as using ALTO base protocol using HTTP/1.x</a:t>
            </a:r>
          </a:p>
          <a:p>
            <a:r>
              <a:rPr lang="en-US" sz="2000" dirty="0"/>
              <a:t>From ALTO SSE [RFC 8895]</a:t>
            </a:r>
          </a:p>
          <a:p>
            <a:pPr lvl="1"/>
            <a:r>
              <a:rPr lang="en-US" sz="1800" dirty="0"/>
              <a:t>R1: Client can request the addition (start) of incremental updates to a resource</a:t>
            </a:r>
          </a:p>
          <a:p>
            <a:pPr lvl="1"/>
            <a:r>
              <a:rPr lang="en-US" sz="1800" dirty="0"/>
              <a:t>R2: Client can request the deletion (stop) of incremental updates to a resource</a:t>
            </a:r>
          </a:p>
          <a:p>
            <a:pPr lvl="1"/>
            <a:r>
              <a:rPr lang="en-US" sz="1800" dirty="0"/>
              <a:t>R3: Server can signal to the client the start or stop of incremental updates to a resource</a:t>
            </a:r>
          </a:p>
          <a:p>
            <a:pPr lvl="1"/>
            <a:r>
              <a:rPr lang="en-US" sz="1800" dirty="0"/>
              <a:t>R4: Server can choose the type of each incremental update encoding, as long as the type is indicated to be acceptable by the client</a:t>
            </a:r>
          </a:p>
          <a:p>
            <a:r>
              <a:rPr lang="en-US" sz="2000" dirty="0"/>
              <a:t>From ALTO base framework [RFC 7285]</a:t>
            </a:r>
          </a:p>
          <a:p>
            <a:pPr lvl="1"/>
            <a:r>
              <a:rPr lang="en-US" sz="1600" dirty="0"/>
              <a:t>R5: Design follows basic HTTP Representational State Transfer architecture if possible</a:t>
            </a:r>
          </a:p>
          <a:p>
            <a:pPr lvl="2"/>
            <a:r>
              <a:rPr lang="en-US" sz="1800" dirty="0"/>
              <a:t>Can use only a limited number of verbs (GET, POST, PUT, DELETE, HEAD)</a:t>
            </a:r>
          </a:p>
          <a:p>
            <a:pPr lvl="1"/>
            <a:r>
              <a:rPr lang="en-US" sz="1600" dirty="0"/>
              <a:t>R6: Design takes advantage of HTTP/2 design features such as parallel transfer and respects HTTP/2 semantics [PUSH_PROMISE]</a:t>
            </a:r>
          </a:p>
          <a:p>
            <a:r>
              <a:rPr lang="en-US" sz="2000" dirty="0"/>
              <a:t>Allow flexible deployment</a:t>
            </a:r>
          </a:p>
          <a:p>
            <a:pPr lvl="1"/>
            <a:r>
              <a:rPr lang="en-US" sz="1600" dirty="0"/>
              <a:t>R7: Capability negotiation</a:t>
            </a:r>
          </a:p>
        </p:txBody>
      </p:sp>
    </p:spTree>
    <p:extLst>
      <p:ext uri="{BB962C8B-B14F-4D97-AF65-F5344CB8AC3E}">
        <p14:creationId xmlns:p14="http://schemas.microsoft.com/office/powerpoint/2010/main" val="2405483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613DB-F012-5740-8A2B-EDDB2EA81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New Transport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E0C51-2937-DF49-A61C-CE430E7E73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218" y="990600"/>
            <a:ext cx="5783206" cy="5334000"/>
          </a:xfrm>
        </p:spPr>
        <p:txBody>
          <a:bodyPr/>
          <a:lstStyle/>
          <a:p>
            <a:r>
              <a:rPr lang="en-US" sz="2400" dirty="0"/>
              <a:t>An ALTO server provides multiple info resources {R[</a:t>
            </a:r>
            <a:r>
              <a:rPr lang="en-US" sz="2400" dirty="0" err="1"/>
              <a:t>i</a:t>
            </a:r>
            <a:r>
              <a:rPr lang="en-US" sz="2400" dirty="0"/>
              <a:t>]}</a:t>
            </a:r>
          </a:p>
          <a:p>
            <a:pPr lvl="1"/>
            <a:r>
              <a:rPr lang="en-US" sz="2000" dirty="0"/>
              <a:t>URIs announced in Information Resource Directory (IRD)</a:t>
            </a:r>
          </a:p>
          <a:p>
            <a:r>
              <a:rPr lang="en-US" sz="2400" dirty="0"/>
              <a:t>An ALTO client uses </a:t>
            </a:r>
            <a:r>
              <a:rPr lang="en-US" sz="2400" dirty="0">
                <a:solidFill>
                  <a:srgbClr val="C00000"/>
                </a:solidFill>
              </a:rPr>
              <a:t>a single HTTP/[2-3] connection</a:t>
            </a:r>
            <a:r>
              <a:rPr lang="en-US" sz="2400" dirty="0"/>
              <a:t> to receive the content of multiple resources</a:t>
            </a:r>
          </a:p>
          <a:p>
            <a:r>
              <a:rPr lang="en-US" sz="2400" dirty="0"/>
              <a:t>Content of a resource with updates stored in an update queue (URI)</a:t>
            </a:r>
          </a:p>
          <a:p>
            <a:r>
              <a:rPr lang="en-US" sz="2400" dirty="0"/>
              <a:t>Client can pull items in the update queue from server or server can push items in the update queue to client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F4597C-FE56-524D-A53B-B652398EA5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0423" y="1083826"/>
            <a:ext cx="5545917" cy="5147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352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15EFA-91AA-0948-BA37-C42EC459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Major Changes from IETF 113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2AC675-6FD4-BB4F-B21A-B60C234035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Substantial updates to specify protocol details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B24F3F-623C-C348-BBE0-D33FA081D6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714" y="1561808"/>
            <a:ext cx="10779406" cy="4762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524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7D7AE-61CF-A845-AFF6-D25C9FE74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Discussions and Remaining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2271ED-BEE0-5A45-B421-30C2996A49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Excellent comments and discussions from HTTP experts</a:t>
            </a:r>
          </a:p>
          <a:p>
            <a:pPr lvl="1"/>
            <a:r>
              <a:rPr lang="en-US" dirty="0"/>
              <a:t>Main remaining issues for the WG are to finalize the </a:t>
            </a:r>
            <a:r>
              <a:rPr lang="en-US" dirty="0">
                <a:solidFill>
                  <a:srgbClr val="C00000"/>
                </a:solidFill>
              </a:rPr>
              <a:t>concurrency control</a:t>
            </a:r>
            <a:r>
              <a:rPr lang="en-US" dirty="0"/>
              <a:t> and </a:t>
            </a:r>
            <a:r>
              <a:rPr lang="en-US" dirty="0">
                <a:solidFill>
                  <a:srgbClr val="C00000"/>
                </a:solidFill>
              </a:rPr>
              <a:t>semantics</a:t>
            </a:r>
            <a:r>
              <a:rPr lang="en-US" dirty="0"/>
              <a:t> of the transport of the information items</a:t>
            </a:r>
          </a:p>
          <a:p>
            <a:pPr lvl="1"/>
            <a:r>
              <a:rPr lang="en-US" dirty="0"/>
              <a:t>They may represent generic problem for HTTP/[2-3] design</a:t>
            </a:r>
          </a:p>
          <a:p>
            <a:pPr lvl="1"/>
            <a:r>
              <a:rPr lang="en-US" dirty="0"/>
              <a:t>The finalization of the remaining issues does not look like to need substantial texts, but need careful WG decision and specification</a:t>
            </a:r>
          </a:p>
        </p:txBody>
      </p:sp>
    </p:spTree>
    <p:extLst>
      <p:ext uri="{BB962C8B-B14F-4D97-AF65-F5344CB8AC3E}">
        <p14:creationId xmlns:p14="http://schemas.microsoft.com/office/powerpoint/2010/main" val="2584727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D5149-405E-184A-A220-A93E4F1E7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499" y="85614"/>
            <a:ext cx="11416621" cy="904986"/>
          </a:xfrm>
        </p:spPr>
        <p:txBody>
          <a:bodyPr/>
          <a:lstStyle/>
          <a:p>
            <a:r>
              <a:rPr lang="en-US" sz="3200" dirty="0"/>
              <a:t>Discuss 1: Finalizing Op Mode: Client Pull/Server Push/</a:t>
            </a:r>
            <a:br>
              <a:rPr lang="en-US" sz="3200" dirty="0"/>
            </a:br>
            <a:r>
              <a:rPr lang="en-US" sz="3200" dirty="0"/>
              <a:t>Client Long Pull/Server 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5476A-A1FD-7E43-814F-A1D7BF2F03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218" y="990600"/>
            <a:ext cx="5453440" cy="5334000"/>
          </a:xfrm>
        </p:spPr>
        <p:txBody>
          <a:bodyPr/>
          <a:lstStyle/>
          <a:p>
            <a:r>
              <a:rPr lang="en-US" dirty="0"/>
              <a:t>Current mechanisms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Client pull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889632-A5EB-EB4C-AF6C-28A06AD39B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499" y="3167742"/>
            <a:ext cx="5195733" cy="27958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C43253A-E96C-2040-83B7-8A396B9952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2310" y="3526971"/>
            <a:ext cx="4672040" cy="27976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2D88AC6-F5DE-3F4C-B152-49F5557FF0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1012" y="1181100"/>
            <a:ext cx="5428108" cy="285205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F8E2252-2CC2-7E46-9CD3-D0A539B14C79}"/>
              </a:ext>
            </a:extLst>
          </p:cNvPr>
          <p:cNvSpPr/>
          <p:nvPr/>
        </p:nvSpPr>
        <p:spPr bwMode="auto">
          <a:xfrm>
            <a:off x="7952509" y="1579418"/>
            <a:ext cx="415636" cy="235527"/>
          </a:xfrm>
          <a:prstGeom prst="rect">
            <a:avLst/>
          </a:prstGeom>
          <a:noFill/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-105" charset="0"/>
              <a:ea typeface="ＭＳ Ｐゴシック" pitchFamily="-105" charset="-128"/>
              <a:cs typeface="ＭＳ Ｐゴシック" pitchFamily="-105" charset="-128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A30F984-7B0E-6C4F-BF11-01A3F3F4AA59}"/>
              </a:ext>
            </a:extLst>
          </p:cNvPr>
          <p:cNvCxnSpPr>
            <a:stCxn id="7" idx="2"/>
          </p:cNvCxnSpPr>
          <p:nvPr/>
        </p:nvCxnSpPr>
        <p:spPr bwMode="auto">
          <a:xfrm>
            <a:off x="8160327" y="1814945"/>
            <a:ext cx="1293916" cy="354082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1D52D52E-605A-3947-8BE1-826C87FAE33D}"/>
              </a:ext>
            </a:extLst>
          </p:cNvPr>
          <p:cNvSpPr/>
          <p:nvPr/>
        </p:nvSpPr>
        <p:spPr bwMode="auto">
          <a:xfrm>
            <a:off x="538843" y="3690256"/>
            <a:ext cx="4999389" cy="63681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-105" charset="0"/>
              <a:ea typeface="ＭＳ Ｐゴシック" pitchFamily="-105" charset="-128"/>
              <a:cs typeface="ＭＳ Ｐゴシック" pitchFamily="-105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49434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5476A-A1FD-7E43-814F-A1D7BF2F03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218" y="990600"/>
            <a:ext cx="5453440" cy="5334000"/>
          </a:xfrm>
        </p:spPr>
        <p:txBody>
          <a:bodyPr/>
          <a:lstStyle/>
          <a:p>
            <a:r>
              <a:rPr lang="en-US" dirty="0"/>
              <a:t>Current mechanisms</a:t>
            </a:r>
          </a:p>
          <a:p>
            <a:pPr lvl="1"/>
            <a:r>
              <a:rPr lang="en-US" dirty="0"/>
              <a:t>Client pull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Server push (</a:t>
            </a:r>
            <a:r>
              <a:rPr lang="en-US" dirty="0" err="1">
                <a:solidFill>
                  <a:srgbClr val="C00000"/>
                </a:solidFill>
              </a:rPr>
              <a:t>push_promise</a:t>
            </a:r>
            <a:r>
              <a:rPr lang="en-US" dirty="0">
                <a:solidFill>
                  <a:srgbClr val="C00000"/>
                </a:solidFill>
              </a:rPr>
              <a:t>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889632-A5EB-EB4C-AF6C-28A06AD39B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499" y="3167742"/>
            <a:ext cx="5195733" cy="27958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C66C804-580E-DC40-BDD5-57C8F73FB3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1042" y="978033"/>
            <a:ext cx="5048077" cy="5395554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F3C4EA19-3254-1E48-8B71-2DA8F378E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499" y="85614"/>
            <a:ext cx="11416621" cy="904986"/>
          </a:xfrm>
        </p:spPr>
        <p:txBody>
          <a:bodyPr/>
          <a:lstStyle/>
          <a:p>
            <a:r>
              <a:rPr lang="en-US" sz="3200" dirty="0"/>
              <a:t>Discuss 1: Finalizing Op Mode: Client Pull/Server Push/</a:t>
            </a:r>
            <a:br>
              <a:rPr lang="en-US" sz="3200" dirty="0"/>
            </a:br>
            <a:r>
              <a:rPr lang="en-US" sz="3200" dirty="0"/>
              <a:t>Client Long Pull/Server Put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FCEBF9D-48F6-154A-97BE-454E2D5426BA}"/>
              </a:ext>
            </a:extLst>
          </p:cNvPr>
          <p:cNvSpPr/>
          <p:nvPr/>
        </p:nvSpPr>
        <p:spPr bwMode="auto">
          <a:xfrm>
            <a:off x="538843" y="4457700"/>
            <a:ext cx="4999389" cy="63681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-105" charset="0"/>
              <a:ea typeface="ＭＳ Ｐゴシック" pitchFamily="-105" charset="-128"/>
              <a:cs typeface="ＭＳ Ｐゴシック" pitchFamily="-105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06654917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-2500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itchFamily="-105" charset="0"/>
            <a:ea typeface="ＭＳ Ｐゴシック" pitchFamily="-105" charset="-128"/>
            <a:cs typeface="ＭＳ Ｐゴシック" pitchFamily="-105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-2500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itchFamily="-105" charset="0"/>
            <a:ea typeface="ＭＳ Ｐゴシック" pitchFamily="-105" charset="-128"/>
            <a:cs typeface="ＭＳ Ｐゴシック" pitchFamily="-105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dimacs-2011-12-08-template.pot</Template>
  <TotalTime>35729</TotalTime>
  <Words>2141</Words>
  <Application>Microsoft Macintosh PowerPoint</Application>
  <PresentationFormat>Widescreen</PresentationFormat>
  <Paragraphs>255</Paragraphs>
  <Slides>24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ＭＳ Ｐゴシック</vt:lpstr>
      <vt:lpstr>Arial</vt:lpstr>
      <vt:lpstr>Calibri</vt:lpstr>
      <vt:lpstr>Georgia</vt:lpstr>
      <vt:lpstr>Blank Presentation</vt:lpstr>
      <vt:lpstr>ALTO over New Transport draft-ietf-alto-new-transport-01</vt:lpstr>
      <vt:lpstr>Outline</vt:lpstr>
      <vt:lpstr>Document Activities</vt:lpstr>
      <vt:lpstr>Recap: ALTO New Transport Design Requirements</vt:lpstr>
      <vt:lpstr>Recap: New Transport Architecture</vt:lpstr>
      <vt:lpstr>Major Changes from IETF 113 </vt:lpstr>
      <vt:lpstr>Discussions and Remaining Issues</vt:lpstr>
      <vt:lpstr>Discuss 1: Finalizing Op Mode: Client Pull/Server Push/ Client Long Pull/Server Put</vt:lpstr>
      <vt:lpstr>Discuss 1: Finalizing Op Mode: Client Pull/Server Push/ Client Long Pull/Server Put</vt:lpstr>
      <vt:lpstr>Discuss 1: Finalizing Op Mode: Client Pull/Server Push/ Client Long Pull/Server Put</vt:lpstr>
      <vt:lpstr>Discuss 1: Finalizing Op Mode: Client Pull/Server Push/ Client Long Pull/Server Put</vt:lpstr>
      <vt:lpstr>Discuss 2: How Much to Specify Ordering Control: Transport-Aware of App Semantics [MN, MT, SD reviews]</vt:lpstr>
      <vt:lpstr>Discuss  3: How/Whether to Specify Settings</vt:lpstr>
      <vt:lpstr>Discuss 4: Examples using HTTP/1.1 or Later</vt:lpstr>
      <vt:lpstr>Discuss 5: Media Type</vt:lpstr>
      <vt:lpstr>Next Step</vt:lpstr>
      <vt:lpstr>Backup Slides</vt:lpstr>
      <vt:lpstr>PowerPoint Presentation</vt:lpstr>
      <vt:lpstr>Performance and Effectiveness of Current Transport</vt:lpstr>
      <vt:lpstr>General Space of Network-&gt;App Information Transport</vt:lpstr>
      <vt:lpstr>PowerPoint Presentation</vt:lpstr>
      <vt:lpstr>Transport and Pub/sub</vt:lpstr>
      <vt:lpstr>Additional Information about Transport Queue</vt:lpstr>
      <vt:lpstr>Negotiation</vt:lpstr>
    </vt:vector>
  </TitlesOfParts>
  <Manager/>
  <Company>Yale University</Company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Yale FBO Communications</dc:title>
  <dc:subject/>
  <dc:creator>Patrick J. Lynch</dc:creator>
  <cp:keywords/>
  <dc:description/>
  <cp:lastModifiedBy>Microsoft Office User</cp:lastModifiedBy>
  <cp:revision>1376</cp:revision>
  <cp:lastPrinted>2022-07-26T02:55:34Z</cp:lastPrinted>
  <dcterms:modified xsi:type="dcterms:W3CDTF">2022-07-26T02:55:37Z</dcterms:modified>
  <cp:category/>
</cp:coreProperties>
</file>