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440" r:id="rId2"/>
    <p:sldId id="560" r:id="rId3"/>
    <p:sldId id="630" r:id="rId4"/>
    <p:sldId id="638" r:id="rId5"/>
    <p:sldId id="636" r:id="rId6"/>
    <p:sldId id="647" r:id="rId7"/>
    <p:sldId id="648" r:id="rId8"/>
    <p:sldId id="649" r:id="rId9"/>
    <p:sldId id="650" r:id="rId10"/>
    <p:sldId id="655" r:id="rId11"/>
    <p:sldId id="651" r:id="rId12"/>
    <p:sldId id="652" r:id="rId13"/>
    <p:sldId id="653" r:id="rId14"/>
    <p:sldId id="654" r:id="rId15"/>
    <p:sldId id="646" r:id="rId16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6600"/>
    <a:srgbClr val="0F4D92"/>
    <a:srgbClr val="FFCC99"/>
    <a:srgbClr val="C5D1E0"/>
    <a:srgbClr val="F3F3F3"/>
    <a:srgbClr val="FF1D19"/>
    <a:srgbClr val="FF0000"/>
    <a:srgbClr val="8080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52"/>
    <p:restoredTop sz="86023" autoAdjust="0"/>
  </p:normalViewPr>
  <p:slideViewPr>
    <p:cSldViewPr snapToGrid="0">
      <p:cViewPr varScale="1">
        <p:scale>
          <a:sx n="83" d="100"/>
          <a:sy n="83" d="100"/>
        </p:scale>
        <p:origin x="1888" y="2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ott, Roland" userId="a23b1692-7674-4dc8-8401-6e14c3b067c0" providerId="ADAL" clId="{2571A40A-CD46-4E32-9468-E6C9723D00F0}"/>
    <pc:docChg chg="modSld">
      <pc:chgData name="Schott, Roland" userId="a23b1692-7674-4dc8-8401-6e14c3b067c0" providerId="ADAL" clId="{2571A40A-CD46-4E32-9468-E6C9723D00F0}" dt="2022-11-10T20:23:44.282" v="58" actId="20577"/>
      <pc:docMkLst>
        <pc:docMk/>
      </pc:docMkLst>
      <pc:sldChg chg="modSp mod">
        <pc:chgData name="Schott, Roland" userId="a23b1692-7674-4dc8-8401-6e14c3b067c0" providerId="ADAL" clId="{2571A40A-CD46-4E32-9468-E6C9723D00F0}" dt="2022-11-10T20:22:53.876" v="21" actId="20577"/>
        <pc:sldMkLst>
          <pc:docMk/>
          <pc:sldMk cId="1481027026" sldId="440"/>
        </pc:sldMkLst>
        <pc:spChg chg="mod">
          <ac:chgData name="Schott, Roland" userId="a23b1692-7674-4dc8-8401-6e14c3b067c0" providerId="ADAL" clId="{2571A40A-CD46-4E32-9468-E6C9723D00F0}" dt="2022-11-10T20:22:53.876" v="21" actId="20577"/>
          <ac:spMkLst>
            <pc:docMk/>
            <pc:sldMk cId="1481027026" sldId="440"/>
            <ac:spMk id="2" creationId="{00000000-0000-0000-0000-000000000000}"/>
          </ac:spMkLst>
        </pc:spChg>
      </pc:sldChg>
      <pc:sldChg chg="modSp mod">
        <pc:chgData name="Schott, Roland" userId="a23b1692-7674-4dc8-8401-6e14c3b067c0" providerId="ADAL" clId="{2571A40A-CD46-4E32-9468-E6C9723D00F0}" dt="2022-11-10T20:18:07.395" v="0" actId="20577"/>
        <pc:sldMkLst>
          <pc:docMk/>
          <pc:sldMk cId="2748946356" sldId="636"/>
        </pc:sldMkLst>
        <pc:spChg chg="mod">
          <ac:chgData name="Schott, Roland" userId="a23b1692-7674-4dc8-8401-6e14c3b067c0" providerId="ADAL" clId="{2571A40A-CD46-4E32-9468-E6C9723D00F0}" dt="2022-11-10T20:18:07.395" v="0" actId="20577"/>
          <ac:spMkLst>
            <pc:docMk/>
            <pc:sldMk cId="2748946356" sldId="636"/>
            <ac:spMk id="40" creationId="{E5123755-5E5C-2641-B4CD-10FB49D40923}"/>
          </ac:spMkLst>
        </pc:spChg>
      </pc:sldChg>
      <pc:sldChg chg="modSp mod">
        <pc:chgData name="Schott, Roland" userId="a23b1692-7674-4dc8-8401-6e14c3b067c0" providerId="ADAL" clId="{2571A40A-CD46-4E32-9468-E6C9723D00F0}" dt="2022-11-10T20:23:44.282" v="58" actId="20577"/>
        <pc:sldMkLst>
          <pc:docMk/>
          <pc:sldMk cId="4059309948" sldId="655"/>
        </pc:sldMkLst>
        <pc:spChg chg="mod">
          <ac:chgData name="Schott, Roland" userId="a23b1692-7674-4dc8-8401-6e14c3b067c0" providerId="ADAL" clId="{2571A40A-CD46-4E32-9468-E6C9723D00F0}" dt="2022-11-10T20:23:44.282" v="58" actId="20577"/>
          <ac:spMkLst>
            <pc:docMk/>
            <pc:sldMk cId="4059309948" sldId="655"/>
            <ac:spMk id="13" creationId="{0A8CA261-442D-B14B-BD01-15ED193AF2F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fld id="{5721E9F5-F346-4544-A173-003E47FC89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274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effectLst/>
              </a:defRPr>
            </a:lvl1pPr>
          </a:lstStyle>
          <a:p>
            <a:pPr>
              <a:defRPr/>
            </a:pPr>
            <a:fld id="{86487906-38C7-2948-8EF2-63BA3985CD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277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datatracker.ietf.org</a:t>
            </a:r>
            <a:r>
              <a:rPr lang="en-US" dirty="0"/>
              <a:t>/doc/draft-</a:t>
            </a:r>
            <a:r>
              <a:rPr lang="en-US" dirty="0" err="1"/>
              <a:t>ietf</a:t>
            </a:r>
            <a:r>
              <a:rPr lang="en-US" dirty="0"/>
              <a:t>-alto-new-transport/</a:t>
            </a:r>
          </a:p>
          <a:p>
            <a:r>
              <a:rPr lang="en-US" dirty="0"/>
              <a:t>https://</a:t>
            </a:r>
            <a:r>
              <a:rPr lang="en-US" dirty="0" err="1"/>
              <a:t>datatracker.ietf.org</a:t>
            </a:r>
            <a:r>
              <a:rPr lang="en-US" dirty="0"/>
              <a:t>/doc/draft-</a:t>
            </a:r>
            <a:r>
              <a:rPr lang="en-US" dirty="0" err="1"/>
              <a:t>schott</a:t>
            </a:r>
            <a:r>
              <a:rPr lang="en-US" dirty="0"/>
              <a:t>-alto-new-transport-push/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91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 dirty="0"/>
              <a:t>Benefit:</a:t>
            </a:r>
          </a:p>
          <a:p>
            <a:pPr lvl="3"/>
            <a:r>
              <a:rPr lang="en-US" dirty="0"/>
              <a:t>Avoid “awkward” promise (current spec: MUST NOT cancel push promise)</a:t>
            </a:r>
          </a:p>
          <a:p>
            <a:pPr lvl="2"/>
            <a:r>
              <a:rPr lang="en-US" dirty="0"/>
              <a:t>Issue: semantics</a:t>
            </a:r>
          </a:p>
          <a:p>
            <a:pPr lvl="3"/>
            <a:r>
              <a:rPr lang="en-US" dirty="0"/>
              <a:t>Client conceptually is only a cache, not a persistent state replica</a:t>
            </a:r>
          </a:p>
          <a:p>
            <a:pPr lvl="3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51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69723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005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25468" y="76200"/>
            <a:ext cx="2950633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218" y="76200"/>
            <a:ext cx="8655049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99677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119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8059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870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218" y="990600"/>
            <a:ext cx="5801783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990600"/>
            <a:ext cx="58039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1558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7318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6688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59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42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48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499" y="85614"/>
            <a:ext cx="11416621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12700" dir="27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Title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7217" y="990600"/>
            <a:ext cx="11808883" cy="5334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149" name="Straight Connector 6"/>
          <p:cNvCxnSpPr>
            <a:cxnSpLocks noChangeShapeType="1"/>
          </p:cNvCxnSpPr>
          <p:nvPr userDrawn="1"/>
        </p:nvCxnSpPr>
        <p:spPr bwMode="auto">
          <a:xfrm flipV="1">
            <a:off x="0" y="6416301"/>
            <a:ext cx="12192000" cy="17462"/>
          </a:xfrm>
          <a:prstGeom prst="line">
            <a:avLst/>
          </a:prstGeom>
          <a:noFill/>
          <a:ln w="508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" name="TextBox 4"/>
          <p:cNvSpPr txBox="1"/>
          <p:nvPr userDrawn="1"/>
        </p:nvSpPr>
        <p:spPr>
          <a:xfrm>
            <a:off x="4729445" y="6500303"/>
            <a:ext cx="21291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aseline="0" dirty="0">
                <a:latin typeface="Arial" charset="0"/>
                <a:ea typeface="Arial" charset="0"/>
                <a:cs typeface="Arial" charset="0"/>
              </a:rPr>
              <a:t>IETF 115: ALTO New Transport</a:t>
            </a:r>
          </a:p>
        </p:txBody>
      </p:sp>
      <p:sp>
        <p:nvSpPr>
          <p:cNvPr id="11" name="Slide Number Placeholder 11"/>
          <p:cNvSpPr txBox="1">
            <a:spLocks/>
          </p:cNvSpPr>
          <p:nvPr userDrawn="1"/>
        </p:nvSpPr>
        <p:spPr>
          <a:xfrm>
            <a:off x="9501011" y="6578839"/>
            <a:ext cx="25400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600" kern="1200" baseline="-25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28174B04-4DAE-EB42-9616-9AE45265018B}" type="slidenum">
              <a:rPr lang="en-US" sz="1000" baseline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sz="1000" baseline="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E7BBD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j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j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586" y="940190"/>
            <a:ext cx="8984973" cy="2447353"/>
          </a:xfrm>
        </p:spPr>
        <p:txBody>
          <a:bodyPr/>
          <a:lstStyle/>
          <a:p>
            <a:r>
              <a:rPr lang="en-US" sz="3600" dirty="0">
                <a:solidFill>
                  <a:srgbClr val="0F4D92"/>
                </a:solidFill>
                <a:latin typeface="Georgia" charset="0"/>
                <a:ea typeface="ＭＳ Ｐゴシック" charset="0"/>
                <a:cs typeface="ＭＳ Ｐゴシック" charset="0"/>
              </a:rPr>
              <a:t>ALTO New Transport</a:t>
            </a:r>
            <a:br>
              <a:rPr lang="en-US" sz="3600" dirty="0">
                <a:solidFill>
                  <a:srgbClr val="0F4D92"/>
                </a:solidFill>
                <a:latin typeface="Georgia" charset="0"/>
                <a:ea typeface="ＭＳ Ｐゴシック" charset="0"/>
                <a:cs typeface="ＭＳ Ｐゴシック" charset="0"/>
              </a:rPr>
            </a:br>
            <a:r>
              <a:rPr lang="en-US" sz="2400" dirty="0"/>
              <a:t>draft-ietf-alto-new-transport-03</a:t>
            </a:r>
            <a:br>
              <a:rPr lang="en-US" sz="2400" dirty="0"/>
            </a:br>
            <a:r>
              <a:rPr lang="en-US" sz="2400" dirty="0"/>
              <a:t>draft-schott-alto-new-transport-pull-00 (Question)</a:t>
            </a:r>
            <a:br>
              <a:rPr lang="en-US" sz="2400" dirty="0"/>
            </a:br>
            <a:r>
              <a:rPr lang="en-US" sz="2400" dirty="0"/>
              <a:t>draft-schott-alto-new-transport-push-00</a:t>
            </a:r>
            <a:br>
              <a:rPr lang="en-US" sz="2400" dirty="0"/>
            </a:br>
            <a:endParaRPr lang="en-US" sz="1800" dirty="0"/>
          </a:p>
        </p:txBody>
      </p:sp>
      <p:pic>
        <p:nvPicPr>
          <p:cNvPr id="4" name="Picture 2" descr="ietflogotrans">
            <a:extLst>
              <a:ext uri="{FF2B5EF4-FFF2-40B4-BE49-F238E27FC236}">
                <a16:creationId xmlns:a16="http://schemas.microsoft.com/office/drawing/2014/main" id="{73B0CDB3-2AB9-7B4E-AB32-C92C57DF3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0679" y="183270"/>
            <a:ext cx="2844800" cy="151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7A91052B-AA6D-8240-B6F0-559BBB569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679" y="3185614"/>
            <a:ext cx="8534400" cy="208380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x-none" sz="2400" noProof="1">
                <a:ea typeface="ＭＳ Ｐゴシック" charset="-128"/>
              </a:rPr>
              <a:t>Presenter: Roland Schott</a:t>
            </a:r>
            <a:br>
              <a:rPr lang="en-US" altLang="x-none" sz="2400" noProof="1">
                <a:ea typeface="ＭＳ Ｐゴシック" charset="-128"/>
              </a:rPr>
            </a:br>
            <a:endParaRPr lang="en-US" dirty="0"/>
          </a:p>
          <a:p>
            <a:pPr>
              <a:spcBef>
                <a:spcPts val="0"/>
              </a:spcBef>
            </a:pPr>
            <a:r>
              <a:rPr lang="en-US" sz="2400" dirty="0"/>
              <a:t>November 11, 2022</a:t>
            </a:r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IETF 115</a:t>
            </a:r>
          </a:p>
        </p:txBody>
      </p:sp>
    </p:spTree>
    <p:extLst>
      <p:ext uri="{BB962C8B-B14F-4D97-AF65-F5344CB8AC3E}">
        <p14:creationId xmlns:p14="http://schemas.microsoft.com/office/powerpoint/2010/main" val="1481027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ACA48-A839-FA44-A4B0-48BB895DE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Dependency of Documents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F981A8-5912-694D-A67C-784B25174674}"/>
              </a:ext>
            </a:extLst>
          </p:cNvPr>
          <p:cNvCxnSpPr/>
          <p:nvPr/>
        </p:nvCxnSpPr>
        <p:spPr bwMode="auto">
          <a:xfrm>
            <a:off x="3394129" y="1022888"/>
            <a:ext cx="0" cy="50679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DEBEC51-3D01-944E-B127-BB112F01C47B}"/>
              </a:ext>
            </a:extLst>
          </p:cNvPr>
          <p:cNvCxnSpPr/>
          <p:nvPr/>
        </p:nvCxnSpPr>
        <p:spPr bwMode="auto">
          <a:xfrm>
            <a:off x="7196387" y="1022888"/>
            <a:ext cx="0" cy="50679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997E937-1213-2042-8AC6-832DC54E4D4C}"/>
              </a:ext>
            </a:extLst>
          </p:cNvPr>
          <p:cNvSpPr txBox="1"/>
          <p:nvPr/>
        </p:nvSpPr>
        <p:spPr>
          <a:xfrm>
            <a:off x="2836190" y="684334"/>
            <a:ext cx="1281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ALTO Client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801572-F5E1-0D46-8B8C-C03035D8A3FD}"/>
              </a:ext>
            </a:extLst>
          </p:cNvPr>
          <p:cNvSpPr txBox="1"/>
          <p:nvPr/>
        </p:nvSpPr>
        <p:spPr>
          <a:xfrm>
            <a:off x="6194509" y="684334"/>
            <a:ext cx="13631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ALTO Server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3DC5706-4F76-814D-A846-32B4AE6A6C04}"/>
              </a:ext>
            </a:extLst>
          </p:cNvPr>
          <p:cNvCxnSpPr/>
          <p:nvPr/>
        </p:nvCxnSpPr>
        <p:spPr bwMode="auto">
          <a:xfrm>
            <a:off x="3647357" y="1549831"/>
            <a:ext cx="3355291" cy="1859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3DF05CC-8CA9-DC43-8668-DDC30C4DBE61}"/>
              </a:ext>
            </a:extLst>
          </p:cNvPr>
          <p:cNvSpPr txBox="1"/>
          <p:nvPr/>
        </p:nvSpPr>
        <p:spPr>
          <a:xfrm rot="214024">
            <a:off x="3774308" y="1279222"/>
            <a:ext cx="32383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CRD incremental-updates-queue </a:t>
            </a:r>
            <a:br>
              <a:rPr lang="en-US" dirty="0"/>
            </a:br>
            <a:r>
              <a:rPr lang="en-US" dirty="0"/>
              <a:t>(Doc 1)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EAD194-A558-AD4C-91FB-CF912BF9A33D}"/>
              </a:ext>
            </a:extLst>
          </p:cNvPr>
          <p:cNvCxnSpPr/>
          <p:nvPr/>
        </p:nvCxnSpPr>
        <p:spPr bwMode="auto">
          <a:xfrm>
            <a:off x="3551785" y="2585636"/>
            <a:ext cx="3355291" cy="1859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A8CA261-442D-B14B-BD01-15ED193AF2F1}"/>
              </a:ext>
            </a:extLst>
          </p:cNvPr>
          <p:cNvSpPr txBox="1"/>
          <p:nvPr/>
        </p:nvSpPr>
        <p:spPr>
          <a:xfrm rot="214024">
            <a:off x="3449512" y="2036935"/>
            <a:ext cx="36968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pull/long pull to elements of the queue </a:t>
            </a:r>
            <a:br>
              <a:rPr lang="en-US" dirty="0"/>
            </a:br>
            <a:r>
              <a:rPr lang="en-US" dirty="0"/>
              <a:t>in the same connection</a:t>
            </a:r>
            <a:br>
              <a:rPr lang="en-US" dirty="0"/>
            </a:br>
            <a:r>
              <a:rPr lang="en-US" dirty="0"/>
              <a:t>(Doc 1, put it into a separate Doc 2?)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546C0D-E248-2A43-982D-E9AFD94BEE83}"/>
              </a:ext>
            </a:extLst>
          </p:cNvPr>
          <p:cNvCxnSpPr>
            <a:cxnSpLocks/>
          </p:cNvCxnSpPr>
          <p:nvPr/>
        </p:nvCxnSpPr>
        <p:spPr bwMode="auto">
          <a:xfrm flipH="1">
            <a:off x="3803463" y="4176372"/>
            <a:ext cx="2954182" cy="1069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938E47D-7268-9D47-9326-42CEE9B9280A}"/>
              </a:ext>
            </a:extLst>
          </p:cNvPr>
          <p:cNvSpPr txBox="1"/>
          <p:nvPr/>
        </p:nvSpPr>
        <p:spPr>
          <a:xfrm rot="214024">
            <a:off x="3459393" y="3280463"/>
            <a:ext cx="37208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Push to client of elements in the queue</a:t>
            </a:r>
            <a:br>
              <a:rPr lang="en-US" dirty="0"/>
            </a:br>
            <a:r>
              <a:rPr lang="en-US" dirty="0"/>
              <a:t>in the same connection </a:t>
            </a:r>
            <a:br>
              <a:rPr lang="en-US" dirty="0"/>
            </a:br>
            <a:r>
              <a:rPr lang="en-US" dirty="0"/>
              <a:t>(Doc 3)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C8ACD2-3980-844A-9CC4-744270B26CF2}"/>
              </a:ext>
            </a:extLst>
          </p:cNvPr>
          <p:cNvCxnSpPr/>
          <p:nvPr/>
        </p:nvCxnSpPr>
        <p:spPr bwMode="auto">
          <a:xfrm>
            <a:off x="2309247" y="4881966"/>
            <a:ext cx="635430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62902BD-0B0B-D14B-AA72-FB56450CE110}"/>
              </a:ext>
            </a:extLst>
          </p:cNvPr>
          <p:cNvCxnSpPr>
            <a:cxnSpLocks/>
          </p:cNvCxnSpPr>
          <p:nvPr/>
        </p:nvCxnSpPr>
        <p:spPr bwMode="auto">
          <a:xfrm flipH="1">
            <a:off x="3893871" y="5971596"/>
            <a:ext cx="2954182" cy="1069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1D584EE-EAE4-824E-8FD8-9ECD6A70F00B}"/>
              </a:ext>
            </a:extLst>
          </p:cNvPr>
          <p:cNvSpPr txBox="1"/>
          <p:nvPr/>
        </p:nvSpPr>
        <p:spPr>
          <a:xfrm rot="214024">
            <a:off x="3309351" y="5276288"/>
            <a:ext cx="4201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Server put to client of elements in the queue</a:t>
            </a:r>
            <a:br>
              <a:rPr lang="en-US" dirty="0"/>
            </a:br>
            <a:r>
              <a:rPr lang="en-US" dirty="0"/>
              <a:t>it needs a new connection</a:t>
            </a:r>
          </a:p>
        </p:txBody>
      </p:sp>
    </p:spTree>
    <p:extLst>
      <p:ext uri="{BB962C8B-B14F-4D97-AF65-F5344CB8AC3E}">
        <p14:creationId xmlns:p14="http://schemas.microsoft.com/office/powerpoint/2010/main" val="4059309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534FB-56E1-C740-8514-8A823D5AE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Base Document (Doc 1): Transport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DF7D5-8474-AD4F-90F3-7FE9D9803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18" y="851117"/>
            <a:ext cx="7116986" cy="5596177"/>
          </a:xfrm>
        </p:spPr>
        <p:txBody>
          <a:bodyPr/>
          <a:lstStyle/>
          <a:p>
            <a:r>
              <a:rPr lang="en-US" sz="2000" dirty="0"/>
              <a:t>HTTP version independent and operational model independent specification</a:t>
            </a:r>
          </a:p>
          <a:p>
            <a:r>
              <a:rPr lang="en-US" sz="2000" dirty="0"/>
              <a:t>Foundation: </a:t>
            </a:r>
          </a:p>
          <a:p>
            <a:pPr lvl="1"/>
            <a:r>
              <a:rPr lang="en-US" sz="1800" dirty="0"/>
              <a:t>Transport of an information </a:t>
            </a:r>
            <a:br>
              <a:rPr lang="en-US" sz="1800" dirty="0"/>
            </a:br>
            <a:r>
              <a:rPr lang="en-US" sz="1800" dirty="0"/>
              <a:t>resource organized as a sequence of </a:t>
            </a:r>
            <a:r>
              <a:rPr lang="en-US" sz="1800" dirty="0">
                <a:solidFill>
                  <a:srgbClr val="C00000"/>
                </a:solidFill>
              </a:rPr>
              <a:t>incremental</a:t>
            </a:r>
            <a:r>
              <a:rPr lang="en-US" sz="1800" dirty="0"/>
              <a:t> updates </a:t>
            </a:r>
            <a:r>
              <a:rPr lang="en-US" sz="1800" dirty="0">
                <a:solidFill>
                  <a:srgbClr val="0070C0"/>
                </a:solidFill>
              </a:rPr>
              <a:t>(operational log in distributed computing)</a:t>
            </a:r>
            <a:r>
              <a:rPr lang="en-US" sz="1800" dirty="0"/>
              <a:t>, called an information updates queue</a:t>
            </a:r>
          </a:p>
          <a:p>
            <a:pPr lvl="1"/>
            <a:r>
              <a:rPr lang="en-US" sz="1800" dirty="0"/>
              <a:t>The ALTO server is the master of the updates queue</a:t>
            </a:r>
          </a:p>
          <a:p>
            <a:pPr lvl="1"/>
            <a:r>
              <a:rPr lang="en-US" sz="1800" dirty="0"/>
              <a:t>CRD operations:</a:t>
            </a:r>
          </a:p>
          <a:p>
            <a:pPr lvl="2"/>
            <a:r>
              <a:rPr lang="en-US" sz="1800" dirty="0"/>
              <a:t>The information update queue must first be created by an ALTO client at an ALTO server</a:t>
            </a:r>
          </a:p>
          <a:p>
            <a:pPr lvl="2"/>
            <a:r>
              <a:rPr lang="en-US" sz="1800" dirty="0"/>
              <a:t>The ALTO client can read/delete the queue status at the ALTO server</a:t>
            </a:r>
          </a:p>
          <a:p>
            <a:pPr lvl="2"/>
            <a:r>
              <a:rPr lang="en-US" sz="1800" dirty="0"/>
              <a:t>The close of the connection from the ALTO client to the ALTO server results in the deletion of the queue (no persistency)</a:t>
            </a:r>
          </a:p>
          <a:p>
            <a:pPr lvl="1"/>
            <a:r>
              <a:rPr lang="en-US" sz="1800" dirty="0"/>
              <a:t>Sequence:</a:t>
            </a:r>
          </a:p>
          <a:p>
            <a:pPr lvl="2"/>
            <a:r>
              <a:rPr lang="en-US" sz="1800" dirty="0"/>
              <a:t>Only the ALTO server can write to it; client can issue commands sequential or in parallel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45D50C-CC99-8B4D-8AA1-1D1617BDD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3663" y="990600"/>
            <a:ext cx="4751439" cy="249651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62833C2-2731-214B-A781-EF05D4967E78}"/>
              </a:ext>
            </a:extLst>
          </p:cNvPr>
          <p:cNvSpPr txBox="1">
            <a:spLocks/>
          </p:cNvSpPr>
          <p:nvPr/>
        </p:nvSpPr>
        <p:spPr bwMode="auto">
          <a:xfrm>
            <a:off x="6923998" y="3425125"/>
            <a:ext cx="5083095" cy="3022169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E7BBD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j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j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9pPr>
          </a:lstStyle>
          <a:p>
            <a:pPr lvl="1"/>
            <a:r>
              <a:rPr lang="en-US" sz="2000" kern="0" baseline="0" dirty="0"/>
              <a:t>The structure of the queue is an array of elements, where each element has the basic fields:</a:t>
            </a:r>
          </a:p>
          <a:p>
            <a:pPr lvl="2"/>
            <a:r>
              <a:rPr lang="en-US" sz="2000" kern="0" baseline="0" dirty="0"/>
              <a:t>Sequence number</a:t>
            </a:r>
          </a:p>
          <a:p>
            <a:pPr lvl="3"/>
            <a:r>
              <a:rPr lang="en-US" sz="2000" kern="0" baseline="0" dirty="0"/>
              <a:t>Must be incremental, no gap, up to 64 bits; if reach limit, wrap to 0</a:t>
            </a:r>
          </a:p>
          <a:p>
            <a:pPr lvl="2"/>
            <a:r>
              <a:rPr lang="en-US" sz="2000" kern="0" baseline="0" dirty="0"/>
              <a:t>Media-type</a:t>
            </a:r>
          </a:p>
          <a:p>
            <a:pPr lvl="2"/>
            <a:r>
              <a:rPr lang="en-US" sz="2000" kern="0" baseline="0" dirty="0"/>
              <a:t>Tag</a:t>
            </a:r>
          </a:p>
        </p:txBody>
      </p:sp>
    </p:spTree>
    <p:extLst>
      <p:ext uri="{BB962C8B-B14F-4D97-AF65-F5344CB8AC3E}">
        <p14:creationId xmlns:p14="http://schemas.microsoft.com/office/powerpoint/2010/main" val="3226057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D390D-E9F8-C64D-A436-B310AAFC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Client Pull Document (Doc 2): Client Read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D3FD7-0371-B44E-A607-E2CFACE7F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Client -&gt; server: Very simple design, only GET method on </a:t>
            </a:r>
            <a:br>
              <a:rPr lang="en-US" sz="2400" dirty="0"/>
            </a:br>
            <a:r>
              <a:rPr lang="en-US" sz="2400" dirty="0"/>
              <a:t>&lt;updates-queue-</a:t>
            </a:r>
            <a:r>
              <a:rPr lang="en-US" sz="2400" dirty="0" err="1"/>
              <a:t>uri</a:t>
            </a:r>
            <a:r>
              <a:rPr lang="en-US" sz="2400" dirty="0"/>
              <a:t>&gt;/&lt;</a:t>
            </a:r>
            <a:r>
              <a:rPr lang="en-US" sz="2400" dirty="0" err="1"/>
              <a:t>seq</a:t>
            </a:r>
            <a:r>
              <a:rPr lang="en-US" sz="2400" dirty="0"/>
              <a:t>&gt;</a:t>
            </a:r>
          </a:p>
          <a:p>
            <a:pPr lvl="1"/>
            <a:r>
              <a:rPr lang="en-US" sz="2000" dirty="0"/>
              <a:t>Allow caching and content distribution to large scale, for future extension</a:t>
            </a:r>
          </a:p>
          <a:p>
            <a:r>
              <a:rPr lang="en-US" sz="2400" dirty="0"/>
              <a:t>Server -&gt; client</a:t>
            </a:r>
          </a:p>
          <a:p>
            <a:pPr lvl="1"/>
            <a:r>
              <a:rPr lang="en-US" sz="2000" dirty="0"/>
              <a:t>Long poll support: fetch the next </a:t>
            </a:r>
            <a:r>
              <a:rPr lang="en-US" sz="2000" dirty="0" err="1"/>
              <a:t>seq</a:t>
            </a:r>
            <a:endParaRPr lang="en-US" sz="2000" dirty="0"/>
          </a:p>
          <a:p>
            <a:pPr lvl="1"/>
            <a:r>
              <a:rPr lang="en-US" sz="2000" dirty="0"/>
              <a:t>Transfer scheduling (at the server/client)</a:t>
            </a:r>
          </a:p>
          <a:p>
            <a:pPr lvl="2"/>
            <a:r>
              <a:rPr lang="en-US" sz="2000" dirty="0"/>
              <a:t>Pull design allows client to issue concurrent pull requests, but the results can have dependency =&gt; specify the scheduling will lead to version specification; we specify them as only operational considerations</a:t>
            </a:r>
          </a:p>
          <a:p>
            <a:r>
              <a:rPr lang="en-US" sz="2400" dirty="0"/>
              <a:t>Transfer processing (at the client) requirements</a:t>
            </a:r>
          </a:p>
          <a:p>
            <a:pPr lvl="1"/>
            <a:r>
              <a:rPr lang="en-US" sz="2000" dirty="0"/>
              <a:t>Specify (SHOULD include) tag to enforce correctness</a:t>
            </a:r>
          </a:p>
          <a:p>
            <a:r>
              <a:rPr lang="en-US" sz="2400" dirty="0"/>
              <a:t>Specify that other HTTP transport control (e.g., concurrency control) should be honored, but is transparent to ALTO transport (discuss in WG)</a:t>
            </a:r>
          </a:p>
        </p:txBody>
      </p:sp>
    </p:spTree>
    <p:extLst>
      <p:ext uri="{BB962C8B-B14F-4D97-AF65-F5344CB8AC3E}">
        <p14:creationId xmlns:p14="http://schemas.microsoft.com/office/powerpoint/2010/main" val="2708652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0A903-D713-DC4E-9BD3-E3B3CE77C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Server Push Document (Doc 3): Server Push Updates to Clients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19B89-49B3-1647-8329-D27106A6F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17" y="789126"/>
            <a:ext cx="11808883" cy="5334000"/>
          </a:xfrm>
        </p:spPr>
        <p:txBody>
          <a:bodyPr/>
          <a:lstStyle/>
          <a:p>
            <a:r>
              <a:rPr lang="en-US" sz="2800" dirty="0"/>
              <a:t>Client -&gt; server: </a:t>
            </a:r>
          </a:p>
          <a:p>
            <a:pPr lvl="1"/>
            <a:r>
              <a:rPr lang="en-US" sz="2400" dirty="0"/>
              <a:t>Indicate acceptance by setting up state (join receiver-set)</a:t>
            </a:r>
          </a:p>
          <a:p>
            <a:pPr lvl="2"/>
            <a:r>
              <a:rPr lang="en-US" sz="2400" dirty="0"/>
              <a:t>Start: put self into &lt;updates-queue&gt;/</a:t>
            </a:r>
            <a:r>
              <a:rPr lang="en-US" sz="2400" dirty="0" err="1"/>
              <a:t>rs</a:t>
            </a:r>
            <a:endParaRPr lang="en-US" sz="2400" dirty="0"/>
          </a:p>
          <a:p>
            <a:pPr lvl="2"/>
            <a:r>
              <a:rPr lang="en-US" sz="2400" dirty="0"/>
              <a:t>Stop: delete self from the receiver set</a:t>
            </a:r>
          </a:p>
          <a:p>
            <a:pPr lvl="2"/>
            <a:r>
              <a:rPr lang="en-US" sz="2400" dirty="0"/>
              <a:t>Different from early doc: join when creating the updates queue, but this causes coupling of Doc 1 and Doc 3. </a:t>
            </a:r>
          </a:p>
          <a:p>
            <a:r>
              <a:rPr lang="en-US" sz="2800" dirty="0"/>
              <a:t>Server -&gt; client</a:t>
            </a:r>
          </a:p>
          <a:p>
            <a:pPr lvl="1"/>
            <a:r>
              <a:rPr lang="en-US" sz="2400" dirty="0"/>
              <a:t>Specify as PUSH_PROMISE in HTTP/2-3</a:t>
            </a:r>
            <a:endParaRPr lang="en-US" sz="2400" dirty="0">
              <a:solidFill>
                <a:srgbClr val="FF0000"/>
              </a:solidFill>
            </a:endParaRPr>
          </a:p>
          <a:p>
            <a:pPr lvl="1"/>
            <a:r>
              <a:rPr lang="en-US" sz="2400" dirty="0"/>
              <a:t>Transfer scheduling</a:t>
            </a:r>
          </a:p>
          <a:p>
            <a:pPr lvl="2"/>
            <a:r>
              <a:rPr lang="en-US" sz="2400" dirty="0"/>
              <a:t>Specify only operational considerations on transfer scheduling of dependent updates as performance optimization</a:t>
            </a:r>
          </a:p>
          <a:p>
            <a:pPr lvl="2"/>
            <a:r>
              <a:rPr lang="en-US" sz="2400" dirty="0"/>
              <a:t>Specify that other HTTP transport control (e.g., concurrency control) should be honored, but is transparent to ALTO transport</a:t>
            </a:r>
          </a:p>
        </p:txBody>
      </p:sp>
    </p:spTree>
    <p:extLst>
      <p:ext uri="{BB962C8B-B14F-4D97-AF65-F5344CB8AC3E}">
        <p14:creationId xmlns:p14="http://schemas.microsoft.com/office/powerpoint/2010/main" val="765761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05FBC-8B40-0C45-88DA-80D5B39C0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Put Document (Potential Doc 4): Defer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6CA0F-5386-A14F-B825-63263461C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an excellent tool for server-to-server communications</a:t>
            </a:r>
          </a:p>
          <a:p>
            <a:r>
              <a:rPr lang="en-US" dirty="0"/>
              <a:t>Leave Server PUT (i.e., replicated operational log) as future work</a:t>
            </a:r>
          </a:p>
        </p:txBody>
      </p:sp>
    </p:spTree>
    <p:extLst>
      <p:ext uri="{BB962C8B-B14F-4D97-AF65-F5344CB8AC3E}">
        <p14:creationId xmlns:p14="http://schemas.microsoft.com/office/powerpoint/2010/main" val="1953016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577B1-098E-944D-BCBF-B2CD4E6EB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BE0D5-107B-3744-BC41-4A0E0CA14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latest documents in WG git</a:t>
            </a:r>
          </a:p>
          <a:p>
            <a:r>
              <a:rPr lang="en-US" dirty="0"/>
              <a:t>Will upload the latest documents to data tracker by the weekend</a:t>
            </a:r>
          </a:p>
          <a:p>
            <a:r>
              <a:rPr lang="en-US"/>
              <a:t>Seek WG </a:t>
            </a:r>
            <a:r>
              <a:rPr lang="en-US" dirty="0"/>
              <a:t>reviews</a:t>
            </a:r>
          </a:p>
        </p:txBody>
      </p:sp>
    </p:spTree>
    <p:extLst>
      <p:ext uri="{BB962C8B-B14F-4D97-AF65-F5344CB8AC3E}">
        <p14:creationId xmlns:p14="http://schemas.microsoft.com/office/powerpoint/2010/main" val="1305670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9F77-BEAD-6B41-875C-18AFD636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67AF-0C44-1940-B634-D87651631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Recap of discussions and WG decisions</a:t>
            </a:r>
          </a:p>
          <a:p>
            <a:r>
              <a:rPr lang="en-US" dirty="0"/>
              <a:t>Major changes from IETF 114</a:t>
            </a:r>
          </a:p>
          <a:p>
            <a:r>
              <a:rPr lang="en-US" dirty="0"/>
              <a:t>Discussions and remaining issues to finalize</a:t>
            </a:r>
          </a:p>
        </p:txBody>
      </p:sp>
    </p:spTree>
    <p:extLst>
      <p:ext uri="{BB962C8B-B14F-4D97-AF65-F5344CB8AC3E}">
        <p14:creationId xmlns:p14="http://schemas.microsoft.com/office/powerpoint/2010/main" val="107829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B73B6-BB1F-0245-A812-7E6B24FB3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39D24-D309-BF47-9979-93737ACE5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Four excellent, early-HTTP-expert/AD reviews</a:t>
            </a:r>
          </a:p>
          <a:p>
            <a:pPr lvl="1"/>
            <a:r>
              <a:rPr lang="en-US" sz="2000" dirty="0"/>
              <a:t>[MT] Martin Thompson (July 11)</a:t>
            </a:r>
          </a:p>
          <a:p>
            <a:pPr lvl="2"/>
            <a:r>
              <a:rPr lang="en-US" sz="2000" dirty="0"/>
              <a:t>https://</a:t>
            </a:r>
            <a:r>
              <a:rPr lang="en-US" sz="2000" dirty="0" err="1"/>
              <a:t>mailarchive.ietf.org</a:t>
            </a:r>
            <a:r>
              <a:rPr lang="en-US" sz="2000" dirty="0"/>
              <a:t>/arch/</a:t>
            </a:r>
            <a:r>
              <a:rPr lang="en-US" sz="2000" dirty="0" err="1"/>
              <a:t>msg</a:t>
            </a:r>
            <a:r>
              <a:rPr lang="en-US" sz="2000" dirty="0"/>
              <a:t>/alto/sa1Pv7jmTfBF3TbGuJr_PffIjXg/</a:t>
            </a:r>
          </a:p>
          <a:p>
            <a:pPr lvl="1"/>
            <a:r>
              <a:rPr lang="en-US" sz="2000" dirty="0"/>
              <a:t>[SD] Spencer Dawkins (July 15)</a:t>
            </a:r>
          </a:p>
          <a:p>
            <a:pPr lvl="2"/>
            <a:r>
              <a:rPr lang="en-US" sz="2000" dirty="0"/>
              <a:t>https://</a:t>
            </a:r>
            <a:r>
              <a:rPr lang="en-US" sz="2000" dirty="0" err="1"/>
              <a:t>datatracker.ietf.org</a:t>
            </a:r>
            <a:r>
              <a:rPr lang="en-US" sz="2000" dirty="0"/>
              <a:t>/doc/review-ietf-alto-new-transport-01-artart-early-dawkins-2022-07-15/</a:t>
            </a:r>
          </a:p>
          <a:p>
            <a:pPr lvl="1"/>
            <a:r>
              <a:rPr lang="en-US" sz="2000" dirty="0"/>
              <a:t>[MN] Mark Nottingham (July 17)</a:t>
            </a:r>
          </a:p>
          <a:p>
            <a:pPr lvl="2"/>
            <a:r>
              <a:rPr lang="en-US" sz="2000" dirty="0"/>
              <a:t>https://</a:t>
            </a:r>
            <a:r>
              <a:rPr lang="en-US" sz="2000" dirty="0" err="1"/>
              <a:t>mailarchive.ietf.org</a:t>
            </a:r>
            <a:r>
              <a:rPr lang="en-US" sz="2000" dirty="0"/>
              <a:t>/arch/</a:t>
            </a:r>
            <a:r>
              <a:rPr lang="en-US" sz="2000" dirty="0" err="1"/>
              <a:t>msg</a:t>
            </a:r>
            <a:r>
              <a:rPr lang="en-US" sz="2000" dirty="0"/>
              <a:t>/alto/D84S0qLbgtpL0-jf93gNPS3NUJE/</a:t>
            </a:r>
          </a:p>
          <a:p>
            <a:pPr lvl="1"/>
            <a:r>
              <a:rPr lang="en-US" sz="2000" dirty="0"/>
              <a:t>[MD]</a:t>
            </a:r>
          </a:p>
          <a:p>
            <a:pPr lvl="2"/>
            <a:r>
              <a:rPr lang="en-US" sz="2000" dirty="0"/>
              <a:t>Comments by AD Martin Duke at IETF 114</a:t>
            </a:r>
          </a:p>
        </p:txBody>
      </p:sp>
    </p:spTree>
    <p:extLst>
      <p:ext uri="{BB962C8B-B14F-4D97-AF65-F5344CB8AC3E}">
        <p14:creationId xmlns:p14="http://schemas.microsoft.com/office/powerpoint/2010/main" val="2038699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D5149-405E-184A-A220-A93E4F1E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99" y="85614"/>
            <a:ext cx="11416621" cy="904986"/>
          </a:xfrm>
        </p:spPr>
        <p:txBody>
          <a:bodyPr/>
          <a:lstStyle/>
          <a:p>
            <a:r>
              <a:rPr lang="en-US" sz="3200" dirty="0"/>
              <a:t>Recap: IETF 114 Reviews/Discussions: Finalizing Op Mode(s)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5476A-A1FD-7E43-814F-A1D7BF2F0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17" y="866616"/>
            <a:ext cx="11301529" cy="5334000"/>
          </a:xfrm>
        </p:spPr>
        <p:txBody>
          <a:bodyPr/>
          <a:lstStyle/>
          <a:p>
            <a:r>
              <a:rPr lang="en-US" dirty="0"/>
              <a:t>Four potential operational modes to transfer updates to a resource from the ALTO server to the ALTO client:</a:t>
            </a:r>
          </a:p>
          <a:p>
            <a:pPr lvl="1"/>
            <a:r>
              <a:rPr lang="en-US" dirty="0"/>
              <a:t>Client pull</a:t>
            </a:r>
          </a:p>
          <a:p>
            <a:pPr lvl="1"/>
            <a:r>
              <a:rPr lang="en-US" dirty="0"/>
              <a:t>Client long pull</a:t>
            </a:r>
          </a:p>
          <a:p>
            <a:pPr lvl="2"/>
            <a:r>
              <a:rPr lang="en-US" dirty="0"/>
              <a:t>Blocking in HTTP/1.x</a:t>
            </a:r>
          </a:p>
          <a:p>
            <a:pPr lvl="2"/>
            <a:r>
              <a:rPr lang="en-US" dirty="0"/>
              <a:t>Allow request on </a:t>
            </a:r>
            <a:r>
              <a:rPr lang="en-US" dirty="0">
                <a:solidFill>
                  <a:srgbClr val="C00000"/>
                </a:solidFill>
              </a:rPr>
              <a:t>next </a:t>
            </a:r>
            <a:r>
              <a:rPr lang="en-US" dirty="0" err="1">
                <a:solidFill>
                  <a:srgbClr val="C00000"/>
                </a:solidFill>
              </a:rPr>
              <a:t>seq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number</a:t>
            </a:r>
          </a:p>
          <a:p>
            <a:pPr lvl="1"/>
            <a:r>
              <a:rPr lang="en-US" dirty="0"/>
              <a:t>Server push</a:t>
            </a:r>
          </a:p>
          <a:p>
            <a:pPr lvl="2"/>
            <a:r>
              <a:rPr lang="en-US" dirty="0"/>
              <a:t>PUSH_PROMISE (HTTP/2-3)</a:t>
            </a:r>
          </a:p>
          <a:p>
            <a:pPr lvl="1"/>
            <a:r>
              <a:rPr lang="en-US" dirty="0"/>
              <a:t>Server put</a:t>
            </a:r>
          </a:p>
          <a:p>
            <a:pPr lvl="2"/>
            <a:r>
              <a:rPr lang="en-US" dirty="0"/>
              <a:t>ALTO server as HTTP client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D88AC6-F5DE-3F4C-B152-49F5557FF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253" y="1988004"/>
            <a:ext cx="5428108" cy="285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434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B2B10DF-0882-864D-83BC-B0B49A304627}"/>
              </a:ext>
            </a:extLst>
          </p:cNvPr>
          <p:cNvCxnSpPr>
            <a:cxnSpLocks/>
          </p:cNvCxnSpPr>
          <p:nvPr/>
        </p:nvCxnSpPr>
        <p:spPr>
          <a:xfrm flipV="1">
            <a:off x="7028941" y="3274070"/>
            <a:ext cx="6126446" cy="27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FE4650-E1C6-C84F-9370-4E51E91CE0C0}"/>
              </a:ext>
            </a:extLst>
          </p:cNvPr>
          <p:cNvSpPr txBox="1"/>
          <p:nvPr/>
        </p:nvSpPr>
        <p:spPr>
          <a:xfrm>
            <a:off x="10520171" y="174501"/>
            <a:ext cx="1592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0" dirty="0"/>
              <a:t>App/ALTO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986BFA-3007-D645-969E-47B7CC3534D9}"/>
              </a:ext>
            </a:extLst>
          </p:cNvPr>
          <p:cNvSpPr txBox="1"/>
          <p:nvPr/>
        </p:nvSpPr>
        <p:spPr>
          <a:xfrm>
            <a:off x="10668171" y="3289868"/>
            <a:ext cx="15183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0" dirty="0"/>
              <a:t>HTTP/2-3</a:t>
            </a:r>
            <a:br>
              <a:rPr lang="en-US" baseline="0" dirty="0"/>
            </a:br>
            <a:r>
              <a:rPr lang="en-US" baseline="0" dirty="0"/>
              <a:t>server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7E29DD-BEFF-324F-B71C-65653B61F6D3}"/>
              </a:ext>
            </a:extLst>
          </p:cNvPr>
          <p:cNvSpPr/>
          <p:nvPr/>
        </p:nvSpPr>
        <p:spPr>
          <a:xfrm>
            <a:off x="7510027" y="1095329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53F00C-2011-DA4E-AE02-5EBA85875D18}"/>
              </a:ext>
            </a:extLst>
          </p:cNvPr>
          <p:cNvCxnSpPr>
            <a:cxnSpLocks/>
            <a:stCxn id="8" idx="6"/>
            <a:endCxn id="39" idx="2"/>
          </p:cNvCxnSpPr>
          <p:nvPr/>
        </p:nvCxnSpPr>
        <p:spPr>
          <a:xfrm>
            <a:off x="8201982" y="1430181"/>
            <a:ext cx="1126119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7E8A283-4707-814F-A511-0578E9F70A66}"/>
              </a:ext>
            </a:extLst>
          </p:cNvPr>
          <p:cNvSpPr txBox="1"/>
          <p:nvPr/>
        </p:nvSpPr>
        <p:spPr>
          <a:xfrm>
            <a:off x="129668" y="1824496"/>
            <a:ext cx="66388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aseline="0" dirty="0"/>
              <a:t>Design 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aseline="0" dirty="0"/>
              <a:t>ALTO specifies only: mapping each Ri to an independent HTTP/2-3 stream; HTTP does scheduling.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aseline="0" dirty="0"/>
              <a:t>Issue: HTTP could schedule R4, then R3, then R2 and then R1 in transmitting order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5123755-5E5C-2641-B4CD-10FB49D40923}"/>
              </a:ext>
            </a:extLst>
          </p:cNvPr>
          <p:cNvSpPr txBox="1"/>
          <p:nvPr/>
        </p:nvSpPr>
        <p:spPr>
          <a:xfrm>
            <a:off x="46739" y="3274070"/>
            <a:ext cx="68044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aseline="0" dirty="0"/>
              <a:t>Design 2: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aseline="0" dirty="0"/>
              <a:t>ALTO specifies that server submits to the HTTP transport in DAG order: submit Ri only when what Ri depends on are finished: R1; R2/R3, R4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aseline="0" dirty="0"/>
              <a:t>Issue: Sliding window is large and transport can fit R1/R2/R3/R4 into a single window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FD7D21A-9AC0-A347-B6B7-68517814BC8B}"/>
              </a:ext>
            </a:extLst>
          </p:cNvPr>
          <p:cNvSpPr/>
          <p:nvPr/>
        </p:nvSpPr>
        <p:spPr>
          <a:xfrm>
            <a:off x="9328101" y="1095329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EA2949-B7DE-7F42-B3BF-D8AD4F22FCDC}"/>
              </a:ext>
            </a:extLst>
          </p:cNvPr>
          <p:cNvSpPr txBox="1"/>
          <p:nvPr/>
        </p:nvSpPr>
        <p:spPr>
          <a:xfrm>
            <a:off x="7126408" y="683543"/>
            <a:ext cx="153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0" dirty="0"/>
              <a:t>network map 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DE503A-2014-6745-8D67-177AE118ADF3}"/>
              </a:ext>
            </a:extLst>
          </p:cNvPr>
          <p:cNvSpPr txBox="1"/>
          <p:nvPr/>
        </p:nvSpPr>
        <p:spPr>
          <a:xfrm>
            <a:off x="9390679" y="683845"/>
            <a:ext cx="2262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0" dirty="0"/>
              <a:t>network map 1 patch 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D864F8A-AD19-6141-BF14-47D8E370BF01}"/>
              </a:ext>
            </a:extLst>
          </p:cNvPr>
          <p:cNvSpPr/>
          <p:nvPr/>
        </p:nvSpPr>
        <p:spPr>
          <a:xfrm>
            <a:off x="7856004" y="2175909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E82D35-60C5-8246-958A-93901E1B64EF}"/>
              </a:ext>
            </a:extLst>
          </p:cNvPr>
          <p:cNvSpPr txBox="1"/>
          <p:nvPr/>
        </p:nvSpPr>
        <p:spPr>
          <a:xfrm>
            <a:off x="7122791" y="2812762"/>
            <a:ext cx="1189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0" dirty="0"/>
              <a:t>cost map 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BDA70B7-DF00-B246-B3A9-E397BC56C377}"/>
              </a:ext>
            </a:extLst>
          </p:cNvPr>
          <p:cNvSpPr/>
          <p:nvPr/>
        </p:nvSpPr>
        <p:spPr>
          <a:xfrm>
            <a:off x="9655525" y="2175909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R4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803F282-01C0-F340-9C84-C67A2867B27F}"/>
              </a:ext>
            </a:extLst>
          </p:cNvPr>
          <p:cNvCxnSpPr>
            <a:cxnSpLocks/>
            <a:stCxn id="8" idx="4"/>
            <a:endCxn id="42" idx="1"/>
          </p:cNvCxnSpPr>
          <p:nvPr/>
        </p:nvCxnSpPr>
        <p:spPr>
          <a:xfrm>
            <a:off x="7856005" y="1765032"/>
            <a:ext cx="101333" cy="50895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0D48A98-5F8C-9342-8E59-AD50335B848B}"/>
              </a:ext>
            </a:extLst>
          </p:cNvPr>
          <p:cNvCxnSpPr>
            <a:cxnSpLocks/>
            <a:stCxn id="42" idx="6"/>
            <a:endCxn id="44" idx="2"/>
          </p:cNvCxnSpPr>
          <p:nvPr/>
        </p:nvCxnSpPr>
        <p:spPr>
          <a:xfrm>
            <a:off x="8547959" y="2510761"/>
            <a:ext cx="110756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BD3D7E6-F05E-244A-8748-24585C75F550}"/>
              </a:ext>
            </a:extLst>
          </p:cNvPr>
          <p:cNvSpPr txBox="1"/>
          <p:nvPr/>
        </p:nvSpPr>
        <p:spPr>
          <a:xfrm>
            <a:off x="9555214" y="2840159"/>
            <a:ext cx="1920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0" dirty="0"/>
              <a:t>cost map 1 patch 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620A521-6F08-8644-AD8B-92F4038969B7}"/>
              </a:ext>
            </a:extLst>
          </p:cNvPr>
          <p:cNvSpPr/>
          <p:nvPr/>
        </p:nvSpPr>
        <p:spPr>
          <a:xfrm>
            <a:off x="7799091" y="3915893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R1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4957F44-77AC-EC45-9C58-2E4C7BFF9A09}"/>
              </a:ext>
            </a:extLst>
          </p:cNvPr>
          <p:cNvSpPr/>
          <p:nvPr/>
        </p:nvSpPr>
        <p:spPr>
          <a:xfrm>
            <a:off x="9617165" y="3915893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58D70B9-52AA-964C-BAE4-33818F33104F}"/>
              </a:ext>
            </a:extLst>
          </p:cNvPr>
          <p:cNvSpPr/>
          <p:nvPr/>
        </p:nvSpPr>
        <p:spPr>
          <a:xfrm>
            <a:off x="8145068" y="4996473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R3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62F6B4B-D30B-6149-9728-AEB3C71B1C55}"/>
              </a:ext>
            </a:extLst>
          </p:cNvPr>
          <p:cNvSpPr/>
          <p:nvPr/>
        </p:nvSpPr>
        <p:spPr>
          <a:xfrm>
            <a:off x="9944589" y="4996473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B95509-1BE9-1E4F-8290-9BC5AC910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16" y="174501"/>
            <a:ext cx="6539856" cy="1665989"/>
          </a:xfrm>
        </p:spPr>
        <p:txBody>
          <a:bodyPr/>
          <a:lstStyle/>
          <a:p>
            <a:pPr algn="l"/>
            <a:r>
              <a:rPr lang="en-US" sz="3200" dirty="0"/>
              <a:t>Recap: How Much to Specify Ordering Control: Transport-Aware of App Semantics [MN, MT, SD reviews]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3E8C01-76C2-A348-AB36-9180F26D5E19}"/>
              </a:ext>
            </a:extLst>
          </p:cNvPr>
          <p:cNvSpPr txBox="1"/>
          <p:nvPr/>
        </p:nvSpPr>
        <p:spPr>
          <a:xfrm>
            <a:off x="46739" y="5028396"/>
            <a:ext cx="68044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aseline="0" dirty="0"/>
              <a:t>Design 3: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aseline="0" dirty="0"/>
              <a:t>ALTO indicates the dependencies to HTTP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aseline="0" dirty="0"/>
              <a:t>Issue: HTTP client can indicate a parent in </a:t>
            </a:r>
            <a:r>
              <a:rPr lang="en-US" sz="1800" baseline="0" dirty="0" err="1"/>
              <a:t>req</a:t>
            </a:r>
            <a:r>
              <a:rPr lang="en-US" sz="1800" baseline="0" dirty="0"/>
              <a:t> header, but this is signaling from client to server; what we need are (1) app signaling to HTTP server, (2) multiple dependencies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871566-2EE0-F042-82F7-7D0E590A7AFF}"/>
              </a:ext>
            </a:extLst>
          </p:cNvPr>
          <p:cNvCxnSpPr>
            <a:cxnSpLocks/>
          </p:cNvCxnSpPr>
          <p:nvPr/>
        </p:nvCxnSpPr>
        <p:spPr>
          <a:xfrm>
            <a:off x="9788221" y="1705155"/>
            <a:ext cx="101333" cy="50895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own Arrow 2">
            <a:extLst>
              <a:ext uri="{FF2B5EF4-FFF2-40B4-BE49-F238E27FC236}">
                <a16:creationId xmlns:a16="http://schemas.microsoft.com/office/drawing/2014/main" id="{DB44173F-9785-0449-B728-D310E8355A3D}"/>
              </a:ext>
            </a:extLst>
          </p:cNvPr>
          <p:cNvSpPr/>
          <p:nvPr/>
        </p:nvSpPr>
        <p:spPr bwMode="auto">
          <a:xfrm>
            <a:off x="8543448" y="3039129"/>
            <a:ext cx="815817" cy="550461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8946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08013-AD59-9544-8640-DC07B600A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How/Whether to Specify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255B1-2543-DB49-A198-6D04D4F58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IETF 114 version allows client to specify two (HTTP/2) control knobs on server behaviors</a:t>
            </a:r>
          </a:p>
          <a:p>
            <a:pPr lvl="1"/>
            <a:r>
              <a:rPr lang="en-US" sz="2400" dirty="0"/>
              <a:t>0x02     SETTINGS_ENABLE_PUSH (a BCP14 “MUST”)</a:t>
            </a:r>
          </a:p>
          <a:p>
            <a:pPr lvl="1"/>
            <a:r>
              <a:rPr lang="en-US" sz="2400" dirty="0"/>
              <a:t>0x03     SETTINGS_MAX_CONCURRENT_STREAMS (a BCP14 “must”)</a:t>
            </a:r>
          </a:p>
          <a:p>
            <a:r>
              <a:rPr lang="en-US" sz="2800" dirty="0"/>
              <a:t>HTTP/3 changed these settings (RFC9114) [SD review]</a:t>
            </a:r>
          </a:p>
          <a:p>
            <a:pPr lvl="1"/>
            <a:r>
              <a:rPr lang="en-US" sz="2400" dirty="0"/>
              <a:t>SETTINGS_ENABLE_PUSH (0x02):This is removed in favor of the MAX_PUSH_ID frame, which provides a more granular control over server push. Specifying a setting with the identifier 0x02 is HTTP/3 error.</a:t>
            </a:r>
          </a:p>
          <a:p>
            <a:pPr lvl="1"/>
            <a:r>
              <a:rPr lang="en-US" sz="2400" dirty="0"/>
              <a:t>SETTINGS_MAX_CONCURRENT_STREAMS (0x03):QUIC controls the largest open stream ID as part of its flow-control logic. Specifying it is HTTP/3 error</a:t>
            </a:r>
          </a:p>
          <a:p>
            <a:r>
              <a:rPr lang="en-US" sz="2800" dirty="0"/>
              <a:t>Suggestion: (1) </a:t>
            </a:r>
            <a:r>
              <a:rPr lang="en-US" sz="2400" dirty="0"/>
              <a:t>remove them in the spec and discuss them in operations; (2) specify generic requirements statement</a:t>
            </a:r>
          </a:p>
        </p:txBody>
      </p:sp>
    </p:spTree>
    <p:extLst>
      <p:ext uri="{BB962C8B-B14F-4D97-AF65-F5344CB8AC3E}">
        <p14:creationId xmlns:p14="http://schemas.microsoft.com/office/powerpoint/2010/main" val="92891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0EF13-C0E0-8847-87F1-5067FD2AF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Other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480D4-B9E2-0C45-A9AF-4230ADC5A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Style guide recommends using HTTP/1.1 to specify examples</a:t>
            </a:r>
          </a:p>
          <a:p>
            <a:r>
              <a:rPr lang="en-US" dirty="0"/>
              <a:t>Introduce media type detail [IANA spec]</a:t>
            </a:r>
          </a:p>
        </p:txBody>
      </p:sp>
    </p:spTree>
    <p:extLst>
      <p:ext uri="{BB962C8B-B14F-4D97-AF65-F5344CB8AC3E}">
        <p14:creationId xmlns:p14="http://schemas.microsoft.com/office/powerpoint/2010/main" val="2423310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9F77-BEAD-6B41-875C-18AFD636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67AF-0C44-1940-B634-D87651631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Recap of discussions and WG decisions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Major changes from IETF 114</a:t>
            </a:r>
          </a:p>
          <a:p>
            <a:r>
              <a:rPr lang="en-US" dirty="0"/>
              <a:t>Discussions and remaining issues to finalize</a:t>
            </a:r>
          </a:p>
        </p:txBody>
      </p:sp>
    </p:spTree>
    <p:extLst>
      <p:ext uri="{BB962C8B-B14F-4D97-AF65-F5344CB8AC3E}">
        <p14:creationId xmlns:p14="http://schemas.microsoft.com/office/powerpoint/2010/main" val="1196144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A6FFF-8504-384A-80B5-491285E4A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Structure Changes from IETF 114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F4FBC-2DA1-4846-9FB6-84743F1CB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Split the single document into multiple documents</a:t>
            </a:r>
          </a:p>
          <a:p>
            <a:pPr lvl="1"/>
            <a:r>
              <a:rPr lang="en-US" sz="2400" dirty="0"/>
              <a:t>Principle: decompose HTTP version independent components (work across HTTP/1.x-2-3); if dependent on a version, make the component a specific document</a:t>
            </a:r>
          </a:p>
          <a:p>
            <a:pPr lvl="1"/>
            <a:endParaRPr lang="en-US" sz="2400" dirty="0"/>
          </a:p>
          <a:p>
            <a:r>
              <a:rPr lang="en-US" sz="2800" dirty="0"/>
              <a:t>Main change: 3 documents</a:t>
            </a:r>
          </a:p>
          <a:p>
            <a:pPr lvl="1"/>
            <a:r>
              <a:rPr lang="en-US" sz="2400" dirty="0"/>
              <a:t>Doc 1: Specify common model supporting incremental updates</a:t>
            </a:r>
          </a:p>
          <a:p>
            <a:pPr lvl="1"/>
            <a:r>
              <a:rPr lang="en-US" sz="2400" dirty="0"/>
              <a:t>Doc 2 (question): Specify client pull, client long pull (realistic only HTTP/2-3)</a:t>
            </a:r>
          </a:p>
          <a:p>
            <a:pPr lvl="2"/>
            <a:r>
              <a:rPr lang="en-US" sz="2400" dirty="0"/>
              <a:t>Still part of Doc 1, need to move to a </a:t>
            </a:r>
            <a:r>
              <a:rPr lang="en-US" sz="2400" dirty="0" err="1"/>
              <a:t>sep</a:t>
            </a:r>
            <a:r>
              <a:rPr lang="en-US" sz="2400" dirty="0"/>
              <a:t> doc if WG agrees</a:t>
            </a:r>
          </a:p>
          <a:p>
            <a:pPr lvl="1"/>
            <a:r>
              <a:rPr lang="en-US" sz="2400" dirty="0"/>
              <a:t>Doc 3: Server push (HTTP/2-3)</a:t>
            </a:r>
          </a:p>
          <a:p>
            <a:pPr lvl="1"/>
            <a:r>
              <a:rPr lang="en-US" sz="2400" dirty="0"/>
              <a:t>leave server put as future work (because additional complexity such as NAT)</a:t>
            </a:r>
          </a:p>
        </p:txBody>
      </p:sp>
    </p:spTree>
    <p:extLst>
      <p:ext uri="{BB962C8B-B14F-4D97-AF65-F5344CB8AC3E}">
        <p14:creationId xmlns:p14="http://schemas.microsoft.com/office/powerpoint/2010/main" val="3336759456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Metadata/LabelInfo.xml><?xml version="1.0" encoding="utf-8"?>
<clbl:labelList xmlns:clbl="http://schemas.microsoft.com/office/2020/mipLabelMetadata">
  <clbl:label id="{bde4dffc-4b60-4cf6-8b04-a5eeb25f5c4f}" enabled="0" method="" siteId="{bde4dffc-4b60-4cf6-8b04-a5eeb25f5c4f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dimacs-2011-12-08-template.pot</Template>
  <TotalTime>20</TotalTime>
  <Words>1335</Words>
  <Application>Microsoft Macintosh PowerPoint</Application>
  <PresentationFormat>Widescreen</PresentationFormat>
  <Paragraphs>138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ＭＳ Ｐゴシック</vt:lpstr>
      <vt:lpstr>Arial</vt:lpstr>
      <vt:lpstr>Calibri</vt:lpstr>
      <vt:lpstr>Georgia</vt:lpstr>
      <vt:lpstr>Wingdings</vt:lpstr>
      <vt:lpstr>Blank Presentation</vt:lpstr>
      <vt:lpstr>ALTO New Transport draft-ietf-alto-new-transport-03 draft-schott-alto-new-transport-pull-00 (Question) draft-schott-alto-new-transport-push-00 </vt:lpstr>
      <vt:lpstr>Outline</vt:lpstr>
      <vt:lpstr>Review References</vt:lpstr>
      <vt:lpstr>Recap: IETF 114 Reviews/Discussions: Finalizing Op Mode(s)</vt:lpstr>
      <vt:lpstr>Recap: How Much to Specify Ordering Control: Transport-Aware of App Semantics [MN, MT, SD reviews]</vt:lpstr>
      <vt:lpstr>Recap: How/Whether to Specify Settings</vt:lpstr>
      <vt:lpstr>Recap: Other Issues</vt:lpstr>
      <vt:lpstr>Outline</vt:lpstr>
      <vt:lpstr>Major Structure Changes from IETF 114</vt:lpstr>
      <vt:lpstr>High-Level Dependency of Documents</vt:lpstr>
      <vt:lpstr>Base Document (Doc 1): Transport Data Structure</vt:lpstr>
      <vt:lpstr>Client Pull Document (Doc 2): Client Read Updates</vt:lpstr>
      <vt:lpstr>Server Push Document (Doc 3): Server Push Updates to Clients</vt:lpstr>
      <vt:lpstr>Server Put Document (Potential Doc 4): Defer</vt:lpstr>
      <vt:lpstr>Next Step</vt:lpstr>
    </vt:vector>
  </TitlesOfParts>
  <Manager/>
  <Company>Yale University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Yale FBO Communications</dc:title>
  <dc:subject/>
  <dc:creator>Patrick J. Lynch</dc:creator>
  <cp:keywords/>
  <dc:description/>
  <cp:lastModifiedBy>Microsoft Office User</cp:lastModifiedBy>
  <cp:revision>1412</cp:revision>
  <cp:lastPrinted>2022-11-11T03:00:24Z</cp:lastPrinted>
  <dcterms:modified xsi:type="dcterms:W3CDTF">2022-11-11T03:18:58Z</dcterms:modified>
  <cp:category/>
</cp:coreProperties>
</file>