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40" r:id="rId2"/>
    <p:sldId id="560" r:id="rId3"/>
    <p:sldId id="630" r:id="rId4"/>
    <p:sldId id="663" r:id="rId5"/>
    <p:sldId id="664" r:id="rId6"/>
    <p:sldId id="696" r:id="rId7"/>
    <p:sldId id="256" r:id="rId8"/>
    <p:sldId id="672" r:id="rId9"/>
    <p:sldId id="671" r:id="rId10"/>
    <p:sldId id="267" r:id="rId11"/>
    <p:sldId id="670" r:id="rId12"/>
    <p:sldId id="266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2" r:id="rId21"/>
    <p:sldId id="684" r:id="rId22"/>
    <p:sldId id="686" r:id="rId23"/>
    <p:sldId id="683" r:id="rId24"/>
    <p:sldId id="689" r:id="rId25"/>
    <p:sldId id="691" r:id="rId26"/>
    <p:sldId id="688" r:id="rId27"/>
    <p:sldId id="692" r:id="rId28"/>
    <p:sldId id="690" r:id="rId29"/>
    <p:sldId id="693" r:id="rId30"/>
    <p:sldId id="694" r:id="rId31"/>
    <p:sldId id="699" r:id="rId32"/>
    <p:sldId id="697" r:id="rId33"/>
    <p:sldId id="695" r:id="rId34"/>
    <p:sldId id="698" r:id="rId35"/>
    <p:sldId id="661" r:id="rId36"/>
    <p:sldId id="638" r:id="rId37"/>
    <p:sldId id="636" r:id="rId38"/>
    <p:sldId id="647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2"/>
    <p:restoredTop sz="86061" autoAdjust="0"/>
  </p:normalViewPr>
  <p:slideViewPr>
    <p:cSldViewPr snapToGrid="0">
      <p:cViewPr varScale="1">
        <p:scale>
          <a:sx n="93" d="100"/>
          <a:sy n="93" d="100"/>
        </p:scale>
        <p:origin x="1512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Interim: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Transport Information Publication Service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draft-ietf-alto-new-transport-05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the team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Feb. 23,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 Interim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9F3CB-6B5A-5A4D-AE36-EC1CA78A3972}"/>
              </a:ext>
            </a:extLst>
          </p:cNvPr>
          <p:cNvSpPr txBox="1"/>
          <p:nvPr/>
        </p:nvSpPr>
        <p:spPr>
          <a:xfrm>
            <a:off x="238160" y="5681390"/>
            <a:ext cx="11477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baseline="0" dirty="0"/>
              <a:t>Server provides three types of resources: R1 (frontend/open), R2 (directory/meta), </a:t>
            </a:r>
            <a:br>
              <a:rPr lang="en-US" sz="2000" b="1" baseline="0" dirty="0"/>
            </a:br>
            <a:r>
              <a:rPr lang="en-US" sz="2000" b="1" baseline="0" dirty="0"/>
              <a:t>and R3 (data).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High-Level</a:t>
            </a:r>
            <a:br>
              <a:rPr lang="en-US" b="1" baseline="0" dirty="0"/>
            </a:br>
            <a:r>
              <a:rPr lang="en-US" b="1" baseline="0" dirty="0"/>
              <a:t>Service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Design Point:</a:t>
            </a:r>
            <a:br>
              <a:rPr lang="en-US" b="1" baseline="0" dirty="0"/>
            </a:br>
            <a:r>
              <a:rPr lang="en-US" b="1" baseline="0" dirty="0"/>
              <a:t>Component Resource</a:t>
            </a:r>
            <a:br>
              <a:rPr lang="en-US" b="1" baseline="0" dirty="0"/>
            </a:br>
            <a:r>
              <a:rPr lang="en-US" b="1" baseline="0" dirty="0"/>
              <a:t>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C56B7B-7612-C749-BF23-910863491A33}"/>
              </a:ext>
            </a:extLst>
          </p:cNvPr>
          <p:cNvSpPr txBox="1"/>
          <p:nvPr/>
        </p:nvSpPr>
        <p:spPr>
          <a:xfrm>
            <a:off x="768545" y="5297268"/>
            <a:ext cx="3187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Design Single: all 3 types at the same, single server (relative reference)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DC0FF1-0658-7440-88E3-3F8EE6B54DAB}"/>
              </a:ext>
            </a:extLst>
          </p:cNvPr>
          <p:cNvSpPr txBox="1"/>
          <p:nvPr/>
        </p:nvSpPr>
        <p:spPr>
          <a:xfrm>
            <a:off x="4350192" y="5321342"/>
            <a:ext cx="317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Flexible: all 3 types can be at its own server (absolute reference)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310E5-982E-8742-AECE-46E546B255F2}"/>
              </a:ext>
            </a:extLst>
          </p:cNvPr>
          <p:cNvSpPr txBox="1"/>
          <p:nvPr/>
        </p:nvSpPr>
        <p:spPr>
          <a:xfrm>
            <a:off x="8006012" y="5344339"/>
            <a:ext cx="37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</a:t>
            </a:r>
            <a:r>
              <a:rPr lang="en-US" sz="1800" baseline="0" dirty="0" err="1"/>
              <a:t>Dir+Data</a:t>
            </a:r>
            <a:r>
              <a:rPr lang="en-US" sz="1800" baseline="0" dirty="0"/>
              <a:t>: R2+R3 together, R1 may not may not</a:t>
            </a:r>
          </a:p>
        </p:txBody>
      </p:sp>
    </p:spTree>
    <p:extLst>
      <p:ext uri="{BB962C8B-B14F-4D97-AF65-F5344CB8AC3E}">
        <p14:creationId xmlns:p14="http://schemas.microsoft.com/office/powerpoint/2010/main" val="210716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AE01-A5E6-4F44-97C6-B720945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614"/>
            <a:ext cx="12192000" cy="685800"/>
          </a:xfrm>
        </p:spPr>
        <p:txBody>
          <a:bodyPr/>
          <a:lstStyle/>
          <a:p>
            <a:r>
              <a:rPr lang="en-US" sz="4000" dirty="0"/>
              <a:t>Incremental Updates Transfer Resources Location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FDA9-720B-5141-A6E4-95AA0E95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418" y="681559"/>
            <a:ext cx="4072273" cy="5733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&lt;tips-view-root&gt;</a:t>
            </a:r>
          </a:p>
          <a:p>
            <a:pPr marL="457200" lvl="1" indent="0">
              <a:buNone/>
            </a:pPr>
            <a:r>
              <a:rPr lang="en-US" sz="1800" dirty="0" err="1"/>
              <a:t>uq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0</a:t>
            </a:r>
          </a:p>
          <a:p>
            <a:pPr marL="1371600" lvl="3" indent="0">
              <a:buNone/>
            </a:pPr>
            <a:r>
              <a:rPr lang="en-US" sz="1800" dirty="0"/>
              <a:t>101 // full 101 content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101</a:t>
            </a:r>
          </a:p>
          <a:p>
            <a:pPr marL="1371600" lvl="3" indent="0">
              <a:buNone/>
            </a:pPr>
            <a:r>
              <a:rPr lang="en-US" sz="1800" dirty="0"/>
              <a:t>102 // 101 -&gt; 102 patch</a:t>
            </a:r>
          </a:p>
          <a:p>
            <a:pPr marL="914400" lvl="2" indent="0">
              <a:buNone/>
            </a:pPr>
            <a:r>
              <a:rPr lang="en-US" sz="1800" dirty="0"/>
              <a:t>102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914400" lvl="2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104</a:t>
            </a:r>
          </a:p>
          <a:p>
            <a:pPr marL="914400" lvl="2" indent="0">
              <a:buNone/>
            </a:pPr>
            <a:r>
              <a:rPr lang="en-US" sz="1800" dirty="0"/>
              <a:t>104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105</a:t>
            </a:r>
          </a:p>
          <a:p>
            <a:pPr marL="1371600" lvl="3" indent="0">
              <a:buNone/>
            </a:pPr>
            <a:r>
              <a:rPr lang="en-US" sz="1800" dirty="0"/>
              <a:t>106</a:t>
            </a:r>
          </a:p>
          <a:p>
            <a:pPr marL="457200" lvl="1" indent="0">
              <a:buNone/>
            </a:pPr>
            <a:r>
              <a:rPr lang="en-US" sz="1800" dirty="0"/>
              <a:t>push</a:t>
            </a:r>
          </a:p>
          <a:p>
            <a:pPr marL="457200" lvl="1" indent="0">
              <a:buNone/>
            </a:pPr>
            <a:r>
              <a:rPr lang="en-US" sz="1800" dirty="0"/>
              <a:t>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74DA-1D53-564B-BC3B-105EFE2581D8}"/>
              </a:ext>
            </a:extLst>
          </p:cNvPr>
          <p:cNvSpPr txBox="1"/>
          <p:nvPr/>
        </p:nvSpPr>
        <p:spPr>
          <a:xfrm>
            <a:off x="6483927" y="1371600"/>
            <a:ext cx="5500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Consider the incremental updates </a:t>
            </a:r>
            <a:br>
              <a:rPr lang="en-US" baseline="0" dirty="0"/>
            </a:br>
            <a:r>
              <a:rPr lang="en-US" baseline="0" dirty="0"/>
              <a:t>transfers represented as “virtual” </a:t>
            </a:r>
            <a:br>
              <a:rPr lang="en-US" baseline="0" dirty="0"/>
            </a:br>
            <a:r>
              <a:rPr lang="en-US" baseline="0" dirty="0"/>
              <a:t>file system (adjacent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Location -&gt; resource naming (ID assignment)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&lt;tips-view-root&gt;/</a:t>
            </a:r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&gt;/&lt;j&gt;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4B7570-73D9-F04A-BD63-CDF9A928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5" y="858782"/>
            <a:ext cx="1825111" cy="49766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9748F9-D917-644C-8192-AFC7580413B8}"/>
              </a:ext>
            </a:extLst>
          </p:cNvPr>
          <p:cNvSpPr txBox="1"/>
          <p:nvPr/>
        </p:nvSpPr>
        <p:spPr>
          <a:xfrm>
            <a:off x="6594764" y="4682836"/>
            <a:ext cx="4798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/0/105</a:t>
            </a:r>
            <a:br>
              <a:rPr lang="en-US" baseline="0" dirty="0"/>
            </a:br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/105/106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7703-D8F0-6144-B610-CBDED3E4DE2D}"/>
              </a:ext>
            </a:extLst>
          </p:cNvPr>
          <p:cNvSpPr txBox="1"/>
          <p:nvPr/>
        </p:nvSpPr>
        <p:spPr>
          <a:xfrm>
            <a:off x="6348303" y="422117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Client pull: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F0D6A-B38B-E742-B442-7827D8019B7E}"/>
              </a:ext>
            </a:extLst>
          </p:cNvPr>
          <p:cNvSpPr txBox="1"/>
          <p:nvPr/>
        </p:nvSpPr>
        <p:spPr>
          <a:xfrm>
            <a:off x="6354405" y="5461606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Server push: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1C0C0-DC11-4148-9F9D-D24703E3A407}"/>
              </a:ext>
            </a:extLst>
          </p:cNvPr>
          <p:cNvSpPr txBox="1"/>
          <p:nvPr/>
        </p:nvSpPr>
        <p:spPr>
          <a:xfrm>
            <a:off x="6594764" y="595367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Use the URI as above</a:t>
            </a:r>
          </a:p>
        </p:txBody>
      </p:sp>
    </p:spTree>
    <p:extLst>
      <p:ext uri="{BB962C8B-B14F-4D97-AF65-F5344CB8AC3E}">
        <p14:creationId xmlns:p14="http://schemas.microsoft.com/office/powerpoint/2010/main" val="313865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</p:txBody>
      </p:sp>
    </p:spTree>
    <p:extLst>
      <p:ext uri="{BB962C8B-B14F-4D97-AF65-F5344CB8AC3E}">
        <p14:creationId xmlns:p14="http://schemas.microsoft.com/office/powerpoint/2010/main" val="48253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0F20-20A5-B146-A00D-117AE5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6F8-753E-0049-A4EA-0F1FC5D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Information Resource Directory (IRD) announcement</a:t>
            </a:r>
          </a:p>
          <a:p>
            <a:r>
              <a:rPr lang="en-US" dirty="0"/>
              <a:t>TIPS open/close</a:t>
            </a:r>
          </a:p>
          <a:p>
            <a:r>
              <a:rPr lang="en-US" dirty="0"/>
              <a:t>TIPS metadata/directory</a:t>
            </a:r>
          </a:p>
          <a:p>
            <a:r>
              <a:rPr lang="en-US" dirty="0"/>
              <a:t>TIPS data transfers</a:t>
            </a:r>
          </a:p>
        </p:txBody>
      </p:sp>
    </p:spTree>
    <p:extLst>
      <p:ext uri="{BB962C8B-B14F-4D97-AF65-F5344CB8AC3E}">
        <p14:creationId xmlns:p14="http://schemas.microsoft.com/office/powerpoint/2010/main" val="371042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C628-E21B-E048-8F2D-98DECEF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7FDB-2500-D343-8488-B11C3CFC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291474" cy="5334000"/>
          </a:xfrm>
        </p:spPr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Indicate the  ALTO resources</a:t>
            </a:r>
            <a:br>
              <a:rPr lang="en-US" dirty="0"/>
            </a:br>
            <a:r>
              <a:rPr lang="en-US" dirty="0"/>
              <a:t>supported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“incremental-change-media-types”</a:t>
            </a:r>
          </a:p>
          <a:p>
            <a:pPr lvl="2"/>
            <a:r>
              <a:rPr lang="en-US" dirty="0"/>
              <a:t>resource-id: type</a:t>
            </a:r>
          </a:p>
          <a:p>
            <a:pPr lvl="1"/>
            <a:r>
              <a:rPr lang="en-US" dirty="0"/>
              <a:t>“support-server-push”</a:t>
            </a:r>
          </a:p>
          <a:p>
            <a:pPr lvl="2"/>
            <a:r>
              <a:rPr lang="en-US" dirty="0"/>
              <a:t>Indicate if the connection allows 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847C9-DB52-F74F-B385-A070E0411AD5}"/>
              </a:ext>
            </a:extLst>
          </p:cNvPr>
          <p:cNvSpPr/>
          <p:nvPr/>
        </p:nvSpPr>
        <p:spPr>
          <a:xfrm>
            <a:off x="5306297" y="990600"/>
            <a:ext cx="6785338" cy="53553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aseline="0" dirty="0"/>
              <a:t> "update-my-costs-tips": {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 err="1"/>
              <a:t>uri</a:t>
            </a:r>
            <a:r>
              <a:rPr lang="en-US" sz="1800" baseline="0" dirty="0"/>
              <a:t>": "https://</a:t>
            </a:r>
            <a:r>
              <a:rPr lang="en-US" sz="1800" baseline="0" dirty="0" err="1"/>
              <a:t>alto.example.com</a:t>
            </a:r>
            <a:r>
              <a:rPr lang="en-US" sz="1800" baseline="0" dirty="0"/>
              <a:t>/tips-costs",</a:t>
            </a:r>
          </a:p>
          <a:p>
            <a:r>
              <a:rPr lang="en-US" sz="1800" baseline="0" dirty="0"/>
              <a:t>         "media-type": "application/</a:t>
            </a:r>
            <a:r>
              <a:rPr lang="en-US" sz="1800" baseline="0" dirty="0" err="1"/>
              <a:t>alto-tips+json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"accepts": "application/</a:t>
            </a:r>
            <a:r>
              <a:rPr lang="en-US" sz="1800" baseline="0" dirty="0" err="1"/>
              <a:t>alto-tipsparams+json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uses</a:t>
            </a:r>
            <a:r>
              <a:rPr lang="en-US" sz="1800" baseline="0" dirty="0"/>
              <a:t>": [</a:t>
            </a:r>
          </a:p>
          <a:p>
            <a:r>
              <a:rPr lang="en-US" sz="1800" baseline="0" dirty="0"/>
              <a:t>            "my-network-map",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"my-simple-filtered-cost-map"</a:t>
            </a:r>
          </a:p>
          <a:p>
            <a:r>
              <a:rPr lang="en-US" sz="1800" baseline="0" dirty="0"/>
              <a:t>         ],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capabilities</a:t>
            </a:r>
            <a:r>
              <a:rPr lang="en-US" sz="1800" baseline="0" dirty="0"/>
              <a:t>": {</a:t>
            </a:r>
          </a:p>
          <a:p>
            <a:r>
              <a:rPr lang="en-US" sz="1800" baseline="0" dirty="0"/>
              <a:t>           "incremental-change-media-types": {</a:t>
            </a:r>
          </a:p>
          <a:p>
            <a:r>
              <a:rPr lang="en-US" sz="1800" baseline="0" dirty="0"/>
              <a:t>             "my-network-map": "application/</a:t>
            </a:r>
            <a:r>
              <a:rPr lang="en-US" sz="1800" baseline="0" dirty="0" err="1"/>
              <a:t>json-patch+json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</a:t>
            </a:r>
          </a:p>
          <a:p>
            <a:r>
              <a:rPr lang="en-US" sz="1800" baseline="0" dirty="0"/>
              <a:t>           },</a:t>
            </a:r>
          </a:p>
          <a:p>
            <a:r>
              <a:rPr lang="en-US" sz="1800" baseline="0" dirty="0"/>
              <a:t>           ”support-server-push": true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     },</a:t>
            </a:r>
          </a:p>
        </p:txBody>
      </p:sp>
    </p:spTree>
    <p:extLst>
      <p:ext uri="{BB962C8B-B14F-4D97-AF65-F5344CB8AC3E}">
        <p14:creationId xmlns:p14="http://schemas.microsoft.com/office/powerpoint/2010/main" val="368438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387474" cy="5334000"/>
          </a:xfrm>
        </p:spPr>
        <p:txBody>
          <a:bodyPr/>
          <a:lstStyle/>
          <a:p>
            <a:r>
              <a:rPr lang="en-US" dirty="0"/>
              <a:t>Request: POST with body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Issue: RFC8895 specifies tag for GET resources only, and then mentioned tag for </a:t>
            </a:r>
            <a:r>
              <a:rPr lang="en-US" dirty="0" err="1"/>
              <a:t>resource+input</a:t>
            </a:r>
            <a:r>
              <a:rPr lang="en-US" dirty="0"/>
              <a:t> uniqueness for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2A6AB-9BCC-FB48-86BD-4AA181BD11E7}"/>
              </a:ext>
            </a:extLst>
          </p:cNvPr>
          <p:cNvSpPr/>
          <p:nvPr/>
        </p:nvSpPr>
        <p:spPr>
          <a:xfrm>
            <a:off x="342499" y="2376697"/>
            <a:ext cx="4797537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aseline="0" dirty="0"/>
              <a:t> object {</a:t>
            </a:r>
          </a:p>
          <a:p>
            <a:r>
              <a:rPr lang="en-US" baseline="0" dirty="0"/>
              <a:t>           </a:t>
            </a:r>
            <a:r>
              <a:rPr lang="en-US" baseline="0" dirty="0" err="1"/>
              <a:t>ResourceID</a:t>
            </a:r>
            <a:r>
              <a:rPr lang="en-US" baseline="0" dirty="0"/>
              <a:t>   resource-id;</a:t>
            </a:r>
          </a:p>
          <a:p>
            <a:r>
              <a:rPr lang="en-US" baseline="0" dirty="0"/>
              <a:t>           [</a:t>
            </a:r>
            <a:r>
              <a:rPr lang="en-US" baseline="0" dirty="0" err="1"/>
              <a:t>JSONString</a:t>
            </a:r>
            <a:r>
              <a:rPr lang="en-US" baseline="0" dirty="0"/>
              <a:t>  tag;]</a:t>
            </a:r>
          </a:p>
          <a:p>
            <a:r>
              <a:rPr lang="en-US" baseline="0" dirty="0"/>
              <a:t>           [Object           input;]</a:t>
            </a:r>
          </a:p>
          <a:p>
            <a:r>
              <a:rPr lang="en-US" baseline="0" dirty="0"/>
              <a:t>           [Boolean        server-push;]</a:t>
            </a:r>
          </a:p>
          <a:p>
            <a:r>
              <a:rPr lang="en-US" baseline="0" dirty="0"/>
              <a:t>} </a:t>
            </a:r>
            <a:r>
              <a:rPr lang="en-US" baseline="0" dirty="0" err="1"/>
              <a:t>TIPSReq</a:t>
            </a:r>
            <a:r>
              <a:rPr lang="en-US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EA15E-FDDA-204B-A43B-8957B2EB9A03}"/>
              </a:ext>
            </a:extLst>
          </p:cNvPr>
          <p:cNvSpPr/>
          <p:nvPr/>
        </p:nvSpPr>
        <p:spPr>
          <a:xfrm>
            <a:off x="5801666" y="2376697"/>
            <a:ext cx="6096000" cy="25545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aseline="0" dirty="0"/>
              <a:t>      POST /tips-costs HTTP/X</a:t>
            </a:r>
          </a:p>
          <a:p>
            <a:r>
              <a:rPr lang="en-US" sz="1600" baseline="0" dirty="0"/>
              <a:t>      Host: </a:t>
            </a:r>
            <a:r>
              <a:rPr lang="en-US" sz="1600" baseline="0" dirty="0" err="1"/>
              <a:t>alto.example.com</a:t>
            </a:r>
            <a:endParaRPr lang="en-US" sz="1600" baseline="0" dirty="0"/>
          </a:p>
          <a:p>
            <a:r>
              <a:rPr lang="en-US" sz="1600" baseline="0" dirty="0"/>
              <a:t>      Accept: application/</a:t>
            </a:r>
            <a:r>
              <a:rPr lang="en-US" sz="1600" baseline="0" dirty="0" err="1"/>
              <a:t>alto-tips+json</a:t>
            </a:r>
            <a:r>
              <a:rPr lang="en-US" sz="1600" baseline="0" dirty="0"/>
              <a:t>, application/</a:t>
            </a:r>
            <a:r>
              <a:rPr lang="en-US" sz="1600" baseline="0" dirty="0" err="1"/>
              <a:t>alto-error+json</a:t>
            </a:r>
            <a:endParaRPr lang="en-US" sz="1600" baseline="0" dirty="0"/>
          </a:p>
          <a:p>
            <a:r>
              <a:rPr lang="en-US" sz="1600" baseline="0" dirty="0"/>
              <a:t>      Authorization: Basic Y2xpZW50MTpoZWxsb2FsdG8K</a:t>
            </a:r>
          </a:p>
          <a:p>
            <a:r>
              <a:rPr lang="en-US" sz="1600" baseline="0" dirty="0"/>
              <a:t>      Content-Type: application/</a:t>
            </a:r>
            <a:r>
              <a:rPr lang="en-US" sz="1600" baseline="0" dirty="0" err="1"/>
              <a:t>alto-tipsparams+json</a:t>
            </a:r>
            <a:endParaRPr lang="en-US" sz="1600" baseline="0" dirty="0"/>
          </a:p>
          <a:p>
            <a:r>
              <a:rPr lang="en-US" sz="1600" baseline="0" dirty="0"/>
              <a:t>      Content-Length: [TBD]</a:t>
            </a:r>
          </a:p>
          <a:p>
            <a:endParaRPr lang="en-US" sz="1600" baseline="0" dirty="0"/>
          </a:p>
          <a:p>
            <a:r>
              <a:rPr lang="en-US" sz="1600" baseline="0" dirty="0"/>
              <a:t>      {</a:t>
            </a:r>
          </a:p>
          <a:p>
            <a:r>
              <a:rPr lang="en-US" sz="1600" baseline="0" dirty="0"/>
              <a:t>        "resource-id": "my-</a:t>
            </a:r>
            <a:r>
              <a:rPr lang="en-US" sz="1600" baseline="0" dirty="0" err="1"/>
              <a:t>routingcost</a:t>
            </a:r>
            <a:r>
              <a:rPr lang="en-US" sz="1600" baseline="0" dirty="0"/>
              <a:t>-map"</a:t>
            </a:r>
          </a:p>
          <a:p>
            <a:r>
              <a:rPr lang="en-US" sz="1600" baseline="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8079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52C-9EAF-4E4B-8B97-B452F1A0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F915-3953-2242-B6D0-EF3771CF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55" y="990600"/>
            <a:ext cx="5561445" cy="5334000"/>
          </a:xfrm>
        </p:spPr>
        <p:txBody>
          <a:bodyPr/>
          <a:lstStyle/>
          <a:p>
            <a:r>
              <a:rPr lang="en-US" dirty="0"/>
              <a:t>Current design: requires that transport-state-view-root provides a local, absolute URI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F7C8-B4E7-3742-BDDC-568C1068FFAB}"/>
              </a:ext>
            </a:extLst>
          </p:cNvPr>
          <p:cNvSpPr/>
          <p:nvPr/>
        </p:nvSpPr>
        <p:spPr>
          <a:xfrm>
            <a:off x="69275" y="1106076"/>
            <a:ext cx="5531828" cy="47705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</a:t>
            </a:r>
            <a:r>
              <a:rPr lang="en-US" sz="1600" baseline="0" dirty="0" err="1"/>
              <a:t>JSONString</a:t>
            </a:r>
            <a:r>
              <a:rPr lang="en-US" sz="1600" baseline="0" dirty="0"/>
              <a:t>        transport-state-view-root;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 transport-state-view-summary;</a:t>
            </a:r>
          </a:p>
          <a:p>
            <a:r>
              <a:rPr lang="en-US" sz="1600" baseline="0" dirty="0"/>
              <a:t> } </a:t>
            </a:r>
            <a:r>
              <a:rPr lang="en-US" sz="1600" baseline="0" dirty="0" err="1"/>
              <a:t>AddTIPSResponse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  updates-queue-summary;</a:t>
            </a:r>
          </a:p>
          <a:p>
            <a:r>
              <a:rPr lang="en-US" sz="1600" baseline="0" dirty="0"/>
              <a:t>   [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   push-updates-summary;]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start-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end-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Boolean                server-push;</a:t>
            </a:r>
          </a:p>
          <a:p>
            <a:r>
              <a:rPr lang="en-US" sz="1600" baseline="0" dirty="0"/>
              <a:t>    [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next-</a:t>
            </a:r>
            <a:r>
              <a:rPr lang="en-US" sz="1600" baseline="0" dirty="0" err="1"/>
              <a:t>seq</a:t>
            </a:r>
            <a:r>
              <a:rPr lang="en-US" sz="1600" baseline="0" dirty="0"/>
              <a:t>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00ABD-DCF0-FB41-8AA5-71B1F6CE366E}"/>
              </a:ext>
            </a:extLst>
          </p:cNvPr>
          <p:cNvSpPr/>
          <p:nvPr/>
        </p:nvSpPr>
        <p:spPr>
          <a:xfrm>
            <a:off x="5663120" y="3625952"/>
            <a:ext cx="609600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800" baseline="0" dirty="0"/>
              <a:t> {</a:t>
            </a:r>
          </a:p>
          <a:p>
            <a:r>
              <a:rPr lang="en-US" sz="1800" baseline="0" dirty="0"/>
              <a:t>        "transport-state-view-root": “</a:t>
            </a:r>
            <a:r>
              <a:rPr lang="en-US" sz="1800" baseline="0" dirty="0">
                <a:solidFill>
                  <a:srgbClr val="FF0000"/>
                </a:solidFill>
              </a:rPr>
              <a:t>/tips/2718281828459</a:t>
            </a:r>
            <a:r>
              <a:rPr lang="en-US" sz="1800" baseline="0" dirty="0"/>
              <a:t>”,</a:t>
            </a:r>
          </a:p>
          <a:p>
            <a:r>
              <a:rPr lang="en-US" sz="1800" baseline="0" dirty="0"/>
              <a:t>        "transport-state-view-summary": {</a:t>
            </a:r>
          </a:p>
          <a:p>
            <a:r>
              <a:rPr lang="en-US" sz="1800" baseline="0" dirty="0"/>
              <a:t>           "updates-queue-summary" : {</a:t>
            </a:r>
          </a:p>
          <a:p>
            <a:r>
              <a:rPr lang="en-US" sz="1800" baseline="0" dirty="0"/>
              <a:t>                "start-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101,</a:t>
            </a:r>
          </a:p>
          <a:p>
            <a:r>
              <a:rPr lang="en-US" sz="1800" baseline="0" dirty="0"/>
              <a:t>                "end-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106</a:t>
            </a:r>
          </a:p>
          <a:p>
            <a:r>
              <a:rPr lang="en-US" sz="1800" baseline="0" dirty="0"/>
              <a:t>             }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5495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395-9248-DA41-8D42-9ADAC7F5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Details: Initial Client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7B6-E6EB-B14D-A96D-5A946586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match client tag at a node of the incremental updates data graph</a:t>
            </a:r>
          </a:p>
          <a:p>
            <a:pPr lvl="2"/>
            <a:r>
              <a:rPr lang="en-US" dirty="0"/>
              <a:t>return start-</a:t>
            </a:r>
            <a:r>
              <a:rPr lang="en-US" dirty="0" err="1"/>
              <a:t>seq</a:t>
            </a:r>
            <a:r>
              <a:rPr lang="en-US" dirty="0"/>
              <a:t> = match-node id</a:t>
            </a:r>
          </a:p>
          <a:p>
            <a:pPr lvl="1"/>
            <a:r>
              <a:rPr lang="en-US" dirty="0"/>
              <a:t>else </a:t>
            </a:r>
          </a:p>
          <a:p>
            <a:pPr lvl="2"/>
            <a:r>
              <a:rPr lang="en-US" dirty="0"/>
              <a:t>RECOMMENDED the initial view is the last snapshot, e.g., start-</a:t>
            </a:r>
            <a:r>
              <a:rPr lang="en-US" dirty="0" err="1"/>
              <a:t>seq</a:t>
            </a:r>
            <a:r>
              <a:rPr lang="en-US" dirty="0"/>
              <a:t> = 105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server does not keep state (that it selects 105), unless server push</a:t>
            </a:r>
          </a:p>
        </p:txBody>
      </p:sp>
    </p:spTree>
    <p:extLst>
      <p:ext uri="{BB962C8B-B14F-4D97-AF65-F5344CB8AC3E}">
        <p14:creationId xmlns:p14="http://schemas.microsoft.com/office/powerpoint/2010/main" val="85959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CF4-B0AE-2441-B4BF-739986FE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FEDD-CDE1-714D-AB71-73F02801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DELETE &lt;transport-state-view-root&gt;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The view is deleted, push is stopped, if pushing</a:t>
            </a:r>
          </a:p>
          <a:p>
            <a:pPr lvl="1"/>
            <a:endParaRPr lang="en-US" dirty="0"/>
          </a:p>
          <a:p>
            <a:r>
              <a:rPr lang="en-US" dirty="0"/>
              <a:t>Close of the connection has the same effect</a:t>
            </a:r>
          </a:p>
        </p:txBody>
      </p:sp>
    </p:spTree>
    <p:extLst>
      <p:ext uri="{BB962C8B-B14F-4D97-AF65-F5344CB8AC3E}">
        <p14:creationId xmlns:p14="http://schemas.microsoft.com/office/powerpoint/2010/main" val="426643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  <a:p>
            <a:r>
              <a:rPr lang="en-US" dirty="0"/>
              <a:t>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</p:txBody>
      </p:sp>
    </p:spTree>
    <p:extLst>
      <p:ext uri="{BB962C8B-B14F-4D97-AF65-F5344CB8AC3E}">
        <p14:creationId xmlns:p14="http://schemas.microsoft.com/office/powerpoint/2010/main" val="280011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730449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GET &lt; transport-state-view-root&gt;/</a:t>
            </a:r>
            <a:r>
              <a:rPr lang="en-US" dirty="0" err="1"/>
              <a:t>uq</a:t>
            </a:r>
            <a:endParaRPr lang="en-US" dirty="0"/>
          </a:p>
          <a:p>
            <a:r>
              <a:rPr lang="en-US" dirty="0"/>
              <a:t>Response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15B05-05EA-F646-8266-C9761CFF7BC9}"/>
              </a:ext>
            </a:extLst>
          </p:cNvPr>
          <p:cNvSpPr/>
          <p:nvPr/>
        </p:nvSpPr>
        <p:spPr>
          <a:xfrm>
            <a:off x="928255" y="2579906"/>
            <a:ext cx="4211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/>
              <a:t>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UpdatesData</a:t>
            </a:r>
            <a:r>
              <a:rPr lang="en-US" sz="1400" baseline="0" dirty="0"/>
              <a:t> updates-map;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UpdatesDirectory</a:t>
            </a:r>
            <a:r>
              <a:rPr lang="en-US" sz="1400" baseline="0" dirty="0"/>
              <a:t> : </a:t>
            </a:r>
            <a:r>
              <a:rPr lang="en-US" sz="1400" baseline="0" dirty="0" err="1"/>
              <a:t>ResponseEntityBase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StartSeq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UpdatesMap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EndSeq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media-type;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tag;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JSONNumber</a:t>
            </a:r>
            <a:r>
              <a:rPr lang="en-US" sz="1400" baseline="0" dirty="0"/>
              <a:t> size;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</p:spTree>
    <p:extLst>
      <p:ext uri="{BB962C8B-B14F-4D97-AF65-F5344CB8AC3E}">
        <p14:creationId xmlns:p14="http://schemas.microsoft.com/office/powerpoint/2010/main" val="254148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POST &lt; transport-state-view-root&gt;/</a:t>
            </a:r>
            <a:r>
              <a:rPr lang="en-US" dirty="0" err="1"/>
              <a:t>uq</a:t>
            </a:r>
            <a:br>
              <a:rPr lang="en-US" dirty="0"/>
            </a:br>
            <a:r>
              <a:rPr lang="en-US" dirty="0"/>
              <a:t>body { “tag” : &lt;previous-tag&gt;}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The server may return the whole directory or the incremental changes, using merge-patch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</a:t>
            </a:r>
            <a:br>
              <a:rPr lang="en-US" sz="1600" kern="0" baseline="0" dirty="0"/>
            </a:br>
            <a:r>
              <a:rPr lang="en-US" sz="1600" kern="0" baseline="0" dirty="0"/>
              <a:t>  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6D845-DD22-4146-ACB2-49711BBF775B}"/>
              </a:ext>
            </a:extLst>
          </p:cNvPr>
          <p:cNvSpPr txBox="1"/>
          <p:nvPr/>
        </p:nvSpPr>
        <p:spPr>
          <a:xfrm>
            <a:off x="775855" y="4635194"/>
            <a:ext cx="4890654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Merge-patch update:</a:t>
            </a:r>
            <a:br>
              <a:rPr lang="en-US" sz="1800" baseline="0" dirty="0"/>
            </a:br>
            <a:r>
              <a:rPr lang="en-US" sz="1800" baseline="0" dirty="0"/>
              <a:t>   {</a:t>
            </a:r>
            <a:br>
              <a:rPr lang="en-US" sz="1800" baseline="0" dirty="0"/>
            </a:br>
            <a:r>
              <a:rPr lang="en-US" sz="1800" baseline="0" dirty="0"/>
              <a:t>      0: { 101: null             </a:t>
            </a:r>
            <a:br>
              <a:rPr lang="en-US" sz="1800" baseline="0" dirty="0"/>
            </a:br>
            <a:r>
              <a:rPr lang="en-US" sz="1800" baseline="0" dirty="0"/>
              <a:t>            107: {…}</a:t>
            </a:r>
            <a:br>
              <a:rPr lang="en-US" sz="1800" baseline="0" dirty="0"/>
            </a:br>
            <a:r>
              <a:rPr lang="en-US" sz="1800" baseline="0" dirty="0"/>
              <a:t>      101: null</a:t>
            </a:r>
            <a:br>
              <a:rPr lang="en-US" sz="1800" baseline="0" dirty="0"/>
            </a:br>
            <a:r>
              <a:rPr lang="en-US" sz="1800" baseline="0" dirty="0"/>
              <a:t>      102:  null }</a:t>
            </a:r>
          </a:p>
        </p:txBody>
      </p:sp>
    </p:spTree>
    <p:extLst>
      <p:ext uri="{BB962C8B-B14F-4D97-AF65-F5344CB8AC3E}">
        <p14:creationId xmlns:p14="http://schemas.microsoft.com/office/powerpoint/2010/main" val="406012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04A-A5B6-144C-BAA5-B98DFD4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Updates Directory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F25B-69C9-364F-885E-2FF502FF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may change its updates graph, but must satisfy the following invariants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D2C71-24E9-B047-BA93-E64B14C6CBFB}"/>
              </a:ext>
            </a:extLst>
          </p:cNvPr>
          <p:cNvSpPr/>
          <p:nvPr/>
        </p:nvSpPr>
        <p:spPr>
          <a:xfrm>
            <a:off x="1215955" y="2534215"/>
            <a:ext cx="9313499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aseline="0" dirty="0"/>
              <a:t>Invariants of updates data (integrity)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Continuity: ns -&gt; ne, anything in between ns and ne also exists, where ns is start-</a:t>
            </a:r>
            <a:r>
              <a:rPr lang="en-US" sz="2000" baseline="0" dirty="0" err="1"/>
              <a:t>seq</a:t>
            </a:r>
            <a:r>
              <a:rPr lang="en-US" sz="2000" baseline="0" dirty="0"/>
              <a:t>, ne is end-</a:t>
            </a:r>
            <a:r>
              <a:rPr lang="en-US" sz="2000" baseline="0" dirty="0" err="1"/>
              <a:t>seq</a:t>
            </a:r>
            <a:endParaRPr lang="en-US" sz="20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Feasibility: There is always a direct link to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Right shift only: A client requests and gets [ns, ne] at time t, and then requests at time t’ &gt; t and get [ns’, ne’] then ns’ &gt;= ns, ne’ &gt;= ne</a:t>
            </a:r>
          </a:p>
        </p:txBody>
      </p:sp>
    </p:spTree>
    <p:extLst>
      <p:ext uri="{BB962C8B-B14F-4D97-AF65-F5344CB8AC3E}">
        <p14:creationId xmlns:p14="http://schemas.microsoft.com/office/powerpoint/2010/main" val="337426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</p:txBody>
      </p:sp>
    </p:spTree>
    <p:extLst>
      <p:ext uri="{BB962C8B-B14F-4D97-AF65-F5344CB8AC3E}">
        <p14:creationId xmlns:p14="http://schemas.microsoft.com/office/powerpoint/2010/main" val="101298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Update Item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sz="2800" dirty="0"/>
              <a:t>Request:</a:t>
            </a:r>
            <a:br>
              <a:rPr lang="en-US" sz="2800" dirty="0"/>
            </a:br>
            <a:r>
              <a:rPr lang="en-US" sz="2800" dirty="0"/>
              <a:t>GET &lt;</a:t>
            </a:r>
            <a:r>
              <a:rPr lang="en-US" sz="2800" dirty="0" err="1"/>
              <a:t>uri</a:t>
            </a:r>
            <a:r>
              <a:rPr lang="en-US" sz="2800" dirty="0"/>
              <a:t>&gt;, which must be</a:t>
            </a:r>
            <a:br>
              <a:rPr lang="en-US" sz="2800" dirty="0"/>
            </a:br>
            <a:r>
              <a:rPr lang="en-US" sz="2800" dirty="0"/>
              <a:t>&lt;transport-state-view-root/</a:t>
            </a:r>
            <a:r>
              <a:rPr lang="en-US" sz="2800" dirty="0" err="1"/>
              <a:t>uq</a:t>
            </a:r>
            <a:r>
              <a:rPr lang="en-US" sz="2800" dirty="0"/>
              <a:t>/&lt;</a:t>
            </a:r>
            <a:r>
              <a:rPr lang="en-US" sz="2800" dirty="0" err="1"/>
              <a:t>i</a:t>
            </a:r>
            <a:r>
              <a:rPr lang="en-US" sz="2800" dirty="0"/>
              <a:t>&gt;/&lt;j&gt;</a:t>
            </a:r>
          </a:p>
          <a:p>
            <a:pPr lvl="1"/>
            <a:r>
              <a:rPr lang="en-US" sz="2400" dirty="0"/>
              <a:t>The client must accept the media type of the update item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GET /tips/2718281828459/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/0/101 HTTP/1.1</a:t>
            </a:r>
          </a:p>
          <a:p>
            <a:pPr marL="0" indent="0">
              <a:buNone/>
            </a:pPr>
            <a:r>
              <a:rPr lang="en-US" sz="1600" kern="0" baseline="0" dirty="0"/>
              <a:t>      Host: </a:t>
            </a:r>
            <a:r>
              <a:rPr lang="en-US" sz="1600" kern="0" baseline="0" dirty="0" err="1"/>
              <a:t>alto.example.com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Accept: application/</a:t>
            </a:r>
            <a:r>
              <a:rPr lang="en-US" sz="1600" kern="0" baseline="0" dirty="0" err="1"/>
              <a:t>alto-costmap+json</a:t>
            </a:r>
            <a:r>
              <a:rPr lang="en-US" sz="1600" kern="0" baseline="0" dirty="0"/>
              <a:t>, application/</a:t>
            </a:r>
            <a:r>
              <a:rPr lang="en-US" sz="1600" kern="0" baseline="0" dirty="0" err="1"/>
              <a:t>alto-error+json</a:t>
            </a:r>
            <a:endParaRPr lang="en-US" sz="1600" kern="0" baseline="0" dirty="0"/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And the response will be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HTTP/1.1 200 OK</a:t>
            </a:r>
          </a:p>
          <a:p>
            <a:pPr marL="0" indent="0">
              <a:buNone/>
            </a:pPr>
            <a:r>
              <a:rPr lang="en-US" sz="1600" kern="0" baseline="0" dirty="0"/>
              <a:t>      Content-Type: application/</a:t>
            </a:r>
            <a:r>
              <a:rPr lang="en-US" sz="1600" kern="0" baseline="0" dirty="0" err="1"/>
              <a:t>alto-costmap+json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Content-Length: [TBD]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{ ... full replacement of my-</a:t>
            </a:r>
            <a:r>
              <a:rPr lang="en-US" sz="1600" kern="0" baseline="0" dirty="0" err="1"/>
              <a:t>routingcost</a:t>
            </a:r>
            <a:r>
              <a:rPr lang="en-US" sz="1600" kern="0" baseline="0" dirty="0"/>
              <a:t>-map ... }</a:t>
            </a:r>
          </a:p>
        </p:txBody>
      </p:sp>
    </p:spTree>
    <p:extLst>
      <p:ext uri="{BB962C8B-B14F-4D97-AF65-F5344CB8AC3E}">
        <p14:creationId xmlns:p14="http://schemas.microsoft.com/office/powerpoint/2010/main" val="3307365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Update Item Request Processing 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14400"/>
            <a:ext cx="11913947" cy="5133102"/>
          </a:xfrm>
        </p:spPr>
        <p:txBody>
          <a:bodyPr/>
          <a:lstStyle/>
          <a:p>
            <a:r>
              <a:rPr lang="en-US" sz="2400" dirty="0"/>
              <a:t>It is possible that a client conducts proactive fetching of future updates, by long pulling updates that have not been listed in the directory yet</a:t>
            </a:r>
          </a:p>
          <a:p>
            <a:r>
              <a:rPr lang="en-US" sz="2400" dirty="0"/>
              <a:t>Hence, the server processing logic SHOULD be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uq</a:t>
            </a:r>
            <a:r>
              <a:rPr lang="en-US" sz="2000" dirty="0"/>
              <a:t>/&lt;</a:t>
            </a:r>
            <a:r>
              <a:rPr lang="en-US" sz="2000" dirty="0" err="1"/>
              <a:t>i</a:t>
            </a:r>
            <a:r>
              <a:rPr lang="en-US" sz="2000" dirty="0"/>
              <a:t>&gt;/&lt;j&gt; exists </a:t>
            </a:r>
          </a:p>
          <a:p>
            <a:pPr lvl="2"/>
            <a:r>
              <a:rPr lang="en-US" sz="2000" dirty="0"/>
              <a:t>return content using encoding</a:t>
            </a:r>
          </a:p>
          <a:p>
            <a:pPr lvl="1"/>
            <a:r>
              <a:rPr lang="en-US" sz="2000" dirty="0"/>
              <a:t>else if &lt;</a:t>
            </a:r>
            <a:r>
              <a:rPr lang="en-US" sz="2000" dirty="0" err="1"/>
              <a:t>i</a:t>
            </a:r>
            <a:r>
              <a:rPr lang="en-US" sz="2000" dirty="0"/>
              <a:t>&gt;-&gt;&lt;j&gt; pre-fetch is acceptable</a:t>
            </a:r>
          </a:p>
          <a:p>
            <a:pPr lvl="2"/>
            <a:r>
              <a:rPr lang="en-US" sz="2000" dirty="0"/>
              <a:t>put request in a backlog queue</a:t>
            </a:r>
          </a:p>
          <a:p>
            <a:pPr lvl="1"/>
            <a:r>
              <a:rPr lang="en-US" sz="2000" dirty="0"/>
              <a:t>else</a:t>
            </a:r>
          </a:p>
          <a:p>
            <a:pPr lvl="2"/>
            <a:r>
              <a:rPr lang="en-US" sz="2000" dirty="0"/>
              <a:t>return error</a:t>
            </a:r>
          </a:p>
          <a:p>
            <a:r>
              <a:rPr lang="en-US" sz="2400" dirty="0"/>
              <a:t>It is RECOMMENDED that the server allows at least prefetch &lt;end-</a:t>
            </a:r>
            <a:r>
              <a:rPr lang="en-US" sz="2400" dirty="0" err="1"/>
              <a:t>seq</a:t>
            </a:r>
            <a:r>
              <a:rPr lang="en-US" sz="2400" dirty="0"/>
              <a:t>&gt;-&gt;&lt;end-</a:t>
            </a:r>
            <a:r>
              <a:rPr lang="en-US" sz="2400" dirty="0" err="1"/>
              <a:t>seq</a:t>
            </a:r>
            <a:r>
              <a:rPr lang="en-US" sz="2400" dirty="0"/>
              <a:t>&gt;+1</a:t>
            </a:r>
          </a:p>
          <a:p>
            <a:r>
              <a:rPr lang="en-US" sz="2400" dirty="0"/>
              <a:t>For long-pull prefetch, the client must indicate in accept the media type which may appear</a:t>
            </a:r>
          </a:p>
        </p:txBody>
      </p:sp>
    </p:spTree>
    <p:extLst>
      <p:ext uri="{BB962C8B-B14F-4D97-AF65-F5344CB8AC3E}">
        <p14:creationId xmlns:p14="http://schemas.microsoft.com/office/powerpoint/2010/main" val="1702450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BAE-696D-9348-B57F-CF880537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Processing “Error”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FEF-AA1F-FC46-8EF6-DF58056D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that the server uses the following HTTP code to indicate errors regarding updates items request:</a:t>
            </a:r>
          </a:p>
          <a:p>
            <a:pPr lvl="1"/>
            <a:r>
              <a:rPr lang="en-US" dirty="0"/>
              <a:t>410 (Gone): if an update has a </a:t>
            </a:r>
            <a:r>
              <a:rPr lang="en-US" dirty="0" err="1"/>
              <a:t>seq</a:t>
            </a:r>
            <a:r>
              <a:rPr lang="en-US" dirty="0"/>
              <a:t> that is smaller than the start-</a:t>
            </a:r>
            <a:r>
              <a:rPr lang="en-US" dirty="0" err="1"/>
              <a:t>seq</a:t>
            </a:r>
            <a:endParaRPr lang="en-US" dirty="0"/>
          </a:p>
          <a:p>
            <a:pPr lvl="1"/>
            <a:r>
              <a:rPr lang="en-US" dirty="0"/>
              <a:t>415 (Media type not supported): if the client indicates accept which is not the server chosen for the update</a:t>
            </a:r>
          </a:p>
          <a:p>
            <a:pPr lvl="1"/>
            <a:r>
              <a:rPr lang="en-US" dirty="0"/>
              <a:t>425 (Too early): If the </a:t>
            </a:r>
            <a:r>
              <a:rPr lang="en-US" dirty="0" err="1"/>
              <a:t>seq</a:t>
            </a:r>
            <a:r>
              <a:rPr lang="en-US" dirty="0"/>
              <a:t> exceeds the server prefetch window</a:t>
            </a:r>
          </a:p>
          <a:p>
            <a:pPr lvl="1"/>
            <a:r>
              <a:rPr lang="en-US" dirty="0"/>
              <a:t>429</a:t>
            </a:r>
            <a:r>
              <a:rPr lang="en-US" dirty="0">
                <a:sym typeface="Wingdings" pitchFamily="2" charset="2"/>
              </a:rPr>
              <a:t> (Too many requests): when the number of pending (long-pull) requests exceeds server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3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  <a:p>
            <a:pPr lvl="2"/>
            <a:r>
              <a:rPr lang="en-US" dirty="0"/>
              <a:t>Server push</a:t>
            </a:r>
          </a:p>
        </p:txBody>
      </p:sp>
    </p:spTree>
    <p:extLst>
      <p:ext uri="{BB962C8B-B14F-4D97-AF65-F5344CB8AC3E}">
        <p14:creationId xmlns:p14="http://schemas.microsoft.com/office/powerpoint/2010/main" val="333211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F6E-B45D-094C-890B-DB8D575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AED1-B9C1-594B-ACBA-3277D52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client uses a TIPS service whose IRD indicates “supper-server-push” to be true, the client can manage the push state</a:t>
            </a:r>
          </a:p>
          <a:p>
            <a:pPr lvl="1"/>
            <a:r>
              <a:rPr lang="en-US" sz="2000" dirty="0"/>
              <a:t>Creating initial state: if the server sets “server-push”: true in the initial POST request to create the transport state, push updates can be enabled</a:t>
            </a:r>
          </a:p>
          <a:p>
            <a:pPr lvl="1"/>
            <a:r>
              <a:rPr lang="en-US" sz="2000" dirty="0"/>
              <a:t>Change push state: the client can use put to change the push state: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true}</a:t>
            </a:r>
            <a:br>
              <a:rPr lang="en-US" sz="2000" dirty="0"/>
            </a:br>
            <a:r>
              <a:rPr lang="en-US" sz="2000" dirty="0"/>
              <a:t>starts server push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false}</a:t>
            </a:r>
            <a:br>
              <a:rPr lang="en-US" sz="2000" dirty="0"/>
            </a:br>
            <a:r>
              <a:rPr lang="en-US" sz="2000" dirty="0"/>
              <a:t>stops server push</a:t>
            </a:r>
          </a:p>
          <a:p>
            <a:pPr lvl="1"/>
            <a:r>
              <a:rPr lang="en-US" sz="2000" dirty="0"/>
              <a:t>Read push state</a:t>
            </a:r>
            <a:br>
              <a:rPr lang="en-US" sz="2000" dirty="0"/>
            </a:br>
            <a:r>
              <a:rPr lang="en-US" sz="2000" dirty="0"/>
              <a:t>GET &lt;transport-state-view-root&gt;/push</a:t>
            </a:r>
            <a:br>
              <a:rPr lang="en-US" sz="2000" dirty="0"/>
            </a:br>
            <a:r>
              <a:rPr lang="en-US" sz="2000" dirty="0"/>
              <a:t>returns { “server-push” : true,</a:t>
            </a:r>
            <a:br>
              <a:rPr lang="en-US" sz="2000" dirty="0"/>
            </a:br>
            <a:r>
              <a:rPr lang="en-US" sz="2000" dirty="0"/>
              <a:t>              “next-</a:t>
            </a:r>
            <a:r>
              <a:rPr lang="en-US" sz="2000" dirty="0" err="1"/>
              <a:t>seq</a:t>
            </a:r>
            <a:r>
              <a:rPr lang="en-US" sz="2000" dirty="0"/>
              <a:t>”: &lt;next-</a:t>
            </a:r>
            <a:r>
              <a:rPr lang="en-US" sz="2000" dirty="0" err="1"/>
              <a:t>seq</a:t>
            </a:r>
            <a:r>
              <a:rPr lang="en-US" sz="20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40195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  <a:p>
            <a:r>
              <a:rPr lang="en-US" sz="2400" dirty="0"/>
              <a:t>Four excellent, post 115 reviews</a:t>
            </a:r>
          </a:p>
          <a:p>
            <a:pPr lvl="1"/>
            <a:r>
              <a:rPr lang="en-US" sz="2000" dirty="0"/>
              <a:t>[AF] Adrian </a:t>
            </a:r>
            <a:r>
              <a:rPr lang="en-US" sz="2000" dirty="0" err="1"/>
              <a:t>Farrel</a:t>
            </a:r>
            <a:endParaRPr lang="en-US" sz="2000" dirty="0"/>
          </a:p>
          <a:p>
            <a:pPr lvl="1"/>
            <a:r>
              <a:rPr lang="en-US" sz="2000" dirty="0"/>
              <a:t>[LM] Luis Miguel Contreras Murillo</a:t>
            </a:r>
          </a:p>
          <a:p>
            <a:pPr lvl="1"/>
            <a:r>
              <a:rPr lang="en-US" sz="2000" dirty="0"/>
              <a:t>[JR] Jordi Ros Giralt</a:t>
            </a:r>
          </a:p>
          <a:p>
            <a:pPr lvl="1"/>
            <a:r>
              <a:rPr lang="en-US" sz="2000" dirty="0"/>
              <a:t>[QW] Qin Wu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78B4-DF58-1746-95AF-7C405772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Path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03D5-9F67-7741-AB2B-C5561001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server is to push the latest version to the client using the lower cost (sum of sizes) of the updates</a:t>
            </a:r>
          </a:p>
          <a:p>
            <a:r>
              <a:rPr lang="en-US" dirty="0"/>
              <a:t>Hence, it is recommended that the server computes the push path using the following algorithm, upon each event computing a push</a:t>
            </a:r>
          </a:p>
          <a:p>
            <a:pPr lvl="1"/>
            <a:r>
              <a:rPr lang="en-US" dirty="0"/>
              <a:t>Compute client current version (</a:t>
            </a:r>
            <a:r>
              <a:rPr lang="en-US" dirty="0" err="1"/>
              <a:t>n_c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Initialization: If request has tag, find the version; otherwise </a:t>
            </a:r>
            <a:r>
              <a:rPr lang="en-US" dirty="0" err="1"/>
              <a:t>n_c</a:t>
            </a:r>
            <a:r>
              <a:rPr lang="en-US" dirty="0"/>
              <a:t> = 0</a:t>
            </a:r>
          </a:p>
          <a:p>
            <a:pPr lvl="2"/>
            <a:r>
              <a:rPr lang="en-US" dirty="0"/>
              <a:t>Otherwise, current version </a:t>
            </a:r>
            <a:r>
              <a:rPr lang="en-US" dirty="0" err="1"/>
              <a:t>n_c</a:t>
            </a:r>
            <a:r>
              <a:rPr lang="en-US" dirty="0"/>
              <a:t> is the version last pushed</a:t>
            </a:r>
          </a:p>
          <a:p>
            <a:pPr lvl="1"/>
            <a:r>
              <a:rPr lang="en-US" dirty="0"/>
              <a:t>Compute shortest path from current version to latest version, </a:t>
            </a:r>
            <a:r>
              <a:rPr lang="en-US" dirty="0" err="1"/>
              <a:t>n_c</a:t>
            </a:r>
            <a:r>
              <a:rPr lang="en-US" dirty="0"/>
              <a:t>, n1, … </a:t>
            </a:r>
          </a:p>
          <a:p>
            <a:pPr lvl="1"/>
            <a:r>
              <a:rPr lang="en-US" dirty="0"/>
              <a:t>next-</a:t>
            </a:r>
            <a:r>
              <a:rPr lang="en-US" dirty="0" err="1"/>
              <a:t>seq</a:t>
            </a:r>
            <a:r>
              <a:rPr lang="en-US" dirty="0"/>
              <a:t> = n1 on shortest path</a:t>
            </a:r>
          </a:p>
          <a:p>
            <a:pPr lvl="1"/>
            <a:r>
              <a:rPr lang="en-US" dirty="0"/>
              <a:t>push &lt;transport-state-view-root/</a:t>
            </a:r>
            <a:r>
              <a:rPr lang="en-US" dirty="0" err="1"/>
              <a:t>uq</a:t>
            </a:r>
            <a:r>
              <a:rPr lang="en-US" dirty="0"/>
              <a:t>/</a:t>
            </a:r>
            <a:r>
              <a:rPr lang="en-US" dirty="0" err="1"/>
              <a:t>n_c</a:t>
            </a:r>
            <a:r>
              <a:rPr lang="en-US" dirty="0"/>
              <a:t>/n1</a:t>
            </a:r>
          </a:p>
        </p:txBody>
      </p:sp>
    </p:spTree>
    <p:extLst>
      <p:ext uri="{BB962C8B-B14F-4D97-AF65-F5344CB8AC3E}">
        <p14:creationId xmlns:p14="http://schemas.microsoft.com/office/powerpoint/2010/main" val="476801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6D38-1735-5541-9689-C27F48C2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Cross-Resource Push Dependency/Long Pull Response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A09D-67EC-CC42-8E55-545FE7CF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</p:txBody>
      </p:sp>
    </p:spTree>
    <p:extLst>
      <p:ext uri="{BB962C8B-B14F-4D97-AF65-F5344CB8AC3E}">
        <p14:creationId xmlns:p14="http://schemas.microsoft.com/office/powerpoint/2010/main" val="225665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B45-6A3F-BD4A-A0FA-6D1165B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37D4-2745-8141-92D8-2C859189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 reflects the design outlined in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2909407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C4A-45C2-1D4C-8B3F-5ED4C61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CDCF-031F-0048-9CB8-B7275E8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on mailing list to seek feedback on the single server, single session design</a:t>
            </a:r>
          </a:p>
          <a:p>
            <a:pPr lvl="1"/>
            <a:r>
              <a:rPr lang="en-US" dirty="0"/>
              <a:t>Load balancing is still possible, e.g., DNS directs to chosen server</a:t>
            </a:r>
          </a:p>
          <a:p>
            <a:r>
              <a:rPr lang="en-US" dirty="0"/>
              <a:t>Discussion on persistent state vs ephemeral state</a:t>
            </a:r>
          </a:p>
          <a:p>
            <a:pPr>
              <a:buFontTx/>
              <a:buChar char="-"/>
            </a:pPr>
            <a:r>
              <a:rPr lang="en-US" dirty="0"/>
              <a:t>How to read meta data (directory)</a:t>
            </a:r>
          </a:p>
          <a:p>
            <a:pPr lvl="1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 return directory</a:t>
            </a:r>
          </a:p>
          <a:p>
            <a:pPr lvl="1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/meta return directory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35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Summary of Operational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HTTP/2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A6D9-ABDD-F340-BEF3-04091CE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6D49-4A25-804B-965A-79D7CD7E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Better support of a common use case: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ALTO/SSE (RFC 8895): </a:t>
            </a:r>
          </a:p>
          <a:p>
            <a:pPr lvl="1"/>
            <a:r>
              <a:rPr lang="en-US" sz="2400" dirty="0"/>
              <a:t>server pushes only, but need a separate control connection, must serialize</a:t>
            </a:r>
          </a:p>
          <a:p>
            <a:r>
              <a:rPr lang="en-US" sz="2800" dirty="0"/>
              <a:t>RFC7285: </a:t>
            </a:r>
          </a:p>
          <a:p>
            <a:pPr lvl="1"/>
            <a:r>
              <a:rPr lang="en-US" sz="2400" dirty="0"/>
              <a:t>client pull only, it is possible to make simple extension to specify tag (e.g., v1 tag) in request and server sends incremental, but incremental is not cacheable (content no identifier)</a:t>
            </a:r>
          </a:p>
          <a:p>
            <a:pPr lvl="1"/>
            <a:r>
              <a:rPr lang="en-US" sz="2400" dirty="0"/>
              <a:t>no 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50922-5304-7D4F-A535-269D0CECD001}"/>
              </a:ext>
            </a:extLst>
          </p:cNvPr>
          <p:cNvSpPr/>
          <p:nvPr/>
        </p:nvSpPr>
        <p:spPr bwMode="auto">
          <a:xfrm>
            <a:off x="1343890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D96C7-2A02-EB49-9AB3-578B9C91E449}"/>
              </a:ext>
            </a:extLst>
          </p:cNvPr>
          <p:cNvSpPr/>
          <p:nvPr/>
        </p:nvSpPr>
        <p:spPr bwMode="auto">
          <a:xfrm>
            <a:off x="8875759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EF86D-53F6-8E49-A23B-6F1EA7D5E3F5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2590799" y="2396836"/>
            <a:ext cx="628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6B7453-A2EF-AB4A-83AB-D904EC5D287F}"/>
              </a:ext>
            </a:extLst>
          </p:cNvPr>
          <p:cNvSpPr/>
          <p:nvPr/>
        </p:nvSpPr>
        <p:spPr bwMode="auto">
          <a:xfrm>
            <a:off x="7162800" y="1720450"/>
            <a:ext cx="1524000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165F1-137D-1D43-ABD7-1FB770134E70}"/>
              </a:ext>
            </a:extLst>
          </p:cNvPr>
          <p:cNvSpPr/>
          <p:nvPr/>
        </p:nvSpPr>
        <p:spPr bwMode="auto">
          <a:xfrm>
            <a:off x="5309367" y="1714766"/>
            <a:ext cx="1712959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v2 (small delta+v1)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A0597-FE91-A34F-8EF1-904F57122FD5}"/>
              </a:ext>
            </a:extLst>
          </p:cNvPr>
          <p:cNvSpPr/>
          <p:nvPr/>
        </p:nvSpPr>
        <p:spPr bwMode="auto">
          <a:xfrm>
            <a:off x="3128049" y="1714766"/>
            <a:ext cx="1714306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v3 (small delta+v2) </a:t>
            </a:r>
          </a:p>
        </p:txBody>
      </p:sp>
    </p:spTree>
    <p:extLst>
      <p:ext uri="{BB962C8B-B14F-4D97-AF65-F5344CB8AC3E}">
        <p14:creationId xmlns:p14="http://schemas.microsoft.com/office/powerpoint/2010/main" val="38154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EA2-A445-8641-B334-B5186DD9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464C-00FD-9046-A347-AA5E7B19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transport design for ALTO  to support efficient incremental updates, allowing either client pull or HTTP/2/3 native server push</a:t>
            </a:r>
          </a:p>
          <a:p>
            <a:pPr lvl="1"/>
            <a:r>
              <a:rPr lang="en-US" dirty="0"/>
              <a:t>Each individual incremental update must be named (assigned a resource ID)</a:t>
            </a:r>
          </a:p>
          <a:p>
            <a:r>
              <a:rPr lang="en-US" dirty="0"/>
              <a:t>Not to replace RFC7285, which is still good for simple request and reply</a:t>
            </a:r>
          </a:p>
          <a:p>
            <a:r>
              <a:rPr lang="en-US" dirty="0"/>
              <a:t>May replace RFC8895</a:t>
            </a:r>
          </a:p>
        </p:txBody>
      </p:sp>
    </p:spTree>
    <p:extLst>
      <p:ext uri="{BB962C8B-B14F-4D97-AF65-F5344CB8AC3E}">
        <p14:creationId xmlns:p14="http://schemas.microsoft.com/office/powerpoint/2010/main" val="3053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80400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4218477" y="173793"/>
            <a:ext cx="7620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Data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</a:t>
            </a:r>
            <a:r>
              <a:rPr lang="en-US" sz="3200" baseline="0" dirty="0"/>
              <a:t> Updates Transfer Representation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195135-658E-D545-A68E-C9AF4D250C35}"/>
              </a:ext>
            </a:extLst>
          </p:cNvPr>
          <p:cNvSpPr txBox="1"/>
          <p:nvPr/>
        </p:nvSpPr>
        <p:spPr>
          <a:xfrm>
            <a:off x="4727872" y="2018577"/>
            <a:ext cx="711062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A resource is represented as a simple incremental transfer graph: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is a version, where tag identifies content of version (tag valid in the scope of resource)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is transfer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from </a:t>
            </a:r>
            <a:r>
              <a:rPr lang="en-US" baseline="0" dirty="0" err="1"/>
              <a:t>i</a:t>
            </a:r>
            <a:r>
              <a:rPr lang="en-US" baseline="0" dirty="0"/>
              <a:t> to j is the &lt;op, data&gt; to transition version from </a:t>
            </a:r>
            <a:r>
              <a:rPr lang="en-US" baseline="0" dirty="0" err="1"/>
              <a:t>i</a:t>
            </a:r>
            <a:r>
              <a:rPr lang="en-US" baseline="0" dirty="0"/>
              <a:t> to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content is path independent (different paths arrive at the same content)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1127483" y="3319364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117E1-C956-CA47-A7EA-8AEA25C91D36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4062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3845870" y="332413"/>
            <a:ext cx="8365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Transfer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 </a:t>
            </a:r>
            <a:r>
              <a:rPr lang="en-US" sz="3200" b="1" baseline="0" dirty="0"/>
              <a:t>Update Transfer</a:t>
            </a:r>
            <a:endParaRPr lang="en-US" sz="3200" baseline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988873" y="3361960"/>
            <a:ext cx="52908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80192-B3EF-CA4C-99C9-4587491C4101}"/>
              </a:ext>
            </a:extLst>
          </p:cNvPr>
          <p:cNvSpPr txBox="1"/>
          <p:nvPr/>
        </p:nvSpPr>
        <p:spPr>
          <a:xfrm>
            <a:off x="6248401" y="1841990"/>
            <a:ext cx="432261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aseline="0" dirty="0"/>
              <a:t>Step 1. Map base resource ID </a:t>
            </a:r>
            <a:br>
              <a:rPr lang="en-US" baseline="0" dirty="0"/>
            </a:br>
            <a:r>
              <a:rPr lang="en-US" baseline="0" dirty="0"/>
              <a:t>to incremental</a:t>
            </a:r>
            <a:br>
              <a:rPr lang="en-US" baseline="0" dirty="0"/>
            </a:br>
            <a:r>
              <a:rPr lang="en-US" baseline="0" dirty="0"/>
              <a:t>transfer representations IDs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C286D-084E-494C-B207-C524BE8B9F72}"/>
              </a:ext>
            </a:extLst>
          </p:cNvPr>
          <p:cNvSpPr txBox="1"/>
          <p:nvPr/>
        </p:nvSpPr>
        <p:spPr>
          <a:xfrm>
            <a:off x="5658507" y="4468138"/>
            <a:ext cx="17277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Client 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2E03E-F1E9-9E48-B04E-C770F3194641}"/>
              </a:ext>
            </a:extLst>
          </p:cNvPr>
          <p:cNvSpPr txBox="1"/>
          <p:nvPr/>
        </p:nvSpPr>
        <p:spPr>
          <a:xfrm>
            <a:off x="2012405" y="4734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2834F-314B-8E42-9451-67055CB61738}"/>
              </a:ext>
            </a:extLst>
          </p:cNvPr>
          <p:cNvSpPr txBox="1"/>
          <p:nvPr/>
        </p:nvSpPr>
        <p:spPr>
          <a:xfrm>
            <a:off x="1300604" y="142609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ID101-102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DA2A9-6A18-D249-B60A-0626C4F9D507}"/>
              </a:ext>
            </a:extLst>
          </p:cNvPr>
          <p:cNvSpPr txBox="1"/>
          <p:nvPr/>
        </p:nvSpPr>
        <p:spPr>
          <a:xfrm>
            <a:off x="3461926" y="343499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9B78D-A530-3349-B635-12C6A7C93067}"/>
              </a:ext>
            </a:extLst>
          </p:cNvPr>
          <p:cNvSpPr txBox="1"/>
          <p:nvPr/>
        </p:nvSpPr>
        <p:spPr>
          <a:xfrm>
            <a:off x="1300603" y="5363658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ID105-106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9E549-6FF8-BE4B-8186-98CD12F1576C}"/>
              </a:ext>
            </a:extLst>
          </p:cNvPr>
          <p:cNvSpPr txBox="1"/>
          <p:nvPr/>
        </p:nvSpPr>
        <p:spPr>
          <a:xfrm>
            <a:off x="9152980" y="4468137"/>
            <a:ext cx="20276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Server push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48C729-6BC4-2549-92CF-C8AEA618E286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6522364" y="3042319"/>
            <a:ext cx="1887346" cy="142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C6CB1-6073-6C4C-807D-32D2D1335766}"/>
              </a:ext>
            </a:extLst>
          </p:cNvPr>
          <p:cNvCxnSpPr>
            <a:stCxn id="2" idx="2"/>
          </p:cNvCxnSpPr>
          <p:nvPr/>
        </p:nvCxnSpPr>
        <p:spPr bwMode="auto">
          <a:xfrm>
            <a:off x="8409710" y="3042319"/>
            <a:ext cx="1757089" cy="142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04BDE1-15C3-ED4E-8CC2-76316A2D34DF}"/>
              </a:ext>
            </a:extLst>
          </p:cNvPr>
          <p:cNvSpPr txBox="1"/>
          <p:nvPr/>
        </p:nvSpPr>
        <p:spPr>
          <a:xfrm>
            <a:off x="1338366" y="441918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ID104-105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47AA9-FBF3-E748-8003-7D15A87DA962}"/>
              </a:ext>
            </a:extLst>
          </p:cNvPr>
          <p:cNvSpPr txBox="1"/>
          <p:nvPr/>
        </p:nvSpPr>
        <p:spPr>
          <a:xfrm>
            <a:off x="1287325" y="238397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ID102-103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B1039-7110-E34A-886C-3E326D9C37AF}"/>
              </a:ext>
            </a:extLst>
          </p:cNvPr>
          <p:cNvSpPr txBox="1"/>
          <p:nvPr/>
        </p:nvSpPr>
        <p:spPr>
          <a:xfrm rot="7078270">
            <a:off x="3122152" y="2418045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8A37D0-D30A-3B41-AAEE-2ECE63123671}"/>
              </a:ext>
            </a:extLst>
          </p:cNvPr>
          <p:cNvSpPr txBox="1"/>
          <p:nvPr/>
        </p:nvSpPr>
        <p:spPr>
          <a:xfrm>
            <a:off x="1412197" y="347879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ID103-104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938FE8-BDE4-5E49-8F21-D2961C9FFB1C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6082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E532-5F4F-2C4A-A5AC-3571BA8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RESTful Design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470-8460-E048-A5BD-588C1EDC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829" y="990600"/>
            <a:ext cx="6692271" cy="5334000"/>
          </a:xfrm>
        </p:spPr>
        <p:txBody>
          <a:bodyPr/>
          <a:lstStyle/>
          <a:p>
            <a:r>
              <a:rPr lang="en-US" dirty="0"/>
              <a:t>Should the mapping be provided as a persistent resource (always there, for anyone) or per-session based</a:t>
            </a:r>
          </a:p>
          <a:p>
            <a:endParaRPr lang="en-US" dirty="0"/>
          </a:p>
          <a:p>
            <a:r>
              <a:rPr lang="en-US" dirty="0"/>
              <a:t>Decision: per-session based</a:t>
            </a:r>
          </a:p>
          <a:p>
            <a:endParaRPr lang="en-US" dirty="0"/>
          </a:p>
          <a:p>
            <a:r>
              <a:rPr lang="en-US" dirty="0"/>
              <a:t>It is provided as a view to a client, when the session is closed, the view is removed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A2460-145A-B249-A56A-30FDFE86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13" y="990600"/>
            <a:ext cx="1891163" cy="515677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F930C5A-F9C6-944E-9685-78E610307C46}"/>
              </a:ext>
            </a:extLst>
          </p:cNvPr>
          <p:cNvSpPr/>
          <p:nvPr/>
        </p:nvSpPr>
        <p:spPr bwMode="auto">
          <a:xfrm>
            <a:off x="845127" y="3228109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EA294BC-E41C-9C40-8F0B-02106D5DAC75}"/>
              </a:ext>
            </a:extLst>
          </p:cNvPr>
          <p:cNvSpPr/>
          <p:nvPr/>
        </p:nvSpPr>
        <p:spPr bwMode="auto">
          <a:xfrm>
            <a:off x="1922352" y="3256095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83925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2304</TotalTime>
  <Words>2890</Words>
  <Application>Microsoft Macintosh PowerPoint</Application>
  <PresentationFormat>Widescreen</PresentationFormat>
  <Paragraphs>427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ＭＳ Ｐゴシック</vt:lpstr>
      <vt:lpstr>Arial</vt:lpstr>
      <vt:lpstr>Calibri</vt:lpstr>
      <vt:lpstr>Georgia</vt:lpstr>
      <vt:lpstr>Wingdings</vt:lpstr>
      <vt:lpstr>Blank Presentation</vt:lpstr>
      <vt:lpstr>ALTO Transport Information Publication Service draft-ietf-alto-new-transport-05</vt:lpstr>
      <vt:lpstr>Outline</vt:lpstr>
      <vt:lpstr>Reviews</vt:lpstr>
      <vt:lpstr>Recap of Motivation</vt:lpstr>
      <vt:lpstr>Recap of Design Goals</vt:lpstr>
      <vt:lpstr>Outline</vt:lpstr>
      <vt:lpstr>PowerPoint Presentation</vt:lpstr>
      <vt:lpstr>PowerPoint Presentation</vt:lpstr>
      <vt:lpstr>Incremental RESTful Design Point</vt:lpstr>
      <vt:lpstr>PowerPoint Presentation</vt:lpstr>
      <vt:lpstr>PowerPoint Presentation</vt:lpstr>
      <vt:lpstr>Incremental Updates Transfer Resources Location Schema</vt:lpstr>
      <vt:lpstr>Outline</vt:lpstr>
      <vt:lpstr>Core Components</vt:lpstr>
      <vt:lpstr>TIPS IRD</vt:lpstr>
      <vt:lpstr>TIPS Open</vt:lpstr>
      <vt:lpstr>TIPS Open Response</vt:lpstr>
      <vt:lpstr>Response Details: Initial Client View</vt:lpstr>
      <vt:lpstr>TIPS Close</vt:lpstr>
      <vt:lpstr>Outline</vt:lpstr>
      <vt:lpstr>Directory Request</vt:lpstr>
      <vt:lpstr>Filtered Directory Request</vt:lpstr>
      <vt:lpstr>Server Updates Directory Invariants</vt:lpstr>
      <vt:lpstr>Outline</vt:lpstr>
      <vt:lpstr>Individual Update Item Request</vt:lpstr>
      <vt:lpstr>Individual Update Item Request Processing at Server</vt:lpstr>
      <vt:lpstr>Server Processing “Error” Conditions</vt:lpstr>
      <vt:lpstr>Outline</vt:lpstr>
      <vt:lpstr>Push State Management</vt:lpstr>
      <vt:lpstr>Push Path Selection</vt:lpstr>
      <vt:lpstr>Cross-Resource Push Dependency/Long Pull Response Scheduling</vt:lpstr>
      <vt:lpstr>Outline</vt:lpstr>
      <vt:lpstr>Document Status</vt:lpstr>
      <vt:lpstr>Remaining Steps</vt:lpstr>
      <vt:lpstr>Backup Slides</vt:lpstr>
      <vt:lpstr>Summary of Operational Modes</vt:lpstr>
      <vt:lpstr>Recap: How Much to Specify Ordering Control: Transport-Aware of App Semantics [MN, MT, SD reviews]</vt:lpstr>
      <vt:lpstr>Issue: How/Whether to Specify Settings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1474</cp:revision>
  <cp:lastPrinted>2022-11-11T03:00:24Z</cp:lastPrinted>
  <dcterms:modified xsi:type="dcterms:W3CDTF">2023-02-23T00:01:45Z</dcterms:modified>
  <cp:category/>
</cp:coreProperties>
</file>