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handoutMasterIdLst>
    <p:handoutMasterId r:id="rId13"/>
  </p:handoutMasterIdLst>
  <p:sldIdLst>
    <p:sldId id="440" r:id="rId2"/>
    <p:sldId id="447" r:id="rId3"/>
    <p:sldId id="274" r:id="rId4"/>
    <p:sldId id="877" r:id="rId5"/>
    <p:sldId id="875" r:id="rId6"/>
    <p:sldId id="871" r:id="rId7"/>
    <p:sldId id="872" r:id="rId8"/>
    <p:sldId id="873" r:id="rId9"/>
    <p:sldId id="282" r:id="rId10"/>
    <p:sldId id="286" r:id="rId11"/>
  </p:sldIdLst>
  <p:sldSz cx="9144000" cy="5143500" type="screen16x9"/>
  <p:notesSz cx="6858000" cy="9144000"/>
  <p:defaultTextStyle>
    <a:defPPr>
      <a:defRPr lang="en-US"/>
    </a:defPPr>
    <a:lvl1pPr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baseline="-250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baseline="-250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baseline="-250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baseline="-250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808081"/>
    <a:srgbClr val="0F4D92"/>
    <a:srgbClr val="FF6600"/>
    <a:srgbClr val="FFCC99"/>
    <a:srgbClr val="C5D1E0"/>
    <a:srgbClr val="F3F3F3"/>
    <a:srgbClr val="FF1D1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15"/>
    <p:restoredTop sz="86439" autoAdjust="0"/>
  </p:normalViewPr>
  <p:slideViewPr>
    <p:cSldViewPr snapToGrid="0">
      <p:cViewPr varScale="1">
        <p:scale>
          <a:sx n="112" d="100"/>
          <a:sy n="112" d="100"/>
        </p:scale>
        <p:origin x="904" y="176"/>
      </p:cViewPr>
      <p:guideLst>
        <p:guide orient="horz" pos="162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effectLst>
                  <a:outerShdw blurRad="38100" dist="38100" dir="2700000" algn="tl">
                    <a:srgbClr val="DDDDDD"/>
                  </a:outerShdw>
                </a:effectLst>
              </a:defRPr>
            </a:lvl1pPr>
          </a:lstStyle>
          <a:p>
            <a:pPr>
              <a:defRPr/>
            </a:pPr>
            <a:endParaRPr lang="en-US"/>
          </a:p>
        </p:txBody>
      </p:sp>
      <p:sp>
        <p:nvSpPr>
          <p:cNvPr id="15462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effectLst>
                  <a:outerShdw blurRad="38100" dist="38100" dir="2700000" algn="tl">
                    <a:srgbClr val="DDDDDD"/>
                  </a:outerShdw>
                </a:effectLst>
              </a:defRPr>
            </a:lvl1pPr>
          </a:lstStyle>
          <a:p>
            <a:pPr>
              <a:defRPr/>
            </a:pPr>
            <a:endParaRPr lang="en-US"/>
          </a:p>
        </p:txBody>
      </p:sp>
      <p:sp>
        <p:nvSpPr>
          <p:cNvPr id="15462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effectLst>
                  <a:outerShdw blurRad="38100" dist="38100" dir="2700000" algn="tl">
                    <a:srgbClr val="DDDDDD"/>
                  </a:outerShdw>
                </a:effectLst>
              </a:defRPr>
            </a:lvl1pPr>
          </a:lstStyle>
          <a:p>
            <a:pPr>
              <a:defRPr/>
            </a:pPr>
            <a:endParaRPr lang="en-US"/>
          </a:p>
        </p:txBody>
      </p:sp>
      <p:sp>
        <p:nvSpPr>
          <p:cNvPr id="15462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effectLst>
                  <a:outerShdw blurRad="38100" dist="38100" dir="2700000" algn="tl">
                    <a:srgbClr val="DDDDDD"/>
                  </a:outerShdw>
                </a:effectLst>
              </a:defRPr>
            </a:lvl1pPr>
          </a:lstStyle>
          <a:p>
            <a:pPr>
              <a:defRPr/>
            </a:pPr>
            <a:fld id="{5721E9F5-F346-4544-A173-003E47FC89BC}" type="slidenum">
              <a:rPr lang="en-US"/>
              <a:pPr>
                <a:defRPr/>
              </a:pPr>
              <a:t>‹#›</a:t>
            </a:fld>
            <a:endParaRPr lang="en-US"/>
          </a:p>
        </p:txBody>
      </p:sp>
    </p:spTree>
    <p:extLst>
      <p:ext uri="{BB962C8B-B14F-4D97-AF65-F5344CB8AC3E}">
        <p14:creationId xmlns:p14="http://schemas.microsoft.com/office/powerpoint/2010/main" val="11891274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baseline="0">
                <a:effectLst/>
                <a:ea typeface="ＭＳ Ｐゴシック" charset="-128"/>
                <a:cs typeface="ＭＳ Ｐゴシック" charset="-128"/>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baseline="0">
                <a:effectLst/>
                <a:ea typeface="ＭＳ Ｐゴシック" charset="-128"/>
                <a:cs typeface="ＭＳ Ｐゴシック" charset="-128"/>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baseline="0">
                <a:effectLst/>
                <a:ea typeface="ＭＳ Ｐゴシック" charset="-128"/>
                <a:cs typeface="ＭＳ Ｐゴシック" charset="-128"/>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baseline="0">
                <a:effectLst/>
              </a:defRPr>
            </a:lvl1pPr>
          </a:lstStyle>
          <a:p>
            <a:pPr>
              <a:defRPr/>
            </a:pPr>
            <a:fld id="{86487906-38C7-2948-8EF2-63BA3985CDFF}" type="slidenum">
              <a:rPr lang="en-US"/>
              <a:pPr>
                <a:defRPr/>
              </a:pPr>
              <a:t>‹#›</a:t>
            </a:fld>
            <a:endParaRPr lang="en-US"/>
          </a:p>
        </p:txBody>
      </p:sp>
    </p:spTree>
    <p:extLst>
      <p:ext uri="{BB962C8B-B14F-4D97-AF65-F5344CB8AC3E}">
        <p14:creationId xmlns:p14="http://schemas.microsoft.com/office/powerpoint/2010/main" val="53612778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ＭＳ Ｐゴシック" pitchFamily="-105" charset="-128"/>
      </a:defRPr>
    </a:lvl1pPr>
    <a:lvl2pPr marL="4572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2pPr>
    <a:lvl3pPr marL="9144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3pPr>
    <a:lvl4pPr marL="13716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4pPr>
    <a:lvl5pPr marL="18288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487906-38C7-2948-8EF2-63BA3985CDFF}" type="slidenum">
              <a:rPr lang="en-US" smtClean="0"/>
              <a:pPr>
                <a:defRPr/>
              </a:pPr>
              <a:t>1</a:t>
            </a:fld>
            <a:endParaRPr lang="en-US"/>
          </a:p>
        </p:txBody>
      </p:sp>
    </p:spTree>
    <p:extLst>
      <p:ext uri="{BB962C8B-B14F-4D97-AF65-F5344CB8AC3E}">
        <p14:creationId xmlns:p14="http://schemas.microsoft.com/office/powerpoint/2010/main" val="834655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5d7bc9cc7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5d7bc9cc7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multi-domain networking abstraction is used to solve application-layer optimizations across multiple domains.</a:t>
            </a:r>
            <a:endParaRPr/>
          </a:p>
          <a:p>
            <a:pPr marL="0" lvl="0" indent="0" algn="l" rtl="0">
              <a:spcBef>
                <a:spcPts val="0"/>
              </a:spcBef>
              <a:spcAft>
                <a:spcPts val="0"/>
              </a:spcAft>
              <a:buNone/>
            </a:pPr>
            <a:endParaRPr/>
          </a:p>
          <a:p>
            <a:pPr marL="0" lvl="0" indent="0" algn="l" rtl="0">
              <a:spcBef>
                <a:spcPts val="0"/>
              </a:spcBef>
              <a:spcAft>
                <a:spcPts val="0"/>
              </a:spcAft>
              <a:buNone/>
            </a:pPr>
            <a:r>
              <a:rPr lang="en"/>
              <a:t>Typically, previous uses cases ca be modeled as an optimization problem F(x, y) where the F is an objective function based on two types of variables.</a:t>
            </a:r>
            <a:endParaRPr/>
          </a:p>
        </p:txBody>
      </p:sp>
    </p:spTree>
    <p:extLst>
      <p:ext uri="{BB962C8B-B14F-4D97-AF65-F5344CB8AC3E}">
        <p14:creationId xmlns:p14="http://schemas.microsoft.com/office/powerpoint/2010/main" val="1407059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b="1" dirty="0">
              <a:solidFill>
                <a:srgbClr val="FF0000"/>
              </a:solidFill>
            </a:endParaRPr>
          </a:p>
        </p:txBody>
      </p:sp>
      <p:sp>
        <p:nvSpPr>
          <p:cNvPr id="4" name="Slide Number Placeholder 3"/>
          <p:cNvSpPr>
            <a:spLocks noGrp="1"/>
          </p:cNvSpPr>
          <p:nvPr>
            <p:ph type="sldNum" sz="quarter" idx="5"/>
          </p:nvPr>
        </p:nvSpPr>
        <p:spPr/>
        <p:txBody>
          <a:bodyPr/>
          <a:lstStyle/>
          <a:p>
            <a:fld id="{CC9D5D2F-7159-984F-A386-A1653FA3BBC7}" type="slidenum">
              <a:rPr lang="en-US" smtClean="0"/>
              <a:t>7</a:t>
            </a:fld>
            <a:endParaRPr lang="en-US"/>
          </a:p>
        </p:txBody>
      </p:sp>
    </p:spTree>
    <p:extLst>
      <p:ext uri="{BB962C8B-B14F-4D97-AF65-F5344CB8AC3E}">
        <p14:creationId xmlns:p14="http://schemas.microsoft.com/office/powerpoint/2010/main" val="2624328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5d842de171_1_2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2" name="Google Shape;352;g5d842de171_1_29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Our idea: on-demand, partianl-instantiation</a:t>
            </a:r>
            <a:endParaRPr/>
          </a:p>
        </p:txBody>
      </p:sp>
      <p:sp>
        <p:nvSpPr>
          <p:cNvPr id="353" name="Google Shape;353;g5d842de171_1_29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
        <p:nvSpPr>
          <p:cNvPr id="354" name="Google Shape;354;g5d842de171_1_295: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0592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5d842de171_6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5d842de171_6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6453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Tree>
    <p:extLst>
      <p:ext uri="{BB962C8B-B14F-4D97-AF65-F5344CB8AC3E}">
        <p14:creationId xmlns:p14="http://schemas.microsoft.com/office/powerpoint/2010/main" val="1669723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0056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9101" y="57150"/>
            <a:ext cx="2212975" cy="4686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5414" y="57150"/>
            <a:ext cx="6491287" cy="4686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9677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91197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382114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8059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3768700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5414" y="742950"/>
            <a:ext cx="4351337" cy="40005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1" y="742950"/>
            <a:ext cx="4352925" cy="40005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1558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7318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6688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597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373421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3752482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56874" y="64211"/>
            <a:ext cx="8562466" cy="514350"/>
          </a:xfrm>
          <a:prstGeom prst="rect">
            <a:avLst/>
          </a:prstGeom>
          <a:noFill/>
          <a:ln w="9525">
            <a:noFill/>
            <a:miter lim="800000"/>
            <a:headEnd/>
            <a:tailEnd/>
          </a:ln>
          <a:effectLst>
            <a:outerShdw blurRad="25400" dist="12700" dir="2700000" algn="ctr" rotWithShape="0">
              <a:srgbClr val="000000">
                <a:alpha val="25000"/>
              </a:srgbClr>
            </a:outerShdw>
          </a:effectLst>
        </p:spPr>
        <p:txBody>
          <a:bodyPr vert="horz" wrap="square" lIns="91440" tIns="45720" rIns="91440" bIns="45720" numCol="1" anchor="ctr" anchorCtr="0" compatLnSpc="1">
            <a:prstTxWarp prst="textNoShape">
              <a:avLst/>
            </a:prstTxWarp>
          </a:bodyPr>
          <a:lstStyle/>
          <a:p>
            <a:pPr lvl="0"/>
            <a:r>
              <a:rPr lang="en-US" dirty="0"/>
              <a:t>Title</a:t>
            </a:r>
          </a:p>
        </p:txBody>
      </p:sp>
      <p:sp>
        <p:nvSpPr>
          <p:cNvPr id="6148" name="Rectangle 3"/>
          <p:cNvSpPr>
            <a:spLocks noGrp="1" noChangeArrowheads="1"/>
          </p:cNvSpPr>
          <p:nvPr>
            <p:ph type="body" idx="1"/>
          </p:nvPr>
        </p:nvSpPr>
        <p:spPr bwMode="auto">
          <a:xfrm>
            <a:off x="125413" y="742950"/>
            <a:ext cx="8856662" cy="40005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149" name="Straight Connector 6"/>
          <p:cNvCxnSpPr>
            <a:cxnSpLocks noChangeShapeType="1"/>
          </p:cNvCxnSpPr>
          <p:nvPr userDrawn="1"/>
        </p:nvCxnSpPr>
        <p:spPr bwMode="auto">
          <a:xfrm flipV="1">
            <a:off x="0" y="4926280"/>
            <a:ext cx="9144000" cy="13097"/>
          </a:xfrm>
          <a:prstGeom prst="line">
            <a:avLst/>
          </a:prstGeom>
          <a:noFill/>
          <a:ln w="50800" cmpd="dbl">
            <a:solidFill>
              <a:schemeClr val="tx1"/>
            </a:solidFill>
            <a:round/>
            <a:headEnd/>
            <a:tailEnd/>
          </a:ln>
          <a:extLst>
            <a:ext uri="{909E8E84-426E-40dd-AFC4-6F175D3DCCD1}">
              <a14:hiddenFill xmlns="" xmlns:a14="http://schemas.microsoft.com/office/drawing/2010/main">
                <a:noFill/>
              </a14:hiddenFill>
            </a:ext>
          </a:extLst>
        </p:spPr>
      </p:cxnSp>
      <p:sp>
        <p:nvSpPr>
          <p:cNvPr id="11" name="Slide Number Placeholder 11"/>
          <p:cNvSpPr txBox="1">
            <a:spLocks/>
          </p:cNvSpPr>
          <p:nvPr userDrawn="1"/>
        </p:nvSpPr>
        <p:spPr>
          <a:xfrm>
            <a:off x="7125758" y="4917403"/>
            <a:ext cx="1905000" cy="228600"/>
          </a:xfrm>
          <a:prstGeom prst="rect">
            <a:avLst/>
          </a:prstGeom>
        </p:spPr>
        <p:txBody>
          <a:bodyPr/>
          <a:lstStyle>
            <a:defPPr>
              <a:defRPr lang="en-US"/>
            </a:defPPr>
            <a:lvl1pPr algn="r" rtl="0" eaLnBrk="0" fontAlgn="base" hangingPunct="0">
              <a:spcBef>
                <a:spcPct val="0"/>
              </a:spcBef>
              <a:spcAft>
                <a:spcPct val="0"/>
              </a:spcAft>
              <a:defRPr sz="1600" kern="1200" baseline="-25000">
                <a:solidFill>
                  <a:schemeClr val="tx1"/>
                </a:solidFill>
                <a:effectLst>
                  <a:outerShdw blurRad="38100" dist="38100" dir="2700000" algn="tl">
                    <a:srgbClr val="000000">
                      <a:alpha val="43137"/>
                    </a:srgbClr>
                  </a:outerShdw>
                </a:effectLst>
                <a:latin typeface="Arial" charset="0"/>
                <a:ea typeface="ＭＳ Ｐゴシック" charset="0"/>
                <a:cs typeface="ＭＳ Ｐゴシック" charset="0"/>
              </a:defRPr>
            </a:lvl1pPr>
            <a:lvl2pPr marL="4572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baseline="-250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baseline="-250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baseline="-250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baseline="-25000">
                <a:solidFill>
                  <a:schemeClr val="tx1"/>
                </a:solidFill>
                <a:latin typeface="Arial" charset="0"/>
                <a:ea typeface="ＭＳ Ｐゴシック" charset="0"/>
                <a:cs typeface="ＭＳ Ｐゴシック" charset="0"/>
              </a:defRPr>
            </a:lvl9pPr>
          </a:lstStyle>
          <a:p>
            <a:pPr>
              <a:defRPr/>
            </a:pPr>
            <a:fld id="{28174B04-4DAE-EB42-9616-9AE45265018B}" type="slidenum">
              <a:rPr lang="en-US" sz="750" baseline="0" smtClean="0">
                <a:effectLst>
                  <a:outerShdw blurRad="38100" dist="38100" dir="2700000" algn="tl">
                    <a:srgbClr val="000000">
                      <a:alpha val="43137"/>
                    </a:srgbClr>
                  </a:outerShdw>
                </a:effectLst>
              </a:rPr>
              <a:pPr>
                <a:defRPr/>
              </a:pPr>
              <a:t>‹#›</a:t>
            </a:fld>
            <a:endParaRPr lang="en-US" sz="750" baseline="0" dirty="0">
              <a:solidFill>
                <a:schemeClr val="bg2"/>
              </a:solidFill>
              <a:effectLst>
                <a:outerShdw blurRad="38100" dist="38100" dir="2700000" algn="tl">
                  <a:srgbClr val="000000">
                    <a:alpha val="43137"/>
                  </a:srgbClr>
                </a:outerShdw>
              </a:effectLst>
            </a:endParaRPr>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4" r:id="rId13"/>
  </p:sldLayoutIdLst>
  <p:hf hdr="0" ftr="0" dt="0"/>
  <p:txStyles>
    <p:titleStyle>
      <a:lvl1pPr algn="ctr" rtl="0" eaLnBrk="0" fontAlgn="base" hangingPunct="0">
        <a:spcBef>
          <a:spcPct val="0"/>
        </a:spcBef>
        <a:spcAft>
          <a:spcPct val="0"/>
        </a:spcAft>
        <a:defRPr sz="3300">
          <a:solidFill>
            <a:schemeClr val="tx1"/>
          </a:solidFill>
          <a:latin typeface="+mj-lt"/>
          <a:ea typeface="+mj-ea"/>
          <a:cs typeface="+mj-cs"/>
        </a:defRPr>
      </a:lvl1pPr>
      <a:lvl2pPr algn="l" rtl="0" eaLnBrk="0" fontAlgn="base" hangingPunct="0">
        <a:spcBef>
          <a:spcPct val="0"/>
        </a:spcBef>
        <a:spcAft>
          <a:spcPct val="0"/>
        </a:spcAft>
        <a:defRPr sz="2250">
          <a:solidFill>
            <a:srgbClr val="F3F3F3"/>
          </a:solidFill>
          <a:latin typeface="Georgia" pitchFamily="-105" charset="0"/>
          <a:ea typeface="ＭＳ Ｐゴシック" pitchFamily="-105" charset="-128"/>
          <a:cs typeface="ＭＳ Ｐゴシック" pitchFamily="-105" charset="-128"/>
        </a:defRPr>
      </a:lvl2pPr>
      <a:lvl3pPr algn="l" rtl="0" eaLnBrk="0" fontAlgn="base" hangingPunct="0">
        <a:spcBef>
          <a:spcPct val="0"/>
        </a:spcBef>
        <a:spcAft>
          <a:spcPct val="0"/>
        </a:spcAft>
        <a:defRPr sz="2250">
          <a:solidFill>
            <a:srgbClr val="F3F3F3"/>
          </a:solidFill>
          <a:latin typeface="Georgia" pitchFamily="-105" charset="0"/>
          <a:ea typeface="ＭＳ Ｐゴシック" pitchFamily="-105" charset="-128"/>
          <a:cs typeface="ＭＳ Ｐゴシック" pitchFamily="-105" charset="-128"/>
        </a:defRPr>
      </a:lvl3pPr>
      <a:lvl4pPr algn="l" rtl="0" eaLnBrk="0" fontAlgn="base" hangingPunct="0">
        <a:spcBef>
          <a:spcPct val="0"/>
        </a:spcBef>
        <a:spcAft>
          <a:spcPct val="0"/>
        </a:spcAft>
        <a:defRPr sz="2250">
          <a:solidFill>
            <a:srgbClr val="F3F3F3"/>
          </a:solidFill>
          <a:latin typeface="Georgia" pitchFamily="-105" charset="0"/>
          <a:ea typeface="ＭＳ Ｐゴシック" pitchFamily="-105" charset="-128"/>
          <a:cs typeface="ＭＳ Ｐゴシック" pitchFamily="-105" charset="-128"/>
        </a:defRPr>
      </a:lvl4pPr>
      <a:lvl5pPr algn="l" rtl="0" eaLnBrk="0" fontAlgn="base" hangingPunct="0">
        <a:spcBef>
          <a:spcPct val="0"/>
        </a:spcBef>
        <a:spcAft>
          <a:spcPct val="0"/>
        </a:spcAft>
        <a:defRPr sz="2250">
          <a:solidFill>
            <a:srgbClr val="F3F3F3"/>
          </a:solidFill>
          <a:latin typeface="Georgia" pitchFamily="-105" charset="0"/>
          <a:ea typeface="ＭＳ Ｐゴシック" pitchFamily="-105" charset="-128"/>
          <a:cs typeface="ＭＳ Ｐゴシック" pitchFamily="-105" charset="-128"/>
        </a:defRPr>
      </a:lvl5pPr>
      <a:lvl6pPr marL="342900" algn="l" rtl="0" fontAlgn="base">
        <a:spcBef>
          <a:spcPct val="0"/>
        </a:spcBef>
        <a:spcAft>
          <a:spcPct val="0"/>
        </a:spcAft>
        <a:defRPr sz="2250">
          <a:solidFill>
            <a:srgbClr val="F3F3F3"/>
          </a:solidFill>
          <a:latin typeface="Georgia" pitchFamily="-105" charset="0"/>
          <a:ea typeface="ＭＳ Ｐゴシック" pitchFamily="-105" charset="-128"/>
          <a:cs typeface="ＭＳ Ｐゴシック" pitchFamily="-105" charset="-128"/>
        </a:defRPr>
      </a:lvl6pPr>
      <a:lvl7pPr marL="685800" algn="l" rtl="0" fontAlgn="base">
        <a:spcBef>
          <a:spcPct val="0"/>
        </a:spcBef>
        <a:spcAft>
          <a:spcPct val="0"/>
        </a:spcAft>
        <a:defRPr sz="2250">
          <a:solidFill>
            <a:srgbClr val="F3F3F3"/>
          </a:solidFill>
          <a:latin typeface="Georgia" pitchFamily="-105" charset="0"/>
          <a:ea typeface="ＭＳ Ｐゴシック" pitchFamily="-105" charset="-128"/>
          <a:cs typeface="ＭＳ Ｐゴシック" pitchFamily="-105" charset="-128"/>
        </a:defRPr>
      </a:lvl7pPr>
      <a:lvl8pPr marL="1028700" algn="l" rtl="0" fontAlgn="base">
        <a:spcBef>
          <a:spcPct val="0"/>
        </a:spcBef>
        <a:spcAft>
          <a:spcPct val="0"/>
        </a:spcAft>
        <a:defRPr sz="2250">
          <a:solidFill>
            <a:srgbClr val="F3F3F3"/>
          </a:solidFill>
          <a:latin typeface="Georgia" pitchFamily="-105" charset="0"/>
          <a:ea typeface="ＭＳ Ｐゴシック" pitchFamily="-105" charset="-128"/>
          <a:cs typeface="ＭＳ Ｐゴシック" pitchFamily="-105" charset="-128"/>
        </a:defRPr>
      </a:lvl8pPr>
      <a:lvl9pPr marL="1371600" algn="l" rtl="0" fontAlgn="base">
        <a:spcBef>
          <a:spcPct val="0"/>
        </a:spcBef>
        <a:spcAft>
          <a:spcPct val="0"/>
        </a:spcAft>
        <a:defRPr sz="2250">
          <a:solidFill>
            <a:srgbClr val="F3F3F3"/>
          </a:solidFill>
          <a:latin typeface="Georgia" pitchFamily="-105" charset="0"/>
          <a:ea typeface="ＭＳ Ｐゴシック" pitchFamily="-105" charset="-128"/>
          <a:cs typeface="ＭＳ Ｐゴシック" pitchFamily="-105" charset="-128"/>
        </a:defRPr>
      </a:lvl9pPr>
    </p:titleStyle>
    <p:bodyStyle>
      <a:lvl1pPr marL="257175" indent="-257175" algn="l" rtl="0" eaLnBrk="0" fontAlgn="base" hangingPunct="0">
        <a:spcBef>
          <a:spcPct val="20000"/>
        </a:spcBef>
        <a:spcAft>
          <a:spcPct val="0"/>
        </a:spcAft>
        <a:buClr>
          <a:srgbClr val="6E7BBD"/>
        </a:buClr>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ea typeface="+mn-ea"/>
        </a:defRPr>
      </a:lvl2pPr>
      <a:lvl3pPr marL="857250" indent="-171450" algn="l" rtl="0" eaLnBrk="0" fontAlgn="base" hangingPunct="0">
        <a:spcBef>
          <a:spcPct val="20000"/>
        </a:spcBef>
        <a:spcAft>
          <a:spcPct val="0"/>
        </a:spcAft>
        <a:buChar char="•"/>
        <a:defRPr sz="2100">
          <a:solidFill>
            <a:schemeClr val="tx1"/>
          </a:solidFill>
          <a:latin typeface="+mj-lt"/>
          <a:ea typeface="+mn-ea"/>
        </a:defRPr>
      </a:lvl3pPr>
      <a:lvl4pPr marL="1200150" indent="-171450" algn="l" rtl="0" eaLnBrk="0" fontAlgn="base" hangingPunct="0">
        <a:spcBef>
          <a:spcPct val="20000"/>
        </a:spcBef>
        <a:spcAft>
          <a:spcPct val="0"/>
        </a:spcAft>
        <a:buChar char="–"/>
        <a:defRPr sz="2100">
          <a:solidFill>
            <a:schemeClr val="tx1"/>
          </a:solidFill>
          <a:latin typeface="+mj-lt"/>
          <a:ea typeface="+mn-ea"/>
        </a:defRPr>
      </a:lvl4pPr>
      <a:lvl5pPr marL="1543050" indent="-171450" algn="l" rtl="0" eaLnBrk="0" fontAlgn="base" hangingPunct="0">
        <a:spcBef>
          <a:spcPct val="20000"/>
        </a:spcBef>
        <a:spcAft>
          <a:spcPct val="0"/>
        </a:spcAft>
        <a:buChar char="»"/>
        <a:defRPr sz="2100">
          <a:solidFill>
            <a:schemeClr val="tx1"/>
          </a:solidFill>
          <a:latin typeface="+mj-lt"/>
          <a:ea typeface="+mn-ea"/>
        </a:defRPr>
      </a:lvl5pPr>
      <a:lvl6pPr marL="1885950" indent="-171450" algn="l" rtl="0" fontAlgn="base">
        <a:spcBef>
          <a:spcPct val="20000"/>
        </a:spcBef>
        <a:spcAft>
          <a:spcPct val="0"/>
        </a:spcAft>
        <a:buChar char="»"/>
        <a:defRPr>
          <a:solidFill>
            <a:srgbClr val="686868"/>
          </a:solidFill>
          <a:latin typeface="+mj-lt"/>
          <a:ea typeface="+mn-ea"/>
        </a:defRPr>
      </a:lvl6pPr>
      <a:lvl7pPr marL="2228850" indent="-171450" algn="l" rtl="0" fontAlgn="base">
        <a:spcBef>
          <a:spcPct val="20000"/>
        </a:spcBef>
        <a:spcAft>
          <a:spcPct val="0"/>
        </a:spcAft>
        <a:buChar char="»"/>
        <a:defRPr>
          <a:solidFill>
            <a:srgbClr val="686868"/>
          </a:solidFill>
          <a:latin typeface="+mj-lt"/>
          <a:ea typeface="+mn-ea"/>
        </a:defRPr>
      </a:lvl7pPr>
      <a:lvl8pPr marL="2571750" indent="-171450" algn="l" rtl="0" fontAlgn="base">
        <a:spcBef>
          <a:spcPct val="20000"/>
        </a:spcBef>
        <a:spcAft>
          <a:spcPct val="0"/>
        </a:spcAft>
        <a:buChar char="»"/>
        <a:defRPr>
          <a:solidFill>
            <a:srgbClr val="686868"/>
          </a:solidFill>
          <a:latin typeface="+mj-lt"/>
          <a:ea typeface="+mn-ea"/>
        </a:defRPr>
      </a:lvl8pPr>
      <a:lvl9pPr marL="2914650" indent="-171450" algn="l" rtl="0" fontAlgn="base">
        <a:spcBef>
          <a:spcPct val="20000"/>
        </a:spcBef>
        <a:spcAft>
          <a:spcPct val="0"/>
        </a:spcAft>
        <a:buChar char="»"/>
        <a:defRPr>
          <a:solidFill>
            <a:srgbClr val="686868"/>
          </a:solidFill>
          <a:latin typeface="+mj-lt"/>
          <a:ea typeface="+mn-ea"/>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6043" y="605127"/>
            <a:ext cx="7871792" cy="2118195"/>
          </a:xfrm>
        </p:spPr>
        <p:txBody>
          <a:bodyPr/>
          <a:lstStyle/>
          <a:p>
            <a:r>
              <a:rPr lang="en-US" sz="3200" dirty="0">
                <a:solidFill>
                  <a:srgbClr val="0F4D92"/>
                </a:solidFill>
                <a:latin typeface="Georgia" charset="0"/>
                <a:ea typeface="ＭＳ Ｐゴシック" charset="0"/>
              </a:rPr>
              <a:t>ALTO Re-charter (IETF 110): </a:t>
            </a:r>
            <a:br>
              <a:rPr lang="en-US" sz="3200" dirty="0">
                <a:solidFill>
                  <a:srgbClr val="0F4D92"/>
                </a:solidFill>
                <a:latin typeface="Georgia" charset="0"/>
                <a:ea typeface="ＭＳ Ｐゴシック" charset="0"/>
              </a:rPr>
            </a:br>
            <a:r>
              <a:rPr lang="en-US" sz="3200" dirty="0">
                <a:solidFill>
                  <a:srgbClr val="0F4D92"/>
                </a:solidFill>
                <a:latin typeface="Georgia" charset="0"/>
                <a:ea typeface="ＭＳ Ｐゴシック" charset="0"/>
              </a:rPr>
              <a:t>Multi-domain</a:t>
            </a:r>
            <a:br>
              <a:rPr lang="en-US" sz="3200" dirty="0">
                <a:solidFill>
                  <a:srgbClr val="0F4D92"/>
                </a:solidFill>
                <a:latin typeface="Georgia" charset="0"/>
                <a:ea typeface="ＭＳ Ｐゴシック" charset="0"/>
              </a:rPr>
            </a:br>
            <a:endParaRPr lang="en-US" sz="2800" dirty="0"/>
          </a:p>
        </p:txBody>
      </p:sp>
      <p:sp>
        <p:nvSpPr>
          <p:cNvPr id="3" name="Subtitle 2"/>
          <p:cNvSpPr>
            <a:spLocks noGrp="1"/>
          </p:cNvSpPr>
          <p:nvPr>
            <p:ph type="subTitle" idx="1"/>
          </p:nvPr>
        </p:nvSpPr>
        <p:spPr>
          <a:xfrm>
            <a:off x="1863338" y="2154892"/>
            <a:ext cx="5437201" cy="1971338"/>
          </a:xfrm>
        </p:spPr>
        <p:txBody>
          <a:bodyPr/>
          <a:lstStyle/>
          <a:p>
            <a:pPr>
              <a:spcBef>
                <a:spcPts val="0"/>
              </a:spcBef>
            </a:pPr>
            <a:r>
              <a:rPr lang="en-US" sz="2000" dirty="0"/>
              <a:t>Sebastian </a:t>
            </a:r>
            <a:r>
              <a:rPr lang="en-US" sz="2000" dirty="0" err="1"/>
              <a:t>Kiesel</a:t>
            </a:r>
            <a:r>
              <a:rPr lang="en-US" sz="2000" dirty="0"/>
              <a:t> (U. Stuttgart)</a:t>
            </a:r>
          </a:p>
          <a:p>
            <a:pPr>
              <a:spcBef>
                <a:spcPts val="0"/>
              </a:spcBef>
            </a:pPr>
            <a:r>
              <a:rPr lang="en-US" sz="2000" dirty="0"/>
              <a:t>Ingmar </a:t>
            </a:r>
            <a:r>
              <a:rPr lang="en-US" sz="2000" dirty="0" err="1"/>
              <a:t>Poese</a:t>
            </a:r>
            <a:r>
              <a:rPr lang="en-US" sz="2000" dirty="0"/>
              <a:t> (</a:t>
            </a:r>
            <a:r>
              <a:rPr lang="en-US" sz="2000" dirty="0" err="1"/>
              <a:t>Benocs</a:t>
            </a:r>
            <a:r>
              <a:rPr lang="en-US" sz="2000" dirty="0"/>
              <a:t>)</a:t>
            </a:r>
            <a:br>
              <a:rPr lang="en-US" sz="2000" dirty="0"/>
            </a:br>
            <a:r>
              <a:rPr lang="en-US" sz="2000" u="sng" dirty="0"/>
              <a:t>Y. Richard Yang (Yale U.)</a:t>
            </a:r>
            <a:endParaRPr lang="en-US" sz="2000" dirty="0"/>
          </a:p>
          <a:p>
            <a:pPr>
              <a:spcBef>
                <a:spcPts val="0"/>
              </a:spcBef>
            </a:pPr>
            <a:br>
              <a:rPr lang="en-US" sz="2000" dirty="0"/>
            </a:br>
            <a:r>
              <a:rPr lang="en-US" sz="2000" dirty="0"/>
              <a:t>To Confirm: </a:t>
            </a:r>
          </a:p>
          <a:p>
            <a:pPr>
              <a:spcBef>
                <a:spcPts val="0"/>
              </a:spcBef>
            </a:pPr>
            <a:r>
              <a:rPr lang="en-US" sz="2000" dirty="0"/>
              <a:t>Chin </a:t>
            </a:r>
            <a:r>
              <a:rPr lang="en-US" sz="2000" dirty="0" err="1"/>
              <a:t>Guok</a:t>
            </a:r>
            <a:r>
              <a:rPr lang="en-US" sz="2000" dirty="0"/>
              <a:t> (</a:t>
            </a:r>
            <a:r>
              <a:rPr lang="en-US" sz="2000" dirty="0" err="1"/>
              <a:t>esnet</a:t>
            </a:r>
            <a:r>
              <a:rPr lang="en-US" sz="2000" dirty="0"/>
              <a:t>)</a:t>
            </a:r>
          </a:p>
          <a:p>
            <a:pPr>
              <a:spcBef>
                <a:spcPts val="0"/>
              </a:spcBef>
            </a:pPr>
            <a:r>
              <a:rPr lang="en-US" sz="2000" dirty="0"/>
              <a:t>Harvey Newman (</a:t>
            </a:r>
            <a:r>
              <a:rPr lang="en-US" sz="2000" dirty="0" err="1"/>
              <a:t>CalTech</a:t>
            </a:r>
            <a:r>
              <a:rPr lang="en-US" sz="2000" dirty="0"/>
              <a:t>, CERN)</a:t>
            </a:r>
          </a:p>
          <a:p>
            <a:pPr>
              <a:spcBef>
                <a:spcPts val="0"/>
              </a:spcBef>
            </a:pPr>
            <a:endParaRPr lang="en-US" sz="2000" dirty="0"/>
          </a:p>
          <a:p>
            <a:pPr>
              <a:spcBef>
                <a:spcPts val="0"/>
              </a:spcBef>
            </a:pPr>
            <a:r>
              <a:rPr lang="en-US" sz="2000" dirty="0"/>
              <a:t>Feb. 21, 2021</a:t>
            </a:r>
          </a:p>
        </p:txBody>
      </p:sp>
    </p:spTree>
    <p:extLst>
      <p:ext uri="{BB962C8B-B14F-4D97-AF65-F5344CB8AC3E}">
        <p14:creationId xmlns:p14="http://schemas.microsoft.com/office/powerpoint/2010/main" val="2893863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4"/>
          <p:cNvSpPr txBox="1">
            <a:spLocks noGrp="1"/>
          </p:cNvSpPr>
          <p:nvPr>
            <p:ph type="body" idx="1"/>
          </p:nvPr>
        </p:nvSpPr>
        <p:spPr>
          <a:xfrm>
            <a:off x="2096725" y="3315250"/>
            <a:ext cx="5155500" cy="716700"/>
          </a:xfrm>
          <a:prstGeom prst="rect">
            <a:avLst/>
          </a:prstGeom>
        </p:spPr>
        <p:txBody>
          <a:bodyPr spcFirstLastPara="1" wrap="square" lIns="68575" tIns="34275" rIns="68575" bIns="34275" anchor="t" anchorCtr="0">
            <a:noAutofit/>
          </a:bodyPr>
          <a:lstStyle/>
          <a:p>
            <a:pPr marL="0" lvl="0" indent="0" algn="just" rtl="0">
              <a:spcBef>
                <a:spcPts val="800"/>
              </a:spcBef>
              <a:spcAft>
                <a:spcPts val="0"/>
              </a:spcAft>
              <a:buNone/>
            </a:pPr>
            <a:r>
              <a:rPr lang="en" sz="2000" dirty="0"/>
              <a:t>Aggregate the abstraction in multiple networks into a </a:t>
            </a:r>
            <a:r>
              <a:rPr lang="en" sz="2000" b="1" dirty="0">
                <a:solidFill>
                  <a:srgbClr val="FF0000"/>
                </a:solidFill>
              </a:rPr>
              <a:t>unified, single, virtual</a:t>
            </a:r>
            <a:r>
              <a:rPr lang="en" sz="2000" dirty="0"/>
              <a:t> representation:</a:t>
            </a:r>
            <a:endParaRPr sz="2000" dirty="0"/>
          </a:p>
          <a:p>
            <a:pPr marL="0" lvl="0" indent="0" algn="just" rtl="0">
              <a:spcBef>
                <a:spcPts val="1600"/>
              </a:spcBef>
              <a:spcAft>
                <a:spcPts val="1600"/>
              </a:spcAft>
              <a:buNone/>
            </a:pPr>
            <a:endParaRPr sz="2000" dirty="0"/>
          </a:p>
        </p:txBody>
      </p:sp>
      <p:sp>
        <p:nvSpPr>
          <p:cNvPr id="425" name="Google Shape;425;p44"/>
          <p:cNvSpPr txBox="1">
            <a:spLocks noGrp="1"/>
          </p:cNvSpPr>
          <p:nvPr>
            <p:ph type="title"/>
          </p:nvPr>
        </p:nvSpPr>
        <p:spPr>
          <a:xfrm>
            <a:off x="84600" y="180750"/>
            <a:ext cx="90594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2400"/>
              <a:t>The Reverse View: Mathematical Constraints as Virtual Network Representation</a:t>
            </a:r>
            <a:endParaRPr sz="2400"/>
          </a:p>
        </p:txBody>
      </p:sp>
      <p:pic>
        <p:nvPicPr>
          <p:cNvPr id="426" name="Google Shape;426;p44"/>
          <p:cNvPicPr preferRelativeResize="0"/>
          <p:nvPr/>
        </p:nvPicPr>
        <p:blipFill rotWithShape="1">
          <a:blip r:embed="rId3">
            <a:alphaModFix/>
          </a:blip>
          <a:srcRect l="57112" t="39738" r="28841" b="37077"/>
          <a:stretch/>
        </p:blipFill>
        <p:spPr>
          <a:xfrm>
            <a:off x="3424488" y="4134553"/>
            <a:ext cx="1034561" cy="393600"/>
          </a:xfrm>
          <a:prstGeom prst="rect">
            <a:avLst/>
          </a:prstGeom>
          <a:noFill/>
          <a:ln>
            <a:noFill/>
          </a:ln>
        </p:spPr>
      </p:pic>
      <p:pic>
        <p:nvPicPr>
          <p:cNvPr id="428" name="Google Shape;428;p44"/>
          <p:cNvPicPr preferRelativeResize="0"/>
          <p:nvPr/>
        </p:nvPicPr>
        <p:blipFill>
          <a:blip r:embed="rId4">
            <a:alphaModFix/>
          </a:blip>
          <a:stretch>
            <a:fillRect/>
          </a:stretch>
        </p:blipFill>
        <p:spPr>
          <a:xfrm>
            <a:off x="2219850" y="1835188"/>
            <a:ext cx="4625385" cy="1377425"/>
          </a:xfrm>
          <a:prstGeom prst="rect">
            <a:avLst/>
          </a:prstGeom>
          <a:noFill/>
          <a:ln>
            <a:noFill/>
          </a:ln>
        </p:spPr>
      </p:pic>
      <p:sp>
        <p:nvSpPr>
          <p:cNvPr id="429" name="Google Shape;429;p44"/>
          <p:cNvSpPr/>
          <p:nvPr/>
        </p:nvSpPr>
        <p:spPr>
          <a:xfrm>
            <a:off x="1691275" y="1673938"/>
            <a:ext cx="5966400" cy="1190700"/>
          </a:xfrm>
          <a:prstGeom prst="ellipse">
            <a:avLst/>
          </a:prstGeom>
          <a:noFill/>
          <a:ln w="19050"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30" name="Google Shape;430;p44"/>
          <p:cNvPicPr preferRelativeResize="0"/>
          <p:nvPr/>
        </p:nvPicPr>
        <p:blipFill rotWithShape="1">
          <a:blip r:embed="rId3">
            <a:alphaModFix/>
          </a:blip>
          <a:srcRect l="80524" t="26309" r="851" b="50508"/>
          <a:stretch/>
        </p:blipFill>
        <p:spPr>
          <a:xfrm>
            <a:off x="4552739" y="4134565"/>
            <a:ext cx="1371723" cy="393576"/>
          </a:xfrm>
          <a:prstGeom prst="rect">
            <a:avLst/>
          </a:prstGeom>
          <a:noFill/>
          <a:ln>
            <a:noFill/>
          </a:ln>
        </p:spPr>
      </p:pic>
      <p:sp>
        <p:nvSpPr>
          <p:cNvPr id="431" name="Google Shape;431;p44"/>
          <p:cNvSpPr/>
          <p:nvPr/>
        </p:nvSpPr>
        <p:spPr>
          <a:xfrm>
            <a:off x="3193775" y="4074742"/>
            <a:ext cx="2978400" cy="601200"/>
          </a:xfrm>
          <a:prstGeom prst="rect">
            <a:avLst/>
          </a:prstGeom>
          <a:noFill/>
          <a:ln w="25400" cap="flat" cmpd="sng">
            <a:solidFill>
              <a:srgbClr val="FF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964101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A7FE6-27D3-104C-860C-047385E339EE}"/>
              </a:ext>
            </a:extLst>
          </p:cNvPr>
          <p:cNvSpPr>
            <a:spLocks noGrp="1"/>
          </p:cNvSpPr>
          <p:nvPr>
            <p:ph type="title"/>
          </p:nvPr>
        </p:nvSpPr>
        <p:spPr>
          <a:xfrm>
            <a:off x="110815" y="136785"/>
            <a:ext cx="8948938" cy="786146"/>
          </a:xfrm>
        </p:spPr>
        <p:txBody>
          <a:bodyPr/>
          <a:lstStyle/>
          <a:p>
            <a:r>
              <a:rPr lang="en-US" sz="2800" dirty="0"/>
              <a:t>Use Case: Multi-domain Ranking (Cost Map)</a:t>
            </a:r>
          </a:p>
        </p:txBody>
      </p:sp>
      <p:sp>
        <p:nvSpPr>
          <p:cNvPr id="6" name="object 2">
            <a:extLst>
              <a:ext uri="{FF2B5EF4-FFF2-40B4-BE49-F238E27FC236}">
                <a16:creationId xmlns:a16="http://schemas.microsoft.com/office/drawing/2014/main" id="{590CE001-F511-B949-BE22-08CF17F84A6D}"/>
              </a:ext>
            </a:extLst>
          </p:cNvPr>
          <p:cNvSpPr txBox="1"/>
          <p:nvPr/>
        </p:nvSpPr>
        <p:spPr>
          <a:xfrm>
            <a:off x="342220" y="3203257"/>
            <a:ext cx="8481740" cy="286617"/>
          </a:xfrm>
          <a:prstGeom prst="rect">
            <a:avLst/>
          </a:prstGeom>
        </p:spPr>
        <p:txBody>
          <a:bodyPr vert="horz" wrap="square" lIns="0" tIns="9525" rIns="0" bIns="0" rtlCol="0">
            <a:spAutoFit/>
          </a:bodyPr>
          <a:lstStyle/>
          <a:p>
            <a:pPr marL="9525">
              <a:spcBef>
                <a:spcPts val="75"/>
              </a:spcBef>
            </a:pPr>
            <a:r>
              <a:rPr sz="1800" spc="-68" baseline="0" dirty="0">
                <a:latin typeface="Arial"/>
                <a:cs typeface="Arial"/>
              </a:rPr>
              <a:t>Which </a:t>
            </a:r>
            <a:r>
              <a:rPr sz="1800" spc="-86" baseline="0" dirty="0">
                <a:latin typeface="Arial"/>
                <a:cs typeface="Arial"/>
              </a:rPr>
              <a:t>guidance </a:t>
            </a:r>
            <a:r>
              <a:rPr sz="1800" spc="-71" baseline="0" dirty="0">
                <a:latin typeface="Arial"/>
                <a:cs typeface="Arial"/>
              </a:rPr>
              <a:t>should </a:t>
            </a:r>
            <a:r>
              <a:rPr lang="en-US" sz="1800" spc="-71" baseline="0" dirty="0">
                <a:latin typeface="Arial"/>
                <a:cs typeface="Arial"/>
              </a:rPr>
              <a:t>ALTO (</a:t>
            </a:r>
            <a:r>
              <a:rPr sz="1800" spc="-233" baseline="0" dirty="0">
                <a:latin typeface="Arial"/>
                <a:cs typeface="Arial"/>
              </a:rPr>
              <a:t>ISP </a:t>
            </a:r>
            <a:r>
              <a:rPr sz="1800" spc="-90" baseline="0" dirty="0">
                <a:latin typeface="Arial"/>
                <a:cs typeface="Arial"/>
              </a:rPr>
              <a:t>1</a:t>
            </a:r>
            <a:r>
              <a:rPr lang="en-US" sz="1800" spc="-90" baseline="0" dirty="0">
                <a:latin typeface="Arial"/>
                <a:cs typeface="Arial"/>
              </a:rPr>
              <a:t>)</a:t>
            </a:r>
            <a:r>
              <a:rPr sz="1800" spc="-90" baseline="0" dirty="0">
                <a:latin typeface="Arial"/>
                <a:cs typeface="Arial"/>
              </a:rPr>
              <a:t> give </a:t>
            </a:r>
            <a:r>
              <a:rPr sz="1800" spc="15" baseline="0" dirty="0">
                <a:latin typeface="Arial"/>
                <a:cs typeface="Arial"/>
              </a:rPr>
              <a:t>to </a:t>
            </a:r>
            <a:r>
              <a:rPr sz="1800" spc="-124" baseline="0" dirty="0">
                <a:latin typeface="Arial"/>
                <a:cs typeface="Arial"/>
              </a:rPr>
              <a:t>Peer </a:t>
            </a:r>
            <a:r>
              <a:rPr sz="1800" spc="-270" baseline="0" dirty="0">
                <a:latin typeface="Arial"/>
                <a:cs typeface="Arial"/>
              </a:rPr>
              <a:t>X</a:t>
            </a:r>
            <a:r>
              <a:rPr lang="en-US" sz="1800" spc="-270" baseline="0" dirty="0">
                <a:latin typeface="Arial"/>
                <a:cs typeface="Arial"/>
              </a:rPr>
              <a:t> </a:t>
            </a:r>
            <a:r>
              <a:rPr sz="1800" spc="-270" baseline="0" dirty="0">
                <a:latin typeface="Arial"/>
                <a:cs typeface="Arial"/>
              </a:rPr>
              <a:t> </a:t>
            </a:r>
            <a:r>
              <a:rPr sz="1800" spc="-105" baseline="0" dirty="0">
                <a:latin typeface="Arial"/>
                <a:cs typeface="Arial"/>
              </a:rPr>
              <a:t>(based </a:t>
            </a:r>
            <a:r>
              <a:rPr sz="1800" spc="-60" baseline="0" dirty="0">
                <a:latin typeface="Arial"/>
                <a:cs typeface="Arial"/>
              </a:rPr>
              <a:t>on </a:t>
            </a:r>
            <a:r>
              <a:rPr sz="1800" spc="-45" baseline="0" dirty="0">
                <a:latin typeface="Arial"/>
                <a:cs typeface="Arial"/>
              </a:rPr>
              <a:t>relative</a:t>
            </a:r>
            <a:r>
              <a:rPr sz="1800" spc="-233" baseline="0" dirty="0">
                <a:latin typeface="Arial"/>
                <a:cs typeface="Arial"/>
              </a:rPr>
              <a:t> </a:t>
            </a:r>
            <a:r>
              <a:rPr sz="1800" spc="-75" baseline="0" dirty="0">
                <a:latin typeface="Arial"/>
                <a:cs typeface="Arial"/>
              </a:rPr>
              <a:t>preference)?</a:t>
            </a:r>
            <a:endParaRPr sz="1800" baseline="0" dirty="0">
              <a:latin typeface="Arial"/>
              <a:cs typeface="Arial"/>
            </a:endParaRPr>
          </a:p>
        </p:txBody>
      </p:sp>
      <p:sp>
        <p:nvSpPr>
          <p:cNvPr id="10" name="object 6">
            <a:extLst>
              <a:ext uri="{FF2B5EF4-FFF2-40B4-BE49-F238E27FC236}">
                <a16:creationId xmlns:a16="http://schemas.microsoft.com/office/drawing/2014/main" id="{48FA6BC3-E828-F241-B733-AAF4C1249CE3}"/>
              </a:ext>
            </a:extLst>
          </p:cNvPr>
          <p:cNvSpPr/>
          <p:nvPr/>
        </p:nvSpPr>
        <p:spPr>
          <a:xfrm>
            <a:off x="1023806" y="1239598"/>
            <a:ext cx="6920225" cy="1903728"/>
          </a:xfrm>
          <a:prstGeom prst="rect">
            <a:avLst/>
          </a:prstGeom>
          <a:blipFill>
            <a:blip r:embed="rId2" cstate="print"/>
            <a:stretch>
              <a:fillRect/>
            </a:stretch>
          </a:blipFill>
        </p:spPr>
        <p:txBody>
          <a:bodyPr wrap="square" lIns="0" tIns="0" rIns="0" bIns="0" rtlCol="0"/>
          <a:lstStyle/>
          <a:p>
            <a:endParaRPr sz="1800" dirty="0"/>
          </a:p>
        </p:txBody>
      </p:sp>
      <p:sp>
        <p:nvSpPr>
          <p:cNvPr id="11" name="object 7">
            <a:extLst>
              <a:ext uri="{FF2B5EF4-FFF2-40B4-BE49-F238E27FC236}">
                <a16:creationId xmlns:a16="http://schemas.microsoft.com/office/drawing/2014/main" id="{C4ECA4E6-E07C-9141-A31E-0819EB1AF8A1}"/>
              </a:ext>
            </a:extLst>
          </p:cNvPr>
          <p:cNvSpPr txBox="1"/>
          <p:nvPr/>
        </p:nvSpPr>
        <p:spPr>
          <a:xfrm>
            <a:off x="342219" y="3490151"/>
            <a:ext cx="1736408" cy="978152"/>
          </a:xfrm>
          <a:prstGeom prst="rect">
            <a:avLst/>
          </a:prstGeom>
        </p:spPr>
        <p:txBody>
          <a:bodyPr vert="horz" wrap="square" lIns="0" tIns="39052" rIns="0" bIns="0" rtlCol="0">
            <a:spAutoFit/>
          </a:bodyPr>
          <a:lstStyle/>
          <a:p>
            <a:pPr marL="352425" indent="-343376">
              <a:spcBef>
                <a:spcPts val="307"/>
              </a:spcBef>
              <a:buAutoNum type="arabicPeriod"/>
              <a:tabLst>
                <a:tab pos="352425" algn="l"/>
                <a:tab pos="352901" algn="l"/>
              </a:tabLst>
            </a:pPr>
            <a:r>
              <a:rPr sz="1400" spc="-124" baseline="0" dirty="0">
                <a:latin typeface="Arial"/>
                <a:cs typeface="Arial"/>
              </a:rPr>
              <a:t>Peer</a:t>
            </a:r>
            <a:r>
              <a:rPr sz="1400" spc="-161" baseline="0" dirty="0">
                <a:latin typeface="Arial"/>
                <a:cs typeface="Arial"/>
              </a:rPr>
              <a:t> </a:t>
            </a:r>
            <a:r>
              <a:rPr sz="1400" spc="-127" baseline="0" dirty="0">
                <a:latin typeface="Arial"/>
                <a:cs typeface="Arial"/>
              </a:rPr>
              <a:t>1A</a:t>
            </a:r>
            <a:endParaRPr sz="1400" baseline="0" dirty="0">
              <a:latin typeface="Arial"/>
              <a:cs typeface="Arial"/>
            </a:endParaRPr>
          </a:p>
          <a:p>
            <a:pPr marL="352425" indent="-343376">
              <a:spcBef>
                <a:spcPts val="233"/>
              </a:spcBef>
              <a:buAutoNum type="arabicPeriod"/>
              <a:tabLst>
                <a:tab pos="352425" algn="l"/>
                <a:tab pos="352901" algn="l"/>
              </a:tabLst>
            </a:pPr>
            <a:r>
              <a:rPr sz="1400" spc="-124" baseline="0" dirty="0">
                <a:latin typeface="Arial"/>
                <a:cs typeface="Arial"/>
              </a:rPr>
              <a:t>Peer</a:t>
            </a:r>
            <a:r>
              <a:rPr sz="1400" spc="-161" baseline="0" dirty="0">
                <a:latin typeface="Arial"/>
                <a:cs typeface="Arial"/>
              </a:rPr>
              <a:t> 1B</a:t>
            </a:r>
            <a:endParaRPr sz="1400" baseline="0" dirty="0">
              <a:latin typeface="Arial"/>
              <a:cs typeface="Arial"/>
            </a:endParaRPr>
          </a:p>
          <a:p>
            <a:pPr marL="352425" indent="-343376">
              <a:spcBef>
                <a:spcPts val="236"/>
              </a:spcBef>
              <a:buAutoNum type="arabicPeriod"/>
              <a:tabLst>
                <a:tab pos="352425" algn="l"/>
                <a:tab pos="352901" algn="l"/>
              </a:tabLst>
            </a:pPr>
            <a:r>
              <a:rPr sz="1400" spc="-124" baseline="0" dirty="0">
                <a:latin typeface="Arial"/>
                <a:cs typeface="Arial"/>
              </a:rPr>
              <a:t>Peer </a:t>
            </a:r>
            <a:r>
              <a:rPr sz="1400" spc="-101" baseline="0" dirty="0">
                <a:latin typeface="Arial"/>
                <a:cs typeface="Arial"/>
              </a:rPr>
              <a:t>2A, </a:t>
            </a:r>
            <a:r>
              <a:rPr sz="1400" spc="-161" baseline="0" dirty="0">
                <a:latin typeface="Arial"/>
                <a:cs typeface="Arial"/>
              </a:rPr>
              <a:t>2B</a:t>
            </a:r>
            <a:r>
              <a:rPr sz="1400" spc="-116" baseline="0" dirty="0">
                <a:latin typeface="Arial"/>
                <a:cs typeface="Arial"/>
              </a:rPr>
              <a:t> </a:t>
            </a:r>
            <a:r>
              <a:rPr sz="1400" spc="26" baseline="0" dirty="0">
                <a:latin typeface="Arial"/>
                <a:cs typeface="Arial"/>
              </a:rPr>
              <a:t>(*)</a:t>
            </a:r>
            <a:endParaRPr sz="1400" baseline="0" dirty="0">
              <a:latin typeface="Arial"/>
              <a:cs typeface="Arial"/>
            </a:endParaRPr>
          </a:p>
          <a:p>
            <a:pPr marL="352425" indent="-343376">
              <a:spcBef>
                <a:spcPts val="236"/>
              </a:spcBef>
              <a:buAutoNum type="arabicPeriod"/>
              <a:tabLst>
                <a:tab pos="352425" algn="l"/>
                <a:tab pos="352901" algn="l"/>
              </a:tabLst>
            </a:pPr>
            <a:r>
              <a:rPr sz="1400" spc="-124" baseline="0" dirty="0">
                <a:latin typeface="Arial"/>
                <a:cs typeface="Arial"/>
              </a:rPr>
              <a:t>Peer </a:t>
            </a:r>
            <a:r>
              <a:rPr sz="1400" spc="-101" baseline="0" dirty="0">
                <a:latin typeface="Arial"/>
                <a:cs typeface="Arial"/>
              </a:rPr>
              <a:t>3A, </a:t>
            </a:r>
            <a:r>
              <a:rPr sz="1400" spc="-161" baseline="0" dirty="0">
                <a:latin typeface="Arial"/>
                <a:cs typeface="Arial"/>
              </a:rPr>
              <a:t>3B</a:t>
            </a:r>
            <a:r>
              <a:rPr sz="1400" spc="-116" baseline="0" dirty="0">
                <a:latin typeface="Arial"/>
                <a:cs typeface="Arial"/>
              </a:rPr>
              <a:t> </a:t>
            </a:r>
            <a:r>
              <a:rPr sz="1400" spc="26" baseline="0" dirty="0">
                <a:latin typeface="Arial"/>
                <a:cs typeface="Arial"/>
              </a:rPr>
              <a:t>(*)</a:t>
            </a:r>
            <a:endParaRPr sz="1400" baseline="0" dirty="0">
              <a:latin typeface="Arial"/>
              <a:cs typeface="Arial"/>
            </a:endParaRPr>
          </a:p>
        </p:txBody>
      </p:sp>
      <p:sp>
        <p:nvSpPr>
          <p:cNvPr id="12" name="object 8">
            <a:extLst>
              <a:ext uri="{FF2B5EF4-FFF2-40B4-BE49-F238E27FC236}">
                <a16:creationId xmlns:a16="http://schemas.microsoft.com/office/drawing/2014/main" id="{20AD0101-2D51-D64E-A2D6-B671E6E5ADB7}"/>
              </a:ext>
            </a:extLst>
          </p:cNvPr>
          <p:cNvSpPr txBox="1"/>
          <p:nvPr/>
        </p:nvSpPr>
        <p:spPr>
          <a:xfrm>
            <a:off x="4545712" y="3526875"/>
            <a:ext cx="3585686" cy="1002197"/>
          </a:xfrm>
          <a:prstGeom prst="rect">
            <a:avLst/>
          </a:prstGeom>
        </p:spPr>
        <p:txBody>
          <a:bodyPr vert="horz" wrap="square" lIns="0" tIns="32385" rIns="0" bIns="0" rtlCol="0">
            <a:spAutoFit/>
          </a:bodyPr>
          <a:lstStyle/>
          <a:p>
            <a:pPr marL="9525" marR="3810">
              <a:lnSpc>
                <a:spcPct val="90000"/>
              </a:lnSpc>
              <a:spcBef>
                <a:spcPts val="255"/>
              </a:spcBef>
            </a:pPr>
            <a:r>
              <a:rPr sz="1400" spc="23" baseline="0" dirty="0">
                <a:latin typeface="Arial"/>
                <a:cs typeface="Arial"/>
              </a:rPr>
              <a:t>(*) </a:t>
            </a:r>
            <a:r>
              <a:rPr sz="1400" spc="-127" baseline="0" dirty="0">
                <a:latin typeface="Arial"/>
                <a:cs typeface="Arial"/>
              </a:rPr>
              <a:t>= </a:t>
            </a:r>
            <a:r>
              <a:rPr sz="1400" spc="-139" baseline="0" dirty="0">
                <a:latin typeface="Arial"/>
                <a:cs typeface="Arial"/>
              </a:rPr>
              <a:t>?A </a:t>
            </a:r>
            <a:r>
              <a:rPr sz="1400" spc="-71" baseline="0" dirty="0">
                <a:latin typeface="Arial"/>
                <a:cs typeface="Arial"/>
              </a:rPr>
              <a:t>and </a:t>
            </a:r>
            <a:r>
              <a:rPr sz="1400" spc="-169" baseline="0" dirty="0">
                <a:latin typeface="Arial"/>
                <a:cs typeface="Arial"/>
              </a:rPr>
              <a:t>?B </a:t>
            </a:r>
            <a:r>
              <a:rPr sz="1400" spc="-68" baseline="0" dirty="0">
                <a:latin typeface="Arial"/>
                <a:cs typeface="Arial"/>
              </a:rPr>
              <a:t>are </a:t>
            </a:r>
            <a:r>
              <a:rPr sz="1400" spc="-45" baseline="0" dirty="0">
                <a:latin typeface="Arial"/>
                <a:cs typeface="Arial"/>
              </a:rPr>
              <a:t>on </a:t>
            </a:r>
            <a:r>
              <a:rPr sz="1400" spc="-15" baseline="0" dirty="0">
                <a:latin typeface="Arial"/>
                <a:cs typeface="Arial"/>
              </a:rPr>
              <a:t>the </a:t>
            </a:r>
            <a:r>
              <a:rPr sz="1400" spc="-109" baseline="0" dirty="0">
                <a:latin typeface="Arial"/>
                <a:cs typeface="Arial"/>
              </a:rPr>
              <a:t>same </a:t>
            </a:r>
            <a:r>
              <a:rPr sz="1400" spc="-53" baseline="0" dirty="0">
                <a:latin typeface="Arial"/>
                <a:cs typeface="Arial"/>
              </a:rPr>
              <a:t>level </a:t>
            </a:r>
            <a:r>
              <a:rPr sz="1400" spc="-4" baseline="0" dirty="0">
                <a:latin typeface="Arial"/>
                <a:cs typeface="Arial"/>
              </a:rPr>
              <a:t>of  </a:t>
            </a:r>
            <a:r>
              <a:rPr sz="1400" spc="-56" baseline="0" dirty="0">
                <a:latin typeface="Arial"/>
                <a:cs typeface="Arial"/>
              </a:rPr>
              <a:t>preference, </a:t>
            </a:r>
            <a:r>
              <a:rPr sz="1400" spc="-98" baseline="0" dirty="0">
                <a:latin typeface="Arial"/>
                <a:cs typeface="Arial"/>
              </a:rPr>
              <a:t>because </a:t>
            </a:r>
            <a:r>
              <a:rPr sz="1400" spc="-161" baseline="0" dirty="0">
                <a:latin typeface="Arial"/>
                <a:cs typeface="Arial"/>
              </a:rPr>
              <a:t>ISP1 </a:t>
            </a:r>
            <a:r>
              <a:rPr sz="1400" spc="-30" baseline="0" dirty="0">
                <a:latin typeface="Arial"/>
                <a:cs typeface="Arial"/>
              </a:rPr>
              <a:t>might </a:t>
            </a:r>
            <a:r>
              <a:rPr sz="1400" spc="-4" baseline="0" dirty="0">
                <a:latin typeface="Arial"/>
                <a:cs typeface="Arial"/>
              </a:rPr>
              <a:t>not </a:t>
            </a:r>
            <a:r>
              <a:rPr sz="1400" spc="-45" baseline="0" dirty="0">
                <a:latin typeface="Arial"/>
                <a:cs typeface="Arial"/>
              </a:rPr>
              <a:t>know</a:t>
            </a:r>
            <a:r>
              <a:rPr sz="1400" spc="-165" baseline="0" dirty="0">
                <a:latin typeface="Arial"/>
                <a:cs typeface="Arial"/>
              </a:rPr>
              <a:t> </a:t>
            </a:r>
            <a:r>
              <a:rPr sz="1400" spc="-4" baseline="0" dirty="0">
                <a:latin typeface="Arial"/>
                <a:cs typeface="Arial"/>
              </a:rPr>
              <a:t>that  </a:t>
            </a:r>
            <a:r>
              <a:rPr sz="1400" spc="-34" baseline="0" dirty="0">
                <a:latin typeface="Arial"/>
                <a:cs typeface="Arial"/>
              </a:rPr>
              <a:t>they </a:t>
            </a:r>
            <a:r>
              <a:rPr sz="1400" spc="-68" baseline="0" dirty="0">
                <a:latin typeface="Arial"/>
                <a:cs typeface="Arial"/>
              </a:rPr>
              <a:t>are </a:t>
            </a:r>
            <a:r>
              <a:rPr sz="1400" spc="-26" baseline="0" dirty="0">
                <a:latin typeface="Arial"/>
                <a:cs typeface="Arial"/>
              </a:rPr>
              <a:t>wireline </a:t>
            </a:r>
            <a:r>
              <a:rPr sz="1400" spc="-98" baseline="0" dirty="0">
                <a:latin typeface="Arial"/>
                <a:cs typeface="Arial"/>
              </a:rPr>
              <a:t>vs. </a:t>
            </a:r>
            <a:r>
              <a:rPr sz="1400" spc="-64" baseline="0" dirty="0">
                <a:latin typeface="Arial"/>
                <a:cs typeface="Arial"/>
              </a:rPr>
              <a:t>wireless, </a:t>
            </a:r>
            <a:r>
              <a:rPr sz="1400" spc="-41" baseline="0" dirty="0">
                <a:latin typeface="Arial"/>
                <a:cs typeface="Arial"/>
              </a:rPr>
              <a:t>doesn’t </a:t>
            </a:r>
            <a:r>
              <a:rPr sz="1400" spc="-83" baseline="0" dirty="0">
                <a:latin typeface="Arial"/>
                <a:cs typeface="Arial"/>
              </a:rPr>
              <a:t>care  </a:t>
            </a:r>
            <a:r>
              <a:rPr sz="1400" spc="-45" baseline="0" dirty="0">
                <a:latin typeface="Arial"/>
                <a:cs typeface="Arial"/>
              </a:rPr>
              <a:t>(monetary </a:t>
            </a:r>
            <a:r>
              <a:rPr sz="1400" spc="-68" baseline="0" dirty="0">
                <a:latin typeface="Arial"/>
                <a:cs typeface="Arial"/>
              </a:rPr>
              <a:t>cost </a:t>
            </a:r>
            <a:r>
              <a:rPr sz="1400" spc="-79" baseline="0" dirty="0">
                <a:latin typeface="Arial"/>
                <a:cs typeface="Arial"/>
              </a:rPr>
              <a:t>is </a:t>
            </a:r>
            <a:r>
              <a:rPr sz="1400" spc="-15" baseline="0" dirty="0">
                <a:latin typeface="Arial"/>
                <a:cs typeface="Arial"/>
              </a:rPr>
              <a:t>the </a:t>
            </a:r>
            <a:r>
              <a:rPr sz="1400" spc="-109" baseline="0" dirty="0">
                <a:latin typeface="Arial"/>
                <a:cs typeface="Arial"/>
              </a:rPr>
              <a:t>same </a:t>
            </a:r>
            <a:r>
              <a:rPr sz="1400" spc="-4" baseline="0" dirty="0">
                <a:latin typeface="Arial"/>
                <a:cs typeface="Arial"/>
              </a:rPr>
              <a:t>for </a:t>
            </a:r>
            <a:r>
              <a:rPr sz="1400" spc="-124" baseline="0" dirty="0">
                <a:latin typeface="Arial"/>
                <a:cs typeface="Arial"/>
              </a:rPr>
              <a:t>ISP1), </a:t>
            </a:r>
            <a:r>
              <a:rPr sz="1400" spc="-15" baseline="0" dirty="0">
                <a:latin typeface="Arial"/>
                <a:cs typeface="Arial"/>
              </a:rPr>
              <a:t>and/or  </a:t>
            </a:r>
            <a:r>
              <a:rPr sz="1400" spc="-11" baseline="0" dirty="0">
                <a:latin typeface="Arial"/>
                <a:cs typeface="Arial"/>
              </a:rPr>
              <a:t>wouldn’t</a:t>
            </a:r>
            <a:r>
              <a:rPr sz="1400" spc="-94" baseline="0" dirty="0">
                <a:latin typeface="Arial"/>
                <a:cs typeface="Arial"/>
              </a:rPr>
              <a:t> </a:t>
            </a:r>
            <a:r>
              <a:rPr sz="1400" spc="-64" baseline="0" dirty="0">
                <a:latin typeface="Arial"/>
                <a:cs typeface="Arial"/>
              </a:rPr>
              <a:t>dare</a:t>
            </a:r>
            <a:r>
              <a:rPr sz="1400" spc="-79" baseline="0" dirty="0">
                <a:latin typeface="Arial"/>
                <a:cs typeface="Arial"/>
              </a:rPr>
              <a:t> </a:t>
            </a:r>
            <a:r>
              <a:rPr sz="1400" spc="11" baseline="0" dirty="0">
                <a:latin typeface="Arial"/>
                <a:cs typeface="Arial"/>
              </a:rPr>
              <a:t>to</a:t>
            </a:r>
            <a:r>
              <a:rPr sz="1400" spc="-86" baseline="0" dirty="0">
                <a:latin typeface="Arial"/>
                <a:cs typeface="Arial"/>
              </a:rPr>
              <a:t> </a:t>
            </a:r>
            <a:r>
              <a:rPr sz="1400" spc="-4" baseline="0" dirty="0">
                <a:latin typeface="Arial"/>
                <a:cs typeface="Arial"/>
              </a:rPr>
              <a:t>tell</a:t>
            </a:r>
            <a:r>
              <a:rPr sz="1400" spc="-64" baseline="0" dirty="0">
                <a:latin typeface="Arial"/>
                <a:cs typeface="Arial"/>
              </a:rPr>
              <a:t> </a:t>
            </a:r>
            <a:r>
              <a:rPr sz="1400" spc="-83" baseline="0" dirty="0">
                <a:latin typeface="Arial"/>
                <a:cs typeface="Arial"/>
              </a:rPr>
              <a:t>even</a:t>
            </a:r>
            <a:r>
              <a:rPr sz="1400" spc="-79" baseline="0" dirty="0">
                <a:latin typeface="Arial"/>
                <a:cs typeface="Arial"/>
              </a:rPr>
              <a:t> </a:t>
            </a:r>
            <a:r>
              <a:rPr sz="1400" spc="26" baseline="0" dirty="0">
                <a:latin typeface="Arial"/>
                <a:cs typeface="Arial"/>
              </a:rPr>
              <a:t>if</a:t>
            </a:r>
            <a:r>
              <a:rPr sz="1400" spc="-79" baseline="0" dirty="0">
                <a:latin typeface="Arial"/>
                <a:cs typeface="Arial"/>
              </a:rPr>
              <a:t> </a:t>
            </a:r>
            <a:r>
              <a:rPr sz="1400" spc="-34" baseline="0" dirty="0">
                <a:latin typeface="Arial"/>
                <a:cs typeface="Arial"/>
              </a:rPr>
              <a:t>they</a:t>
            </a:r>
            <a:r>
              <a:rPr sz="1400" spc="-83" baseline="0" dirty="0">
                <a:latin typeface="Arial"/>
                <a:cs typeface="Arial"/>
              </a:rPr>
              <a:t> </a:t>
            </a:r>
            <a:r>
              <a:rPr sz="1400" spc="-56" baseline="0" dirty="0">
                <a:latin typeface="Arial"/>
                <a:cs typeface="Arial"/>
              </a:rPr>
              <a:t>knew</a:t>
            </a:r>
            <a:endParaRPr sz="1400" baseline="0" dirty="0">
              <a:latin typeface="Arial"/>
              <a:cs typeface="Arial"/>
            </a:endParaRPr>
          </a:p>
        </p:txBody>
      </p:sp>
      <p:sp>
        <p:nvSpPr>
          <p:cNvPr id="13" name="object 9">
            <a:extLst>
              <a:ext uri="{FF2B5EF4-FFF2-40B4-BE49-F238E27FC236}">
                <a16:creationId xmlns:a16="http://schemas.microsoft.com/office/drawing/2014/main" id="{07345C52-3A84-5E40-B4D1-45D390C6A2F5}"/>
              </a:ext>
            </a:extLst>
          </p:cNvPr>
          <p:cNvSpPr txBox="1"/>
          <p:nvPr/>
        </p:nvSpPr>
        <p:spPr>
          <a:xfrm>
            <a:off x="2271566" y="3490151"/>
            <a:ext cx="1737360" cy="978152"/>
          </a:xfrm>
          <a:prstGeom prst="rect">
            <a:avLst/>
          </a:prstGeom>
        </p:spPr>
        <p:txBody>
          <a:bodyPr vert="horz" wrap="square" lIns="0" tIns="39052" rIns="0" bIns="0" rtlCol="0">
            <a:spAutoFit/>
          </a:bodyPr>
          <a:lstStyle/>
          <a:p>
            <a:pPr marL="352425" indent="-342900">
              <a:spcBef>
                <a:spcPts val="307"/>
              </a:spcBef>
              <a:buAutoNum type="arabicPeriod"/>
              <a:tabLst>
                <a:tab pos="351949" algn="l"/>
                <a:tab pos="352425" algn="l"/>
              </a:tabLst>
            </a:pPr>
            <a:r>
              <a:rPr sz="1400" spc="-124" baseline="0" dirty="0">
                <a:latin typeface="Arial"/>
                <a:cs typeface="Arial"/>
              </a:rPr>
              <a:t>Peer</a:t>
            </a:r>
            <a:r>
              <a:rPr sz="1400" spc="-101" baseline="0" dirty="0">
                <a:latin typeface="Arial"/>
                <a:cs typeface="Arial"/>
              </a:rPr>
              <a:t> </a:t>
            </a:r>
            <a:r>
              <a:rPr sz="1400" spc="-127" baseline="0" dirty="0">
                <a:latin typeface="Arial"/>
                <a:cs typeface="Arial"/>
              </a:rPr>
              <a:t>1A</a:t>
            </a:r>
            <a:endParaRPr sz="1400" baseline="0" dirty="0">
              <a:latin typeface="Arial"/>
              <a:cs typeface="Arial"/>
            </a:endParaRPr>
          </a:p>
          <a:p>
            <a:pPr marL="352425" indent="-342900">
              <a:spcBef>
                <a:spcPts val="233"/>
              </a:spcBef>
              <a:buAutoNum type="arabicPeriod"/>
              <a:tabLst>
                <a:tab pos="351949" algn="l"/>
                <a:tab pos="352425" algn="l"/>
              </a:tabLst>
            </a:pPr>
            <a:r>
              <a:rPr sz="1400" spc="-124" baseline="0" dirty="0">
                <a:latin typeface="Arial"/>
                <a:cs typeface="Arial"/>
              </a:rPr>
              <a:t>Peer </a:t>
            </a:r>
            <a:r>
              <a:rPr sz="1400" spc="-101" baseline="0" dirty="0">
                <a:latin typeface="Arial"/>
                <a:cs typeface="Arial"/>
              </a:rPr>
              <a:t>2A, </a:t>
            </a:r>
            <a:r>
              <a:rPr sz="1400" spc="-161" baseline="0" dirty="0">
                <a:latin typeface="Arial"/>
                <a:cs typeface="Arial"/>
              </a:rPr>
              <a:t>2B</a:t>
            </a:r>
            <a:r>
              <a:rPr sz="1400" spc="-109" baseline="0" dirty="0">
                <a:latin typeface="Arial"/>
                <a:cs typeface="Arial"/>
              </a:rPr>
              <a:t> </a:t>
            </a:r>
            <a:r>
              <a:rPr sz="1400" spc="26" baseline="0" dirty="0">
                <a:latin typeface="Arial"/>
                <a:cs typeface="Arial"/>
              </a:rPr>
              <a:t>(*)</a:t>
            </a:r>
            <a:endParaRPr sz="1400" baseline="0" dirty="0">
              <a:latin typeface="Arial"/>
              <a:cs typeface="Arial"/>
            </a:endParaRPr>
          </a:p>
          <a:p>
            <a:pPr marL="352425" indent="-342900">
              <a:spcBef>
                <a:spcPts val="236"/>
              </a:spcBef>
              <a:buAutoNum type="arabicPeriod"/>
              <a:tabLst>
                <a:tab pos="351949" algn="l"/>
                <a:tab pos="352425" algn="l"/>
              </a:tabLst>
            </a:pPr>
            <a:r>
              <a:rPr sz="1400" spc="-124" baseline="0" dirty="0">
                <a:latin typeface="Arial"/>
                <a:cs typeface="Arial"/>
              </a:rPr>
              <a:t>Peer</a:t>
            </a:r>
            <a:r>
              <a:rPr sz="1400" spc="-101" baseline="0" dirty="0">
                <a:latin typeface="Arial"/>
                <a:cs typeface="Arial"/>
              </a:rPr>
              <a:t> </a:t>
            </a:r>
            <a:r>
              <a:rPr sz="1400" spc="-161" baseline="0" dirty="0">
                <a:latin typeface="Arial"/>
                <a:cs typeface="Arial"/>
              </a:rPr>
              <a:t>1B</a:t>
            </a:r>
            <a:endParaRPr sz="1400" baseline="0" dirty="0">
              <a:latin typeface="Arial"/>
              <a:cs typeface="Arial"/>
            </a:endParaRPr>
          </a:p>
          <a:p>
            <a:pPr marL="352425" indent="-342900">
              <a:spcBef>
                <a:spcPts val="236"/>
              </a:spcBef>
              <a:buAutoNum type="arabicPeriod"/>
              <a:tabLst>
                <a:tab pos="351949" algn="l"/>
                <a:tab pos="352425" algn="l"/>
              </a:tabLst>
            </a:pPr>
            <a:r>
              <a:rPr sz="1400" spc="-124" baseline="0" dirty="0">
                <a:latin typeface="Arial"/>
                <a:cs typeface="Arial"/>
              </a:rPr>
              <a:t>Peer </a:t>
            </a:r>
            <a:r>
              <a:rPr sz="1400" spc="-101" baseline="0" dirty="0">
                <a:latin typeface="Arial"/>
                <a:cs typeface="Arial"/>
              </a:rPr>
              <a:t>3A, </a:t>
            </a:r>
            <a:r>
              <a:rPr sz="1400" spc="-161" baseline="0" dirty="0">
                <a:latin typeface="Arial"/>
                <a:cs typeface="Arial"/>
              </a:rPr>
              <a:t>3B</a:t>
            </a:r>
            <a:r>
              <a:rPr sz="1400" spc="-109" baseline="0" dirty="0">
                <a:latin typeface="Arial"/>
                <a:cs typeface="Arial"/>
              </a:rPr>
              <a:t> </a:t>
            </a:r>
            <a:r>
              <a:rPr sz="1400" spc="26" baseline="0" dirty="0">
                <a:latin typeface="Arial"/>
                <a:cs typeface="Arial"/>
              </a:rPr>
              <a:t>(*)</a:t>
            </a:r>
            <a:endParaRPr sz="1400" baseline="0" dirty="0">
              <a:latin typeface="Arial"/>
              <a:cs typeface="Arial"/>
            </a:endParaRPr>
          </a:p>
        </p:txBody>
      </p:sp>
      <p:sp>
        <p:nvSpPr>
          <p:cNvPr id="14" name="object 10">
            <a:extLst>
              <a:ext uri="{FF2B5EF4-FFF2-40B4-BE49-F238E27FC236}">
                <a16:creationId xmlns:a16="http://schemas.microsoft.com/office/drawing/2014/main" id="{DF81AD36-7439-B24A-9039-62A5519BEE34}"/>
              </a:ext>
            </a:extLst>
          </p:cNvPr>
          <p:cNvSpPr/>
          <p:nvPr/>
        </p:nvSpPr>
        <p:spPr>
          <a:xfrm>
            <a:off x="825899" y="4584846"/>
            <a:ext cx="2877421" cy="297180"/>
          </a:xfrm>
          <a:prstGeom prst="rect">
            <a:avLst/>
          </a:prstGeom>
          <a:blipFill>
            <a:blip r:embed="rId3" cstate="print"/>
            <a:stretch>
              <a:fillRect/>
            </a:stretch>
          </a:blipFill>
        </p:spPr>
        <p:txBody>
          <a:bodyPr wrap="square" lIns="0" tIns="0" rIns="0" bIns="0" rtlCol="0"/>
          <a:lstStyle/>
          <a:p>
            <a:endParaRPr sz="1800"/>
          </a:p>
        </p:txBody>
      </p:sp>
      <p:sp>
        <p:nvSpPr>
          <p:cNvPr id="15" name="object 11">
            <a:extLst>
              <a:ext uri="{FF2B5EF4-FFF2-40B4-BE49-F238E27FC236}">
                <a16:creationId xmlns:a16="http://schemas.microsoft.com/office/drawing/2014/main" id="{0A4534AD-B898-6745-9EEE-681012478851}"/>
              </a:ext>
            </a:extLst>
          </p:cNvPr>
          <p:cNvSpPr txBox="1"/>
          <p:nvPr/>
        </p:nvSpPr>
        <p:spPr>
          <a:xfrm>
            <a:off x="825899" y="4635323"/>
            <a:ext cx="3349055" cy="294953"/>
          </a:xfrm>
          <a:prstGeom prst="rect">
            <a:avLst/>
          </a:prstGeom>
          <a:ln w="6096">
            <a:solidFill>
              <a:srgbClr val="FFC000"/>
            </a:solidFill>
          </a:ln>
        </p:spPr>
        <p:txBody>
          <a:bodyPr vert="horz" wrap="square" lIns="0" tIns="0" rIns="0" bIns="0" rtlCol="0">
            <a:spAutoFit/>
          </a:bodyPr>
          <a:lstStyle/>
          <a:p>
            <a:pPr marL="69056">
              <a:lnSpc>
                <a:spcPts val="975"/>
              </a:lnSpc>
            </a:pPr>
            <a:r>
              <a:rPr sz="1400" spc="-83" baseline="0" dirty="0">
                <a:latin typeface="Arial"/>
                <a:cs typeface="Arial"/>
              </a:rPr>
              <a:t>Is</a:t>
            </a:r>
            <a:r>
              <a:rPr sz="1400" spc="-68" baseline="0" dirty="0">
                <a:latin typeface="Arial"/>
                <a:cs typeface="Arial"/>
              </a:rPr>
              <a:t> </a:t>
            </a:r>
            <a:r>
              <a:rPr sz="1400" baseline="0" dirty="0">
                <a:latin typeface="Arial"/>
                <a:cs typeface="Arial"/>
              </a:rPr>
              <a:t>“all</a:t>
            </a:r>
            <a:r>
              <a:rPr sz="1400" spc="-79" baseline="0" dirty="0">
                <a:latin typeface="Arial"/>
                <a:cs typeface="Arial"/>
              </a:rPr>
              <a:t> </a:t>
            </a:r>
            <a:r>
              <a:rPr sz="1400" spc="-4" baseline="0" dirty="0">
                <a:latin typeface="Arial"/>
                <a:cs typeface="Arial"/>
              </a:rPr>
              <a:t>within</a:t>
            </a:r>
            <a:r>
              <a:rPr sz="1400" spc="-71" baseline="0" dirty="0">
                <a:latin typeface="Arial"/>
                <a:cs typeface="Arial"/>
              </a:rPr>
              <a:t> </a:t>
            </a:r>
            <a:r>
              <a:rPr sz="1400" spc="-64" baseline="0" dirty="0">
                <a:latin typeface="Arial"/>
                <a:cs typeface="Arial"/>
              </a:rPr>
              <a:t>my</a:t>
            </a:r>
            <a:r>
              <a:rPr sz="1400" spc="-68" baseline="0" dirty="0">
                <a:latin typeface="Arial"/>
                <a:cs typeface="Arial"/>
              </a:rPr>
              <a:t> </a:t>
            </a:r>
            <a:r>
              <a:rPr sz="1400" spc="-23" baseline="0" dirty="0">
                <a:latin typeface="Arial"/>
                <a:cs typeface="Arial"/>
              </a:rPr>
              <a:t>domain”</a:t>
            </a:r>
            <a:r>
              <a:rPr sz="1400" spc="-60" baseline="0" dirty="0">
                <a:latin typeface="Arial"/>
                <a:cs typeface="Arial"/>
              </a:rPr>
              <a:t> </a:t>
            </a:r>
            <a:r>
              <a:rPr sz="1400" spc="-11" baseline="0" dirty="0">
                <a:latin typeface="Arial"/>
                <a:cs typeface="Arial"/>
              </a:rPr>
              <a:t>or</a:t>
            </a:r>
            <a:r>
              <a:rPr sz="1400" spc="-53" baseline="0" dirty="0">
                <a:latin typeface="Arial"/>
                <a:cs typeface="Arial"/>
              </a:rPr>
              <a:t> </a:t>
            </a:r>
            <a:r>
              <a:rPr sz="1400" spc="23" baseline="0" dirty="0">
                <a:latin typeface="Arial"/>
                <a:cs typeface="Arial"/>
              </a:rPr>
              <a:t>“not</a:t>
            </a:r>
            <a:r>
              <a:rPr sz="1400" spc="-60" baseline="0" dirty="0">
                <a:latin typeface="Arial"/>
                <a:cs typeface="Arial"/>
              </a:rPr>
              <a:t> </a:t>
            </a:r>
            <a:r>
              <a:rPr sz="1400" spc="-19" baseline="0" dirty="0">
                <a:latin typeface="Arial"/>
                <a:cs typeface="Arial"/>
              </a:rPr>
              <a:t>in</a:t>
            </a:r>
            <a:r>
              <a:rPr sz="1400" spc="-71" baseline="0" dirty="0">
                <a:latin typeface="Arial"/>
                <a:cs typeface="Arial"/>
              </a:rPr>
              <a:t> </a:t>
            </a:r>
            <a:r>
              <a:rPr sz="1400" spc="-64" baseline="0" dirty="0">
                <a:latin typeface="Arial"/>
                <a:cs typeface="Arial"/>
              </a:rPr>
              <a:t>my</a:t>
            </a:r>
            <a:endParaRPr sz="1400" baseline="0" dirty="0">
              <a:latin typeface="Arial"/>
              <a:cs typeface="Arial"/>
            </a:endParaRPr>
          </a:p>
          <a:p>
            <a:pPr marL="69056">
              <a:lnSpc>
                <a:spcPts val="1298"/>
              </a:lnSpc>
            </a:pPr>
            <a:r>
              <a:rPr sz="1400" spc="-53" baseline="0" dirty="0">
                <a:latin typeface="Arial"/>
                <a:cs typeface="Arial"/>
              </a:rPr>
              <a:t>wireless </a:t>
            </a:r>
            <a:r>
              <a:rPr sz="1400" spc="-11" baseline="0" dirty="0">
                <a:latin typeface="Arial"/>
                <a:cs typeface="Arial"/>
              </a:rPr>
              <a:t>network” </a:t>
            </a:r>
            <a:r>
              <a:rPr sz="1400" spc="-41" baseline="0" dirty="0">
                <a:latin typeface="Arial"/>
                <a:cs typeface="Arial"/>
              </a:rPr>
              <a:t>more</a:t>
            </a:r>
            <a:r>
              <a:rPr sz="1400" spc="-64" baseline="0" dirty="0">
                <a:latin typeface="Arial"/>
                <a:cs typeface="Arial"/>
              </a:rPr>
              <a:t> </a:t>
            </a:r>
            <a:r>
              <a:rPr sz="1400" spc="-49" baseline="0" dirty="0">
                <a:latin typeface="Arial"/>
                <a:cs typeface="Arial"/>
              </a:rPr>
              <a:t>preferable?</a:t>
            </a:r>
            <a:endParaRPr sz="1400" baseline="0" dirty="0">
              <a:latin typeface="Arial"/>
              <a:cs typeface="Arial"/>
            </a:endParaRPr>
          </a:p>
        </p:txBody>
      </p:sp>
      <p:grpSp>
        <p:nvGrpSpPr>
          <p:cNvPr id="16" name="object 12">
            <a:extLst>
              <a:ext uri="{FF2B5EF4-FFF2-40B4-BE49-F238E27FC236}">
                <a16:creationId xmlns:a16="http://schemas.microsoft.com/office/drawing/2014/main" id="{4F23DBB8-D72F-6744-8DFD-D77CE5F78DBB}"/>
              </a:ext>
            </a:extLst>
          </p:cNvPr>
          <p:cNvGrpSpPr/>
          <p:nvPr/>
        </p:nvGrpSpPr>
        <p:grpSpPr>
          <a:xfrm>
            <a:off x="1668291" y="4445991"/>
            <a:ext cx="569595" cy="160972"/>
            <a:chOff x="2247900" y="5790463"/>
            <a:chExt cx="759460" cy="214629"/>
          </a:xfrm>
        </p:grpSpPr>
        <p:sp>
          <p:nvSpPr>
            <p:cNvPr id="17" name="object 13">
              <a:extLst>
                <a:ext uri="{FF2B5EF4-FFF2-40B4-BE49-F238E27FC236}">
                  <a16:creationId xmlns:a16="http://schemas.microsoft.com/office/drawing/2014/main" id="{FB1CD5BC-4247-B448-8142-AB8DB381900B}"/>
                </a:ext>
              </a:extLst>
            </p:cNvPr>
            <p:cNvSpPr/>
            <p:nvPr/>
          </p:nvSpPr>
          <p:spPr>
            <a:xfrm>
              <a:off x="2247900" y="5790463"/>
              <a:ext cx="462280" cy="214629"/>
            </a:xfrm>
            <a:custGeom>
              <a:avLst/>
              <a:gdLst/>
              <a:ahLst/>
              <a:cxnLst/>
              <a:rect l="l" t="t" r="r" b="b"/>
              <a:pathLst>
                <a:path w="462280" h="214629">
                  <a:moveTo>
                    <a:pt x="72180" y="28994"/>
                  </a:moveTo>
                  <a:lnTo>
                    <a:pt x="67005" y="40616"/>
                  </a:lnTo>
                  <a:lnTo>
                    <a:pt x="456692" y="214236"/>
                  </a:lnTo>
                  <a:lnTo>
                    <a:pt x="461899" y="202628"/>
                  </a:lnTo>
                  <a:lnTo>
                    <a:pt x="72180" y="28994"/>
                  </a:lnTo>
                  <a:close/>
                </a:path>
                <a:path w="462280" h="214629">
                  <a:moveTo>
                    <a:pt x="85089" y="0"/>
                  </a:moveTo>
                  <a:lnTo>
                    <a:pt x="0" y="3784"/>
                  </a:lnTo>
                  <a:lnTo>
                    <a:pt x="54101" y="69596"/>
                  </a:lnTo>
                  <a:lnTo>
                    <a:pt x="67005" y="40616"/>
                  </a:lnTo>
                  <a:lnTo>
                    <a:pt x="55372" y="35432"/>
                  </a:lnTo>
                  <a:lnTo>
                    <a:pt x="60579" y="23825"/>
                  </a:lnTo>
                  <a:lnTo>
                    <a:pt x="74481" y="23825"/>
                  </a:lnTo>
                  <a:lnTo>
                    <a:pt x="85089" y="0"/>
                  </a:lnTo>
                  <a:close/>
                </a:path>
                <a:path w="462280" h="214629">
                  <a:moveTo>
                    <a:pt x="60579" y="23825"/>
                  </a:moveTo>
                  <a:lnTo>
                    <a:pt x="55372" y="35432"/>
                  </a:lnTo>
                  <a:lnTo>
                    <a:pt x="67005" y="40616"/>
                  </a:lnTo>
                  <a:lnTo>
                    <a:pt x="72180" y="28994"/>
                  </a:lnTo>
                  <a:lnTo>
                    <a:pt x="60579" y="23825"/>
                  </a:lnTo>
                  <a:close/>
                </a:path>
                <a:path w="462280" h="214629">
                  <a:moveTo>
                    <a:pt x="74481" y="23825"/>
                  </a:moveTo>
                  <a:lnTo>
                    <a:pt x="60579" y="23825"/>
                  </a:lnTo>
                  <a:lnTo>
                    <a:pt x="72180" y="28994"/>
                  </a:lnTo>
                  <a:lnTo>
                    <a:pt x="74481" y="23825"/>
                  </a:lnTo>
                  <a:close/>
                </a:path>
              </a:pathLst>
            </a:custGeom>
            <a:solidFill>
              <a:srgbClr val="5B9BD4"/>
            </a:solidFill>
          </p:spPr>
          <p:txBody>
            <a:bodyPr wrap="square" lIns="0" tIns="0" rIns="0" bIns="0" rtlCol="0"/>
            <a:lstStyle/>
            <a:p>
              <a:endParaRPr sz="1800"/>
            </a:p>
          </p:txBody>
        </p:sp>
        <p:sp>
          <p:nvSpPr>
            <p:cNvPr id="18" name="object 14">
              <a:extLst>
                <a:ext uri="{FF2B5EF4-FFF2-40B4-BE49-F238E27FC236}">
                  <a16:creationId xmlns:a16="http://schemas.microsoft.com/office/drawing/2014/main" id="{5E551D64-00AF-9F48-BD7E-5AA55E42F440}"/>
                </a:ext>
              </a:extLst>
            </p:cNvPr>
            <p:cNvSpPr/>
            <p:nvPr/>
          </p:nvSpPr>
          <p:spPr>
            <a:xfrm>
              <a:off x="2900680" y="5794247"/>
              <a:ext cx="106680" cy="184264"/>
            </a:xfrm>
            <a:prstGeom prst="rect">
              <a:avLst/>
            </a:prstGeom>
            <a:blipFill>
              <a:blip r:embed="rId4" cstate="print"/>
              <a:stretch>
                <a:fillRect/>
              </a:stretch>
            </a:blipFill>
          </p:spPr>
          <p:txBody>
            <a:bodyPr wrap="square" lIns="0" tIns="0" rIns="0" bIns="0" rtlCol="0"/>
            <a:lstStyle/>
            <a:p>
              <a:endParaRPr sz="1800"/>
            </a:p>
          </p:txBody>
        </p:sp>
      </p:grpSp>
    </p:spTree>
    <p:extLst>
      <p:ext uri="{BB962C8B-B14F-4D97-AF65-F5344CB8AC3E}">
        <p14:creationId xmlns:p14="http://schemas.microsoft.com/office/powerpoint/2010/main" val="3847538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2"/>
          <p:cNvSpPr txBox="1">
            <a:spLocks noGrp="1"/>
          </p:cNvSpPr>
          <p:nvPr>
            <p:ph type="title"/>
          </p:nvPr>
        </p:nvSpPr>
        <p:spPr>
          <a:xfrm>
            <a:off x="311699" y="179126"/>
            <a:ext cx="879007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Use Case: Multi-domain Huge Data Co-Flow Resource Discovery</a:t>
            </a:r>
            <a:endParaRPr sz="2400" dirty="0"/>
          </a:p>
        </p:txBody>
      </p:sp>
      <p:pic>
        <p:nvPicPr>
          <p:cNvPr id="223" name="Google Shape;223;p32"/>
          <p:cNvPicPr preferRelativeResize="0"/>
          <p:nvPr/>
        </p:nvPicPr>
        <p:blipFill>
          <a:blip r:embed="rId3">
            <a:alphaModFix/>
          </a:blip>
          <a:stretch>
            <a:fillRect/>
          </a:stretch>
        </p:blipFill>
        <p:spPr>
          <a:xfrm>
            <a:off x="4323030" y="764029"/>
            <a:ext cx="4588448" cy="2884150"/>
          </a:xfrm>
          <a:prstGeom prst="rect">
            <a:avLst/>
          </a:prstGeom>
          <a:noFill/>
          <a:ln>
            <a:noFill/>
          </a:ln>
        </p:spPr>
      </p:pic>
      <p:sp>
        <p:nvSpPr>
          <p:cNvPr id="224" name="Google Shape;224;p32"/>
          <p:cNvSpPr txBox="1"/>
          <p:nvPr/>
        </p:nvSpPr>
        <p:spPr>
          <a:xfrm>
            <a:off x="-42223" y="4676522"/>
            <a:ext cx="9144000" cy="31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dirty="0">
                <a:solidFill>
                  <a:srgbClr val="666666"/>
                </a:solidFill>
              </a:rPr>
              <a:t>Source: Xiang, et al. "Fine-grained, multi-domain network resource abstraction as a fundamental primitive to enable high-performance, collaborative data sciences." ACM/IEEE Supercomputing 2018.</a:t>
            </a:r>
            <a:endParaRPr b="1" dirty="0">
              <a:solidFill>
                <a:srgbClr val="666666"/>
              </a:solidFill>
            </a:endParaRPr>
          </a:p>
        </p:txBody>
      </p:sp>
      <p:sp>
        <p:nvSpPr>
          <p:cNvPr id="225" name="Google Shape;225;p32"/>
          <p:cNvSpPr/>
          <p:nvPr/>
        </p:nvSpPr>
        <p:spPr>
          <a:xfrm>
            <a:off x="6857625" y="575548"/>
            <a:ext cx="1456800" cy="13809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Google Shape;381;p41">
            <a:extLst>
              <a:ext uri="{FF2B5EF4-FFF2-40B4-BE49-F238E27FC236}">
                <a16:creationId xmlns:a16="http://schemas.microsoft.com/office/drawing/2014/main" id="{8E3B49D3-FC7C-B84E-B474-AB49812792BE}"/>
              </a:ext>
            </a:extLst>
          </p:cNvPr>
          <p:cNvPicPr preferRelativeResize="0"/>
          <p:nvPr/>
        </p:nvPicPr>
        <p:blipFill>
          <a:blip r:embed="rId4">
            <a:alphaModFix/>
          </a:blip>
          <a:stretch>
            <a:fillRect/>
          </a:stretch>
        </p:blipFill>
        <p:spPr>
          <a:xfrm>
            <a:off x="311699" y="1017726"/>
            <a:ext cx="3814531" cy="1380899"/>
          </a:xfrm>
          <a:prstGeom prst="rect">
            <a:avLst/>
          </a:prstGeom>
          <a:noFill/>
          <a:ln>
            <a:noFill/>
          </a:ln>
        </p:spPr>
      </p:pic>
      <p:pic>
        <p:nvPicPr>
          <p:cNvPr id="14" name="Google Shape;379;p41">
            <a:extLst>
              <a:ext uri="{FF2B5EF4-FFF2-40B4-BE49-F238E27FC236}">
                <a16:creationId xmlns:a16="http://schemas.microsoft.com/office/drawing/2014/main" id="{AEE694F8-11BE-BD4A-87A1-B89861507320}"/>
              </a:ext>
            </a:extLst>
          </p:cNvPr>
          <p:cNvPicPr preferRelativeResize="0"/>
          <p:nvPr/>
        </p:nvPicPr>
        <p:blipFill>
          <a:blip r:embed="rId5">
            <a:alphaModFix/>
          </a:blip>
          <a:stretch>
            <a:fillRect/>
          </a:stretch>
        </p:blipFill>
        <p:spPr>
          <a:xfrm>
            <a:off x="201841" y="2457110"/>
            <a:ext cx="3924389" cy="860841"/>
          </a:xfrm>
          <a:prstGeom prst="rect">
            <a:avLst/>
          </a:prstGeom>
          <a:noFill/>
          <a:ln>
            <a:noFill/>
          </a:ln>
        </p:spPr>
      </p:pic>
      <p:sp>
        <p:nvSpPr>
          <p:cNvPr id="15" name="Google Shape;382;p41">
            <a:extLst>
              <a:ext uri="{FF2B5EF4-FFF2-40B4-BE49-F238E27FC236}">
                <a16:creationId xmlns:a16="http://schemas.microsoft.com/office/drawing/2014/main" id="{1A20CDED-5FD3-5542-88C1-05F2842C024F}"/>
              </a:ext>
            </a:extLst>
          </p:cNvPr>
          <p:cNvSpPr txBox="1"/>
          <p:nvPr/>
        </p:nvSpPr>
        <p:spPr>
          <a:xfrm>
            <a:off x="0" y="3648179"/>
            <a:ext cx="9018270" cy="10773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Clr>
                <a:srgbClr val="666666"/>
              </a:buClr>
              <a:buSzPts val="1800"/>
              <a:buFont typeface="Proxima Nova"/>
              <a:buChar char="●"/>
            </a:pPr>
            <a:r>
              <a:rPr lang="en" sz="1800" baseline="0" dirty="0">
                <a:solidFill>
                  <a:srgbClr val="666666"/>
                </a:solidFill>
                <a:latin typeface="Proxima Nova"/>
                <a:ea typeface="Proxima Nova"/>
                <a:cs typeface="Proxima Nova"/>
                <a:sym typeface="Proxima Nova"/>
              </a:rPr>
              <a:t>Large-scale data analytics (e.g., CERN LHC) span multiple networks.</a:t>
            </a:r>
          </a:p>
          <a:p>
            <a:pPr marL="457200" indent="-342900" algn="just">
              <a:lnSpc>
                <a:spcPct val="115000"/>
              </a:lnSpc>
              <a:spcBef>
                <a:spcPts val="0"/>
              </a:spcBef>
              <a:spcAft>
                <a:spcPts val="0"/>
              </a:spcAft>
              <a:buClr>
                <a:srgbClr val="666666"/>
              </a:buClr>
              <a:buSzPts val="1800"/>
              <a:buFont typeface="Proxima Nova"/>
              <a:buChar char="●"/>
            </a:pPr>
            <a:r>
              <a:rPr lang="en-US" sz="1800" baseline="0" dirty="0">
                <a:solidFill>
                  <a:srgbClr val="666666"/>
                </a:solidFill>
                <a:latin typeface="Proxima Nova"/>
                <a:ea typeface="Proxima Nova"/>
                <a:cs typeface="Proxima Nova"/>
                <a:sym typeface="Proxima Nova"/>
              </a:rPr>
              <a:t>Bottlenecks can come from multiple networks</a:t>
            </a:r>
            <a:endParaRPr lang="en" sz="1800" baseline="0" dirty="0">
              <a:solidFill>
                <a:srgbClr val="666666"/>
              </a:solidFill>
              <a:latin typeface="Proxima Nova"/>
              <a:ea typeface="Proxima Nova"/>
              <a:cs typeface="Proxima Nova"/>
              <a:sym typeface="Proxima Nova"/>
            </a:endParaRPr>
          </a:p>
          <a:p>
            <a:pPr marL="457200" lvl="0" indent="-342900" algn="just" rtl="0">
              <a:lnSpc>
                <a:spcPct val="115000"/>
              </a:lnSpc>
              <a:spcBef>
                <a:spcPts val="0"/>
              </a:spcBef>
              <a:spcAft>
                <a:spcPts val="0"/>
              </a:spcAft>
              <a:buClr>
                <a:srgbClr val="666666"/>
              </a:buClr>
              <a:buSzPts val="1800"/>
              <a:buFont typeface="Proxima Nova"/>
              <a:buChar char="●"/>
            </a:pPr>
            <a:r>
              <a:rPr lang="en" sz="1800" baseline="0" dirty="0">
                <a:solidFill>
                  <a:srgbClr val="666666"/>
                </a:solidFill>
                <a:latin typeface="Proxima Nova"/>
                <a:ea typeface="Proxima Nova"/>
                <a:cs typeface="Proxima Nova"/>
                <a:sym typeface="Proxima Nova"/>
              </a:rPr>
              <a:t>Ideally, the networks collaborate but operate independently as much as possible.</a:t>
            </a:r>
          </a:p>
        </p:txBody>
      </p:sp>
    </p:spTree>
    <p:extLst>
      <p:ext uri="{BB962C8B-B14F-4D97-AF65-F5344CB8AC3E}">
        <p14:creationId xmlns:p14="http://schemas.microsoft.com/office/powerpoint/2010/main" val="3178550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9A4BC-1881-3B41-AD18-3F9F5BF09AA6}"/>
              </a:ext>
            </a:extLst>
          </p:cNvPr>
          <p:cNvSpPr>
            <a:spLocks noGrp="1"/>
          </p:cNvSpPr>
          <p:nvPr>
            <p:ph type="title"/>
          </p:nvPr>
        </p:nvSpPr>
        <p:spPr/>
        <p:txBody>
          <a:bodyPr/>
          <a:lstStyle/>
          <a:p>
            <a:r>
              <a:rPr lang="en-US" dirty="0"/>
              <a:t>Re-charter Text</a:t>
            </a:r>
          </a:p>
        </p:txBody>
      </p:sp>
      <p:sp>
        <p:nvSpPr>
          <p:cNvPr id="3" name="Content Placeholder 2">
            <a:extLst>
              <a:ext uri="{FF2B5EF4-FFF2-40B4-BE49-F238E27FC236}">
                <a16:creationId xmlns:a16="http://schemas.microsoft.com/office/drawing/2014/main" id="{CCE9E822-0A4C-1A45-8E37-70266CBF6BE1}"/>
              </a:ext>
            </a:extLst>
          </p:cNvPr>
          <p:cNvSpPr>
            <a:spLocks noGrp="1"/>
          </p:cNvSpPr>
          <p:nvPr>
            <p:ph idx="1"/>
          </p:nvPr>
        </p:nvSpPr>
        <p:spPr/>
        <p:txBody>
          <a:bodyPr/>
          <a:lstStyle/>
          <a:p>
            <a:r>
              <a:rPr lang="en-US" sz="1800" dirty="0"/>
              <a:t>“Extensions to ALTO services to support multi-domain settings. The current ALTO framework has made clear how to provide network information from a single ALTO server for a single network (administrative domain), but a deployment may consist of multiple domains and the potential information sources may not be limited to a certain domain. The working group will investigate extending the ALTO framework to (1) specify multi-ALTO-server protocol flow and usage guidelines when an ALTO service involves network paths spanning multiple domains with multiple ALTO servers, and (2) extend or introduce ALTO services allowing east-west interfaces for multiple ALTO server integration and collaboration. The specifications and extensions should use existing services whenever possible. The specifications and extensions should consider realistic complexities including incremental deployment, dynamicity, and security issues such as access control, authorization (e.g., an ALTO server provides information for a network that the server has no authorization), and privacy protection in multi-domain settings.”</a:t>
            </a:r>
          </a:p>
        </p:txBody>
      </p:sp>
    </p:spTree>
    <p:extLst>
      <p:ext uri="{BB962C8B-B14F-4D97-AF65-F5344CB8AC3E}">
        <p14:creationId xmlns:p14="http://schemas.microsoft.com/office/powerpoint/2010/main" val="4148371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6F7D9-9388-F648-999B-DE0B87FE2486}"/>
              </a:ext>
            </a:extLst>
          </p:cNvPr>
          <p:cNvSpPr>
            <a:spLocks noGrp="1"/>
          </p:cNvSpPr>
          <p:nvPr>
            <p:ph type="ctrTitle"/>
          </p:nvPr>
        </p:nvSpPr>
        <p:spPr>
          <a:xfrm>
            <a:off x="685800" y="1506379"/>
            <a:ext cx="7772400" cy="1102519"/>
          </a:xfrm>
        </p:spPr>
        <p:txBody>
          <a:bodyPr/>
          <a:lstStyle/>
          <a:p>
            <a:r>
              <a:rPr lang="en-US" dirty="0"/>
              <a:t>Details</a:t>
            </a:r>
          </a:p>
        </p:txBody>
      </p:sp>
      <p:sp>
        <p:nvSpPr>
          <p:cNvPr id="3" name="Subtitle 2">
            <a:extLst>
              <a:ext uri="{FF2B5EF4-FFF2-40B4-BE49-F238E27FC236}">
                <a16:creationId xmlns:a16="http://schemas.microsoft.com/office/drawing/2014/main" id="{1C0EF491-DDB7-CB4C-A2CB-2F3853C41C3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67818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F4A0E4-F14C-AA4F-B7D5-21AF34136904}"/>
              </a:ext>
            </a:extLst>
          </p:cNvPr>
          <p:cNvSpPr>
            <a:spLocks noGrp="1"/>
          </p:cNvSpPr>
          <p:nvPr>
            <p:ph type="title"/>
          </p:nvPr>
        </p:nvSpPr>
        <p:spPr/>
        <p:txBody>
          <a:bodyPr>
            <a:normAutofit fontScale="90000"/>
          </a:bodyPr>
          <a:lstStyle/>
          <a:p>
            <a:r>
              <a:rPr lang="en-US" sz="3000" dirty="0"/>
              <a:t>Simple Candidate Design: AMDA</a:t>
            </a:r>
          </a:p>
        </p:txBody>
      </p:sp>
      <p:sp>
        <p:nvSpPr>
          <p:cNvPr id="5" name="Content Placeholder 4">
            <a:extLst>
              <a:ext uri="{FF2B5EF4-FFF2-40B4-BE49-F238E27FC236}">
                <a16:creationId xmlns:a16="http://schemas.microsoft.com/office/drawing/2014/main" id="{F2D88C53-77B4-4044-BE49-36C473D430AB}"/>
              </a:ext>
            </a:extLst>
          </p:cNvPr>
          <p:cNvSpPr>
            <a:spLocks noGrp="1"/>
          </p:cNvSpPr>
          <p:nvPr>
            <p:ph idx="1"/>
          </p:nvPr>
        </p:nvSpPr>
        <p:spPr>
          <a:xfrm>
            <a:off x="594757" y="882946"/>
            <a:ext cx="7886700" cy="3760190"/>
          </a:xfrm>
        </p:spPr>
        <p:txBody>
          <a:bodyPr>
            <a:normAutofit fontScale="85000" lnSpcReduction="20000"/>
          </a:bodyPr>
          <a:lstStyle/>
          <a:p>
            <a:r>
              <a:rPr lang="en-US" dirty="0"/>
              <a:t>Proposal starts with a </a:t>
            </a:r>
            <a:r>
              <a:rPr lang="en-US" b="1" i="1" dirty="0">
                <a:solidFill>
                  <a:srgbClr val="C00000"/>
                </a:solidFill>
              </a:rPr>
              <a:t>simple</a:t>
            </a:r>
            <a:r>
              <a:rPr lang="en-US" dirty="0"/>
              <a:t> architecture called ALTO </a:t>
            </a:r>
            <a:r>
              <a:rPr lang="en-US" dirty="0">
                <a:solidFill>
                  <a:srgbClr val="C00000"/>
                </a:solidFill>
              </a:rPr>
              <a:t>Multi-Domain Abstractions (AMDA)</a:t>
            </a:r>
          </a:p>
          <a:p>
            <a:pPr lvl="1"/>
            <a:r>
              <a:rPr lang="en-US" dirty="0"/>
              <a:t>The path of a flow from a </a:t>
            </a:r>
            <a:r>
              <a:rPr lang="en-US" dirty="0" err="1"/>
              <a:t>src</a:t>
            </a:r>
            <a:r>
              <a:rPr lang="en-US" dirty="0"/>
              <a:t> to a </a:t>
            </a:r>
            <a:r>
              <a:rPr lang="en-US" dirty="0" err="1"/>
              <a:t>dst</a:t>
            </a:r>
            <a:r>
              <a:rPr lang="en-US" dirty="0"/>
              <a:t> consists of a sequence (</a:t>
            </a:r>
            <a:r>
              <a:rPr lang="en-US" dirty="0">
                <a:solidFill>
                  <a:srgbClr val="C00000"/>
                </a:solidFill>
              </a:rPr>
              <a:t>vector</a:t>
            </a:r>
            <a:r>
              <a:rPr lang="en-US" dirty="0"/>
              <a:t>) of </a:t>
            </a:r>
            <a:r>
              <a:rPr lang="en-US" dirty="0">
                <a:solidFill>
                  <a:srgbClr val="C00000"/>
                </a:solidFill>
              </a:rPr>
              <a:t>segments</a:t>
            </a:r>
            <a:r>
              <a:rPr lang="en-US" dirty="0"/>
              <a:t> from multiple networks</a:t>
            </a:r>
          </a:p>
          <a:p>
            <a:pPr lvl="2"/>
            <a:r>
              <a:rPr lang="en-US" dirty="0" err="1"/>
              <a:t>src</a:t>
            </a:r>
            <a:r>
              <a:rPr lang="en-US" dirty="0"/>
              <a:t> -&gt; net</a:t>
            </a:r>
            <a:r>
              <a:rPr lang="en-US" baseline="-25000" dirty="0"/>
              <a:t>1</a:t>
            </a:r>
            <a:r>
              <a:rPr lang="en-US" dirty="0"/>
              <a:t>-e -&gt; net</a:t>
            </a:r>
            <a:r>
              <a:rPr lang="en-US" baseline="-25000" dirty="0"/>
              <a:t>2</a:t>
            </a:r>
            <a:r>
              <a:rPr lang="en-US" dirty="0"/>
              <a:t>-i -&gt; … -&gt; </a:t>
            </a:r>
            <a:r>
              <a:rPr lang="en-US" dirty="0" err="1"/>
              <a:t>net</a:t>
            </a:r>
            <a:r>
              <a:rPr lang="en-US" baseline="-25000" dirty="0" err="1"/>
              <a:t>i</a:t>
            </a:r>
            <a:r>
              <a:rPr lang="en-US" dirty="0"/>
              <a:t>-e -&gt; net</a:t>
            </a:r>
            <a:r>
              <a:rPr lang="en-US" baseline="-25000" dirty="0"/>
              <a:t>i+1</a:t>
            </a:r>
            <a:r>
              <a:rPr lang="en-US" dirty="0"/>
              <a:t>-i -&gt; … -&gt; </a:t>
            </a:r>
            <a:r>
              <a:rPr lang="en-US" dirty="0" err="1"/>
              <a:t>net</a:t>
            </a:r>
            <a:r>
              <a:rPr lang="en-US" baseline="-25000" dirty="0" err="1"/>
              <a:t>n</a:t>
            </a:r>
            <a:r>
              <a:rPr lang="en-US" dirty="0"/>
              <a:t>-e -&gt; </a:t>
            </a:r>
            <a:r>
              <a:rPr lang="en-US" dirty="0" err="1"/>
              <a:t>dst</a:t>
            </a:r>
            <a:endParaRPr lang="en-US" dirty="0"/>
          </a:p>
          <a:p>
            <a:pPr lvl="1"/>
            <a:endParaRPr lang="en-US" dirty="0"/>
          </a:p>
          <a:p>
            <a:pPr lvl="1"/>
            <a:endParaRPr lang="en-US" dirty="0"/>
          </a:p>
          <a:p>
            <a:pPr marL="342900" lvl="1" indent="0">
              <a:buNone/>
            </a:pPr>
            <a:br>
              <a:rPr lang="en-US" dirty="0"/>
            </a:br>
            <a:endParaRPr lang="en-US" dirty="0"/>
          </a:p>
          <a:p>
            <a:pPr lvl="1"/>
            <a:r>
              <a:rPr lang="en-US" dirty="0"/>
              <a:t>The cost of a path is a vector corresponding to the vector of </a:t>
            </a:r>
            <a:r>
              <a:rPr lang="en-US" dirty="0">
                <a:solidFill>
                  <a:srgbClr val="C00000"/>
                </a:solidFill>
              </a:rPr>
              <a:t>segments</a:t>
            </a:r>
            <a:br>
              <a:rPr lang="en-US" dirty="0">
                <a:solidFill>
                  <a:srgbClr val="C00000"/>
                </a:solidFill>
              </a:rPr>
            </a:br>
            <a:endParaRPr lang="en-US" dirty="0">
              <a:solidFill>
                <a:srgbClr val="C00000"/>
              </a:solidFill>
            </a:endParaRPr>
          </a:p>
          <a:p>
            <a:pPr lvl="1"/>
            <a:r>
              <a:rPr lang="en-US" dirty="0"/>
              <a:t>The paths of a set of flows form a </a:t>
            </a:r>
            <a:r>
              <a:rPr lang="en-US" dirty="0">
                <a:solidFill>
                  <a:srgbClr val="C00000"/>
                </a:solidFill>
              </a:rPr>
              <a:t>flow graph</a:t>
            </a:r>
          </a:p>
          <a:p>
            <a:pPr lvl="2"/>
            <a:r>
              <a:rPr lang="en-US" dirty="0"/>
              <a:t>Constructed by merging shared egress or ingress nodes of the segments</a:t>
            </a:r>
          </a:p>
        </p:txBody>
      </p:sp>
      <p:sp>
        <p:nvSpPr>
          <p:cNvPr id="6" name="Oval 5">
            <a:extLst>
              <a:ext uri="{FF2B5EF4-FFF2-40B4-BE49-F238E27FC236}">
                <a16:creationId xmlns:a16="http://schemas.microsoft.com/office/drawing/2014/main" id="{66B6DD58-49A6-F84C-943A-EEC5CE3D5C2A}"/>
              </a:ext>
            </a:extLst>
          </p:cNvPr>
          <p:cNvSpPr/>
          <p:nvPr/>
        </p:nvSpPr>
        <p:spPr>
          <a:xfrm>
            <a:off x="2097853" y="2625439"/>
            <a:ext cx="1041400" cy="4656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extBox 6">
            <a:extLst>
              <a:ext uri="{FF2B5EF4-FFF2-40B4-BE49-F238E27FC236}">
                <a16:creationId xmlns:a16="http://schemas.microsoft.com/office/drawing/2014/main" id="{3C3BC577-7E62-6A4D-A8EF-EB970818CE22}"/>
              </a:ext>
            </a:extLst>
          </p:cNvPr>
          <p:cNvSpPr txBox="1"/>
          <p:nvPr/>
        </p:nvSpPr>
        <p:spPr>
          <a:xfrm>
            <a:off x="1527090" y="2673964"/>
            <a:ext cx="389850" cy="276999"/>
          </a:xfrm>
          <a:prstGeom prst="rect">
            <a:avLst/>
          </a:prstGeom>
          <a:noFill/>
        </p:spPr>
        <p:txBody>
          <a:bodyPr wrap="none" rtlCol="0">
            <a:spAutoFit/>
          </a:bodyPr>
          <a:lstStyle/>
          <a:p>
            <a:r>
              <a:rPr lang="en-US" sz="1800" dirty="0" err="1"/>
              <a:t>src</a:t>
            </a:r>
            <a:endParaRPr lang="en-US" sz="1800" dirty="0"/>
          </a:p>
        </p:txBody>
      </p:sp>
      <p:sp>
        <p:nvSpPr>
          <p:cNvPr id="8" name="Oval 7">
            <a:extLst>
              <a:ext uri="{FF2B5EF4-FFF2-40B4-BE49-F238E27FC236}">
                <a16:creationId xmlns:a16="http://schemas.microsoft.com/office/drawing/2014/main" id="{FDA01D7C-6549-0B42-9D04-2C4F870EE17B}"/>
              </a:ext>
            </a:extLst>
          </p:cNvPr>
          <p:cNvSpPr/>
          <p:nvPr/>
        </p:nvSpPr>
        <p:spPr>
          <a:xfrm>
            <a:off x="2825987" y="2777838"/>
            <a:ext cx="177800" cy="1385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Oval 8">
            <a:extLst>
              <a:ext uri="{FF2B5EF4-FFF2-40B4-BE49-F238E27FC236}">
                <a16:creationId xmlns:a16="http://schemas.microsoft.com/office/drawing/2014/main" id="{B4B1FBD2-B577-F843-9FC2-D090A3920BB0}"/>
              </a:ext>
            </a:extLst>
          </p:cNvPr>
          <p:cNvSpPr/>
          <p:nvPr/>
        </p:nvSpPr>
        <p:spPr>
          <a:xfrm>
            <a:off x="3346686" y="2625439"/>
            <a:ext cx="1041400" cy="4656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Oval 9">
            <a:extLst>
              <a:ext uri="{FF2B5EF4-FFF2-40B4-BE49-F238E27FC236}">
                <a16:creationId xmlns:a16="http://schemas.microsoft.com/office/drawing/2014/main" id="{F322DC75-9EEC-714F-98FF-866619672DAC}"/>
              </a:ext>
            </a:extLst>
          </p:cNvPr>
          <p:cNvSpPr/>
          <p:nvPr/>
        </p:nvSpPr>
        <p:spPr>
          <a:xfrm>
            <a:off x="3462800" y="2783283"/>
            <a:ext cx="177800" cy="1385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Oval 12">
            <a:extLst>
              <a:ext uri="{FF2B5EF4-FFF2-40B4-BE49-F238E27FC236}">
                <a16:creationId xmlns:a16="http://schemas.microsoft.com/office/drawing/2014/main" id="{8626331F-933A-2A41-AA52-7F5B36AAF586}"/>
              </a:ext>
            </a:extLst>
          </p:cNvPr>
          <p:cNvSpPr/>
          <p:nvPr/>
        </p:nvSpPr>
        <p:spPr>
          <a:xfrm>
            <a:off x="5972411" y="2630890"/>
            <a:ext cx="1041400" cy="4656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Oval 13">
            <a:extLst>
              <a:ext uri="{FF2B5EF4-FFF2-40B4-BE49-F238E27FC236}">
                <a16:creationId xmlns:a16="http://schemas.microsoft.com/office/drawing/2014/main" id="{DA9900CF-454E-4740-BD68-C4F4BBEAB1F5}"/>
              </a:ext>
            </a:extLst>
          </p:cNvPr>
          <p:cNvSpPr/>
          <p:nvPr/>
        </p:nvSpPr>
        <p:spPr>
          <a:xfrm>
            <a:off x="6733957" y="2777838"/>
            <a:ext cx="177800" cy="1385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TextBox 14">
            <a:extLst>
              <a:ext uri="{FF2B5EF4-FFF2-40B4-BE49-F238E27FC236}">
                <a16:creationId xmlns:a16="http://schemas.microsoft.com/office/drawing/2014/main" id="{CD956D56-6A71-FF48-94D0-6E066DC0B551}"/>
              </a:ext>
            </a:extLst>
          </p:cNvPr>
          <p:cNvSpPr txBox="1"/>
          <p:nvPr/>
        </p:nvSpPr>
        <p:spPr>
          <a:xfrm>
            <a:off x="7190463" y="2690141"/>
            <a:ext cx="389850" cy="276999"/>
          </a:xfrm>
          <a:prstGeom prst="rect">
            <a:avLst/>
          </a:prstGeom>
          <a:noFill/>
        </p:spPr>
        <p:txBody>
          <a:bodyPr wrap="none" rtlCol="0">
            <a:spAutoFit/>
          </a:bodyPr>
          <a:lstStyle/>
          <a:p>
            <a:r>
              <a:rPr lang="en-US" sz="1800" dirty="0" err="1"/>
              <a:t>dst</a:t>
            </a:r>
            <a:endParaRPr lang="en-US" sz="1800" dirty="0"/>
          </a:p>
        </p:txBody>
      </p:sp>
      <p:sp>
        <p:nvSpPr>
          <p:cNvPr id="2" name="Rectangle 1">
            <a:extLst>
              <a:ext uri="{FF2B5EF4-FFF2-40B4-BE49-F238E27FC236}">
                <a16:creationId xmlns:a16="http://schemas.microsoft.com/office/drawing/2014/main" id="{A5C940BF-1C1E-474A-A127-44BF9AFD208C}"/>
              </a:ext>
            </a:extLst>
          </p:cNvPr>
          <p:cNvSpPr/>
          <p:nvPr/>
        </p:nvSpPr>
        <p:spPr>
          <a:xfrm>
            <a:off x="2649982" y="2348440"/>
            <a:ext cx="619080" cy="276999"/>
          </a:xfrm>
          <a:prstGeom prst="rect">
            <a:avLst/>
          </a:prstGeom>
        </p:spPr>
        <p:txBody>
          <a:bodyPr wrap="none">
            <a:spAutoFit/>
          </a:bodyPr>
          <a:lstStyle/>
          <a:p>
            <a:r>
              <a:rPr lang="en-US" sz="1800" dirty="0"/>
              <a:t>net1-e</a:t>
            </a:r>
          </a:p>
        </p:txBody>
      </p:sp>
      <p:cxnSp>
        <p:nvCxnSpPr>
          <p:cNvPr id="11" name="Straight Arrow Connector 10">
            <a:extLst>
              <a:ext uri="{FF2B5EF4-FFF2-40B4-BE49-F238E27FC236}">
                <a16:creationId xmlns:a16="http://schemas.microsoft.com/office/drawing/2014/main" id="{238D7757-68B4-5342-ADCB-AA0CED65896A}"/>
              </a:ext>
            </a:extLst>
          </p:cNvPr>
          <p:cNvCxnSpPr>
            <a:endCxn id="6" idx="2"/>
          </p:cNvCxnSpPr>
          <p:nvPr/>
        </p:nvCxnSpPr>
        <p:spPr>
          <a:xfrm>
            <a:off x="1877856" y="2828640"/>
            <a:ext cx="219996" cy="29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AF04DBF-DE57-2A45-B9F6-7FF29C2E74C3}"/>
              </a:ext>
            </a:extLst>
          </p:cNvPr>
          <p:cNvCxnSpPr>
            <a:stCxn id="8" idx="6"/>
          </p:cNvCxnSpPr>
          <p:nvPr/>
        </p:nvCxnSpPr>
        <p:spPr>
          <a:xfrm>
            <a:off x="3003786" y="2847088"/>
            <a:ext cx="472193" cy="11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A0D96039-5174-F141-81C0-17E271863205}"/>
              </a:ext>
            </a:extLst>
          </p:cNvPr>
          <p:cNvSpPr/>
          <p:nvPr/>
        </p:nvSpPr>
        <p:spPr>
          <a:xfrm>
            <a:off x="3293716" y="2342627"/>
            <a:ext cx="567784" cy="276999"/>
          </a:xfrm>
          <a:prstGeom prst="rect">
            <a:avLst/>
          </a:prstGeom>
        </p:spPr>
        <p:txBody>
          <a:bodyPr wrap="none">
            <a:spAutoFit/>
          </a:bodyPr>
          <a:lstStyle/>
          <a:p>
            <a:r>
              <a:rPr lang="en-US" sz="1800" dirty="0"/>
              <a:t>net2-i</a:t>
            </a:r>
          </a:p>
        </p:txBody>
      </p:sp>
      <p:sp>
        <p:nvSpPr>
          <p:cNvPr id="17" name="Rectangle 16">
            <a:extLst>
              <a:ext uri="{FF2B5EF4-FFF2-40B4-BE49-F238E27FC236}">
                <a16:creationId xmlns:a16="http://schemas.microsoft.com/office/drawing/2014/main" id="{4F43091C-95D5-AB4E-84C5-F9F2A53D9C85}"/>
              </a:ext>
            </a:extLst>
          </p:cNvPr>
          <p:cNvSpPr/>
          <p:nvPr/>
        </p:nvSpPr>
        <p:spPr>
          <a:xfrm>
            <a:off x="6588597" y="2320621"/>
            <a:ext cx="619080" cy="276999"/>
          </a:xfrm>
          <a:prstGeom prst="rect">
            <a:avLst/>
          </a:prstGeom>
        </p:spPr>
        <p:txBody>
          <a:bodyPr wrap="none">
            <a:spAutoFit/>
          </a:bodyPr>
          <a:lstStyle/>
          <a:p>
            <a:r>
              <a:rPr lang="en-US" sz="1800" dirty="0" err="1"/>
              <a:t>netn</a:t>
            </a:r>
            <a:r>
              <a:rPr lang="en-US" sz="1800" dirty="0"/>
              <a:t>-e</a:t>
            </a:r>
          </a:p>
        </p:txBody>
      </p:sp>
      <p:cxnSp>
        <p:nvCxnSpPr>
          <p:cNvPr id="18" name="Straight Arrow Connector 17">
            <a:extLst>
              <a:ext uri="{FF2B5EF4-FFF2-40B4-BE49-F238E27FC236}">
                <a16:creationId xmlns:a16="http://schemas.microsoft.com/office/drawing/2014/main" id="{44ACF4E2-8D88-174A-9774-E4E110F2D914}"/>
              </a:ext>
            </a:extLst>
          </p:cNvPr>
          <p:cNvCxnSpPr/>
          <p:nvPr/>
        </p:nvCxnSpPr>
        <p:spPr>
          <a:xfrm>
            <a:off x="7013811" y="2822900"/>
            <a:ext cx="219996" cy="29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3786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C1F9F-921A-6644-A909-8791D865CEFB}"/>
              </a:ext>
            </a:extLst>
          </p:cNvPr>
          <p:cNvSpPr>
            <a:spLocks noGrp="1"/>
          </p:cNvSpPr>
          <p:nvPr>
            <p:ph type="title"/>
          </p:nvPr>
        </p:nvSpPr>
        <p:spPr>
          <a:xfrm>
            <a:off x="256874" y="284928"/>
            <a:ext cx="8562466" cy="514350"/>
          </a:xfrm>
        </p:spPr>
        <p:txBody>
          <a:bodyPr>
            <a:normAutofit/>
          </a:bodyPr>
          <a:lstStyle/>
          <a:p>
            <a:r>
              <a:rPr lang="en-US" sz="2700" dirty="0"/>
              <a:t>ALTO Extensions to Realize AMDA</a:t>
            </a:r>
          </a:p>
        </p:txBody>
      </p:sp>
      <p:sp>
        <p:nvSpPr>
          <p:cNvPr id="3" name="Content Placeholder 2">
            <a:extLst>
              <a:ext uri="{FF2B5EF4-FFF2-40B4-BE49-F238E27FC236}">
                <a16:creationId xmlns:a16="http://schemas.microsoft.com/office/drawing/2014/main" id="{354244B9-8D39-834F-B71E-1A67D978C854}"/>
              </a:ext>
            </a:extLst>
          </p:cNvPr>
          <p:cNvSpPr>
            <a:spLocks noGrp="1"/>
          </p:cNvSpPr>
          <p:nvPr>
            <p:ph idx="1"/>
          </p:nvPr>
        </p:nvSpPr>
        <p:spPr>
          <a:xfrm>
            <a:off x="691713" y="1064419"/>
            <a:ext cx="7886700" cy="3529353"/>
          </a:xfrm>
        </p:spPr>
        <p:txBody>
          <a:bodyPr>
            <a:normAutofit fontScale="85000" lnSpcReduction="20000"/>
          </a:bodyPr>
          <a:lstStyle/>
          <a:p>
            <a:r>
              <a:rPr lang="en-US" dirty="0"/>
              <a:t>Ext 1: Segment discovery</a:t>
            </a:r>
          </a:p>
          <a:p>
            <a:pPr lvl="1"/>
            <a:r>
              <a:rPr lang="en-US" dirty="0"/>
              <a:t>&lt;flow, </a:t>
            </a:r>
            <a:r>
              <a:rPr lang="en-US" dirty="0" err="1"/>
              <a:t>netid:ingress</a:t>
            </a:r>
            <a:r>
              <a:rPr lang="en-US" dirty="0"/>
              <a:t>&gt; </a:t>
            </a:r>
            <a:br>
              <a:rPr lang="en-US" dirty="0"/>
            </a:br>
            <a:r>
              <a:rPr lang="en-US" dirty="0"/>
              <a:t>-&gt; </a:t>
            </a:r>
            <a:br>
              <a:rPr lang="en-US" dirty="0"/>
            </a:br>
            <a:r>
              <a:rPr lang="en-US" dirty="0"/>
              <a:t>&lt;</a:t>
            </a:r>
            <a:r>
              <a:rPr lang="en-US" dirty="0" err="1"/>
              <a:t>netid:egress</a:t>
            </a:r>
            <a:r>
              <a:rPr lang="en-US" dirty="0"/>
              <a:t>, </a:t>
            </a:r>
            <a:r>
              <a:rPr lang="en-US" dirty="0" err="1"/>
              <a:t>netid:next-ingress</a:t>
            </a:r>
            <a:r>
              <a:rPr lang="en-US" dirty="0"/>
              <a:t>; [Sebastian proposal: next-alto-server-</a:t>
            </a:r>
            <a:r>
              <a:rPr lang="en-US" dirty="0" err="1"/>
              <a:t>uri</a:t>
            </a:r>
            <a:r>
              <a:rPr lang="en-US" dirty="0"/>
              <a:t>; handle blackhole…]&gt;</a:t>
            </a:r>
          </a:p>
          <a:p>
            <a:pPr lvl="1"/>
            <a:endParaRPr lang="en-US" dirty="0"/>
          </a:p>
          <a:p>
            <a:r>
              <a:rPr lang="en-US" dirty="0"/>
              <a:t>Ext 2: Path cost discovery (extend ECS/cost map service, …)</a:t>
            </a:r>
          </a:p>
          <a:p>
            <a:pPr lvl="1"/>
            <a:r>
              <a:rPr lang="en-US" dirty="0"/>
              <a:t>&lt;segment-set, metric&gt; -&gt; &lt;cost/metric&gt;</a:t>
            </a:r>
          </a:p>
          <a:p>
            <a:pPr lvl="1"/>
            <a:endParaRPr lang="en-US" dirty="0"/>
          </a:p>
          <a:p>
            <a:r>
              <a:rPr lang="en-US" dirty="0"/>
              <a:t>Operation models for extensions [mechanisms, not policies]</a:t>
            </a:r>
          </a:p>
          <a:p>
            <a:pPr lvl="1"/>
            <a:r>
              <a:rPr lang="en-US" dirty="0"/>
              <a:t>iterative (client aggregation)</a:t>
            </a:r>
          </a:p>
          <a:p>
            <a:pPr lvl="1"/>
            <a:r>
              <a:rPr lang="en-US" dirty="0"/>
              <a:t>recursive (network helped aggregation)</a:t>
            </a:r>
          </a:p>
          <a:p>
            <a:pPr lvl="1"/>
            <a:r>
              <a:rPr lang="en-US" dirty="0"/>
              <a:t>hybrid</a:t>
            </a:r>
          </a:p>
        </p:txBody>
      </p:sp>
    </p:spTree>
    <p:extLst>
      <p:ext uri="{BB962C8B-B14F-4D97-AF65-F5344CB8AC3E}">
        <p14:creationId xmlns:p14="http://schemas.microsoft.com/office/powerpoint/2010/main" val="2071400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20BD7-8489-814D-959B-6517969F65B9}"/>
              </a:ext>
            </a:extLst>
          </p:cNvPr>
          <p:cNvSpPr>
            <a:spLocks noGrp="1"/>
          </p:cNvSpPr>
          <p:nvPr>
            <p:ph type="title"/>
          </p:nvPr>
        </p:nvSpPr>
        <p:spPr/>
        <p:txBody>
          <a:bodyPr/>
          <a:lstStyle/>
          <a:p>
            <a:r>
              <a:rPr lang="en-US" dirty="0"/>
              <a:t>Some Technical Details</a:t>
            </a:r>
          </a:p>
        </p:txBody>
      </p:sp>
      <p:sp>
        <p:nvSpPr>
          <p:cNvPr id="3" name="Content Placeholder 2">
            <a:extLst>
              <a:ext uri="{FF2B5EF4-FFF2-40B4-BE49-F238E27FC236}">
                <a16:creationId xmlns:a16="http://schemas.microsoft.com/office/drawing/2014/main" id="{02A42432-D766-F74A-91F1-6F2DD9C4A334}"/>
              </a:ext>
            </a:extLst>
          </p:cNvPr>
          <p:cNvSpPr>
            <a:spLocks noGrp="1"/>
          </p:cNvSpPr>
          <p:nvPr>
            <p:ph idx="1"/>
          </p:nvPr>
        </p:nvSpPr>
        <p:spPr>
          <a:xfrm>
            <a:off x="109776" y="578561"/>
            <a:ext cx="8856662" cy="4000500"/>
          </a:xfrm>
        </p:spPr>
        <p:txBody>
          <a:bodyPr/>
          <a:lstStyle/>
          <a:p>
            <a:r>
              <a:rPr lang="en-US" dirty="0"/>
              <a:t>A vector of path cost may no longer define a total order; define guidelines to applications on how to utilize partial ordering, and the consequences (i.e., operations considerations)</a:t>
            </a:r>
          </a:p>
          <a:p>
            <a:pPr lvl="1"/>
            <a:r>
              <a:rPr lang="en-US" dirty="0"/>
              <a:t>Leverage SIGCOMM’20 multi-criteria routing design</a:t>
            </a:r>
          </a:p>
          <a:p>
            <a:r>
              <a:rPr lang="en-US" dirty="0"/>
              <a:t>Incremental deployment: the chaining of domains may be broken due to incremental deployment (e.g., domain sequence is S -&gt; A -&gt; B -&gt; C -&gt; D, but C does not provide ALTO server)</a:t>
            </a:r>
          </a:p>
          <a:p>
            <a:pPr lvl="1"/>
            <a:r>
              <a:rPr lang="en-US" dirty="0"/>
              <a:t>Need to fix broken chains (e.g., proxy server based on BGP observation)</a:t>
            </a:r>
          </a:p>
          <a:p>
            <a:pPr lvl="1"/>
            <a:r>
              <a:rPr lang="en-US" dirty="0"/>
              <a:t>Need to discuss incentive for missing networks to deploy</a:t>
            </a:r>
          </a:p>
          <a:p>
            <a:r>
              <a:rPr lang="en-US" dirty="0"/>
              <a:t>To handle the prediction use case, need networks to exchange model parameters --- define an ALTO east-west interface</a:t>
            </a:r>
          </a:p>
        </p:txBody>
      </p:sp>
    </p:spTree>
    <p:extLst>
      <p:ext uri="{BB962C8B-B14F-4D97-AF65-F5344CB8AC3E}">
        <p14:creationId xmlns:p14="http://schemas.microsoft.com/office/powerpoint/2010/main" val="1521495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0"/>
          <p:cNvSpPr txBox="1">
            <a:spLocks noGrp="1"/>
          </p:cNvSpPr>
          <p:nvPr>
            <p:ph type="title"/>
          </p:nvPr>
        </p:nvSpPr>
        <p:spPr>
          <a:xfrm>
            <a:off x="628650" y="104564"/>
            <a:ext cx="7886700" cy="9942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3300"/>
              <a:buFont typeface="Calibri"/>
              <a:buNone/>
            </a:pPr>
            <a:r>
              <a:rPr lang="en" sz="2400" dirty="0"/>
              <a:t>(R)PV: Mathematical Programming as Abstraction Representation</a:t>
            </a:r>
            <a:endParaRPr sz="2400" dirty="0"/>
          </a:p>
        </p:txBody>
      </p:sp>
      <p:pic>
        <p:nvPicPr>
          <p:cNvPr id="357" name="Google Shape;357;p40"/>
          <p:cNvPicPr preferRelativeResize="0"/>
          <p:nvPr/>
        </p:nvPicPr>
        <p:blipFill rotWithShape="1">
          <a:blip r:embed="rId3">
            <a:alphaModFix/>
          </a:blip>
          <a:srcRect/>
          <a:stretch/>
        </p:blipFill>
        <p:spPr>
          <a:xfrm>
            <a:off x="542925" y="1894519"/>
            <a:ext cx="4114801" cy="1571625"/>
          </a:xfrm>
          <a:prstGeom prst="rect">
            <a:avLst/>
          </a:prstGeom>
          <a:noFill/>
          <a:ln>
            <a:noFill/>
          </a:ln>
        </p:spPr>
      </p:pic>
      <p:pic>
        <p:nvPicPr>
          <p:cNvPr id="358" name="Google Shape;358;p40"/>
          <p:cNvPicPr preferRelativeResize="0"/>
          <p:nvPr/>
        </p:nvPicPr>
        <p:blipFill rotWithShape="1">
          <a:blip r:embed="rId4">
            <a:alphaModFix/>
          </a:blip>
          <a:srcRect/>
          <a:stretch/>
        </p:blipFill>
        <p:spPr>
          <a:xfrm>
            <a:off x="5104342" y="1701866"/>
            <a:ext cx="3623732" cy="737689"/>
          </a:xfrm>
          <a:prstGeom prst="rect">
            <a:avLst/>
          </a:prstGeom>
          <a:noFill/>
          <a:ln>
            <a:noFill/>
          </a:ln>
        </p:spPr>
      </p:pic>
      <p:grpSp>
        <p:nvGrpSpPr>
          <p:cNvPr id="359" name="Google Shape;359;p40"/>
          <p:cNvGrpSpPr/>
          <p:nvPr/>
        </p:nvGrpSpPr>
        <p:grpSpPr>
          <a:xfrm>
            <a:off x="5909597" y="2506475"/>
            <a:ext cx="1843343" cy="1219633"/>
            <a:chOff x="6092397" y="3745862"/>
            <a:chExt cx="3089747" cy="2390969"/>
          </a:xfrm>
        </p:grpSpPr>
        <p:grpSp>
          <p:nvGrpSpPr>
            <p:cNvPr id="360" name="Google Shape;360;p40"/>
            <p:cNvGrpSpPr/>
            <p:nvPr/>
          </p:nvGrpSpPr>
          <p:grpSpPr>
            <a:xfrm>
              <a:off x="6092397" y="3745862"/>
              <a:ext cx="3089747" cy="2390969"/>
              <a:chOff x="1711173" y="4143912"/>
              <a:chExt cx="3546135" cy="2629461"/>
            </a:xfrm>
          </p:grpSpPr>
          <p:cxnSp>
            <p:nvCxnSpPr>
              <p:cNvPr id="361" name="Google Shape;361;p40"/>
              <p:cNvCxnSpPr/>
              <p:nvPr/>
            </p:nvCxnSpPr>
            <p:spPr>
              <a:xfrm rot="10800000" flipH="1">
                <a:off x="2504752" y="6197510"/>
                <a:ext cx="2252700" cy="5400"/>
              </a:xfrm>
              <a:prstGeom prst="straightConnector1">
                <a:avLst/>
              </a:prstGeom>
              <a:solidFill>
                <a:schemeClr val="accent1"/>
              </a:solidFill>
              <a:ln w="9525" cap="flat" cmpd="sng">
                <a:solidFill>
                  <a:schemeClr val="dk1"/>
                </a:solidFill>
                <a:prstDash val="solid"/>
                <a:round/>
                <a:headEnd type="none" w="sm" len="sm"/>
                <a:tailEnd type="triangle" w="med" len="med"/>
              </a:ln>
            </p:spPr>
          </p:cxnSp>
          <p:cxnSp>
            <p:nvCxnSpPr>
              <p:cNvPr id="362" name="Google Shape;362;p40"/>
              <p:cNvCxnSpPr/>
              <p:nvPr/>
            </p:nvCxnSpPr>
            <p:spPr>
              <a:xfrm rot="10800000">
                <a:off x="2519328" y="4224154"/>
                <a:ext cx="0" cy="1992000"/>
              </a:xfrm>
              <a:prstGeom prst="straightConnector1">
                <a:avLst/>
              </a:prstGeom>
              <a:solidFill>
                <a:schemeClr val="accent1"/>
              </a:solidFill>
              <a:ln w="9525" cap="flat" cmpd="sng">
                <a:solidFill>
                  <a:schemeClr val="dk1"/>
                </a:solidFill>
                <a:prstDash val="solid"/>
                <a:round/>
                <a:headEnd type="none" w="sm" len="sm"/>
                <a:tailEnd type="triangle" w="med" len="med"/>
              </a:ln>
            </p:spPr>
          </p:cxnSp>
          <p:sp>
            <p:nvSpPr>
              <p:cNvPr id="363" name="Google Shape;363;p40"/>
              <p:cNvSpPr/>
              <p:nvPr/>
            </p:nvSpPr>
            <p:spPr>
              <a:xfrm>
                <a:off x="2551741" y="4143912"/>
                <a:ext cx="883800" cy="846000"/>
              </a:xfrm>
              <a:prstGeom prst="rect">
                <a:avLst/>
              </a:prstGeom>
              <a:blipFill rotWithShape="1">
                <a:blip r:embed="rId5">
                  <a:alphaModFix/>
                </a:blip>
                <a:stretch>
                  <a:fillRect/>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a:latin typeface="Calibri"/>
                    <a:ea typeface="Calibri"/>
                    <a:cs typeface="Calibri"/>
                    <a:sym typeface="Calibri"/>
                  </a:rPr>
                  <a:t> </a:t>
                </a:r>
                <a:endParaRPr sz="1100"/>
              </a:p>
            </p:txBody>
          </p:sp>
          <p:sp>
            <p:nvSpPr>
              <p:cNvPr id="364" name="Google Shape;364;p40"/>
              <p:cNvSpPr/>
              <p:nvPr/>
            </p:nvSpPr>
            <p:spPr>
              <a:xfrm>
                <a:off x="1711173" y="4411367"/>
                <a:ext cx="849300" cy="5970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a:solidFill>
                      <a:schemeClr val="dk1"/>
                    </a:solidFill>
                    <a:latin typeface="Calibri"/>
                    <a:ea typeface="Calibri"/>
                    <a:cs typeface="Calibri"/>
                    <a:sym typeface="Calibri"/>
                  </a:rPr>
                  <a:t>100 </a:t>
                </a:r>
                <a:endParaRPr sz="1400">
                  <a:solidFill>
                    <a:schemeClr val="dk1"/>
                  </a:solidFill>
                  <a:latin typeface="Calibri"/>
                  <a:ea typeface="Calibri"/>
                  <a:cs typeface="Calibri"/>
                  <a:sym typeface="Calibri"/>
                </a:endParaRPr>
              </a:p>
            </p:txBody>
          </p:sp>
          <p:sp>
            <p:nvSpPr>
              <p:cNvPr id="365" name="Google Shape;365;p40"/>
              <p:cNvSpPr/>
              <p:nvPr/>
            </p:nvSpPr>
            <p:spPr>
              <a:xfrm>
                <a:off x="2530629" y="4811179"/>
                <a:ext cx="1427400" cy="1367700"/>
              </a:xfrm>
              <a:prstGeom prst="rtTriangle">
                <a:avLst/>
              </a:prstGeom>
              <a:solidFill>
                <a:schemeClr val="accent1"/>
              </a:solidFill>
              <a:ln w="9525" cap="flat" cmpd="sng">
                <a:solidFill>
                  <a:schemeClr val="dk1"/>
                </a:solidFill>
                <a:prstDash val="solid"/>
                <a:round/>
                <a:headEnd type="none" w="sm" len="sm"/>
                <a:tailEnd type="none" w="sm" len="sm"/>
              </a:ln>
            </p:spPr>
            <p:txBody>
              <a:bodyPr spcFirstLastPara="1" wrap="square" lIns="51425" tIns="25700" rIns="51425" bIns="25700" anchor="t" anchorCtr="0">
                <a:noAutofit/>
              </a:bodyPr>
              <a:lstStyle/>
              <a:p>
                <a:pPr marL="0" marR="0" lvl="0" indent="0" algn="l" rtl="0">
                  <a:spcBef>
                    <a:spcPts val="0"/>
                  </a:spcBef>
                  <a:spcAft>
                    <a:spcPts val="0"/>
                  </a:spcAft>
                  <a:buNone/>
                </a:pPr>
                <a:endParaRPr sz="2700" baseline="-25000">
                  <a:solidFill>
                    <a:schemeClr val="dk1"/>
                  </a:solidFill>
                  <a:latin typeface="Arial"/>
                  <a:ea typeface="Arial"/>
                  <a:cs typeface="Arial"/>
                  <a:sym typeface="Arial"/>
                </a:endParaRPr>
              </a:p>
            </p:txBody>
          </p:sp>
          <p:sp>
            <p:nvSpPr>
              <p:cNvPr id="366" name="Google Shape;366;p40"/>
              <p:cNvSpPr/>
              <p:nvPr/>
            </p:nvSpPr>
            <p:spPr>
              <a:xfrm>
                <a:off x="4408008" y="6176373"/>
                <a:ext cx="849300" cy="5970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a:solidFill>
                      <a:schemeClr val="dk1"/>
                    </a:solidFill>
                    <a:latin typeface="Calibri"/>
                    <a:ea typeface="Calibri"/>
                    <a:cs typeface="Calibri"/>
                    <a:sym typeface="Calibri"/>
                  </a:rPr>
                  <a:t>100 </a:t>
                </a:r>
                <a:endParaRPr sz="1400">
                  <a:solidFill>
                    <a:schemeClr val="dk1"/>
                  </a:solidFill>
                  <a:latin typeface="Calibri"/>
                  <a:ea typeface="Calibri"/>
                  <a:cs typeface="Calibri"/>
                  <a:sym typeface="Calibri"/>
                </a:endParaRPr>
              </a:p>
            </p:txBody>
          </p:sp>
        </p:grpSp>
        <p:sp>
          <p:nvSpPr>
            <p:cNvPr id="367" name="Google Shape;367;p40"/>
            <p:cNvSpPr/>
            <p:nvPr/>
          </p:nvSpPr>
          <p:spPr>
            <a:xfrm>
              <a:off x="7971985" y="4994010"/>
              <a:ext cx="780300" cy="769200"/>
            </a:xfrm>
            <a:prstGeom prst="rect">
              <a:avLst/>
            </a:prstGeom>
            <a:blipFill rotWithShape="1">
              <a:blip r:embed="rId6">
                <a:alphaModFix/>
              </a:blip>
              <a:stretch>
                <a:fillRect/>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a:latin typeface="Calibri"/>
                  <a:ea typeface="Calibri"/>
                  <a:cs typeface="Calibri"/>
                  <a:sym typeface="Calibri"/>
                </a:rPr>
                <a:t> </a:t>
              </a:r>
              <a:endParaRPr sz="1100"/>
            </a:p>
          </p:txBody>
        </p:sp>
      </p:grpSp>
      <p:cxnSp>
        <p:nvCxnSpPr>
          <p:cNvPr id="368" name="Google Shape;368;p40"/>
          <p:cNvCxnSpPr/>
          <p:nvPr/>
        </p:nvCxnSpPr>
        <p:spPr>
          <a:xfrm>
            <a:off x="5104390" y="1813014"/>
            <a:ext cx="3536700" cy="0"/>
          </a:xfrm>
          <a:prstGeom prst="straightConnector1">
            <a:avLst/>
          </a:prstGeom>
          <a:noFill/>
          <a:ln w="25400" cap="flat" cmpd="sng">
            <a:solidFill>
              <a:srgbClr val="FF0000"/>
            </a:solidFill>
            <a:prstDash val="solid"/>
            <a:miter lim="800000"/>
            <a:headEnd type="none" w="sm" len="sm"/>
            <a:tailEnd type="none" w="sm" len="sm"/>
          </a:ln>
        </p:spPr>
      </p:cxnSp>
      <p:cxnSp>
        <p:nvCxnSpPr>
          <p:cNvPr id="369" name="Google Shape;369;p40"/>
          <p:cNvCxnSpPr/>
          <p:nvPr/>
        </p:nvCxnSpPr>
        <p:spPr>
          <a:xfrm>
            <a:off x="5104390" y="2064474"/>
            <a:ext cx="3536700" cy="0"/>
          </a:xfrm>
          <a:prstGeom prst="straightConnector1">
            <a:avLst/>
          </a:prstGeom>
          <a:noFill/>
          <a:ln w="25400" cap="flat" cmpd="sng">
            <a:solidFill>
              <a:srgbClr val="FF0000"/>
            </a:solidFill>
            <a:prstDash val="solid"/>
            <a:miter lim="800000"/>
            <a:headEnd type="none" w="sm" len="sm"/>
            <a:tailEnd type="none" w="sm" len="sm"/>
          </a:ln>
        </p:spPr>
      </p:cxnSp>
      <p:sp>
        <p:nvSpPr>
          <p:cNvPr id="370" name="Google Shape;370;p40"/>
          <p:cNvSpPr txBox="1"/>
          <p:nvPr/>
        </p:nvSpPr>
        <p:spPr>
          <a:xfrm>
            <a:off x="187125" y="3627488"/>
            <a:ext cx="8745600" cy="1077300"/>
          </a:xfrm>
          <a:prstGeom prst="rect">
            <a:avLst/>
          </a:prstGeom>
          <a:noFill/>
          <a:ln>
            <a:noFill/>
          </a:ln>
        </p:spPr>
        <p:txBody>
          <a:bodyPr spcFirstLastPara="1" wrap="square" lIns="91425" tIns="91425" rIns="91425" bIns="91425" anchor="t" anchorCtr="0">
            <a:noAutofit/>
          </a:bodyPr>
          <a:lstStyle/>
          <a:p>
            <a:pPr marL="457200" marR="0" lvl="0" indent="-342900" algn="just" rtl="0">
              <a:lnSpc>
                <a:spcPct val="115000"/>
              </a:lnSpc>
              <a:spcBef>
                <a:spcPts val="0"/>
              </a:spcBef>
              <a:spcAft>
                <a:spcPts val="0"/>
              </a:spcAft>
              <a:buClr>
                <a:srgbClr val="666666"/>
              </a:buClr>
              <a:buSzPts val="1800"/>
              <a:buFont typeface="Proxima Nova"/>
              <a:buChar char="●"/>
            </a:pPr>
            <a:r>
              <a:rPr lang="en" sz="1800" b="1" baseline="0" dirty="0">
                <a:solidFill>
                  <a:srgbClr val="FF0000"/>
                </a:solidFill>
                <a:latin typeface="Proxima Nova"/>
                <a:ea typeface="Proxima Nova"/>
                <a:cs typeface="Proxima Nova"/>
                <a:sym typeface="Proxima Nova"/>
              </a:rPr>
              <a:t>Redundant inequalities can be removed</a:t>
            </a:r>
            <a:r>
              <a:rPr lang="en" sz="1800" baseline="0" dirty="0">
                <a:solidFill>
                  <a:srgbClr val="666666"/>
                </a:solidFill>
                <a:latin typeface="Proxima Nova"/>
                <a:ea typeface="Proxima Nova"/>
                <a:cs typeface="Proxima Nova"/>
                <a:sym typeface="Proxima Nova"/>
              </a:rPr>
              <a:t> via a polynomial-time, optimal algorithm.</a:t>
            </a:r>
          </a:p>
          <a:p>
            <a:pPr marL="457200" marR="0" lvl="0" indent="-342900" algn="just" rtl="0">
              <a:lnSpc>
                <a:spcPct val="115000"/>
              </a:lnSpc>
              <a:spcBef>
                <a:spcPts val="0"/>
              </a:spcBef>
              <a:spcAft>
                <a:spcPts val="0"/>
              </a:spcAft>
              <a:buClr>
                <a:srgbClr val="666666"/>
              </a:buClr>
              <a:buSzPts val="1800"/>
              <a:buFont typeface="Proxima Nova"/>
              <a:buChar char="●"/>
            </a:pPr>
            <a:r>
              <a:rPr lang="en" sz="1800" baseline="0" dirty="0">
                <a:solidFill>
                  <a:srgbClr val="666666"/>
                </a:solidFill>
                <a:latin typeface="Proxima Nova"/>
                <a:ea typeface="Proxima Nova"/>
                <a:cs typeface="Proxima Nova"/>
                <a:sym typeface="Proxima Nova"/>
              </a:rPr>
              <a:t>Remaining </a:t>
            </a:r>
            <a:r>
              <a:rPr lang="en-US" sz="1800" baseline="0" dirty="0">
                <a:solidFill>
                  <a:srgbClr val="666666"/>
                </a:solidFill>
                <a:latin typeface="Proxima Nova"/>
                <a:ea typeface="Proxima Nova"/>
                <a:cs typeface="Proxima Nova"/>
                <a:sym typeface="Proxima Nova"/>
              </a:rPr>
              <a:t>bottlenecks represented as </a:t>
            </a:r>
            <a:r>
              <a:rPr lang="en-US" sz="1800" baseline="0" dirty="0">
                <a:solidFill>
                  <a:srgbClr val="C00000"/>
                </a:solidFill>
                <a:latin typeface="Proxima Nova"/>
                <a:ea typeface="Proxima Nova"/>
                <a:cs typeface="Proxima Nova"/>
                <a:sym typeface="Proxima Nova"/>
              </a:rPr>
              <a:t>abstract network elements</a:t>
            </a:r>
            <a:r>
              <a:rPr lang="en-US" sz="1800" baseline="0" dirty="0">
                <a:solidFill>
                  <a:srgbClr val="666666"/>
                </a:solidFill>
                <a:latin typeface="Proxima Nova"/>
                <a:ea typeface="Proxima Nova"/>
                <a:cs typeface="Proxima Nova"/>
                <a:sym typeface="Proxima Nova"/>
              </a:rPr>
              <a:t> (ANE).</a:t>
            </a:r>
            <a:endParaRPr sz="1800" baseline="0" dirty="0">
              <a:solidFill>
                <a:srgbClr val="666666"/>
              </a:solidFill>
              <a:latin typeface="Proxima Nova"/>
              <a:ea typeface="Proxima Nova"/>
              <a:cs typeface="Proxima Nova"/>
              <a:sym typeface="Proxima Nova"/>
            </a:endParaRPr>
          </a:p>
        </p:txBody>
      </p:sp>
      <p:sp>
        <p:nvSpPr>
          <p:cNvPr id="372" name="Google Shape;372;p40"/>
          <p:cNvSpPr txBox="1">
            <a:spLocks noGrp="1"/>
          </p:cNvSpPr>
          <p:nvPr>
            <p:ph type="body" idx="1"/>
          </p:nvPr>
        </p:nvSpPr>
        <p:spPr>
          <a:xfrm>
            <a:off x="189750" y="995475"/>
            <a:ext cx="8764500" cy="737700"/>
          </a:xfrm>
          <a:prstGeom prst="rect">
            <a:avLst/>
          </a:prstGeom>
          <a:noFill/>
          <a:ln>
            <a:noFill/>
          </a:ln>
        </p:spPr>
        <p:txBody>
          <a:bodyPr spcFirstLastPara="1" wrap="square" lIns="68575" tIns="34275" rIns="68575" bIns="34275" anchor="t" anchorCtr="0">
            <a:noAutofit/>
          </a:bodyPr>
          <a:lstStyle/>
          <a:p>
            <a:pPr marL="177800" lvl="0" indent="-203200" algn="just" rtl="0">
              <a:spcBef>
                <a:spcPts val="800"/>
              </a:spcBef>
              <a:spcAft>
                <a:spcPts val="0"/>
              </a:spcAft>
              <a:buClr>
                <a:srgbClr val="666666"/>
              </a:buClr>
              <a:buSzPts val="1800"/>
              <a:buChar char="●"/>
            </a:pPr>
            <a:r>
              <a:rPr lang="en" sz="2000" b="1" dirty="0">
                <a:solidFill>
                  <a:srgbClr val="FF0000"/>
                </a:solidFill>
              </a:rPr>
              <a:t>GOAL: </a:t>
            </a:r>
            <a:r>
              <a:rPr lang="en" sz="2000" dirty="0">
                <a:solidFill>
                  <a:srgbClr val="666666"/>
                </a:solidFill>
              </a:rPr>
              <a:t>Use mathematical programming constraints to provide a compact representation of the </a:t>
            </a:r>
            <a:r>
              <a:rPr lang="en" sz="2000" b="1" dirty="0"/>
              <a:t>available bandwidth</a:t>
            </a:r>
            <a:r>
              <a:rPr lang="en" sz="2000" dirty="0"/>
              <a:t> of flows through </a:t>
            </a:r>
            <a:r>
              <a:rPr lang="en" sz="2000" b="1" dirty="0"/>
              <a:t>a network</a:t>
            </a:r>
            <a:r>
              <a:rPr lang="en" sz="2000" dirty="0"/>
              <a:t>.</a:t>
            </a:r>
            <a:endParaRPr sz="2000" dirty="0"/>
          </a:p>
          <a:p>
            <a:pPr marL="177800" lvl="0" indent="-38100" algn="just" rtl="0">
              <a:lnSpc>
                <a:spcPct val="90000"/>
              </a:lnSpc>
              <a:spcBef>
                <a:spcPts val="1600"/>
              </a:spcBef>
              <a:spcAft>
                <a:spcPts val="0"/>
              </a:spcAft>
              <a:buClr>
                <a:schemeClr val="dk1"/>
              </a:buClr>
              <a:buSzPts val="2100"/>
              <a:buNone/>
            </a:pPr>
            <a:endParaRPr sz="1050" dirty="0"/>
          </a:p>
          <a:p>
            <a:pPr marL="177800" lvl="0" indent="-38100" algn="just" rtl="0">
              <a:lnSpc>
                <a:spcPct val="90000"/>
              </a:lnSpc>
              <a:spcBef>
                <a:spcPts val="800"/>
              </a:spcBef>
              <a:spcAft>
                <a:spcPts val="0"/>
              </a:spcAft>
              <a:buClr>
                <a:schemeClr val="dk1"/>
              </a:buClr>
              <a:buSzPts val="2100"/>
              <a:buNone/>
            </a:pPr>
            <a:endParaRPr sz="1050" dirty="0"/>
          </a:p>
          <a:p>
            <a:pPr marL="177800" lvl="0" indent="-38100" algn="just" rtl="0">
              <a:lnSpc>
                <a:spcPct val="90000"/>
              </a:lnSpc>
              <a:spcBef>
                <a:spcPts val="800"/>
              </a:spcBef>
              <a:spcAft>
                <a:spcPts val="1600"/>
              </a:spcAft>
              <a:buClr>
                <a:schemeClr val="dk1"/>
              </a:buClr>
              <a:buSzPts val="2100"/>
              <a:buNone/>
            </a:pPr>
            <a:endParaRPr sz="1050" dirty="0"/>
          </a:p>
        </p:txBody>
      </p:sp>
    </p:spTree>
    <p:extLst>
      <p:ext uri="{BB962C8B-B14F-4D97-AF65-F5344CB8AC3E}">
        <p14:creationId xmlns:p14="http://schemas.microsoft.com/office/powerpoint/2010/main" val="1795492"/>
      </p:ext>
    </p:extLst>
  </p:cSld>
  <p:clrMapOvr>
    <a:masterClrMapping/>
  </p:clrMapOvr>
</p:sld>
</file>

<file path=ppt/theme/theme1.xml><?xml version="1.0" encoding="utf-8"?>
<a:theme xmlns:a="http://schemas.openxmlformats.org/drawingml/2006/main" name="Blank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dimacs-2011-12-08-template.pot</Template>
  <TotalTime>31303</TotalTime>
  <Words>879</Words>
  <Application>Microsoft Macintosh PowerPoint</Application>
  <PresentationFormat>On-screen Show (16:9)</PresentationFormat>
  <Paragraphs>80</Paragraphs>
  <Slides>10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ＭＳ Ｐゴシック</vt:lpstr>
      <vt:lpstr>Proxima Nova</vt:lpstr>
      <vt:lpstr>Arial</vt:lpstr>
      <vt:lpstr>Calibri</vt:lpstr>
      <vt:lpstr>Georgia</vt:lpstr>
      <vt:lpstr>Blank Presentation</vt:lpstr>
      <vt:lpstr>ALTO Re-charter (IETF 110):  Multi-domain </vt:lpstr>
      <vt:lpstr>Use Case: Multi-domain Ranking (Cost Map)</vt:lpstr>
      <vt:lpstr>Use Case: Multi-domain Huge Data Co-Flow Resource Discovery</vt:lpstr>
      <vt:lpstr>Re-charter Text</vt:lpstr>
      <vt:lpstr>Details</vt:lpstr>
      <vt:lpstr>Simple Candidate Design: AMDA</vt:lpstr>
      <vt:lpstr>ALTO Extensions to Realize AMDA</vt:lpstr>
      <vt:lpstr>Some Technical Details</vt:lpstr>
      <vt:lpstr>(R)PV: Mathematical Programming as Abstraction Representation</vt:lpstr>
      <vt:lpstr>The Reverse View: Mathematical Constraints as Virtual Network Representation</vt:lpstr>
    </vt:vector>
  </TitlesOfParts>
  <Manager/>
  <Company>Yale University</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Yale FBO Communications</dc:title>
  <dc:subject/>
  <dc:creator>Patrick J. Lynch</dc:creator>
  <cp:keywords/>
  <dc:description/>
  <cp:lastModifiedBy>Microsoft Office User</cp:lastModifiedBy>
  <cp:revision>1269</cp:revision>
  <cp:lastPrinted>2020-07-27T02:41:51Z</cp:lastPrinted>
  <dcterms:modified xsi:type="dcterms:W3CDTF">2021-02-21T20:13:08Z</dcterms:modified>
  <cp:category/>
</cp:coreProperties>
</file>