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712" r:id="rId2"/>
  </p:sldMasterIdLst>
  <p:notesMasterIdLst>
    <p:notesMasterId r:id="rId22"/>
  </p:notesMasterIdLst>
  <p:handoutMasterIdLst>
    <p:handoutMasterId r:id="rId23"/>
  </p:handoutMasterIdLst>
  <p:sldIdLst>
    <p:sldId id="440" r:id="rId3"/>
    <p:sldId id="2602" r:id="rId4"/>
    <p:sldId id="2600" r:id="rId5"/>
    <p:sldId id="447" r:id="rId6"/>
    <p:sldId id="274" r:id="rId7"/>
    <p:sldId id="2608" r:id="rId8"/>
    <p:sldId id="2609" r:id="rId9"/>
    <p:sldId id="871" r:id="rId10"/>
    <p:sldId id="872" r:id="rId11"/>
    <p:sldId id="2607" r:id="rId12"/>
    <p:sldId id="2604" r:id="rId13"/>
    <p:sldId id="873" r:id="rId14"/>
    <p:sldId id="2605" r:id="rId15"/>
    <p:sldId id="2611" r:id="rId16"/>
    <p:sldId id="661" r:id="rId17"/>
    <p:sldId id="452" r:id="rId18"/>
    <p:sldId id="282" r:id="rId19"/>
    <p:sldId id="286" r:id="rId20"/>
    <p:sldId id="2606" r:id="rId21"/>
  </p:sldIdLst>
  <p:sldSz cx="12192000" cy="6858000"/>
  <p:notesSz cx="6858000" cy="9144000"/>
  <p:defaultTextStyle>
    <a:defPPr>
      <a:defRPr lang="en-US"/>
    </a:defPPr>
    <a:lvl1pPr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F4D92"/>
    <a:srgbClr val="FFCC99"/>
    <a:srgbClr val="C5D1E0"/>
    <a:srgbClr val="F3F3F3"/>
    <a:srgbClr val="FF1D19"/>
    <a:srgbClr val="FF0000"/>
    <a:srgbClr val="80808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48"/>
    <p:restoredTop sz="86061" autoAdjust="0"/>
  </p:normalViewPr>
  <p:slideViewPr>
    <p:cSldViewPr snapToGrid="0">
      <p:cViewPr varScale="1">
        <p:scale>
          <a:sx n="93" d="100"/>
          <a:sy n="93" d="100"/>
        </p:scale>
        <p:origin x="1008" y="200"/>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effectLst>
                  <a:outerShdw blurRad="38100" dist="38100" dir="2700000" algn="tl">
                    <a:srgbClr val="DDDDDD"/>
                  </a:outerShdw>
                </a:effectLst>
              </a:defRPr>
            </a:lvl1pPr>
          </a:lstStyle>
          <a:p>
            <a:pPr>
              <a:defRPr/>
            </a:pPr>
            <a:endParaRPr lang="en-US"/>
          </a:p>
        </p:txBody>
      </p:sp>
      <p:sp>
        <p:nvSpPr>
          <p:cNvPr id="1546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effectLst>
                  <a:outerShdw blurRad="38100" dist="38100" dir="2700000" algn="tl">
                    <a:srgbClr val="DDDDDD"/>
                  </a:outerShdw>
                </a:effectLst>
              </a:defRPr>
            </a:lvl1pPr>
          </a:lstStyle>
          <a:p>
            <a:pPr>
              <a:defRPr/>
            </a:pPr>
            <a:endParaRPr lang="en-US"/>
          </a:p>
        </p:txBody>
      </p:sp>
      <p:sp>
        <p:nvSpPr>
          <p:cNvPr id="1546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effectLst>
                  <a:outerShdw blurRad="38100" dist="38100" dir="2700000" algn="tl">
                    <a:srgbClr val="DDDDDD"/>
                  </a:outerShdw>
                </a:effectLst>
              </a:defRPr>
            </a:lvl1pPr>
          </a:lstStyle>
          <a:p>
            <a:pPr>
              <a:defRPr/>
            </a:pPr>
            <a:endParaRPr lang="en-US"/>
          </a:p>
        </p:txBody>
      </p:sp>
      <p:sp>
        <p:nvSpPr>
          <p:cNvPr id="1546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effectLst>
                  <a:outerShdw blurRad="38100" dist="38100" dir="2700000" algn="tl">
                    <a:srgbClr val="DDDDDD"/>
                  </a:outerShdw>
                </a:effectLst>
              </a:defRPr>
            </a:lvl1pPr>
          </a:lstStyle>
          <a:p>
            <a:pPr>
              <a:defRPr/>
            </a:pPr>
            <a:fld id="{5721E9F5-F346-4544-A173-003E47FC89BC}" type="slidenum">
              <a:rPr lang="en-US"/>
              <a:pPr>
                <a:defRPr/>
              </a:pPr>
              <a:t>‹#›</a:t>
            </a:fld>
            <a:endParaRPr lang="en-US"/>
          </a:p>
        </p:txBody>
      </p:sp>
    </p:spTree>
    <p:extLst>
      <p:ext uri="{BB962C8B-B14F-4D97-AF65-F5344CB8AC3E}">
        <p14:creationId xmlns:p14="http://schemas.microsoft.com/office/powerpoint/2010/main" val="11891274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aseline="0">
                <a:effectLst/>
                <a:ea typeface="ＭＳ Ｐゴシック" charset="-128"/>
                <a:cs typeface="ＭＳ Ｐゴシック" charset="-128"/>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aseline="0">
                <a:effectLst/>
                <a:ea typeface="ＭＳ Ｐゴシック" charset="-128"/>
                <a:cs typeface="ＭＳ Ｐゴシック" charset="-128"/>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aseline="0">
                <a:effectLst/>
                <a:ea typeface="ＭＳ Ｐゴシック" charset="-128"/>
                <a:cs typeface="ＭＳ Ｐゴシック" charset="-128"/>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aseline="0">
                <a:effectLst/>
              </a:defRPr>
            </a:lvl1pPr>
          </a:lstStyle>
          <a:p>
            <a:pPr>
              <a:defRPr/>
            </a:pPr>
            <a:fld id="{86487906-38C7-2948-8EF2-63BA3985CDFF}" type="slidenum">
              <a:rPr lang="en-US"/>
              <a:pPr>
                <a:defRPr/>
              </a:pPr>
              <a:t>‹#›</a:t>
            </a:fld>
            <a:endParaRPr lang="en-US"/>
          </a:p>
        </p:txBody>
      </p:sp>
    </p:spTree>
    <p:extLst>
      <p:ext uri="{BB962C8B-B14F-4D97-AF65-F5344CB8AC3E}">
        <p14:creationId xmlns:p14="http://schemas.microsoft.com/office/powerpoint/2010/main" val="53612778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Sebastian </a:t>
            </a:r>
            <a:r>
              <a:rPr lang="en-US" dirty="0" err="1"/>
              <a:t>Kiesel</a:t>
            </a:r>
            <a:r>
              <a:rPr lang="en-US" dirty="0"/>
              <a:t> (U. Stuttgart)</a:t>
            </a:r>
          </a:p>
          <a:p>
            <a:r>
              <a:rPr lang="en-US" dirty="0"/>
              <a:t>Ingmar </a:t>
            </a:r>
            <a:r>
              <a:rPr lang="en-US" dirty="0" err="1"/>
              <a:t>Poese</a:t>
            </a:r>
            <a:r>
              <a:rPr lang="en-US" dirty="0"/>
              <a:t> (</a:t>
            </a:r>
            <a:r>
              <a:rPr lang="en-US" dirty="0" err="1"/>
              <a:t>Benocs</a:t>
            </a:r>
            <a:r>
              <a:rPr lang="en-US" dirty="0"/>
              <a:t>)</a:t>
            </a:r>
            <a:br>
              <a:rPr lang="en-US" dirty="0"/>
            </a:br>
            <a:r>
              <a:rPr lang="en-US" dirty="0"/>
              <a:t>Y. Richard Yang (Yale U.)</a:t>
            </a:r>
          </a:p>
          <a:p>
            <a:r>
              <a:rPr lang="en-US" dirty="0"/>
              <a:t>Chin </a:t>
            </a:r>
            <a:r>
              <a:rPr lang="en-US" dirty="0" err="1"/>
              <a:t>Guok</a:t>
            </a:r>
            <a:r>
              <a:rPr lang="en-US" dirty="0"/>
              <a:t> (</a:t>
            </a:r>
            <a:r>
              <a:rPr lang="en-US" dirty="0" err="1"/>
              <a:t>esnet</a:t>
            </a:r>
            <a:r>
              <a:rPr lang="en-US" dirty="0"/>
              <a:t>)</a:t>
            </a:r>
          </a:p>
          <a:p>
            <a:r>
              <a:rPr lang="en-US" dirty="0"/>
              <a:t>Danny</a:t>
            </a:r>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1</a:t>
            </a:fld>
            <a:endParaRPr lang="en-US"/>
          </a:p>
        </p:txBody>
      </p:sp>
    </p:spTree>
    <p:extLst>
      <p:ext uri="{BB962C8B-B14F-4D97-AF65-F5344CB8AC3E}">
        <p14:creationId xmlns:p14="http://schemas.microsoft.com/office/powerpoint/2010/main" val="3315691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Multiple projects (e.g., [1][2]) identify </a:t>
            </a:r>
            <a:r>
              <a:rPr lang="en-US" sz="1200" dirty="0">
                <a:solidFill>
                  <a:srgbClr val="C00000"/>
                </a:solidFill>
              </a:rPr>
              <a:t>systematic multi-domain design</a:t>
            </a:r>
            <a:r>
              <a:rPr lang="en-US" sz="1200" dirty="0"/>
              <a:t> as a key missing feature of ALTO.</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u="sng" baseline="0" dirty="0"/>
              <a:t>[1] https://</a:t>
            </a:r>
            <a:r>
              <a:rPr lang="en-US" sz="1200" u="sng" baseline="0" dirty="0" err="1"/>
              <a:t>datatracker.ietf.org</a:t>
            </a:r>
            <a:r>
              <a:rPr lang="en-US" sz="1200" u="sng" baseline="0" dirty="0"/>
              <a:t>/doc/draft-</a:t>
            </a:r>
            <a:r>
              <a:rPr lang="en-US" sz="1200" u="sng" baseline="0" dirty="0" err="1"/>
              <a:t>lachos</a:t>
            </a:r>
            <a:r>
              <a:rPr lang="en-US" sz="1200" u="sng" baseline="0" dirty="0"/>
              <a:t>-alto-multi-domain-use-cases/</a:t>
            </a:r>
            <a:br>
              <a:rPr lang="en-US" sz="1200" u="sng" baseline="0" dirty="0"/>
            </a:br>
            <a:r>
              <a:rPr lang="en-US" sz="1200" u="sng" baseline="0" dirty="0"/>
              <a:t>[2] https://</a:t>
            </a:r>
            <a:r>
              <a:rPr lang="en-US" sz="1200" u="sng" baseline="0" dirty="0" err="1"/>
              <a:t>datatracker.ietf.org</a:t>
            </a:r>
            <a:r>
              <a:rPr lang="en-US" sz="1200" u="sng" baseline="0" dirty="0"/>
              <a:t>/doc/draft-</a:t>
            </a:r>
            <a:r>
              <a:rPr lang="en-US" sz="1200" u="sng" baseline="0" dirty="0" err="1"/>
              <a:t>xiang</a:t>
            </a:r>
            <a:r>
              <a:rPr lang="en-US" sz="1200" u="sng" baseline="0" dirty="0"/>
              <a:t>-alto-multidomain-analytics/</a:t>
            </a:r>
          </a:p>
          <a:p>
            <a:endParaRPr lang="en-US" dirty="0"/>
          </a:p>
        </p:txBody>
      </p:sp>
      <p:sp>
        <p:nvSpPr>
          <p:cNvPr id="4" name="Slide Number Placeholder 3"/>
          <p:cNvSpPr>
            <a:spLocks noGrp="1"/>
          </p:cNvSpPr>
          <p:nvPr>
            <p:ph type="sldNum" sz="quarter" idx="5"/>
          </p:nvPr>
        </p:nvSpPr>
        <p:spPr/>
        <p:txBody>
          <a:bodyPr/>
          <a:lstStyle/>
          <a:p>
            <a:pPr>
              <a:defRPr/>
            </a:pPr>
            <a:fld id="{86487906-38C7-2948-8EF2-63BA3985CDFF}" type="slidenum">
              <a:rPr lang="en-US" smtClean="0"/>
              <a:pPr>
                <a:defRPr/>
              </a:pPr>
              <a:t>2</a:t>
            </a:fld>
            <a:endParaRPr lang="en-US"/>
          </a:p>
        </p:txBody>
      </p:sp>
    </p:spTree>
    <p:extLst>
      <p:ext uri="{BB962C8B-B14F-4D97-AF65-F5344CB8AC3E}">
        <p14:creationId xmlns:p14="http://schemas.microsoft.com/office/powerpoint/2010/main" val="140285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d7bc9cc7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5d7bc9cc7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multi-domain networking abstraction is used to solve application-layer optimizations across multiple domains.</a:t>
            </a:r>
            <a:endParaRPr/>
          </a:p>
          <a:p>
            <a:pPr marL="0" lvl="0" indent="0" algn="l" rtl="0">
              <a:spcBef>
                <a:spcPts val="0"/>
              </a:spcBef>
              <a:spcAft>
                <a:spcPts val="0"/>
              </a:spcAft>
              <a:buNone/>
            </a:pPr>
            <a:endParaRPr/>
          </a:p>
          <a:p>
            <a:pPr marL="0" lvl="0" indent="0" algn="l" rtl="0">
              <a:spcBef>
                <a:spcPts val="0"/>
              </a:spcBef>
              <a:spcAft>
                <a:spcPts val="0"/>
              </a:spcAft>
              <a:buNone/>
            </a:pPr>
            <a:r>
              <a:rPr lang="en"/>
              <a:t>Typically, previous uses cases ca be modeled as an optimization problem F(x, y) where the F is an objective function based on two types of variables.</a:t>
            </a:r>
            <a:endParaRPr/>
          </a:p>
        </p:txBody>
      </p:sp>
    </p:spTree>
    <p:extLst>
      <p:ext uri="{BB962C8B-B14F-4D97-AF65-F5344CB8AC3E}">
        <p14:creationId xmlns:p14="http://schemas.microsoft.com/office/powerpoint/2010/main" val="733347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network: segment-</a:t>
            </a:r>
            <a:r>
              <a:rPr lang="en-US" dirty="0" err="1"/>
              <a:t>src</a:t>
            </a:r>
            <a:r>
              <a:rPr lang="en-US" dirty="0"/>
              <a:t>-</a:t>
            </a:r>
            <a:r>
              <a:rPr lang="en-US" dirty="0" err="1"/>
              <a:t>dst</a:t>
            </a:r>
            <a:endParaRPr lang="en-US" dirty="0"/>
          </a:p>
          <a:p>
            <a:r>
              <a:rPr lang="en-US" dirty="0"/>
              <a:t>One hop: segment–</a:t>
            </a:r>
            <a:r>
              <a:rPr lang="en-US" dirty="0" err="1"/>
              <a:t>src</a:t>
            </a:r>
            <a:r>
              <a:rPr lang="en-US" dirty="0"/>
              <a:t> -&gt; segment-</a:t>
            </a:r>
            <a:r>
              <a:rPr lang="en-US" dirty="0" err="1"/>
              <a:t>dst</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86487906-38C7-2948-8EF2-63BA3985CDFF}" type="slidenum">
              <a:rPr lang="en-US" smtClean="0"/>
              <a:pPr>
                <a:defRPr/>
              </a:pPr>
              <a:t>8</a:t>
            </a:fld>
            <a:endParaRPr lang="en-US"/>
          </a:p>
        </p:txBody>
      </p:sp>
    </p:spTree>
    <p:extLst>
      <p:ext uri="{BB962C8B-B14F-4D97-AF65-F5344CB8AC3E}">
        <p14:creationId xmlns:p14="http://schemas.microsoft.com/office/powerpoint/2010/main" val="696131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1" dirty="0">
              <a:solidFill>
                <a:srgbClr val="FF0000"/>
              </a:solidFill>
            </a:endParaRPr>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C9D5D2F-7159-984F-A386-A1653FA3BBC7}" type="slidenum">
              <a:rPr kumimoji="0" lang="en-US" sz="1200" b="0" i="0" u="none" strike="noStrike" kern="1200" cap="none" spc="0" normalizeH="0" baseline="0" noProof="0" smtClean="0">
                <a:ln>
                  <a:noFill/>
                </a:ln>
                <a:solidFill>
                  <a:srgbClr val="000000"/>
                </a:solidFill>
                <a:effectLst/>
                <a:uLnTx/>
                <a:uFillTx/>
                <a:latin typeface="Arial" charset="0"/>
                <a:ea typeface="ＭＳ Ｐゴシック" charset="0"/>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en-US" sz="1200" b="0" i="0" u="none" strike="noStrike" kern="1200" cap="none" spc="0" normalizeH="0" baseline="0" noProof="0">
              <a:ln>
                <a:noFill/>
              </a:ln>
              <a:solidFill>
                <a:srgbClr val="000000"/>
              </a:solidFill>
              <a:effectLst/>
              <a:uLnTx/>
              <a:uFillTx/>
              <a:latin typeface="Arial" charset="0"/>
              <a:ea typeface="ＭＳ Ｐゴシック" charset="0"/>
            </a:endParaRPr>
          </a:p>
        </p:txBody>
      </p:sp>
    </p:spTree>
    <p:extLst>
      <p:ext uri="{BB962C8B-B14F-4D97-AF65-F5344CB8AC3E}">
        <p14:creationId xmlns:p14="http://schemas.microsoft.com/office/powerpoint/2010/main" val="582199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Courier New" panose="02070309020205020404" pitchFamily="49" charset="0"/>
                <a:cs typeface="Courier New" panose="02070309020205020404" pitchFamily="49" charset="0"/>
              </a:rPr>
              <a:t>Extensions of ALTO services to support multi-domain settings. The current ALTO framework has made clear how to provide network information from a single ALTO server for a single network (administrative domain), but the network devices traversed by a flow can be managed by multiple networks that are not in the same domain. The working group will investigate and extend the ALTO framework to (1) specify multi-ALTO-server protocol flow and usage guidelines when an ALTO service involves network paths spanning multiple domains with multiple ALTO servers, and (2) extend or introduce ALTO services allowing east-west interfaces for multiple ALTO server integration and collaboration. The specification and extensions should use existing services whenever possible. The specification and extensions should consider realistic complexities including incremental deployment, dynamicity, and security issues including access control, authorization (e.g., an ALTO server provides information for a network that the server has no authorization), and privacy protection in multi-domain settings.</a:t>
            </a:r>
          </a:p>
          <a:p>
            <a:endParaRPr lang="en-US" dirty="0"/>
          </a:p>
        </p:txBody>
      </p:sp>
      <p:sp>
        <p:nvSpPr>
          <p:cNvPr id="4" name="Slide Number Placeholder 3"/>
          <p:cNvSpPr>
            <a:spLocks noGrp="1"/>
          </p:cNvSpPr>
          <p:nvPr>
            <p:ph type="sldNum" sz="quarter" idx="5"/>
          </p:nvPr>
        </p:nvSpPr>
        <p:spPr/>
        <p:txBody>
          <a:bodyPr/>
          <a:lstStyle/>
          <a:p>
            <a:pPr>
              <a:defRPr/>
            </a:pPr>
            <a:fld id="{86487906-38C7-2948-8EF2-63BA3985CDFF}" type="slidenum">
              <a:rPr lang="en-US" smtClean="0"/>
              <a:pPr>
                <a:defRPr/>
              </a:pPr>
              <a:t>14</a:t>
            </a:fld>
            <a:endParaRPr lang="en-US"/>
          </a:p>
        </p:txBody>
      </p:sp>
    </p:spTree>
    <p:extLst>
      <p:ext uri="{BB962C8B-B14F-4D97-AF65-F5344CB8AC3E}">
        <p14:creationId xmlns:p14="http://schemas.microsoft.com/office/powerpoint/2010/main" val="2839518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d842de171_1_2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g5d842de171_1_2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Our idea: on-demand, partianl-instantiation</a:t>
            </a:r>
            <a:endParaRPr/>
          </a:p>
        </p:txBody>
      </p:sp>
      <p:sp>
        <p:nvSpPr>
          <p:cNvPr id="353" name="Google Shape;353;g5d842de171_1_29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0" fontAlgn="base" latinLnBrk="0" hangingPunct="0">
              <a:lnSpc>
                <a:spcPct val="100000"/>
              </a:lnSpc>
              <a:spcBef>
                <a:spcPts val="0"/>
              </a:spcBef>
              <a:spcAft>
                <a:spcPts val="0"/>
              </a:spcAft>
              <a:buClrTx/>
              <a:buSzTx/>
              <a:buFontTx/>
              <a:buNone/>
              <a:tabLst/>
              <a:defRPr/>
            </a:pPr>
            <a:fld id="{00000000-1234-1234-1234-123412341234}" type="slidenum">
              <a:rPr kumimoji="0" lang="en" sz="12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14400" rtl="0" eaLnBrk="0" fontAlgn="base" latinLnBrk="0" hangingPunct="0">
                <a:lnSpc>
                  <a:spcPct val="100000"/>
                </a:lnSpc>
                <a:spcBef>
                  <a:spcPts val="0"/>
                </a:spcBef>
                <a:spcAft>
                  <a:spcPts val="0"/>
                </a:spcAft>
                <a:buClrTx/>
                <a:buSzTx/>
                <a:buFontTx/>
                <a:buNone/>
                <a:tabLst/>
                <a:defRPr/>
              </a:pPr>
              <a:t>17</a:t>
            </a:fld>
            <a:endParaRPr kumimoji="0" sz="12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354" name="Google Shape;354;g5d842de171_1_295: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defTabSz="914400" rtl="0" eaLnBrk="0" fontAlgn="base" latinLnBrk="0" hangingPunct="0">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srgbClr val="000000"/>
              </a:solidFill>
              <a:effectLst/>
              <a:uLnTx/>
              <a:uFillTx/>
              <a:latin typeface="Arial" charset="0"/>
              <a:ea typeface="ＭＳ Ｐゴシック" charset="-128"/>
            </a:endParaRPr>
          </a:p>
        </p:txBody>
      </p:sp>
    </p:spTree>
    <p:extLst>
      <p:ext uri="{BB962C8B-B14F-4D97-AF65-F5344CB8AC3E}">
        <p14:creationId xmlns:p14="http://schemas.microsoft.com/office/powerpoint/2010/main" val="4111139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5d842de171_6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5d842de171_6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0540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669723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0056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25468" y="76200"/>
            <a:ext cx="2950633"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7218" y="76200"/>
            <a:ext cx="8655049"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9677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91197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en-US"/>
              <a:t>Click to edit Master subtitle style</a:t>
            </a:r>
          </a:p>
        </p:txBody>
      </p:sp>
    </p:spTree>
    <p:extLst>
      <p:ext uri="{BB962C8B-B14F-4D97-AF65-F5344CB8AC3E}">
        <p14:creationId xmlns:p14="http://schemas.microsoft.com/office/powerpoint/2010/main" val="3775281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7238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en-US"/>
              <a:t>Click to edit Master text styles</a:t>
            </a:r>
          </a:p>
        </p:txBody>
      </p:sp>
    </p:spTree>
    <p:extLst>
      <p:ext uri="{BB962C8B-B14F-4D97-AF65-F5344CB8AC3E}">
        <p14:creationId xmlns:p14="http://schemas.microsoft.com/office/powerpoint/2010/main" val="2958955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7219" y="990600"/>
            <a:ext cx="5801783"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2" y="990600"/>
            <a:ext cx="5803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69832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78528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083281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0742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80590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33211979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33723871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62604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25469" y="76200"/>
            <a:ext cx="2950633"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7220" y="76200"/>
            <a:ext cx="8655049"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85489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76743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5" name="Google Shape;25;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spcBef>
                <a:spcPts val="0"/>
              </a:spcBef>
              <a:spcAft>
                <a:spcPts val="0"/>
              </a:spcAft>
            </a:pPr>
            <a:fld id="{00000000-1234-1234-1234-123412341234}" type="slidenum">
              <a:rPr lang="en" smtClean="0"/>
              <a:pPr algn="r">
                <a:spcBef>
                  <a:spcPts val="0"/>
                </a:spcBef>
                <a:spcAft>
                  <a:spcPts val="0"/>
                </a:spcAft>
              </a:pPr>
              <a:t>‹#›</a:t>
            </a:fld>
            <a:endParaRPr lang="en"/>
          </a:p>
        </p:txBody>
      </p:sp>
    </p:spTree>
    <p:extLst>
      <p:ext uri="{BB962C8B-B14F-4D97-AF65-F5344CB8AC3E}">
        <p14:creationId xmlns:p14="http://schemas.microsoft.com/office/powerpoint/2010/main" val="3528329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68700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7218" y="990600"/>
            <a:ext cx="5801783"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1" y="990600"/>
            <a:ext cx="5803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1558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7318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6688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597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3421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52482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499" y="85614"/>
            <a:ext cx="11416621" cy="685800"/>
          </a:xfrm>
          <a:prstGeom prst="rect">
            <a:avLst/>
          </a:prstGeom>
          <a:noFill/>
          <a:ln w="9525">
            <a:noFill/>
            <a:miter lim="800000"/>
            <a:headEnd/>
            <a:tailEnd/>
          </a:ln>
          <a:effectLst>
            <a:outerShdw blurRad="25400" dist="12700" dir="2700000" algn="ctr" rotWithShape="0">
              <a:srgbClr val="000000">
                <a:alpha val="25000"/>
              </a:srgbClr>
            </a:outerShdw>
          </a:effectLst>
        </p:spPr>
        <p:txBody>
          <a:bodyPr vert="horz" wrap="square" lIns="91440" tIns="45720" rIns="91440" bIns="45720" numCol="1" anchor="ctr" anchorCtr="0" compatLnSpc="1">
            <a:prstTxWarp prst="textNoShape">
              <a:avLst/>
            </a:prstTxWarp>
          </a:bodyPr>
          <a:lstStyle/>
          <a:p>
            <a:pPr lvl="0"/>
            <a:r>
              <a:rPr lang="en-US" dirty="0"/>
              <a:t>Title</a:t>
            </a:r>
          </a:p>
        </p:txBody>
      </p:sp>
      <p:sp>
        <p:nvSpPr>
          <p:cNvPr id="6148" name="Rectangle 3"/>
          <p:cNvSpPr>
            <a:spLocks noGrp="1" noChangeArrowheads="1"/>
          </p:cNvSpPr>
          <p:nvPr>
            <p:ph type="body" idx="1"/>
          </p:nvPr>
        </p:nvSpPr>
        <p:spPr bwMode="auto">
          <a:xfrm>
            <a:off x="167217" y="990600"/>
            <a:ext cx="11808883" cy="53340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149" name="Straight Connector 6"/>
          <p:cNvCxnSpPr>
            <a:cxnSpLocks noChangeShapeType="1"/>
          </p:cNvCxnSpPr>
          <p:nvPr userDrawn="1"/>
        </p:nvCxnSpPr>
        <p:spPr bwMode="auto">
          <a:xfrm flipV="1">
            <a:off x="0" y="6416301"/>
            <a:ext cx="12192000" cy="17462"/>
          </a:xfrm>
          <a:prstGeom prst="line">
            <a:avLst/>
          </a:prstGeom>
          <a:noFill/>
          <a:ln w="50800" cmpd="dbl">
            <a:solidFill>
              <a:schemeClr val="tx1"/>
            </a:solidFill>
            <a:round/>
            <a:headEnd/>
            <a:tailEnd/>
          </a:ln>
          <a:extLst>
            <a:ext uri="{909E8E84-426E-40dd-AFC4-6F175D3DCCD1}">
              <a14:hiddenFill xmlns:a14="http://schemas.microsoft.com/office/drawing/2010/main" xmlns="">
                <a:noFill/>
              </a14:hiddenFill>
            </a:ext>
          </a:extLst>
        </p:spPr>
      </p:cxnSp>
      <p:sp>
        <p:nvSpPr>
          <p:cNvPr id="5" name="TextBox 4"/>
          <p:cNvSpPr txBox="1"/>
          <p:nvPr userDrawn="1"/>
        </p:nvSpPr>
        <p:spPr>
          <a:xfrm>
            <a:off x="5169283" y="6500303"/>
            <a:ext cx="2032929" cy="253916"/>
          </a:xfrm>
          <a:prstGeom prst="rect">
            <a:avLst/>
          </a:prstGeom>
          <a:noFill/>
        </p:spPr>
        <p:txBody>
          <a:bodyPr wrap="none" rtlCol="0">
            <a:spAutoFit/>
          </a:bodyPr>
          <a:lstStyle/>
          <a:p>
            <a:r>
              <a:rPr lang="en-US" sz="1050" baseline="0" dirty="0">
                <a:latin typeface="Arial" charset="0"/>
                <a:ea typeface="Arial" charset="0"/>
                <a:cs typeface="Arial" charset="0"/>
              </a:rPr>
              <a:t>IETF 116 : ALTO Multi-Domain</a:t>
            </a:r>
          </a:p>
        </p:txBody>
      </p:sp>
      <p:sp>
        <p:nvSpPr>
          <p:cNvPr id="11" name="Slide Number Placeholder 11"/>
          <p:cNvSpPr txBox="1">
            <a:spLocks/>
          </p:cNvSpPr>
          <p:nvPr userDrawn="1"/>
        </p:nvSpPr>
        <p:spPr>
          <a:xfrm>
            <a:off x="9501011" y="6578839"/>
            <a:ext cx="2540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fld id="{28174B04-4DAE-EB42-9616-9AE45265018B}" type="slidenum">
              <a:rPr lang="en-US" sz="1000" baseline="0" smtClean="0">
                <a:effectLst>
                  <a:outerShdw blurRad="38100" dist="38100" dir="2700000" algn="tl">
                    <a:srgbClr val="000000">
                      <a:alpha val="43137"/>
                    </a:srgbClr>
                  </a:outerShdw>
                </a:effectLst>
              </a:rPr>
              <a:pPr>
                <a:defRPr/>
              </a:pPr>
              <a:t>‹#›</a:t>
            </a:fld>
            <a:endParaRPr lang="en-US" sz="1000" baseline="0" dirty="0">
              <a:solidFill>
                <a:schemeClr val="bg2"/>
              </a:solidFill>
              <a:effectLst>
                <a:outerShdw blurRad="38100" dist="38100" dir="2700000" algn="tl">
                  <a:srgbClr val="000000">
                    <a:alpha val="43137"/>
                  </a:srgbClr>
                </a:outerShdw>
              </a:effectLst>
            </a:endParaRP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2pPr>
      <a:lvl3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3pPr>
      <a:lvl4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4pPr>
      <a:lvl5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5pPr>
      <a:lvl6pPr marL="4572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6pPr>
      <a:lvl7pPr marL="9144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7pPr>
      <a:lvl8pPr marL="13716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8pPr>
      <a:lvl9pPr marL="18288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9pPr>
    </p:titleStyle>
    <p:bodyStyle>
      <a:lvl1pPr marL="342900" indent="-342900" algn="l" rtl="0" eaLnBrk="0" fontAlgn="base" hangingPunct="0">
        <a:spcBef>
          <a:spcPct val="20000"/>
        </a:spcBef>
        <a:spcAft>
          <a:spcPct val="0"/>
        </a:spcAft>
        <a:buClr>
          <a:srgbClr val="6E7BBD"/>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800">
          <a:solidFill>
            <a:schemeClr val="tx1"/>
          </a:solidFill>
          <a:latin typeface="+mj-lt"/>
          <a:ea typeface="+mn-ea"/>
        </a:defRPr>
      </a:lvl3pPr>
      <a:lvl4pPr marL="1600200" indent="-228600" algn="l" rtl="0" eaLnBrk="0" fontAlgn="base" hangingPunct="0">
        <a:spcBef>
          <a:spcPct val="20000"/>
        </a:spcBef>
        <a:spcAft>
          <a:spcPct val="0"/>
        </a:spcAft>
        <a:buChar char="–"/>
        <a:defRPr sz="2800">
          <a:solidFill>
            <a:schemeClr val="tx1"/>
          </a:solidFill>
          <a:latin typeface="+mj-lt"/>
          <a:ea typeface="+mn-ea"/>
        </a:defRPr>
      </a:lvl4pPr>
      <a:lvl5pPr marL="2057400" indent="-228600" algn="l" rtl="0" eaLnBrk="0" fontAlgn="base" hangingPunct="0">
        <a:spcBef>
          <a:spcPct val="20000"/>
        </a:spcBef>
        <a:spcAft>
          <a:spcPct val="0"/>
        </a:spcAft>
        <a:buChar char="»"/>
        <a:defRPr sz="2800">
          <a:solidFill>
            <a:schemeClr val="tx1"/>
          </a:solidFill>
          <a:latin typeface="+mj-lt"/>
          <a:ea typeface="+mn-ea"/>
        </a:defRPr>
      </a:lvl5pPr>
      <a:lvl6pPr marL="2514600" indent="-228600" algn="l" rtl="0" fontAlgn="base">
        <a:spcBef>
          <a:spcPct val="20000"/>
        </a:spcBef>
        <a:spcAft>
          <a:spcPct val="0"/>
        </a:spcAft>
        <a:buChar char="»"/>
        <a:defRPr>
          <a:solidFill>
            <a:srgbClr val="686868"/>
          </a:solidFill>
          <a:latin typeface="+mj-lt"/>
          <a:ea typeface="+mn-ea"/>
        </a:defRPr>
      </a:lvl6pPr>
      <a:lvl7pPr marL="2971800" indent="-228600" algn="l" rtl="0" fontAlgn="base">
        <a:spcBef>
          <a:spcPct val="20000"/>
        </a:spcBef>
        <a:spcAft>
          <a:spcPct val="0"/>
        </a:spcAft>
        <a:buChar char="»"/>
        <a:defRPr>
          <a:solidFill>
            <a:srgbClr val="686868"/>
          </a:solidFill>
          <a:latin typeface="+mj-lt"/>
          <a:ea typeface="+mn-ea"/>
        </a:defRPr>
      </a:lvl7pPr>
      <a:lvl8pPr marL="3429000" indent="-228600" algn="l" rtl="0" fontAlgn="base">
        <a:spcBef>
          <a:spcPct val="20000"/>
        </a:spcBef>
        <a:spcAft>
          <a:spcPct val="0"/>
        </a:spcAft>
        <a:buChar char="»"/>
        <a:defRPr>
          <a:solidFill>
            <a:srgbClr val="686868"/>
          </a:solidFill>
          <a:latin typeface="+mj-lt"/>
          <a:ea typeface="+mn-ea"/>
        </a:defRPr>
      </a:lvl8pPr>
      <a:lvl9pPr marL="3886200" indent="-228600" algn="l" rtl="0" fontAlgn="base">
        <a:spcBef>
          <a:spcPct val="20000"/>
        </a:spcBef>
        <a:spcAft>
          <a:spcPct val="0"/>
        </a:spcAft>
        <a:buChar char="»"/>
        <a:defRPr>
          <a:solidFill>
            <a:srgbClr val="686868"/>
          </a:solidFill>
          <a:latin typeface="+mj-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499" y="85615"/>
            <a:ext cx="11416621" cy="685800"/>
          </a:xfrm>
          <a:prstGeom prst="rect">
            <a:avLst/>
          </a:prstGeom>
          <a:noFill/>
          <a:ln w="9525">
            <a:noFill/>
            <a:miter lim="800000"/>
            <a:headEnd/>
            <a:tailEnd/>
          </a:ln>
          <a:effectLst>
            <a:outerShdw blurRad="25400" dist="12700" dir="2700000" algn="ctr" rotWithShape="0">
              <a:srgbClr val="000000">
                <a:alpha val="25000"/>
              </a:srgbClr>
            </a:outerShdw>
          </a:effectLst>
        </p:spPr>
        <p:txBody>
          <a:bodyPr vert="horz" wrap="square" lIns="91440" tIns="45720" rIns="91440" bIns="45720" numCol="1" anchor="ctr" anchorCtr="0" compatLnSpc="1">
            <a:prstTxWarp prst="textNoShape">
              <a:avLst/>
            </a:prstTxWarp>
          </a:bodyPr>
          <a:lstStyle/>
          <a:p>
            <a:pPr lvl="0"/>
            <a:r>
              <a:rPr lang="en-US" dirty="0"/>
              <a:t>Title</a:t>
            </a:r>
          </a:p>
        </p:txBody>
      </p:sp>
      <p:sp>
        <p:nvSpPr>
          <p:cNvPr id="6148" name="Rectangle 3"/>
          <p:cNvSpPr>
            <a:spLocks noGrp="1" noChangeArrowheads="1"/>
          </p:cNvSpPr>
          <p:nvPr>
            <p:ph type="body" idx="1"/>
          </p:nvPr>
        </p:nvSpPr>
        <p:spPr bwMode="auto">
          <a:xfrm>
            <a:off x="167217" y="990600"/>
            <a:ext cx="11808883" cy="5334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149" name="Straight Connector 6"/>
          <p:cNvCxnSpPr>
            <a:cxnSpLocks noChangeShapeType="1"/>
          </p:cNvCxnSpPr>
          <p:nvPr userDrawn="1"/>
        </p:nvCxnSpPr>
        <p:spPr bwMode="auto">
          <a:xfrm flipV="1">
            <a:off x="0" y="6568374"/>
            <a:ext cx="12192000" cy="17463"/>
          </a:xfrm>
          <a:prstGeom prst="line">
            <a:avLst/>
          </a:prstGeom>
          <a:noFill/>
          <a:ln w="50800" cmpd="dbl">
            <a:solidFill>
              <a:schemeClr val="tx1"/>
            </a:solidFill>
            <a:round/>
            <a:headEnd/>
            <a:tailEnd/>
          </a:ln>
          <a:extLst>
            <a:ext uri="{909E8E84-426E-40dd-AFC4-6F175D3DCCD1}">
              <a14:hiddenFill xmlns="" xmlns:a14="http://schemas.microsoft.com/office/drawing/2010/main">
                <a:noFill/>
              </a14:hiddenFill>
            </a:ext>
          </a:extLst>
        </p:spPr>
      </p:cxnSp>
      <p:sp>
        <p:nvSpPr>
          <p:cNvPr id="11" name="Slide Number Placeholder 11"/>
          <p:cNvSpPr txBox="1">
            <a:spLocks/>
          </p:cNvSpPr>
          <p:nvPr userDrawn="1"/>
        </p:nvSpPr>
        <p:spPr>
          <a:xfrm>
            <a:off x="9501011" y="6556537"/>
            <a:ext cx="2540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fld id="{28174B04-4DAE-EB42-9616-9AE45265018B}" type="slidenum">
              <a:rPr lang="en-US" sz="1000" baseline="0" smtClean="0">
                <a:effectLst>
                  <a:outerShdw blurRad="38100" dist="38100" dir="2700000" algn="tl">
                    <a:srgbClr val="000000">
                      <a:alpha val="43137"/>
                    </a:srgbClr>
                  </a:outerShdw>
                </a:effectLst>
              </a:rPr>
              <a:pPr>
                <a:defRPr/>
              </a:pPr>
              <a:t>‹#›</a:t>
            </a:fld>
            <a:endParaRPr lang="en-US" sz="1000" baseline="0" dirty="0">
              <a:solidFill>
                <a:schemeClr val="bg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5768056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2pPr>
      <a:lvl3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3pPr>
      <a:lvl4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4pPr>
      <a:lvl5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5pPr>
      <a:lvl6pPr marL="457189"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6pPr>
      <a:lvl7pPr marL="914377"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7pPr>
      <a:lvl8pPr marL="1371566"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8pPr>
      <a:lvl9pPr marL="1828754"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9pPr>
    </p:titleStyle>
    <p:bodyStyle>
      <a:lvl1pPr marL="342891" indent="-342891" algn="l" rtl="0" eaLnBrk="0" fontAlgn="base" hangingPunct="0">
        <a:spcBef>
          <a:spcPct val="20000"/>
        </a:spcBef>
        <a:spcAft>
          <a:spcPct val="0"/>
        </a:spcAft>
        <a:buClr>
          <a:srgbClr val="6E7BBD"/>
        </a:buClr>
        <a:buChar char="•"/>
        <a:defRPr sz="3200">
          <a:solidFill>
            <a:schemeClr val="tx1"/>
          </a:solidFill>
          <a:latin typeface="+mn-lt"/>
          <a:ea typeface="+mn-ea"/>
          <a:cs typeface="+mn-cs"/>
        </a:defRPr>
      </a:lvl1pPr>
      <a:lvl2pPr marL="742932" indent="-285744" algn="l" rtl="0" eaLnBrk="0" fontAlgn="base" hangingPunct="0">
        <a:spcBef>
          <a:spcPct val="20000"/>
        </a:spcBef>
        <a:spcAft>
          <a:spcPct val="0"/>
        </a:spcAft>
        <a:buChar char="–"/>
        <a:defRPr sz="2800">
          <a:solidFill>
            <a:schemeClr val="tx1"/>
          </a:solidFill>
          <a:latin typeface="+mn-lt"/>
          <a:ea typeface="+mn-ea"/>
        </a:defRPr>
      </a:lvl2pPr>
      <a:lvl3pPr marL="1142971" indent="-228594" algn="l" rtl="0" eaLnBrk="0" fontAlgn="base" hangingPunct="0">
        <a:spcBef>
          <a:spcPct val="20000"/>
        </a:spcBef>
        <a:spcAft>
          <a:spcPct val="0"/>
        </a:spcAft>
        <a:buChar char="•"/>
        <a:defRPr sz="2800">
          <a:solidFill>
            <a:schemeClr val="tx1"/>
          </a:solidFill>
          <a:latin typeface="+mj-lt"/>
          <a:ea typeface="+mn-ea"/>
        </a:defRPr>
      </a:lvl3pPr>
      <a:lvl4pPr marL="1600160" indent="-228594" algn="l" rtl="0" eaLnBrk="0" fontAlgn="base" hangingPunct="0">
        <a:spcBef>
          <a:spcPct val="20000"/>
        </a:spcBef>
        <a:spcAft>
          <a:spcPct val="0"/>
        </a:spcAft>
        <a:buChar char="–"/>
        <a:defRPr sz="2800">
          <a:solidFill>
            <a:schemeClr val="tx1"/>
          </a:solidFill>
          <a:latin typeface="+mj-lt"/>
          <a:ea typeface="+mn-ea"/>
        </a:defRPr>
      </a:lvl4pPr>
      <a:lvl5pPr marL="2057349" indent="-228594" algn="l" rtl="0" eaLnBrk="0" fontAlgn="base" hangingPunct="0">
        <a:spcBef>
          <a:spcPct val="20000"/>
        </a:spcBef>
        <a:spcAft>
          <a:spcPct val="0"/>
        </a:spcAft>
        <a:buChar char="»"/>
        <a:defRPr sz="2800">
          <a:solidFill>
            <a:schemeClr val="tx1"/>
          </a:solidFill>
          <a:latin typeface="+mj-lt"/>
          <a:ea typeface="+mn-ea"/>
        </a:defRPr>
      </a:lvl5pPr>
      <a:lvl6pPr marL="2514537" indent="-228594" algn="l" rtl="0" fontAlgn="base">
        <a:spcBef>
          <a:spcPct val="20000"/>
        </a:spcBef>
        <a:spcAft>
          <a:spcPct val="0"/>
        </a:spcAft>
        <a:buChar char="»"/>
        <a:defRPr>
          <a:solidFill>
            <a:srgbClr val="686868"/>
          </a:solidFill>
          <a:latin typeface="+mj-lt"/>
          <a:ea typeface="+mn-ea"/>
        </a:defRPr>
      </a:lvl6pPr>
      <a:lvl7pPr marL="2971726" indent="-228594" algn="l" rtl="0" fontAlgn="base">
        <a:spcBef>
          <a:spcPct val="20000"/>
        </a:spcBef>
        <a:spcAft>
          <a:spcPct val="0"/>
        </a:spcAft>
        <a:buChar char="»"/>
        <a:defRPr>
          <a:solidFill>
            <a:srgbClr val="686868"/>
          </a:solidFill>
          <a:latin typeface="+mj-lt"/>
          <a:ea typeface="+mn-ea"/>
        </a:defRPr>
      </a:lvl7pPr>
      <a:lvl8pPr marL="3428914" indent="-228594" algn="l" rtl="0" fontAlgn="base">
        <a:spcBef>
          <a:spcPct val="20000"/>
        </a:spcBef>
        <a:spcAft>
          <a:spcPct val="0"/>
        </a:spcAft>
        <a:buChar char="»"/>
        <a:defRPr>
          <a:solidFill>
            <a:srgbClr val="686868"/>
          </a:solidFill>
          <a:latin typeface="+mj-lt"/>
          <a:ea typeface="+mn-ea"/>
        </a:defRPr>
      </a:lvl8pPr>
      <a:lvl9pPr marL="3886103" indent="-228594" algn="l" rtl="0" fontAlgn="base">
        <a:spcBef>
          <a:spcPct val="20000"/>
        </a:spcBef>
        <a:spcAft>
          <a:spcPct val="0"/>
        </a:spcAft>
        <a:buChar char="»"/>
        <a:defRPr>
          <a:solidFill>
            <a:srgbClr val="686868"/>
          </a:solidFill>
          <a:latin typeface="+mj-lt"/>
          <a:ea typeface="+mn-ea"/>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8" Type="http://schemas.openxmlformats.org/officeDocument/2006/relationships/hyperlink" Target="https://datatracker.ietf.org/doc/draft-dulinski-alto-inter-alto-protocol/" TargetMode="External"/><Relationship Id="rId3" Type="http://schemas.openxmlformats.org/officeDocument/2006/relationships/hyperlink" Target="https://datatracker.ietf.org/doc/draft-lachos-sfc-multi-domain-alto/" TargetMode="External"/><Relationship Id="rId7" Type="http://schemas.openxmlformats.org/officeDocument/2006/relationships/hyperlink" Target="https://www.sciencedirect.com/science/article/abs/pii/S0167739X18302413" TargetMode="External"/><Relationship Id="rId2" Type="http://schemas.openxmlformats.org/officeDocument/2006/relationships/hyperlink" Target="https://datatracker.ietf.org/doc/draft-lachos-alto-multi-domain-use-cases/" TargetMode="External"/><Relationship Id="rId1" Type="http://schemas.openxmlformats.org/officeDocument/2006/relationships/slideLayout" Target="../slideLayouts/slideLayout14.xml"/><Relationship Id="rId6" Type="http://schemas.openxmlformats.org/officeDocument/2006/relationships/hyperlink" Target="https://ieeexplore.ieee.org/abstract/document/8756056" TargetMode="External"/><Relationship Id="rId5" Type="http://schemas.openxmlformats.org/officeDocument/2006/relationships/hyperlink" Target="https://datatracker.ietf.org/doc/draft-lachosrothenberg-alto-md-e2e-ns/" TargetMode="External"/><Relationship Id="rId4" Type="http://schemas.openxmlformats.org/officeDocument/2006/relationships/hyperlink" Target="https://datatracker.ietf.org/doc/draft-lachosrothenberg-alto-brokermdo/" TargetMode="External"/><Relationship Id="rId9" Type="http://schemas.openxmlformats.org/officeDocument/2006/relationships/hyperlink" Target="https://datatracker.ietf.org/doc/draft-medved-alto-svr-api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349" y="1341971"/>
            <a:ext cx="10270893" cy="2447353"/>
          </a:xfrm>
        </p:spPr>
        <p:txBody>
          <a:bodyPr/>
          <a:lstStyle/>
          <a:p>
            <a:r>
              <a:rPr lang="en-US" sz="3600" dirty="0">
                <a:solidFill>
                  <a:srgbClr val="0F4D92"/>
                </a:solidFill>
                <a:latin typeface="Georgia" charset="0"/>
                <a:ea typeface="ＭＳ Ｐゴシック" charset="0"/>
                <a:cs typeface="ＭＳ Ｐゴシック" charset="0"/>
              </a:rPr>
              <a:t>ALTO Multi-Domain Use Cases and Services</a:t>
            </a:r>
            <a:endParaRPr lang="en-US" sz="1800" dirty="0"/>
          </a:p>
        </p:txBody>
      </p:sp>
      <p:pic>
        <p:nvPicPr>
          <p:cNvPr id="4" name="Picture 2" descr="ietflogotrans">
            <a:extLst>
              <a:ext uri="{FF2B5EF4-FFF2-40B4-BE49-F238E27FC236}">
                <a16:creationId xmlns:a16="http://schemas.microsoft.com/office/drawing/2014/main" id="{73B0CDB3-2AB9-7B4E-AB32-C92C57DF39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0679" y="183270"/>
            <a:ext cx="2844800" cy="151384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7A91052B-AA6D-8240-B6F0-559BBB56951D}"/>
              </a:ext>
            </a:extLst>
          </p:cNvPr>
          <p:cNvSpPr>
            <a:spLocks noGrp="1"/>
          </p:cNvSpPr>
          <p:nvPr>
            <p:ph type="subTitle" idx="1"/>
          </p:nvPr>
        </p:nvSpPr>
        <p:spPr>
          <a:xfrm>
            <a:off x="1848679" y="3185614"/>
            <a:ext cx="8534400" cy="2342350"/>
          </a:xfrm>
        </p:spPr>
        <p:txBody>
          <a:bodyPr/>
          <a:lstStyle/>
          <a:p>
            <a:pPr>
              <a:spcBef>
                <a:spcPts val="0"/>
              </a:spcBef>
            </a:pPr>
            <a:r>
              <a:rPr lang="en-US" altLang="x-none" sz="2400" noProof="1">
                <a:ea typeface="ＭＳ Ｐゴシック" charset="-128"/>
              </a:rPr>
              <a:t>Presenter: Mario Lassnig, Ingmar Poese, </a:t>
            </a:r>
            <a:br>
              <a:rPr lang="en-US" altLang="x-none" sz="2400" noProof="1">
                <a:ea typeface="ＭＳ Ｐゴシック" charset="-128"/>
              </a:rPr>
            </a:br>
            <a:r>
              <a:rPr lang="en-US" altLang="x-none" sz="2400" noProof="1">
                <a:ea typeface="ＭＳ Ｐゴシック" charset="-128"/>
              </a:rPr>
              <a:t>Jordi Ros Giralt, Y. Richard Yang,</a:t>
            </a:r>
            <a:br>
              <a:rPr lang="en-US" altLang="x-none" sz="2400" noProof="1">
                <a:ea typeface="ＭＳ Ｐゴシック" charset="-128"/>
              </a:rPr>
            </a:br>
            <a:r>
              <a:rPr lang="en-US" altLang="x-none" sz="2400" noProof="1">
                <a:ea typeface="ＭＳ Ｐゴシック" charset="-128"/>
              </a:rPr>
              <a:t>Danny Lachos, Chin Guok </a:t>
            </a:r>
            <a:br>
              <a:rPr lang="en-US" altLang="x-none" sz="2400" noProof="1">
                <a:ea typeface="ＭＳ Ｐゴシック" charset="-128"/>
              </a:rPr>
            </a:br>
            <a:endParaRPr lang="en-US" dirty="0"/>
          </a:p>
          <a:p>
            <a:pPr>
              <a:spcBef>
                <a:spcPts val="0"/>
              </a:spcBef>
            </a:pPr>
            <a:r>
              <a:rPr lang="en-US" sz="2400" dirty="0"/>
              <a:t>March 27, 2023</a:t>
            </a:r>
          </a:p>
          <a:p>
            <a:pPr>
              <a:spcBef>
                <a:spcPts val="0"/>
              </a:spcBef>
            </a:pPr>
            <a:endParaRPr lang="en-US" sz="2400" dirty="0"/>
          </a:p>
          <a:p>
            <a:pPr>
              <a:spcBef>
                <a:spcPts val="0"/>
              </a:spcBef>
            </a:pPr>
            <a:r>
              <a:rPr lang="en-US" sz="2400" dirty="0"/>
              <a:t>IETF 116</a:t>
            </a:r>
          </a:p>
        </p:txBody>
      </p:sp>
    </p:spTree>
    <p:extLst>
      <p:ext uri="{BB962C8B-B14F-4D97-AF65-F5344CB8AC3E}">
        <p14:creationId xmlns:p14="http://schemas.microsoft.com/office/powerpoint/2010/main" val="1481027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0BD7-8489-814D-959B-6517969F65B9}"/>
              </a:ext>
            </a:extLst>
          </p:cNvPr>
          <p:cNvSpPr>
            <a:spLocks noGrp="1"/>
          </p:cNvSpPr>
          <p:nvPr>
            <p:ph type="title"/>
          </p:nvPr>
        </p:nvSpPr>
        <p:spPr/>
        <p:txBody>
          <a:bodyPr/>
          <a:lstStyle/>
          <a:p>
            <a:r>
              <a:rPr lang="en-US" sz="4000" dirty="0"/>
              <a:t>Important Technical Detail: Incremental Deployment</a:t>
            </a:r>
          </a:p>
        </p:txBody>
      </p:sp>
      <p:sp>
        <p:nvSpPr>
          <p:cNvPr id="3" name="Content Placeholder 2">
            <a:extLst>
              <a:ext uri="{FF2B5EF4-FFF2-40B4-BE49-F238E27FC236}">
                <a16:creationId xmlns:a16="http://schemas.microsoft.com/office/drawing/2014/main" id="{02A42432-D766-F74A-91F1-6F2DD9C4A334}"/>
              </a:ext>
            </a:extLst>
          </p:cNvPr>
          <p:cNvSpPr>
            <a:spLocks noGrp="1"/>
          </p:cNvSpPr>
          <p:nvPr>
            <p:ph idx="1"/>
          </p:nvPr>
        </p:nvSpPr>
        <p:spPr>
          <a:xfrm>
            <a:off x="146368" y="771415"/>
            <a:ext cx="11808883" cy="5334000"/>
          </a:xfrm>
        </p:spPr>
        <p:txBody>
          <a:bodyPr/>
          <a:lstStyle/>
          <a:p>
            <a:r>
              <a:rPr lang="en-US" dirty="0"/>
              <a:t>Incremental deployment: the chaining of domains may be broken due to incremental deployment (e.g., domain sequence is S -&gt; A -&gt; B -&gt; C -&gt; D, but A does not provide AMDA)</a:t>
            </a:r>
          </a:p>
          <a:p>
            <a:pPr lvl="1"/>
            <a:r>
              <a:rPr lang="en-US" dirty="0"/>
              <a:t>Provide guidance on </a:t>
            </a:r>
          </a:p>
          <a:p>
            <a:pPr lvl="2"/>
            <a:r>
              <a:rPr lang="en-US" dirty="0"/>
              <a:t>how to detect ingress point at B, and </a:t>
            </a:r>
          </a:p>
          <a:p>
            <a:pPr lvl="2"/>
            <a:r>
              <a:rPr lang="en-US" dirty="0"/>
              <a:t>how to respond if B cannot detect ingress (multi-answers)</a:t>
            </a:r>
          </a:p>
          <a:p>
            <a:pPr lvl="3"/>
            <a:r>
              <a:rPr lang="en-US" dirty="0"/>
              <a:t>See general path abstraction discussion on the mailing list</a:t>
            </a:r>
          </a:p>
        </p:txBody>
      </p:sp>
    </p:spTree>
    <p:extLst>
      <p:ext uri="{BB962C8B-B14F-4D97-AF65-F5344CB8AC3E}">
        <p14:creationId xmlns:p14="http://schemas.microsoft.com/office/powerpoint/2010/main" val="3243198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0BD7-8489-814D-959B-6517969F65B9}"/>
              </a:ext>
            </a:extLst>
          </p:cNvPr>
          <p:cNvSpPr>
            <a:spLocks noGrp="1"/>
          </p:cNvSpPr>
          <p:nvPr>
            <p:ph type="title"/>
          </p:nvPr>
        </p:nvSpPr>
        <p:spPr/>
        <p:txBody>
          <a:bodyPr/>
          <a:lstStyle/>
          <a:p>
            <a:r>
              <a:rPr lang="en-US" dirty="0"/>
              <a:t>Important Technical Detail: ADMA Ranking</a:t>
            </a:r>
          </a:p>
        </p:txBody>
      </p:sp>
      <p:sp>
        <p:nvSpPr>
          <p:cNvPr id="3" name="Content Placeholder 2">
            <a:extLst>
              <a:ext uri="{FF2B5EF4-FFF2-40B4-BE49-F238E27FC236}">
                <a16:creationId xmlns:a16="http://schemas.microsoft.com/office/drawing/2014/main" id="{02A42432-D766-F74A-91F1-6F2DD9C4A334}"/>
              </a:ext>
            </a:extLst>
          </p:cNvPr>
          <p:cNvSpPr>
            <a:spLocks noGrp="1"/>
          </p:cNvSpPr>
          <p:nvPr>
            <p:ph idx="1"/>
          </p:nvPr>
        </p:nvSpPr>
        <p:spPr/>
        <p:txBody>
          <a:bodyPr/>
          <a:lstStyle/>
          <a:p>
            <a:r>
              <a:rPr lang="en-US" dirty="0"/>
              <a:t>A vector of path cost may no longer defines a total order; candidate designs MUST discuss clear guidelines to applications on how to utilize partial ordering, and the consequences (i.e., operations considerations)</a:t>
            </a:r>
          </a:p>
          <a:p>
            <a:pPr lvl="1"/>
            <a:r>
              <a:rPr lang="en-US" dirty="0"/>
              <a:t>Leverage SIGCOMM’20 multi-criteria routing design</a:t>
            </a:r>
          </a:p>
        </p:txBody>
      </p:sp>
    </p:spTree>
    <p:extLst>
      <p:ext uri="{BB962C8B-B14F-4D97-AF65-F5344CB8AC3E}">
        <p14:creationId xmlns:p14="http://schemas.microsoft.com/office/powerpoint/2010/main" val="1344514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0BD7-8489-814D-959B-6517969F65B9}"/>
              </a:ext>
            </a:extLst>
          </p:cNvPr>
          <p:cNvSpPr>
            <a:spLocks noGrp="1"/>
          </p:cNvSpPr>
          <p:nvPr>
            <p:ph type="title"/>
          </p:nvPr>
        </p:nvSpPr>
        <p:spPr/>
        <p:txBody>
          <a:bodyPr/>
          <a:lstStyle/>
          <a:p>
            <a:r>
              <a:rPr lang="en-US" dirty="0"/>
              <a:t>Important Technical Detail: Discuss Trust Model</a:t>
            </a:r>
          </a:p>
        </p:txBody>
      </p:sp>
      <p:sp>
        <p:nvSpPr>
          <p:cNvPr id="3" name="Content Placeholder 2">
            <a:extLst>
              <a:ext uri="{FF2B5EF4-FFF2-40B4-BE49-F238E27FC236}">
                <a16:creationId xmlns:a16="http://schemas.microsoft.com/office/drawing/2014/main" id="{02A42432-D766-F74A-91F1-6F2DD9C4A334}"/>
              </a:ext>
            </a:extLst>
          </p:cNvPr>
          <p:cNvSpPr>
            <a:spLocks noGrp="1"/>
          </p:cNvSpPr>
          <p:nvPr>
            <p:ph idx="1"/>
          </p:nvPr>
        </p:nvSpPr>
        <p:spPr>
          <a:xfrm>
            <a:off x="146368" y="771415"/>
            <a:ext cx="11808883" cy="5334000"/>
          </a:xfrm>
        </p:spPr>
        <p:txBody>
          <a:bodyPr/>
          <a:lstStyle/>
          <a:p>
            <a:r>
              <a:rPr lang="en-US" dirty="0"/>
              <a:t>Discuss implications of revealing egress points</a:t>
            </a:r>
          </a:p>
          <a:p>
            <a:r>
              <a:rPr lang="en-US" dirty="0"/>
              <a:t>Discuss star vs chaining trust models</a:t>
            </a:r>
          </a:p>
        </p:txBody>
      </p:sp>
      <p:sp>
        <p:nvSpPr>
          <p:cNvPr id="5" name="Oval 4">
            <a:extLst>
              <a:ext uri="{FF2B5EF4-FFF2-40B4-BE49-F238E27FC236}">
                <a16:creationId xmlns:a16="http://schemas.microsoft.com/office/drawing/2014/main" id="{54A2CF48-C779-5D42-95C6-3246A4C2E2BF}"/>
              </a:ext>
            </a:extLst>
          </p:cNvPr>
          <p:cNvSpPr/>
          <p:nvPr/>
        </p:nvSpPr>
        <p:spPr>
          <a:xfrm>
            <a:off x="4322622" y="2529890"/>
            <a:ext cx="2628405" cy="1520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AS 2</a:t>
            </a:r>
          </a:p>
        </p:txBody>
      </p:sp>
      <p:sp>
        <p:nvSpPr>
          <p:cNvPr id="6" name="Oval 5">
            <a:extLst>
              <a:ext uri="{FF2B5EF4-FFF2-40B4-BE49-F238E27FC236}">
                <a16:creationId xmlns:a16="http://schemas.microsoft.com/office/drawing/2014/main" id="{863559FB-E963-0741-AB56-DE9A2734B71F}"/>
              </a:ext>
            </a:extLst>
          </p:cNvPr>
          <p:cNvSpPr/>
          <p:nvPr/>
        </p:nvSpPr>
        <p:spPr>
          <a:xfrm>
            <a:off x="7537980" y="2529889"/>
            <a:ext cx="2628405" cy="1520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AS 3</a:t>
            </a:r>
          </a:p>
        </p:txBody>
      </p:sp>
      <p:sp>
        <p:nvSpPr>
          <p:cNvPr id="12" name="Oval 11">
            <a:extLst>
              <a:ext uri="{FF2B5EF4-FFF2-40B4-BE49-F238E27FC236}">
                <a16:creationId xmlns:a16="http://schemas.microsoft.com/office/drawing/2014/main" id="{CECF0604-FC22-F94D-B6FF-D985E48F8124}"/>
              </a:ext>
            </a:extLst>
          </p:cNvPr>
          <p:cNvSpPr/>
          <p:nvPr/>
        </p:nvSpPr>
        <p:spPr>
          <a:xfrm>
            <a:off x="1136277" y="2529889"/>
            <a:ext cx="2628405" cy="1520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AS 1 </a:t>
            </a:r>
          </a:p>
        </p:txBody>
      </p:sp>
      <p:cxnSp>
        <p:nvCxnSpPr>
          <p:cNvPr id="14" name="Straight Arrow Connector 13">
            <a:extLst>
              <a:ext uri="{FF2B5EF4-FFF2-40B4-BE49-F238E27FC236}">
                <a16:creationId xmlns:a16="http://schemas.microsoft.com/office/drawing/2014/main" id="{44601C7D-851D-9D42-B8DF-03AC311F4A26}"/>
              </a:ext>
            </a:extLst>
          </p:cNvPr>
          <p:cNvCxnSpPr>
            <a:stCxn id="12" idx="6"/>
            <a:endCxn id="5" idx="2"/>
          </p:cNvCxnSpPr>
          <p:nvPr/>
        </p:nvCxnSpPr>
        <p:spPr bwMode="auto">
          <a:xfrm>
            <a:off x="3764682" y="3289910"/>
            <a:ext cx="557940" cy="1"/>
          </a:xfrm>
          <a:prstGeom prst="straightConnector1">
            <a:avLst/>
          </a:prstGeom>
          <a:solidFill>
            <a:schemeClr val="accent1"/>
          </a:solidFill>
          <a:ln w="44450" cap="flat" cmpd="sng" algn="ctr">
            <a:solidFill>
              <a:srgbClr val="00B050"/>
            </a:solidFill>
            <a:prstDash val="solid"/>
            <a:round/>
            <a:headEnd type="none" w="med" len="med"/>
            <a:tailEnd type="triangle"/>
          </a:ln>
          <a:effectLst/>
        </p:spPr>
      </p:cxnSp>
      <p:sp>
        <p:nvSpPr>
          <p:cNvPr id="15" name="TextBox 14">
            <a:extLst>
              <a:ext uri="{FF2B5EF4-FFF2-40B4-BE49-F238E27FC236}">
                <a16:creationId xmlns:a16="http://schemas.microsoft.com/office/drawing/2014/main" id="{867160A4-36A1-AF46-9718-A02E9FF48F43}"/>
              </a:ext>
            </a:extLst>
          </p:cNvPr>
          <p:cNvSpPr txBox="1"/>
          <p:nvPr/>
        </p:nvSpPr>
        <p:spPr>
          <a:xfrm>
            <a:off x="3233021" y="2068224"/>
            <a:ext cx="4926349" cy="461665"/>
          </a:xfrm>
          <a:prstGeom prst="rect">
            <a:avLst/>
          </a:prstGeom>
          <a:noFill/>
        </p:spPr>
        <p:txBody>
          <a:bodyPr wrap="none" rtlCol="0">
            <a:spAutoFit/>
          </a:bodyPr>
          <a:lstStyle/>
          <a:p>
            <a:r>
              <a:rPr lang="en-US" baseline="0" dirty="0">
                <a:solidFill>
                  <a:srgbClr val="00B050"/>
                </a:solidFill>
              </a:rPr>
              <a:t>Horizontal trust (to allow recursive)</a:t>
            </a:r>
          </a:p>
        </p:txBody>
      </p:sp>
      <p:cxnSp>
        <p:nvCxnSpPr>
          <p:cNvPr id="16" name="Straight Arrow Connector 15">
            <a:extLst>
              <a:ext uri="{FF2B5EF4-FFF2-40B4-BE49-F238E27FC236}">
                <a16:creationId xmlns:a16="http://schemas.microsoft.com/office/drawing/2014/main" id="{3F3EEFCB-0C39-124E-8CDB-F1DD62BEDB82}"/>
              </a:ext>
            </a:extLst>
          </p:cNvPr>
          <p:cNvCxnSpPr/>
          <p:nvPr/>
        </p:nvCxnSpPr>
        <p:spPr bwMode="auto">
          <a:xfrm>
            <a:off x="6954750" y="3209840"/>
            <a:ext cx="557940" cy="1"/>
          </a:xfrm>
          <a:prstGeom prst="straightConnector1">
            <a:avLst/>
          </a:prstGeom>
          <a:solidFill>
            <a:schemeClr val="accent1"/>
          </a:solidFill>
          <a:ln w="44450" cap="flat" cmpd="sng" algn="ctr">
            <a:solidFill>
              <a:srgbClr val="00B050"/>
            </a:solidFill>
            <a:prstDash val="solid"/>
            <a:round/>
            <a:headEnd type="none" w="med" len="med"/>
            <a:tailEnd type="triangle"/>
          </a:ln>
          <a:effectLst/>
        </p:spPr>
      </p:cxnSp>
      <p:sp>
        <p:nvSpPr>
          <p:cNvPr id="17" name="Oval 16">
            <a:extLst>
              <a:ext uri="{FF2B5EF4-FFF2-40B4-BE49-F238E27FC236}">
                <a16:creationId xmlns:a16="http://schemas.microsoft.com/office/drawing/2014/main" id="{011CCABE-181E-424F-9EBD-47E408234DD6}"/>
              </a:ext>
            </a:extLst>
          </p:cNvPr>
          <p:cNvSpPr/>
          <p:nvPr/>
        </p:nvSpPr>
        <p:spPr>
          <a:xfrm>
            <a:off x="4251602" y="4690683"/>
            <a:ext cx="2628405" cy="1520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Client</a:t>
            </a:r>
          </a:p>
        </p:txBody>
      </p:sp>
      <p:cxnSp>
        <p:nvCxnSpPr>
          <p:cNvPr id="19" name="Straight Arrow Connector 18">
            <a:extLst>
              <a:ext uri="{FF2B5EF4-FFF2-40B4-BE49-F238E27FC236}">
                <a16:creationId xmlns:a16="http://schemas.microsoft.com/office/drawing/2014/main" id="{953D7AC3-356F-8041-B446-D3290034B6C9}"/>
              </a:ext>
            </a:extLst>
          </p:cNvPr>
          <p:cNvCxnSpPr>
            <a:stCxn id="12" idx="5"/>
            <a:endCxn id="17" idx="1"/>
          </p:cNvCxnSpPr>
          <p:nvPr/>
        </p:nvCxnSpPr>
        <p:spPr bwMode="auto">
          <a:xfrm>
            <a:off x="3379761" y="3827325"/>
            <a:ext cx="1256762" cy="1085963"/>
          </a:xfrm>
          <a:prstGeom prst="straightConnector1">
            <a:avLst/>
          </a:prstGeom>
          <a:solidFill>
            <a:schemeClr val="accent1"/>
          </a:solidFill>
          <a:ln w="34925" cap="flat" cmpd="sng" algn="ctr">
            <a:solidFill>
              <a:schemeClr val="accent6">
                <a:lumMod val="50000"/>
              </a:schemeClr>
            </a:solidFill>
            <a:prstDash val="solid"/>
            <a:round/>
            <a:headEnd type="none" w="med" len="med"/>
            <a:tailEnd type="triangle"/>
          </a:ln>
          <a:effectLst/>
        </p:spPr>
      </p:cxnSp>
      <p:cxnSp>
        <p:nvCxnSpPr>
          <p:cNvPr id="20" name="Straight Arrow Connector 19">
            <a:extLst>
              <a:ext uri="{FF2B5EF4-FFF2-40B4-BE49-F238E27FC236}">
                <a16:creationId xmlns:a16="http://schemas.microsoft.com/office/drawing/2014/main" id="{2F073D69-8CB8-9440-8F5B-1B4D7BD990C5}"/>
              </a:ext>
            </a:extLst>
          </p:cNvPr>
          <p:cNvCxnSpPr>
            <a:cxnSpLocks/>
            <a:stCxn id="5" idx="4"/>
            <a:endCxn id="17" idx="0"/>
          </p:cNvCxnSpPr>
          <p:nvPr/>
        </p:nvCxnSpPr>
        <p:spPr bwMode="auto">
          <a:xfrm flipH="1">
            <a:off x="5565805" y="4049931"/>
            <a:ext cx="71020" cy="640752"/>
          </a:xfrm>
          <a:prstGeom prst="straightConnector1">
            <a:avLst/>
          </a:prstGeom>
          <a:solidFill>
            <a:schemeClr val="accent1"/>
          </a:solidFill>
          <a:ln w="34925" cap="flat" cmpd="sng" algn="ctr">
            <a:solidFill>
              <a:schemeClr val="accent6">
                <a:lumMod val="50000"/>
              </a:schemeClr>
            </a:solidFill>
            <a:prstDash val="solid"/>
            <a:round/>
            <a:headEnd type="none" w="med" len="med"/>
            <a:tailEnd type="triangle"/>
          </a:ln>
          <a:effectLst/>
        </p:spPr>
      </p:cxnSp>
      <p:cxnSp>
        <p:nvCxnSpPr>
          <p:cNvPr id="23" name="Straight Arrow Connector 22">
            <a:extLst>
              <a:ext uri="{FF2B5EF4-FFF2-40B4-BE49-F238E27FC236}">
                <a16:creationId xmlns:a16="http://schemas.microsoft.com/office/drawing/2014/main" id="{A4E6FBBC-FF80-4342-B1D7-93C8D0BFA0CA}"/>
              </a:ext>
            </a:extLst>
          </p:cNvPr>
          <p:cNvCxnSpPr>
            <a:cxnSpLocks/>
            <a:stCxn id="6" idx="3"/>
          </p:cNvCxnSpPr>
          <p:nvPr/>
        </p:nvCxnSpPr>
        <p:spPr bwMode="auto">
          <a:xfrm flipH="1">
            <a:off x="6399250" y="3827325"/>
            <a:ext cx="1523651" cy="1085963"/>
          </a:xfrm>
          <a:prstGeom prst="straightConnector1">
            <a:avLst/>
          </a:prstGeom>
          <a:solidFill>
            <a:schemeClr val="accent1"/>
          </a:solidFill>
          <a:ln w="34925" cap="flat" cmpd="sng" algn="ctr">
            <a:solidFill>
              <a:schemeClr val="accent6">
                <a:lumMod val="50000"/>
              </a:schemeClr>
            </a:solidFill>
            <a:prstDash val="solid"/>
            <a:round/>
            <a:headEnd type="none" w="med" len="med"/>
            <a:tailEnd type="triangle"/>
          </a:ln>
          <a:effectLst/>
        </p:spPr>
      </p:cxnSp>
      <p:sp>
        <p:nvSpPr>
          <p:cNvPr id="26" name="TextBox 25">
            <a:extLst>
              <a:ext uri="{FF2B5EF4-FFF2-40B4-BE49-F238E27FC236}">
                <a16:creationId xmlns:a16="http://schemas.microsoft.com/office/drawing/2014/main" id="{8A38092C-3A38-CE4F-BCF5-57991E648219}"/>
              </a:ext>
            </a:extLst>
          </p:cNvPr>
          <p:cNvSpPr txBox="1"/>
          <p:nvPr/>
        </p:nvSpPr>
        <p:spPr>
          <a:xfrm>
            <a:off x="6744533" y="4831791"/>
            <a:ext cx="2356735" cy="461665"/>
          </a:xfrm>
          <a:prstGeom prst="rect">
            <a:avLst/>
          </a:prstGeom>
          <a:noFill/>
        </p:spPr>
        <p:txBody>
          <a:bodyPr wrap="none" rtlCol="0">
            <a:spAutoFit/>
          </a:bodyPr>
          <a:lstStyle/>
          <a:p>
            <a:r>
              <a:rPr lang="en-US" baseline="0" dirty="0">
                <a:solidFill>
                  <a:srgbClr val="C00000"/>
                </a:solidFill>
              </a:rPr>
              <a:t>Star trust model</a:t>
            </a:r>
          </a:p>
        </p:txBody>
      </p:sp>
    </p:spTree>
    <p:extLst>
      <p:ext uri="{BB962C8B-B14F-4D97-AF65-F5344CB8AC3E}">
        <p14:creationId xmlns:p14="http://schemas.microsoft.com/office/powerpoint/2010/main" val="1099565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D48F-41F1-FC4C-A905-C0F562C015DF}"/>
              </a:ext>
            </a:extLst>
          </p:cNvPr>
          <p:cNvSpPr>
            <a:spLocks noGrp="1"/>
          </p:cNvSpPr>
          <p:nvPr>
            <p:ph type="title"/>
          </p:nvPr>
        </p:nvSpPr>
        <p:spPr/>
        <p:txBody>
          <a:bodyPr/>
          <a:lstStyle/>
          <a:p>
            <a:r>
              <a:rPr lang="en-US" dirty="0"/>
              <a:t>Related References on Multidomain</a:t>
            </a:r>
          </a:p>
        </p:txBody>
      </p:sp>
      <p:sp>
        <p:nvSpPr>
          <p:cNvPr id="3" name="Content Placeholder 2">
            <a:extLst>
              <a:ext uri="{FF2B5EF4-FFF2-40B4-BE49-F238E27FC236}">
                <a16:creationId xmlns:a16="http://schemas.microsoft.com/office/drawing/2014/main" id="{81F4855E-25F9-4F4A-8301-B464A6600D03}"/>
              </a:ext>
            </a:extLst>
          </p:cNvPr>
          <p:cNvSpPr>
            <a:spLocks noGrp="1"/>
          </p:cNvSpPr>
          <p:nvPr>
            <p:ph idx="1"/>
          </p:nvPr>
        </p:nvSpPr>
        <p:spPr/>
        <p:txBody>
          <a:bodyPr>
            <a:normAutofit fontScale="85000" lnSpcReduction="10000"/>
          </a:bodyPr>
          <a:lstStyle/>
          <a:p>
            <a:pPr fontAlgn="base"/>
            <a:r>
              <a:rPr lang="en-US" u="sng" dirty="0">
                <a:hlinkClick r:id="rId2"/>
              </a:rPr>
              <a:t>https://datatracker.ietf.org/doc/draft-lachos-alto-multi-domain-use-cases/</a:t>
            </a:r>
            <a:endParaRPr lang="en-US" dirty="0"/>
          </a:p>
          <a:p>
            <a:pPr fontAlgn="base"/>
            <a:r>
              <a:rPr lang="en-US" u="sng" dirty="0">
                <a:hlinkClick r:id="rId3"/>
              </a:rPr>
              <a:t>https://datatracker.ietf.org/doc/draft-lachos-sfc-multi-domain-alto/</a:t>
            </a:r>
            <a:endParaRPr lang="en-US" dirty="0"/>
          </a:p>
          <a:p>
            <a:pPr fontAlgn="base"/>
            <a:r>
              <a:rPr lang="en-US" u="sng" dirty="0">
                <a:hlinkClick r:id="rId4"/>
              </a:rPr>
              <a:t>https://datatracker.ietf.org/doc/draft-lachosrothenberg-alto-brokermdo/</a:t>
            </a:r>
            <a:endParaRPr lang="en-US" dirty="0"/>
          </a:p>
          <a:p>
            <a:pPr fontAlgn="base"/>
            <a:r>
              <a:rPr lang="en-US" u="sng" dirty="0">
                <a:hlinkClick r:id="rId5"/>
              </a:rPr>
              <a:t>https://datatracker.ietf.org/doc/draft-lachosrothenberg-alto-md-e2e-ns/</a:t>
            </a:r>
            <a:endParaRPr lang="en-US" dirty="0"/>
          </a:p>
          <a:p>
            <a:pPr fontAlgn="base"/>
            <a:r>
              <a:rPr lang="en-US" dirty="0"/>
              <a:t>CERN use case</a:t>
            </a:r>
          </a:p>
          <a:p>
            <a:pPr lvl="1" fontAlgn="base"/>
            <a:r>
              <a:rPr lang="en-US" u="sng" dirty="0">
                <a:hlinkClick r:id="rId6"/>
              </a:rPr>
              <a:t>https://ieeexplore.ieee.org/abstract/document/8756056</a:t>
            </a:r>
            <a:endParaRPr lang="en-US" dirty="0"/>
          </a:p>
          <a:p>
            <a:pPr lvl="1" fontAlgn="base"/>
            <a:r>
              <a:rPr lang="en-US" u="sng" dirty="0">
                <a:hlinkClick r:id="rId7"/>
              </a:rPr>
              <a:t>https://www.sciencedirect.com/science/article/abs/pii/S0167739X18302413</a:t>
            </a:r>
            <a:endParaRPr lang="en-US" dirty="0"/>
          </a:p>
          <a:p>
            <a:pPr fontAlgn="base"/>
            <a:r>
              <a:rPr lang="en-US" dirty="0"/>
              <a:t>Inter-ALTO communication protocol</a:t>
            </a:r>
          </a:p>
          <a:p>
            <a:pPr lvl="1" fontAlgn="base"/>
            <a:r>
              <a:rPr lang="en-US" u="sng" dirty="0">
                <a:hlinkClick r:id="rId8"/>
              </a:rPr>
              <a:t>https://datatracker.ietf.org/doc/draft-dulinski-alto-inter-alto-protocol/</a:t>
            </a:r>
            <a:endParaRPr lang="en-US" dirty="0"/>
          </a:p>
          <a:p>
            <a:pPr fontAlgn="base"/>
            <a:r>
              <a:rPr lang="en-US" dirty="0"/>
              <a:t>ALTO network-server, server-server API</a:t>
            </a:r>
          </a:p>
          <a:p>
            <a:pPr lvl="1" fontAlgn="base"/>
            <a:r>
              <a:rPr lang="en-US" u="sng" dirty="0">
                <a:hlinkClick r:id="rId9"/>
              </a:rPr>
              <a:t>https://datatracker.ietf.org/doc/draft-medved-alto-svr-apis/</a:t>
            </a:r>
            <a:endParaRPr lang="en-US" dirty="0"/>
          </a:p>
        </p:txBody>
      </p:sp>
    </p:spTree>
    <p:extLst>
      <p:ext uri="{BB962C8B-B14F-4D97-AF65-F5344CB8AC3E}">
        <p14:creationId xmlns:p14="http://schemas.microsoft.com/office/powerpoint/2010/main" val="3753153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82DF0-604A-D149-A7D9-9F18908703D2}"/>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69618A51-E052-DD45-9F09-8C95485EC954}"/>
              </a:ext>
            </a:extLst>
          </p:cNvPr>
          <p:cNvSpPr>
            <a:spLocks noGrp="1"/>
          </p:cNvSpPr>
          <p:nvPr>
            <p:ph idx="1"/>
          </p:nvPr>
        </p:nvSpPr>
        <p:spPr/>
        <p:txBody>
          <a:bodyPr/>
          <a:lstStyle/>
          <a:p>
            <a:r>
              <a:rPr lang="en-US" dirty="0"/>
              <a:t>Organizing interim meetings before May 2023</a:t>
            </a:r>
          </a:p>
          <a:p>
            <a:pPr lvl="1"/>
            <a:r>
              <a:rPr lang="en-US" dirty="0"/>
              <a:t>Discuss details of current design implementations</a:t>
            </a:r>
          </a:p>
          <a:p>
            <a:pPr lvl="1"/>
            <a:r>
              <a:rPr lang="en-US" dirty="0"/>
              <a:t>Involve operators </a:t>
            </a:r>
          </a:p>
        </p:txBody>
      </p:sp>
    </p:spTree>
    <p:extLst>
      <p:ext uri="{BB962C8B-B14F-4D97-AF65-F5344CB8AC3E}">
        <p14:creationId xmlns:p14="http://schemas.microsoft.com/office/powerpoint/2010/main" val="2448423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082714-6734-2449-8D60-794245869476}"/>
              </a:ext>
            </a:extLst>
          </p:cNvPr>
          <p:cNvSpPr>
            <a:spLocks noGrp="1"/>
          </p:cNvSpPr>
          <p:nvPr>
            <p:ph type="ctrTitle"/>
          </p:nvPr>
        </p:nvSpPr>
        <p:spPr/>
        <p:txBody>
          <a:bodyPr/>
          <a:lstStyle/>
          <a:p>
            <a:r>
              <a:rPr lang="en-US" dirty="0"/>
              <a:t>Backup Slides</a:t>
            </a:r>
          </a:p>
        </p:txBody>
      </p:sp>
      <p:sp>
        <p:nvSpPr>
          <p:cNvPr id="5" name="Subtitle 4">
            <a:extLst>
              <a:ext uri="{FF2B5EF4-FFF2-40B4-BE49-F238E27FC236}">
                <a16:creationId xmlns:a16="http://schemas.microsoft.com/office/drawing/2014/main" id="{E41BCF2A-78C1-2E4A-87E5-2BAA8624EF4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4379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5C790-2723-A744-8872-0653E683C314}"/>
              </a:ext>
            </a:extLst>
          </p:cNvPr>
          <p:cNvSpPr>
            <a:spLocks noGrp="1"/>
          </p:cNvSpPr>
          <p:nvPr>
            <p:ph type="title"/>
          </p:nvPr>
        </p:nvSpPr>
        <p:spPr/>
        <p:txBody>
          <a:bodyPr/>
          <a:lstStyle/>
          <a:p>
            <a:r>
              <a:rPr lang="en-US" dirty="0"/>
              <a:t>Additional Questions</a:t>
            </a:r>
          </a:p>
        </p:txBody>
      </p:sp>
      <p:sp>
        <p:nvSpPr>
          <p:cNvPr id="3" name="Content Placeholder 2">
            <a:extLst>
              <a:ext uri="{FF2B5EF4-FFF2-40B4-BE49-F238E27FC236}">
                <a16:creationId xmlns:a16="http://schemas.microsoft.com/office/drawing/2014/main" id="{AFB1F88D-3C3D-CA48-839D-430F905C3045}"/>
              </a:ext>
            </a:extLst>
          </p:cNvPr>
          <p:cNvSpPr>
            <a:spLocks noGrp="1"/>
          </p:cNvSpPr>
          <p:nvPr>
            <p:ph idx="1"/>
          </p:nvPr>
        </p:nvSpPr>
        <p:spPr/>
        <p:txBody>
          <a:bodyPr/>
          <a:lstStyle/>
          <a:p>
            <a:r>
              <a:rPr lang="en-US" dirty="0"/>
              <a:t>The “routing cost” metric makes it difficult to aggregate different point of views</a:t>
            </a:r>
          </a:p>
          <a:p>
            <a:pPr lvl="1"/>
            <a:r>
              <a:rPr lang="en-US" dirty="0"/>
              <a:t>See also RFC 8686, Appendix C</a:t>
            </a:r>
          </a:p>
          <a:p>
            <a:r>
              <a:rPr lang="en-US" dirty="0"/>
              <a:t>The “ALTO advice” runs in the opposite direction of the money</a:t>
            </a:r>
          </a:p>
          <a:p>
            <a:pPr lvl="1"/>
            <a:r>
              <a:rPr lang="en-US" dirty="0"/>
              <a:t>will it always stop at the peering points / Tier-1 carriers?</a:t>
            </a:r>
          </a:p>
          <a:p>
            <a:pPr lvl="1"/>
            <a:r>
              <a:rPr lang="en-US" dirty="0"/>
              <a:t>what if the advice given by ISP1’s ALTO server impairs ISP2’s traffic engineering?</a:t>
            </a:r>
          </a:p>
          <a:p>
            <a:pPr lvl="1"/>
            <a:r>
              <a:rPr lang="en-US" dirty="0"/>
              <a:t>will ISP1 be legally liable? Thus, will ISP1 refuse to give details </a:t>
            </a:r>
            <a:r>
              <a:rPr lang="en-US" dirty="0" err="1"/>
              <a:t>wrt</a:t>
            </a:r>
            <a:r>
              <a:rPr lang="en-US" dirty="0"/>
              <a:t>. ISP2 even if they knew?</a:t>
            </a:r>
          </a:p>
          <a:p>
            <a:endParaRPr lang="en-US" dirty="0"/>
          </a:p>
        </p:txBody>
      </p:sp>
      <p:sp>
        <p:nvSpPr>
          <p:cNvPr id="4" name="Rectangle 3">
            <a:extLst>
              <a:ext uri="{FF2B5EF4-FFF2-40B4-BE49-F238E27FC236}">
                <a16:creationId xmlns:a16="http://schemas.microsoft.com/office/drawing/2014/main" id="{6842047D-76BF-BC41-AE54-9D90523394BB}"/>
              </a:ext>
            </a:extLst>
          </p:cNvPr>
          <p:cNvSpPr/>
          <p:nvPr/>
        </p:nvSpPr>
        <p:spPr>
          <a:xfrm>
            <a:off x="612384" y="6139934"/>
            <a:ext cx="2280432" cy="369332"/>
          </a:xfrm>
          <a:prstGeom prst="rect">
            <a:avLst/>
          </a:prstGeom>
        </p:spPr>
        <p:txBody>
          <a:bodyPr wrap="none">
            <a:spAutoFit/>
          </a:bodyPr>
          <a:lstStyle/>
          <a:p>
            <a:r>
              <a:rPr lang="en-US" dirty="0"/>
              <a:t>[Sebastian 9/30/2020]</a:t>
            </a:r>
          </a:p>
        </p:txBody>
      </p:sp>
    </p:spTree>
    <p:extLst>
      <p:ext uri="{BB962C8B-B14F-4D97-AF65-F5344CB8AC3E}">
        <p14:creationId xmlns:p14="http://schemas.microsoft.com/office/powerpoint/2010/main" val="1086409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0"/>
          <p:cNvSpPr txBox="1">
            <a:spLocks noGrp="1"/>
          </p:cNvSpPr>
          <p:nvPr>
            <p:ph type="title"/>
          </p:nvPr>
        </p:nvSpPr>
        <p:spPr>
          <a:xfrm>
            <a:off x="838200" y="139419"/>
            <a:ext cx="11100800" cy="1325600"/>
          </a:xfrm>
          <a:prstGeom prst="rect">
            <a:avLst/>
          </a:prstGeom>
          <a:noFill/>
          <a:ln>
            <a:noFill/>
          </a:ln>
        </p:spPr>
        <p:txBody>
          <a:bodyPr spcFirstLastPara="1" vert="horz" wrap="square" lIns="91433" tIns="45700" rIns="91433" bIns="45700" numCol="1" anchor="ctr" anchorCtr="0" compatLnSpc="1">
            <a:prstTxWarp prst="textNoShape">
              <a:avLst/>
            </a:prstTxWarp>
            <a:noAutofit/>
          </a:bodyPr>
          <a:lstStyle/>
          <a:p>
            <a:pPr algn="l">
              <a:spcBef>
                <a:spcPts val="0"/>
              </a:spcBef>
              <a:spcAft>
                <a:spcPts val="0"/>
              </a:spcAft>
              <a:buClr>
                <a:schemeClr val="dk1"/>
              </a:buClr>
              <a:buSzPts val="3300"/>
            </a:pPr>
            <a:r>
              <a:rPr lang="en" sz="3200" dirty="0"/>
              <a:t>(R)PV: Mathematical Programming as Abstraction Representation to Support Third Use Case</a:t>
            </a:r>
            <a:endParaRPr sz="3200" dirty="0"/>
          </a:p>
        </p:txBody>
      </p:sp>
      <p:pic>
        <p:nvPicPr>
          <p:cNvPr id="357" name="Google Shape;357;p40"/>
          <p:cNvPicPr preferRelativeResize="0"/>
          <p:nvPr/>
        </p:nvPicPr>
        <p:blipFill rotWithShape="1">
          <a:blip r:embed="rId3">
            <a:alphaModFix/>
          </a:blip>
          <a:srcRect/>
          <a:stretch/>
        </p:blipFill>
        <p:spPr>
          <a:xfrm>
            <a:off x="723901" y="2526026"/>
            <a:ext cx="5486401" cy="2095500"/>
          </a:xfrm>
          <a:prstGeom prst="rect">
            <a:avLst/>
          </a:prstGeom>
          <a:noFill/>
          <a:ln>
            <a:noFill/>
          </a:ln>
        </p:spPr>
      </p:pic>
      <p:pic>
        <p:nvPicPr>
          <p:cNvPr id="358" name="Google Shape;358;p40"/>
          <p:cNvPicPr preferRelativeResize="0"/>
          <p:nvPr/>
        </p:nvPicPr>
        <p:blipFill rotWithShape="1">
          <a:blip r:embed="rId4">
            <a:alphaModFix/>
          </a:blip>
          <a:srcRect/>
          <a:stretch/>
        </p:blipFill>
        <p:spPr>
          <a:xfrm>
            <a:off x="6805789" y="2269156"/>
            <a:ext cx="4831643" cy="983585"/>
          </a:xfrm>
          <a:prstGeom prst="rect">
            <a:avLst/>
          </a:prstGeom>
          <a:noFill/>
          <a:ln>
            <a:noFill/>
          </a:ln>
        </p:spPr>
      </p:pic>
      <p:grpSp>
        <p:nvGrpSpPr>
          <p:cNvPr id="359" name="Google Shape;359;p40"/>
          <p:cNvGrpSpPr/>
          <p:nvPr/>
        </p:nvGrpSpPr>
        <p:grpSpPr>
          <a:xfrm>
            <a:off x="7879463" y="3341968"/>
            <a:ext cx="2457791" cy="1626177"/>
            <a:chOff x="6092397" y="3745862"/>
            <a:chExt cx="3089747" cy="2390969"/>
          </a:xfrm>
        </p:grpSpPr>
        <p:grpSp>
          <p:nvGrpSpPr>
            <p:cNvPr id="360" name="Google Shape;360;p40"/>
            <p:cNvGrpSpPr/>
            <p:nvPr/>
          </p:nvGrpSpPr>
          <p:grpSpPr>
            <a:xfrm>
              <a:off x="6092397" y="3745862"/>
              <a:ext cx="3089747" cy="2390969"/>
              <a:chOff x="1711173" y="4143912"/>
              <a:chExt cx="3546135" cy="2629461"/>
            </a:xfrm>
          </p:grpSpPr>
          <p:cxnSp>
            <p:nvCxnSpPr>
              <p:cNvPr id="361" name="Google Shape;361;p40"/>
              <p:cNvCxnSpPr/>
              <p:nvPr/>
            </p:nvCxnSpPr>
            <p:spPr>
              <a:xfrm rot="10800000" flipH="1">
                <a:off x="2504752" y="6197510"/>
                <a:ext cx="2252700" cy="5400"/>
              </a:xfrm>
              <a:prstGeom prst="straightConnector1">
                <a:avLst/>
              </a:prstGeom>
              <a:solidFill>
                <a:schemeClr val="accent1"/>
              </a:solidFill>
              <a:ln w="9525" cap="flat" cmpd="sng">
                <a:solidFill>
                  <a:schemeClr val="dk1"/>
                </a:solidFill>
                <a:prstDash val="solid"/>
                <a:round/>
                <a:headEnd type="none" w="sm" len="sm"/>
                <a:tailEnd type="triangle" w="med" len="med"/>
              </a:ln>
            </p:spPr>
          </p:cxnSp>
          <p:cxnSp>
            <p:nvCxnSpPr>
              <p:cNvPr id="362" name="Google Shape;362;p40"/>
              <p:cNvCxnSpPr/>
              <p:nvPr/>
            </p:nvCxnSpPr>
            <p:spPr>
              <a:xfrm rot="10800000">
                <a:off x="2519328" y="4224154"/>
                <a:ext cx="0" cy="1992000"/>
              </a:xfrm>
              <a:prstGeom prst="straightConnector1">
                <a:avLst/>
              </a:prstGeom>
              <a:solidFill>
                <a:schemeClr val="accent1"/>
              </a:solidFill>
              <a:ln w="9525" cap="flat" cmpd="sng">
                <a:solidFill>
                  <a:schemeClr val="dk1"/>
                </a:solidFill>
                <a:prstDash val="solid"/>
                <a:round/>
                <a:headEnd type="none" w="sm" len="sm"/>
                <a:tailEnd type="triangle" w="med" len="med"/>
              </a:ln>
            </p:spPr>
          </p:cxnSp>
          <p:sp>
            <p:nvSpPr>
              <p:cNvPr id="363" name="Google Shape;363;p40"/>
              <p:cNvSpPr/>
              <p:nvPr/>
            </p:nvSpPr>
            <p:spPr>
              <a:xfrm>
                <a:off x="2551741" y="4143912"/>
                <a:ext cx="883800" cy="846000"/>
              </a:xfrm>
              <a:prstGeom prst="rect">
                <a:avLst/>
              </a:prstGeom>
              <a:blipFill rotWithShape="1">
                <a:blip r:embed="rId5">
                  <a:alphaModFix/>
                </a:blip>
                <a:stretch>
                  <a:fillRect/>
                </a:stretch>
              </a:blipFill>
              <a:ln>
                <a:noFill/>
              </a:ln>
            </p:spPr>
            <p:txBody>
              <a:bodyPr spcFirstLastPara="1" wrap="square" lIns="91433" tIns="45700" rIns="91433" bIns="45700" anchor="t" anchorCtr="0">
                <a:noAutofit/>
              </a:bodyPr>
              <a:lstStyle/>
              <a:p>
                <a:pPr defTabSz="1219170">
                  <a:spcBef>
                    <a:spcPts val="0"/>
                  </a:spcBef>
                  <a:spcAft>
                    <a:spcPts val="0"/>
                  </a:spcAft>
                </a:pPr>
                <a:r>
                  <a:rPr lang="en" sz="1867">
                    <a:solidFill>
                      <a:prstClr val="black"/>
                    </a:solidFill>
                    <a:latin typeface="Calibri"/>
                    <a:ea typeface="Calibri"/>
                    <a:cs typeface="Calibri"/>
                    <a:sym typeface="Calibri"/>
                  </a:rPr>
                  <a:t> </a:t>
                </a:r>
                <a:endParaRPr sz="1467">
                  <a:solidFill>
                    <a:prstClr val="black"/>
                  </a:solidFill>
                </a:endParaRPr>
              </a:p>
            </p:txBody>
          </p:sp>
          <p:sp>
            <p:nvSpPr>
              <p:cNvPr id="364" name="Google Shape;364;p40"/>
              <p:cNvSpPr/>
              <p:nvPr/>
            </p:nvSpPr>
            <p:spPr>
              <a:xfrm>
                <a:off x="1711173" y="4411367"/>
                <a:ext cx="849300" cy="597000"/>
              </a:xfrm>
              <a:prstGeom prst="rect">
                <a:avLst/>
              </a:prstGeom>
              <a:noFill/>
              <a:ln>
                <a:noFill/>
              </a:ln>
            </p:spPr>
            <p:txBody>
              <a:bodyPr spcFirstLastPara="1" wrap="square" lIns="91433" tIns="45700" rIns="91433" bIns="45700" anchor="t" anchorCtr="0">
                <a:noAutofit/>
              </a:bodyPr>
              <a:lstStyle/>
              <a:p>
                <a:pPr defTabSz="1219170">
                  <a:spcBef>
                    <a:spcPts val="0"/>
                  </a:spcBef>
                  <a:spcAft>
                    <a:spcPts val="0"/>
                  </a:spcAft>
                </a:pPr>
                <a:r>
                  <a:rPr lang="en" sz="1867">
                    <a:solidFill>
                      <a:prstClr val="black"/>
                    </a:solidFill>
                    <a:latin typeface="Calibri"/>
                    <a:ea typeface="Calibri"/>
                    <a:cs typeface="Calibri"/>
                    <a:sym typeface="Calibri"/>
                  </a:rPr>
                  <a:t>100 </a:t>
                </a:r>
                <a:endParaRPr sz="1867">
                  <a:solidFill>
                    <a:prstClr val="black"/>
                  </a:solidFill>
                  <a:latin typeface="Calibri"/>
                  <a:ea typeface="Calibri"/>
                  <a:cs typeface="Calibri"/>
                  <a:sym typeface="Calibri"/>
                </a:endParaRPr>
              </a:p>
            </p:txBody>
          </p:sp>
          <p:sp>
            <p:nvSpPr>
              <p:cNvPr id="365" name="Google Shape;365;p40"/>
              <p:cNvSpPr/>
              <p:nvPr/>
            </p:nvSpPr>
            <p:spPr>
              <a:xfrm>
                <a:off x="2530629" y="4811179"/>
                <a:ext cx="1427400" cy="1367700"/>
              </a:xfrm>
              <a:prstGeom prst="rtTriangle">
                <a:avLst/>
              </a:prstGeom>
              <a:solidFill>
                <a:schemeClr val="accent1"/>
              </a:solidFill>
              <a:ln w="9525" cap="flat" cmpd="sng">
                <a:solidFill>
                  <a:schemeClr val="dk1"/>
                </a:solidFill>
                <a:prstDash val="solid"/>
                <a:round/>
                <a:headEnd type="none" w="sm" len="sm"/>
                <a:tailEnd type="none" w="sm" len="sm"/>
              </a:ln>
            </p:spPr>
            <p:txBody>
              <a:bodyPr spcFirstLastPara="1" wrap="square" lIns="68567" tIns="34267" rIns="68567" bIns="34267" anchor="t" anchorCtr="0">
                <a:noAutofit/>
              </a:bodyPr>
              <a:lstStyle/>
              <a:p>
                <a:pPr defTabSz="1219170">
                  <a:spcBef>
                    <a:spcPts val="0"/>
                  </a:spcBef>
                  <a:spcAft>
                    <a:spcPts val="0"/>
                  </a:spcAft>
                </a:pPr>
                <a:endParaRPr sz="3600">
                  <a:solidFill>
                    <a:prstClr val="black"/>
                  </a:solidFill>
                  <a:latin typeface="Arial"/>
                  <a:ea typeface="Arial"/>
                  <a:cs typeface="Arial"/>
                  <a:sym typeface="Arial"/>
                </a:endParaRPr>
              </a:p>
            </p:txBody>
          </p:sp>
          <p:sp>
            <p:nvSpPr>
              <p:cNvPr id="366" name="Google Shape;366;p40"/>
              <p:cNvSpPr/>
              <p:nvPr/>
            </p:nvSpPr>
            <p:spPr>
              <a:xfrm>
                <a:off x="4408008" y="6176373"/>
                <a:ext cx="849300" cy="597000"/>
              </a:xfrm>
              <a:prstGeom prst="rect">
                <a:avLst/>
              </a:prstGeom>
              <a:noFill/>
              <a:ln>
                <a:noFill/>
              </a:ln>
            </p:spPr>
            <p:txBody>
              <a:bodyPr spcFirstLastPara="1" wrap="square" lIns="91433" tIns="45700" rIns="91433" bIns="45700" anchor="t" anchorCtr="0">
                <a:noAutofit/>
              </a:bodyPr>
              <a:lstStyle/>
              <a:p>
                <a:pPr defTabSz="1219170">
                  <a:spcBef>
                    <a:spcPts val="0"/>
                  </a:spcBef>
                  <a:spcAft>
                    <a:spcPts val="0"/>
                  </a:spcAft>
                </a:pPr>
                <a:r>
                  <a:rPr lang="en" sz="1867">
                    <a:solidFill>
                      <a:prstClr val="black"/>
                    </a:solidFill>
                    <a:latin typeface="Calibri"/>
                    <a:ea typeface="Calibri"/>
                    <a:cs typeface="Calibri"/>
                    <a:sym typeface="Calibri"/>
                  </a:rPr>
                  <a:t>100 </a:t>
                </a:r>
                <a:endParaRPr sz="1867">
                  <a:solidFill>
                    <a:prstClr val="black"/>
                  </a:solidFill>
                  <a:latin typeface="Calibri"/>
                  <a:ea typeface="Calibri"/>
                  <a:cs typeface="Calibri"/>
                  <a:sym typeface="Calibri"/>
                </a:endParaRPr>
              </a:p>
            </p:txBody>
          </p:sp>
        </p:grpSp>
        <p:sp>
          <p:nvSpPr>
            <p:cNvPr id="367" name="Google Shape;367;p40"/>
            <p:cNvSpPr/>
            <p:nvPr/>
          </p:nvSpPr>
          <p:spPr>
            <a:xfrm>
              <a:off x="7971985" y="4994010"/>
              <a:ext cx="780300" cy="769200"/>
            </a:xfrm>
            <a:prstGeom prst="rect">
              <a:avLst/>
            </a:prstGeom>
            <a:blipFill rotWithShape="1">
              <a:blip r:embed="rId6">
                <a:alphaModFix/>
              </a:blip>
              <a:stretch>
                <a:fillRect/>
              </a:stretch>
            </a:blipFill>
            <a:ln>
              <a:noFill/>
            </a:ln>
          </p:spPr>
          <p:txBody>
            <a:bodyPr spcFirstLastPara="1" wrap="square" lIns="91433" tIns="45700" rIns="91433" bIns="45700" anchor="t" anchorCtr="0">
              <a:noAutofit/>
            </a:bodyPr>
            <a:lstStyle/>
            <a:p>
              <a:pPr defTabSz="1219170">
                <a:spcBef>
                  <a:spcPts val="0"/>
                </a:spcBef>
                <a:spcAft>
                  <a:spcPts val="0"/>
                </a:spcAft>
              </a:pPr>
              <a:r>
                <a:rPr lang="en" sz="1867">
                  <a:solidFill>
                    <a:prstClr val="black"/>
                  </a:solidFill>
                  <a:latin typeface="Calibri"/>
                  <a:ea typeface="Calibri"/>
                  <a:cs typeface="Calibri"/>
                  <a:sym typeface="Calibri"/>
                </a:rPr>
                <a:t> </a:t>
              </a:r>
              <a:endParaRPr sz="1467">
                <a:solidFill>
                  <a:prstClr val="black"/>
                </a:solidFill>
              </a:endParaRPr>
            </a:p>
          </p:txBody>
        </p:sp>
      </p:grpSp>
      <p:cxnSp>
        <p:nvCxnSpPr>
          <p:cNvPr id="368" name="Google Shape;368;p40"/>
          <p:cNvCxnSpPr/>
          <p:nvPr/>
        </p:nvCxnSpPr>
        <p:spPr>
          <a:xfrm>
            <a:off x="6805853" y="2417352"/>
            <a:ext cx="4715600" cy="0"/>
          </a:xfrm>
          <a:prstGeom prst="straightConnector1">
            <a:avLst/>
          </a:prstGeom>
          <a:noFill/>
          <a:ln w="25400" cap="flat" cmpd="sng">
            <a:solidFill>
              <a:srgbClr val="FF0000"/>
            </a:solidFill>
            <a:prstDash val="solid"/>
            <a:miter lim="800000"/>
            <a:headEnd type="none" w="sm" len="sm"/>
            <a:tailEnd type="none" w="sm" len="sm"/>
          </a:ln>
        </p:spPr>
      </p:cxnSp>
      <p:cxnSp>
        <p:nvCxnSpPr>
          <p:cNvPr id="369" name="Google Shape;369;p40"/>
          <p:cNvCxnSpPr/>
          <p:nvPr/>
        </p:nvCxnSpPr>
        <p:spPr>
          <a:xfrm>
            <a:off x="6805853" y="2752632"/>
            <a:ext cx="4715600" cy="0"/>
          </a:xfrm>
          <a:prstGeom prst="straightConnector1">
            <a:avLst/>
          </a:prstGeom>
          <a:noFill/>
          <a:ln w="25400" cap="flat" cmpd="sng">
            <a:solidFill>
              <a:srgbClr val="FF0000"/>
            </a:solidFill>
            <a:prstDash val="solid"/>
            <a:miter lim="800000"/>
            <a:headEnd type="none" w="sm" len="sm"/>
            <a:tailEnd type="none" w="sm" len="sm"/>
          </a:ln>
        </p:spPr>
      </p:cxnSp>
      <p:sp>
        <p:nvSpPr>
          <p:cNvPr id="370" name="Google Shape;370;p40"/>
          <p:cNvSpPr txBox="1"/>
          <p:nvPr/>
        </p:nvSpPr>
        <p:spPr>
          <a:xfrm>
            <a:off x="249500" y="4836651"/>
            <a:ext cx="11660800" cy="1436400"/>
          </a:xfrm>
          <a:prstGeom prst="rect">
            <a:avLst/>
          </a:prstGeom>
          <a:noFill/>
          <a:ln>
            <a:noFill/>
          </a:ln>
        </p:spPr>
        <p:txBody>
          <a:bodyPr spcFirstLastPara="1" wrap="square" lIns="121900" tIns="121900" rIns="121900" bIns="121900" anchor="t" anchorCtr="0">
            <a:noAutofit/>
          </a:bodyPr>
          <a:lstStyle/>
          <a:p>
            <a:pPr marL="609585" indent="-457189" algn="just" defTabSz="1219170">
              <a:lnSpc>
                <a:spcPct val="115000"/>
              </a:lnSpc>
              <a:spcBef>
                <a:spcPts val="0"/>
              </a:spcBef>
              <a:spcAft>
                <a:spcPts val="0"/>
              </a:spcAft>
              <a:buClr>
                <a:srgbClr val="666666"/>
              </a:buClr>
              <a:buSzPts val="1800"/>
              <a:buFont typeface="Proxima Nova"/>
              <a:buChar char="●"/>
            </a:pPr>
            <a:r>
              <a:rPr lang="en" b="1" baseline="0" dirty="0">
                <a:solidFill>
                  <a:srgbClr val="FF0000"/>
                </a:solidFill>
                <a:latin typeface="Proxima Nova"/>
                <a:ea typeface="Proxima Nova"/>
                <a:cs typeface="Proxima Nova"/>
                <a:sym typeface="Proxima Nova"/>
              </a:rPr>
              <a:t>Redundant inequalities can be removed</a:t>
            </a:r>
            <a:r>
              <a:rPr lang="en" baseline="0" dirty="0">
                <a:solidFill>
                  <a:srgbClr val="666666"/>
                </a:solidFill>
                <a:latin typeface="Proxima Nova"/>
                <a:ea typeface="Proxima Nova"/>
                <a:cs typeface="Proxima Nova"/>
                <a:sym typeface="Proxima Nova"/>
              </a:rPr>
              <a:t> via a polynomial-time, optimal algorithm.</a:t>
            </a:r>
          </a:p>
          <a:p>
            <a:pPr marL="609585" indent="-457189" algn="just" defTabSz="1219170">
              <a:lnSpc>
                <a:spcPct val="115000"/>
              </a:lnSpc>
              <a:spcBef>
                <a:spcPts val="0"/>
              </a:spcBef>
              <a:spcAft>
                <a:spcPts val="0"/>
              </a:spcAft>
              <a:buClr>
                <a:srgbClr val="666666"/>
              </a:buClr>
              <a:buSzPts val="1800"/>
              <a:buFont typeface="Proxima Nova"/>
              <a:buChar char="●"/>
            </a:pPr>
            <a:r>
              <a:rPr lang="en" baseline="0" dirty="0">
                <a:solidFill>
                  <a:srgbClr val="666666"/>
                </a:solidFill>
                <a:latin typeface="Proxima Nova"/>
                <a:ea typeface="Proxima Nova"/>
                <a:cs typeface="Proxima Nova"/>
                <a:sym typeface="Proxima Nova"/>
              </a:rPr>
              <a:t>Remaining </a:t>
            </a:r>
            <a:r>
              <a:rPr lang="en-US" baseline="0" dirty="0">
                <a:solidFill>
                  <a:srgbClr val="666666"/>
                </a:solidFill>
                <a:latin typeface="Proxima Nova"/>
                <a:ea typeface="Proxima Nova"/>
                <a:cs typeface="Proxima Nova"/>
                <a:sym typeface="Proxima Nova"/>
              </a:rPr>
              <a:t>bottlenecks represented as </a:t>
            </a:r>
            <a:r>
              <a:rPr lang="en-US" baseline="0" dirty="0">
                <a:solidFill>
                  <a:srgbClr val="C00000"/>
                </a:solidFill>
                <a:latin typeface="Proxima Nova"/>
                <a:ea typeface="Proxima Nova"/>
                <a:cs typeface="Proxima Nova"/>
                <a:sym typeface="Proxima Nova"/>
              </a:rPr>
              <a:t>abstract network elements</a:t>
            </a:r>
            <a:r>
              <a:rPr lang="en-US" baseline="0" dirty="0">
                <a:solidFill>
                  <a:srgbClr val="666666"/>
                </a:solidFill>
                <a:latin typeface="Proxima Nova"/>
                <a:ea typeface="Proxima Nova"/>
                <a:cs typeface="Proxima Nova"/>
                <a:sym typeface="Proxima Nova"/>
              </a:rPr>
              <a:t> (ANE).</a:t>
            </a:r>
            <a:endParaRPr baseline="0" dirty="0">
              <a:solidFill>
                <a:srgbClr val="666666"/>
              </a:solidFill>
              <a:latin typeface="Proxima Nova"/>
              <a:ea typeface="Proxima Nova"/>
              <a:cs typeface="Proxima Nova"/>
              <a:sym typeface="Proxima Nova"/>
            </a:endParaRPr>
          </a:p>
        </p:txBody>
      </p:sp>
      <p:sp>
        <p:nvSpPr>
          <p:cNvPr id="372" name="Google Shape;372;p40"/>
          <p:cNvSpPr txBox="1">
            <a:spLocks noGrp="1"/>
          </p:cNvSpPr>
          <p:nvPr>
            <p:ph type="body" idx="1"/>
          </p:nvPr>
        </p:nvSpPr>
        <p:spPr>
          <a:xfrm>
            <a:off x="253000" y="1327300"/>
            <a:ext cx="11686000" cy="983600"/>
          </a:xfrm>
          <a:prstGeom prst="rect">
            <a:avLst/>
          </a:prstGeom>
          <a:noFill/>
          <a:ln>
            <a:noFill/>
          </a:ln>
        </p:spPr>
        <p:txBody>
          <a:bodyPr spcFirstLastPara="1" vert="horz" wrap="square" lIns="91433" tIns="45700" rIns="91433" bIns="45700" numCol="1" anchor="t" anchorCtr="0" compatLnSpc="1">
            <a:prstTxWarp prst="textNoShape">
              <a:avLst/>
            </a:prstTxWarp>
            <a:noAutofit/>
          </a:bodyPr>
          <a:lstStyle/>
          <a:p>
            <a:pPr marL="237061" indent="-270927" algn="just">
              <a:spcBef>
                <a:spcPts val="1067"/>
              </a:spcBef>
              <a:spcAft>
                <a:spcPts val="0"/>
              </a:spcAft>
              <a:buClr>
                <a:srgbClr val="666666"/>
              </a:buClr>
              <a:buSzPts val="1800"/>
              <a:buChar char="●"/>
            </a:pPr>
            <a:r>
              <a:rPr lang="en" sz="2667" b="1" dirty="0">
                <a:solidFill>
                  <a:srgbClr val="FF0000"/>
                </a:solidFill>
              </a:rPr>
              <a:t>GOAL: </a:t>
            </a:r>
            <a:r>
              <a:rPr lang="en" sz="2667" dirty="0">
                <a:solidFill>
                  <a:srgbClr val="666666"/>
                </a:solidFill>
              </a:rPr>
              <a:t>Use mathematical programming constraints to provide a compact representation of the </a:t>
            </a:r>
            <a:r>
              <a:rPr lang="en" sz="2667" b="1" dirty="0"/>
              <a:t>available bandwidth</a:t>
            </a:r>
            <a:r>
              <a:rPr lang="en" sz="2667" dirty="0"/>
              <a:t> of flows through </a:t>
            </a:r>
            <a:r>
              <a:rPr lang="en" sz="2667" b="1" dirty="0"/>
              <a:t>a network</a:t>
            </a:r>
            <a:r>
              <a:rPr lang="en" sz="2667" dirty="0"/>
              <a:t>.</a:t>
            </a:r>
            <a:endParaRPr sz="2667" dirty="0"/>
          </a:p>
          <a:p>
            <a:pPr marL="237061" indent="-50799" algn="just">
              <a:lnSpc>
                <a:spcPct val="90000"/>
              </a:lnSpc>
              <a:spcBef>
                <a:spcPts val="2133"/>
              </a:spcBef>
              <a:spcAft>
                <a:spcPts val="0"/>
              </a:spcAft>
              <a:buClr>
                <a:schemeClr val="dk1"/>
              </a:buClr>
              <a:buSzPts val="2100"/>
              <a:buNone/>
            </a:pPr>
            <a:endParaRPr sz="1400" dirty="0"/>
          </a:p>
          <a:p>
            <a:pPr marL="237061" indent="-50799" algn="just">
              <a:lnSpc>
                <a:spcPct val="90000"/>
              </a:lnSpc>
              <a:spcBef>
                <a:spcPts val="1067"/>
              </a:spcBef>
              <a:spcAft>
                <a:spcPts val="0"/>
              </a:spcAft>
              <a:buClr>
                <a:schemeClr val="dk1"/>
              </a:buClr>
              <a:buSzPts val="2100"/>
              <a:buNone/>
            </a:pPr>
            <a:endParaRPr sz="1400" dirty="0"/>
          </a:p>
          <a:p>
            <a:pPr marL="237061" indent="-50799" algn="just">
              <a:lnSpc>
                <a:spcPct val="90000"/>
              </a:lnSpc>
              <a:spcBef>
                <a:spcPts val="1067"/>
              </a:spcBef>
              <a:spcAft>
                <a:spcPts val="2133"/>
              </a:spcAft>
              <a:buClr>
                <a:schemeClr val="dk1"/>
              </a:buClr>
              <a:buSzPts val="2100"/>
              <a:buNone/>
            </a:pPr>
            <a:endParaRPr sz="1400" dirty="0"/>
          </a:p>
        </p:txBody>
      </p:sp>
    </p:spTree>
    <p:extLst>
      <p:ext uri="{BB962C8B-B14F-4D97-AF65-F5344CB8AC3E}">
        <p14:creationId xmlns:p14="http://schemas.microsoft.com/office/powerpoint/2010/main" val="3471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4"/>
          <p:cNvSpPr txBox="1">
            <a:spLocks noGrp="1"/>
          </p:cNvSpPr>
          <p:nvPr>
            <p:ph type="body" idx="1"/>
          </p:nvPr>
        </p:nvSpPr>
        <p:spPr>
          <a:xfrm>
            <a:off x="2795633" y="4420333"/>
            <a:ext cx="6874000" cy="955600"/>
          </a:xfrm>
          <a:prstGeom prst="rect">
            <a:avLst/>
          </a:prstGeom>
        </p:spPr>
        <p:txBody>
          <a:bodyPr spcFirstLastPara="1" vert="horz" wrap="square" lIns="91433" tIns="45700" rIns="91433" bIns="45700" numCol="1" anchor="t" anchorCtr="0" compatLnSpc="1">
            <a:prstTxWarp prst="textNoShape">
              <a:avLst/>
            </a:prstTxWarp>
            <a:noAutofit/>
          </a:bodyPr>
          <a:lstStyle/>
          <a:p>
            <a:pPr marL="0" indent="0" algn="just">
              <a:spcBef>
                <a:spcPts val="1067"/>
              </a:spcBef>
              <a:spcAft>
                <a:spcPts val="0"/>
              </a:spcAft>
              <a:buNone/>
            </a:pPr>
            <a:r>
              <a:rPr lang="en" sz="2667" dirty="0"/>
              <a:t>Aggregate the abstraction in multiple networks into a </a:t>
            </a:r>
            <a:r>
              <a:rPr lang="en" sz="2667" b="1" dirty="0">
                <a:solidFill>
                  <a:srgbClr val="FF0000"/>
                </a:solidFill>
              </a:rPr>
              <a:t>unified, single, virtual</a:t>
            </a:r>
            <a:r>
              <a:rPr lang="en" sz="2667" dirty="0"/>
              <a:t> representation:</a:t>
            </a:r>
            <a:endParaRPr sz="2667" dirty="0"/>
          </a:p>
          <a:p>
            <a:pPr marL="0" indent="0" algn="just">
              <a:spcBef>
                <a:spcPts val="2133"/>
              </a:spcBef>
              <a:spcAft>
                <a:spcPts val="2133"/>
              </a:spcAft>
              <a:buNone/>
            </a:pPr>
            <a:endParaRPr sz="2667" dirty="0"/>
          </a:p>
        </p:txBody>
      </p:sp>
      <p:sp>
        <p:nvSpPr>
          <p:cNvPr id="425" name="Google Shape;425;p44"/>
          <p:cNvSpPr txBox="1">
            <a:spLocks noGrp="1"/>
          </p:cNvSpPr>
          <p:nvPr>
            <p:ph type="title"/>
          </p:nvPr>
        </p:nvSpPr>
        <p:spPr>
          <a:xfrm>
            <a:off x="112800" y="241000"/>
            <a:ext cx="12079200" cy="1325600"/>
          </a:xfrm>
          <a:prstGeom prst="rect">
            <a:avLst/>
          </a:prstGeom>
        </p:spPr>
        <p:txBody>
          <a:bodyPr spcFirstLastPara="1" vert="horz" wrap="square" lIns="91433" tIns="45700" rIns="91433" bIns="45700" numCol="1" anchor="ctr" anchorCtr="0" compatLnSpc="1">
            <a:prstTxWarp prst="textNoShape">
              <a:avLst/>
            </a:prstTxWarp>
            <a:noAutofit/>
          </a:bodyPr>
          <a:lstStyle/>
          <a:p>
            <a:pPr algn="l">
              <a:spcBef>
                <a:spcPts val="0"/>
              </a:spcBef>
              <a:spcAft>
                <a:spcPts val="0"/>
              </a:spcAft>
            </a:pPr>
            <a:r>
              <a:rPr lang="en" sz="3200"/>
              <a:t>The Reverse View: Mathematical Constraints as Virtual Network Representation</a:t>
            </a:r>
            <a:endParaRPr sz="3200"/>
          </a:p>
        </p:txBody>
      </p:sp>
      <p:pic>
        <p:nvPicPr>
          <p:cNvPr id="426" name="Google Shape;426;p44"/>
          <p:cNvPicPr preferRelativeResize="0"/>
          <p:nvPr/>
        </p:nvPicPr>
        <p:blipFill rotWithShape="1">
          <a:blip r:embed="rId3">
            <a:alphaModFix/>
          </a:blip>
          <a:srcRect l="57112" t="39738" r="28841" b="37077"/>
          <a:stretch/>
        </p:blipFill>
        <p:spPr>
          <a:xfrm>
            <a:off x="4565985" y="5512737"/>
            <a:ext cx="1379415" cy="524800"/>
          </a:xfrm>
          <a:prstGeom prst="rect">
            <a:avLst/>
          </a:prstGeom>
          <a:noFill/>
          <a:ln>
            <a:noFill/>
          </a:ln>
        </p:spPr>
      </p:pic>
      <p:pic>
        <p:nvPicPr>
          <p:cNvPr id="428" name="Google Shape;428;p44"/>
          <p:cNvPicPr preferRelativeResize="0"/>
          <p:nvPr/>
        </p:nvPicPr>
        <p:blipFill>
          <a:blip r:embed="rId4">
            <a:alphaModFix/>
          </a:blip>
          <a:stretch>
            <a:fillRect/>
          </a:stretch>
        </p:blipFill>
        <p:spPr>
          <a:xfrm>
            <a:off x="2959801" y="2446918"/>
            <a:ext cx="6167180" cy="1836567"/>
          </a:xfrm>
          <a:prstGeom prst="rect">
            <a:avLst/>
          </a:prstGeom>
          <a:noFill/>
          <a:ln>
            <a:noFill/>
          </a:ln>
        </p:spPr>
      </p:pic>
      <p:sp>
        <p:nvSpPr>
          <p:cNvPr id="429" name="Google Shape;429;p44"/>
          <p:cNvSpPr/>
          <p:nvPr/>
        </p:nvSpPr>
        <p:spPr>
          <a:xfrm>
            <a:off x="2255033" y="2231917"/>
            <a:ext cx="7955200" cy="1587600"/>
          </a:xfrm>
          <a:prstGeom prst="ellipse">
            <a:avLst/>
          </a:prstGeom>
          <a:noFill/>
          <a:ln w="19050"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spcBef>
                <a:spcPts val="0"/>
              </a:spcBef>
              <a:spcAft>
                <a:spcPts val="0"/>
              </a:spcAft>
            </a:pPr>
            <a:endParaRPr sz="3200">
              <a:solidFill>
                <a:prstClr val="black"/>
              </a:solidFill>
            </a:endParaRPr>
          </a:p>
        </p:txBody>
      </p:sp>
      <p:pic>
        <p:nvPicPr>
          <p:cNvPr id="430" name="Google Shape;430;p44"/>
          <p:cNvPicPr preferRelativeResize="0"/>
          <p:nvPr/>
        </p:nvPicPr>
        <p:blipFill rotWithShape="1">
          <a:blip r:embed="rId3">
            <a:alphaModFix/>
          </a:blip>
          <a:srcRect l="80524" t="26309" r="851" b="50508"/>
          <a:stretch/>
        </p:blipFill>
        <p:spPr>
          <a:xfrm>
            <a:off x="6070319" y="5512753"/>
            <a:ext cx="1828964" cy="524768"/>
          </a:xfrm>
          <a:prstGeom prst="rect">
            <a:avLst/>
          </a:prstGeom>
          <a:noFill/>
          <a:ln>
            <a:noFill/>
          </a:ln>
        </p:spPr>
      </p:pic>
      <p:sp>
        <p:nvSpPr>
          <p:cNvPr id="431" name="Google Shape;431;p44"/>
          <p:cNvSpPr/>
          <p:nvPr/>
        </p:nvSpPr>
        <p:spPr>
          <a:xfrm>
            <a:off x="4258367" y="5432989"/>
            <a:ext cx="3971200" cy="801600"/>
          </a:xfrm>
          <a:prstGeom prst="rect">
            <a:avLst/>
          </a:prstGeom>
          <a:noFill/>
          <a:ln w="25400" cap="flat" cmpd="sng">
            <a:solidFill>
              <a:srgbClr val="FF0000"/>
            </a:solidFill>
            <a:prstDash val="solid"/>
            <a:miter lim="800000"/>
            <a:headEnd type="none" w="sm" len="sm"/>
            <a:tailEnd type="none" w="sm" len="sm"/>
          </a:ln>
        </p:spPr>
        <p:txBody>
          <a:bodyPr spcFirstLastPara="1" wrap="square" lIns="91433" tIns="45700" rIns="91433" bIns="45700" anchor="ctr" anchorCtr="0">
            <a:noAutofit/>
          </a:bodyPr>
          <a:lstStyle/>
          <a:p>
            <a:pPr algn="ctr" defTabSz="1219170">
              <a:spcBef>
                <a:spcPts val="0"/>
              </a:spcBef>
              <a:spcAft>
                <a:spcPts val="0"/>
              </a:spcAft>
            </a:pPr>
            <a:endParaRPr sz="1867">
              <a:solidFill>
                <a:prstClr val="white"/>
              </a:solidFill>
              <a:latin typeface="Calibri"/>
              <a:ea typeface="Calibri"/>
              <a:cs typeface="Calibri"/>
              <a:sym typeface="Calibri"/>
            </a:endParaRPr>
          </a:p>
        </p:txBody>
      </p:sp>
    </p:spTree>
    <p:extLst>
      <p:ext uri="{BB962C8B-B14F-4D97-AF65-F5344CB8AC3E}">
        <p14:creationId xmlns:p14="http://schemas.microsoft.com/office/powerpoint/2010/main" val="2542208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7FE6-27D3-104C-860C-047385E339EE}"/>
              </a:ext>
            </a:extLst>
          </p:cNvPr>
          <p:cNvSpPr>
            <a:spLocks noGrp="1"/>
          </p:cNvSpPr>
          <p:nvPr>
            <p:ph type="title"/>
          </p:nvPr>
        </p:nvSpPr>
        <p:spPr>
          <a:xfrm>
            <a:off x="342499" y="85615"/>
            <a:ext cx="11416621" cy="904616"/>
          </a:xfrm>
        </p:spPr>
        <p:txBody>
          <a:bodyPr/>
          <a:lstStyle/>
          <a:p>
            <a:r>
              <a:rPr lang="en-US" sz="3733" dirty="0"/>
              <a:t>Use Case: Multi-domain Path Distance/Ranking</a:t>
            </a:r>
            <a:br>
              <a:rPr lang="en-US" sz="3733" dirty="0"/>
            </a:br>
            <a:r>
              <a:rPr lang="en-US" sz="3733" dirty="0"/>
              <a:t>(Cost Map/Flow Director/</a:t>
            </a:r>
            <a:r>
              <a:rPr lang="en-US" sz="3733" dirty="0" err="1"/>
              <a:t>Rucio</a:t>
            </a:r>
            <a:r>
              <a:rPr lang="en-US" sz="3733" dirty="0"/>
              <a:t> Distance)</a:t>
            </a:r>
          </a:p>
        </p:txBody>
      </p:sp>
      <p:sp>
        <p:nvSpPr>
          <p:cNvPr id="10" name="object 6">
            <a:extLst>
              <a:ext uri="{FF2B5EF4-FFF2-40B4-BE49-F238E27FC236}">
                <a16:creationId xmlns:a16="http://schemas.microsoft.com/office/drawing/2014/main" id="{48FA6BC3-E828-F241-B733-AAF4C1249CE3}"/>
              </a:ext>
            </a:extLst>
          </p:cNvPr>
          <p:cNvSpPr/>
          <p:nvPr/>
        </p:nvSpPr>
        <p:spPr>
          <a:xfrm>
            <a:off x="1365075" y="1451319"/>
            <a:ext cx="9226967" cy="2538304"/>
          </a:xfrm>
          <a:prstGeom prst="rect">
            <a:avLst/>
          </a:prstGeom>
          <a:blipFill>
            <a:blip r:embed="rId2" cstate="print"/>
            <a:stretch>
              <a:fillRect/>
            </a:stretch>
          </a:blipFill>
        </p:spPr>
        <p:txBody>
          <a:bodyPr wrap="square" lIns="0" tIns="0" rIns="0" bIns="0" rtlCol="0"/>
          <a:lstStyle/>
          <a:p>
            <a:pPr defTabSz="1219170"/>
            <a:endParaRPr dirty="0">
              <a:solidFill>
                <a:prstClr val="black"/>
              </a:solidFill>
            </a:endParaRPr>
          </a:p>
        </p:txBody>
      </p:sp>
      <p:sp>
        <p:nvSpPr>
          <p:cNvPr id="11" name="object 7">
            <a:extLst>
              <a:ext uri="{FF2B5EF4-FFF2-40B4-BE49-F238E27FC236}">
                <a16:creationId xmlns:a16="http://schemas.microsoft.com/office/drawing/2014/main" id="{C4ECA4E6-E07C-9141-A31E-0819EB1AF8A1}"/>
              </a:ext>
            </a:extLst>
          </p:cNvPr>
          <p:cNvSpPr txBox="1"/>
          <p:nvPr/>
        </p:nvSpPr>
        <p:spPr>
          <a:xfrm>
            <a:off x="456292" y="4653535"/>
            <a:ext cx="2315211" cy="1317283"/>
          </a:xfrm>
          <a:prstGeom prst="rect">
            <a:avLst/>
          </a:prstGeom>
        </p:spPr>
        <p:txBody>
          <a:bodyPr vert="horz" wrap="square" lIns="0" tIns="52069" rIns="0" bIns="0" rtlCol="0">
            <a:spAutoFit/>
          </a:bodyPr>
          <a:lstStyle/>
          <a:p>
            <a:pPr marL="469888" indent="-457823" defTabSz="1219170">
              <a:spcBef>
                <a:spcPts val="409"/>
              </a:spcBef>
              <a:buFontTx/>
              <a:buAutoNum type="arabicPeriod"/>
              <a:tabLst>
                <a:tab pos="469888" algn="l"/>
                <a:tab pos="470523" algn="l"/>
              </a:tabLst>
            </a:pPr>
            <a:r>
              <a:rPr lang="en-US" sz="1867" kern="0" spc="-165" baseline="0" dirty="0">
                <a:solidFill>
                  <a:prstClr val="black"/>
                </a:solidFill>
                <a:latin typeface="Arial"/>
                <a:cs typeface="Arial"/>
              </a:rPr>
              <a:t>Node</a:t>
            </a:r>
            <a:r>
              <a:rPr sz="1867" kern="0" spc="-169" baseline="0" dirty="0">
                <a:solidFill>
                  <a:prstClr val="black"/>
                </a:solidFill>
                <a:latin typeface="Arial"/>
                <a:cs typeface="Arial"/>
              </a:rPr>
              <a:t>1A</a:t>
            </a:r>
            <a:endParaRPr sz="1867" kern="0" baseline="0" dirty="0">
              <a:solidFill>
                <a:prstClr val="black"/>
              </a:solidFill>
              <a:latin typeface="Arial"/>
              <a:cs typeface="Arial"/>
            </a:endParaRPr>
          </a:p>
          <a:p>
            <a:pPr marL="469888" indent="-457823" defTabSz="1219170">
              <a:spcBef>
                <a:spcPts val="311"/>
              </a:spcBef>
              <a:buFontTx/>
              <a:buAutoNum type="arabicPeriod"/>
              <a:tabLst>
                <a:tab pos="469888" algn="l"/>
                <a:tab pos="470523" algn="l"/>
              </a:tabLst>
            </a:pPr>
            <a:r>
              <a:rPr lang="en-US" sz="1867" kern="0" spc="-165" baseline="0" dirty="0">
                <a:solidFill>
                  <a:prstClr val="black"/>
                </a:solidFill>
                <a:latin typeface="Arial"/>
                <a:cs typeface="Arial"/>
              </a:rPr>
              <a:t>Node</a:t>
            </a:r>
            <a:r>
              <a:rPr sz="1867" kern="0" spc="-215" baseline="0" dirty="0">
                <a:solidFill>
                  <a:prstClr val="black"/>
                </a:solidFill>
                <a:latin typeface="Arial"/>
                <a:cs typeface="Arial"/>
              </a:rPr>
              <a:t> 1</a:t>
            </a:r>
            <a:r>
              <a:rPr lang="en-US" sz="1867" kern="0" spc="-215" baseline="0" dirty="0">
                <a:solidFill>
                  <a:prstClr val="black"/>
                </a:solidFill>
                <a:latin typeface="Arial"/>
                <a:cs typeface="Arial"/>
              </a:rPr>
              <a:t> </a:t>
            </a:r>
            <a:r>
              <a:rPr sz="1867" kern="0" spc="-215" baseline="0" dirty="0">
                <a:solidFill>
                  <a:prstClr val="black"/>
                </a:solidFill>
                <a:latin typeface="Arial"/>
                <a:cs typeface="Arial"/>
              </a:rPr>
              <a:t>B</a:t>
            </a:r>
            <a:endParaRPr sz="1867" kern="0" baseline="0" dirty="0">
              <a:solidFill>
                <a:prstClr val="black"/>
              </a:solidFill>
              <a:latin typeface="Arial"/>
              <a:cs typeface="Arial"/>
            </a:endParaRPr>
          </a:p>
          <a:p>
            <a:pPr marL="469888" indent="-457823" defTabSz="1219170">
              <a:spcBef>
                <a:spcPts val="315"/>
              </a:spcBef>
              <a:buFontTx/>
              <a:buAutoNum type="arabicPeriod"/>
              <a:tabLst>
                <a:tab pos="469888" algn="l"/>
                <a:tab pos="470523" algn="l"/>
              </a:tabLst>
            </a:pPr>
            <a:r>
              <a:rPr lang="en-US" sz="1867" kern="0" spc="-165" baseline="0" dirty="0">
                <a:solidFill>
                  <a:prstClr val="black"/>
                </a:solidFill>
                <a:latin typeface="Arial"/>
                <a:cs typeface="Arial"/>
              </a:rPr>
              <a:t>Node</a:t>
            </a:r>
            <a:r>
              <a:rPr sz="1867" kern="0" spc="-165" baseline="0" dirty="0">
                <a:solidFill>
                  <a:prstClr val="black"/>
                </a:solidFill>
                <a:latin typeface="Arial"/>
                <a:cs typeface="Arial"/>
              </a:rPr>
              <a:t> </a:t>
            </a:r>
            <a:r>
              <a:rPr sz="1867" kern="0" spc="-135" baseline="0" dirty="0">
                <a:solidFill>
                  <a:prstClr val="black"/>
                </a:solidFill>
                <a:latin typeface="Arial"/>
                <a:cs typeface="Arial"/>
              </a:rPr>
              <a:t>2A, </a:t>
            </a:r>
            <a:r>
              <a:rPr sz="1867" kern="0" spc="-215" baseline="0" dirty="0">
                <a:solidFill>
                  <a:prstClr val="black"/>
                </a:solidFill>
                <a:latin typeface="Arial"/>
                <a:cs typeface="Arial"/>
              </a:rPr>
              <a:t>2B</a:t>
            </a:r>
            <a:r>
              <a:rPr sz="1867" kern="0" spc="-155" baseline="0" dirty="0">
                <a:solidFill>
                  <a:prstClr val="black"/>
                </a:solidFill>
                <a:latin typeface="Arial"/>
                <a:cs typeface="Arial"/>
              </a:rPr>
              <a:t> </a:t>
            </a:r>
            <a:r>
              <a:rPr sz="1867" kern="0" spc="35" baseline="0" dirty="0">
                <a:solidFill>
                  <a:prstClr val="black"/>
                </a:solidFill>
                <a:latin typeface="Arial"/>
                <a:cs typeface="Arial"/>
              </a:rPr>
              <a:t>(*)</a:t>
            </a:r>
            <a:endParaRPr sz="1867" kern="0" baseline="0" dirty="0">
              <a:solidFill>
                <a:prstClr val="black"/>
              </a:solidFill>
              <a:latin typeface="Arial"/>
              <a:cs typeface="Arial"/>
            </a:endParaRPr>
          </a:p>
          <a:p>
            <a:pPr marL="469888" indent="-457823" defTabSz="1219170">
              <a:spcBef>
                <a:spcPts val="315"/>
              </a:spcBef>
              <a:buFontTx/>
              <a:buAutoNum type="arabicPeriod"/>
              <a:tabLst>
                <a:tab pos="469888" algn="l"/>
                <a:tab pos="470523" algn="l"/>
              </a:tabLst>
            </a:pPr>
            <a:r>
              <a:rPr lang="en-US" sz="1867" kern="0" spc="-165" baseline="0" dirty="0">
                <a:solidFill>
                  <a:prstClr val="black"/>
                </a:solidFill>
                <a:latin typeface="Arial"/>
                <a:cs typeface="Arial"/>
              </a:rPr>
              <a:t>Node</a:t>
            </a:r>
            <a:r>
              <a:rPr sz="1867" kern="0" spc="-165" baseline="0" dirty="0">
                <a:solidFill>
                  <a:prstClr val="black"/>
                </a:solidFill>
                <a:latin typeface="Arial"/>
                <a:cs typeface="Arial"/>
              </a:rPr>
              <a:t> </a:t>
            </a:r>
            <a:r>
              <a:rPr sz="1867" kern="0" spc="-135" baseline="0" dirty="0">
                <a:solidFill>
                  <a:prstClr val="black"/>
                </a:solidFill>
                <a:latin typeface="Arial"/>
                <a:cs typeface="Arial"/>
              </a:rPr>
              <a:t>3A, </a:t>
            </a:r>
            <a:r>
              <a:rPr sz="1867" kern="0" spc="-215" baseline="0" dirty="0">
                <a:solidFill>
                  <a:prstClr val="black"/>
                </a:solidFill>
                <a:latin typeface="Arial"/>
                <a:cs typeface="Arial"/>
              </a:rPr>
              <a:t>3B</a:t>
            </a:r>
            <a:r>
              <a:rPr sz="1867" kern="0" spc="-155" baseline="0" dirty="0">
                <a:solidFill>
                  <a:prstClr val="black"/>
                </a:solidFill>
                <a:latin typeface="Arial"/>
                <a:cs typeface="Arial"/>
              </a:rPr>
              <a:t> </a:t>
            </a:r>
            <a:r>
              <a:rPr sz="1867" kern="0" spc="35" baseline="0" dirty="0">
                <a:solidFill>
                  <a:prstClr val="black"/>
                </a:solidFill>
                <a:latin typeface="Arial"/>
                <a:cs typeface="Arial"/>
              </a:rPr>
              <a:t>(*)</a:t>
            </a:r>
            <a:endParaRPr sz="1867" kern="0" baseline="0" dirty="0">
              <a:solidFill>
                <a:prstClr val="black"/>
              </a:solidFill>
              <a:latin typeface="Arial"/>
              <a:cs typeface="Arial"/>
            </a:endParaRPr>
          </a:p>
        </p:txBody>
      </p:sp>
      <p:sp>
        <p:nvSpPr>
          <p:cNvPr id="13" name="object 9">
            <a:extLst>
              <a:ext uri="{FF2B5EF4-FFF2-40B4-BE49-F238E27FC236}">
                <a16:creationId xmlns:a16="http://schemas.microsoft.com/office/drawing/2014/main" id="{07345C52-3A84-5E40-B4D1-45D390C6A2F5}"/>
              </a:ext>
            </a:extLst>
          </p:cNvPr>
          <p:cNvSpPr txBox="1"/>
          <p:nvPr/>
        </p:nvSpPr>
        <p:spPr>
          <a:xfrm>
            <a:off x="3028755" y="4653535"/>
            <a:ext cx="2316480" cy="1317283"/>
          </a:xfrm>
          <a:prstGeom prst="rect">
            <a:avLst/>
          </a:prstGeom>
        </p:spPr>
        <p:txBody>
          <a:bodyPr vert="horz" wrap="square" lIns="0" tIns="52069" rIns="0" bIns="0" rtlCol="0">
            <a:spAutoFit/>
          </a:bodyPr>
          <a:lstStyle/>
          <a:p>
            <a:pPr marL="469888" indent="-457189" defTabSz="1219170">
              <a:spcBef>
                <a:spcPts val="409"/>
              </a:spcBef>
              <a:buFontTx/>
              <a:buAutoNum type="arabicPeriod"/>
              <a:tabLst>
                <a:tab pos="469254" algn="l"/>
                <a:tab pos="469888" algn="l"/>
              </a:tabLst>
            </a:pPr>
            <a:r>
              <a:rPr lang="en-US" sz="1867" kern="0" spc="-165" baseline="0" dirty="0">
                <a:solidFill>
                  <a:prstClr val="black"/>
                </a:solidFill>
                <a:latin typeface="Arial"/>
                <a:cs typeface="Arial"/>
              </a:rPr>
              <a:t>Node</a:t>
            </a:r>
            <a:r>
              <a:rPr sz="1867" kern="0" spc="-135" baseline="0" dirty="0">
                <a:solidFill>
                  <a:prstClr val="black"/>
                </a:solidFill>
                <a:latin typeface="Arial"/>
                <a:cs typeface="Arial"/>
              </a:rPr>
              <a:t> </a:t>
            </a:r>
            <a:r>
              <a:rPr sz="1867" kern="0" spc="-169" baseline="0" dirty="0">
                <a:solidFill>
                  <a:prstClr val="black"/>
                </a:solidFill>
                <a:latin typeface="Arial"/>
                <a:cs typeface="Arial"/>
              </a:rPr>
              <a:t>1A</a:t>
            </a:r>
            <a:endParaRPr sz="1867" kern="0" baseline="0" dirty="0">
              <a:solidFill>
                <a:prstClr val="black"/>
              </a:solidFill>
              <a:latin typeface="Arial"/>
              <a:cs typeface="Arial"/>
            </a:endParaRPr>
          </a:p>
          <a:p>
            <a:pPr marL="469888" indent="-457189" defTabSz="1219170">
              <a:spcBef>
                <a:spcPts val="311"/>
              </a:spcBef>
              <a:buFontTx/>
              <a:buAutoNum type="arabicPeriod"/>
              <a:tabLst>
                <a:tab pos="469254" algn="l"/>
                <a:tab pos="469888" algn="l"/>
              </a:tabLst>
            </a:pPr>
            <a:r>
              <a:rPr lang="en-US" sz="1867" kern="0" spc="-165" baseline="0" dirty="0">
                <a:solidFill>
                  <a:prstClr val="black"/>
                </a:solidFill>
                <a:latin typeface="Arial"/>
                <a:cs typeface="Arial"/>
              </a:rPr>
              <a:t>Node</a:t>
            </a:r>
            <a:r>
              <a:rPr sz="1867" kern="0" spc="-165" baseline="0" dirty="0">
                <a:solidFill>
                  <a:prstClr val="black"/>
                </a:solidFill>
                <a:latin typeface="Arial"/>
                <a:cs typeface="Arial"/>
              </a:rPr>
              <a:t> </a:t>
            </a:r>
            <a:r>
              <a:rPr sz="1867" kern="0" spc="-135" baseline="0" dirty="0">
                <a:solidFill>
                  <a:prstClr val="black"/>
                </a:solidFill>
                <a:latin typeface="Arial"/>
                <a:cs typeface="Arial"/>
              </a:rPr>
              <a:t>2A, </a:t>
            </a:r>
            <a:r>
              <a:rPr sz="1867" kern="0" spc="-215" baseline="0" dirty="0">
                <a:solidFill>
                  <a:prstClr val="black"/>
                </a:solidFill>
                <a:latin typeface="Arial"/>
                <a:cs typeface="Arial"/>
              </a:rPr>
              <a:t>2B</a:t>
            </a:r>
            <a:r>
              <a:rPr sz="1867" kern="0" spc="-145" baseline="0" dirty="0">
                <a:solidFill>
                  <a:prstClr val="black"/>
                </a:solidFill>
                <a:latin typeface="Arial"/>
                <a:cs typeface="Arial"/>
              </a:rPr>
              <a:t> </a:t>
            </a:r>
            <a:r>
              <a:rPr sz="1867" kern="0" spc="35" baseline="0" dirty="0">
                <a:solidFill>
                  <a:prstClr val="black"/>
                </a:solidFill>
                <a:latin typeface="Arial"/>
                <a:cs typeface="Arial"/>
              </a:rPr>
              <a:t>(*)</a:t>
            </a:r>
            <a:endParaRPr sz="1867" kern="0" baseline="0" dirty="0">
              <a:solidFill>
                <a:prstClr val="black"/>
              </a:solidFill>
              <a:latin typeface="Arial"/>
              <a:cs typeface="Arial"/>
            </a:endParaRPr>
          </a:p>
          <a:p>
            <a:pPr marL="469888" indent="-457189" defTabSz="1219170">
              <a:spcBef>
                <a:spcPts val="315"/>
              </a:spcBef>
              <a:buFontTx/>
              <a:buAutoNum type="arabicPeriod"/>
              <a:tabLst>
                <a:tab pos="469254" algn="l"/>
                <a:tab pos="469888" algn="l"/>
              </a:tabLst>
            </a:pPr>
            <a:r>
              <a:rPr lang="en-US" sz="1867" kern="0" spc="-165" baseline="0" dirty="0">
                <a:solidFill>
                  <a:prstClr val="black"/>
                </a:solidFill>
                <a:latin typeface="Arial"/>
                <a:cs typeface="Arial"/>
              </a:rPr>
              <a:t>Node</a:t>
            </a:r>
            <a:r>
              <a:rPr sz="1867" kern="0" spc="-215" baseline="0" dirty="0">
                <a:solidFill>
                  <a:prstClr val="black"/>
                </a:solidFill>
                <a:latin typeface="Arial"/>
                <a:cs typeface="Arial"/>
              </a:rPr>
              <a:t>1B</a:t>
            </a:r>
            <a:endParaRPr sz="1867" kern="0" baseline="0" dirty="0">
              <a:solidFill>
                <a:prstClr val="black"/>
              </a:solidFill>
              <a:latin typeface="Arial"/>
              <a:cs typeface="Arial"/>
            </a:endParaRPr>
          </a:p>
          <a:p>
            <a:pPr marL="469888" indent="-457189" defTabSz="1219170">
              <a:spcBef>
                <a:spcPts val="315"/>
              </a:spcBef>
              <a:buFontTx/>
              <a:buAutoNum type="arabicPeriod"/>
              <a:tabLst>
                <a:tab pos="469254" algn="l"/>
                <a:tab pos="469888" algn="l"/>
              </a:tabLst>
            </a:pPr>
            <a:r>
              <a:rPr lang="en-US" sz="1867" kern="0" spc="-165" baseline="0" dirty="0">
                <a:solidFill>
                  <a:prstClr val="black"/>
                </a:solidFill>
                <a:latin typeface="Arial"/>
                <a:cs typeface="Arial"/>
              </a:rPr>
              <a:t>Node</a:t>
            </a:r>
            <a:r>
              <a:rPr sz="1867" kern="0" spc="-135" baseline="0" dirty="0">
                <a:solidFill>
                  <a:prstClr val="black"/>
                </a:solidFill>
                <a:latin typeface="Arial"/>
                <a:cs typeface="Arial"/>
              </a:rPr>
              <a:t>3A, </a:t>
            </a:r>
            <a:r>
              <a:rPr sz="1867" kern="0" spc="-215" baseline="0" dirty="0">
                <a:solidFill>
                  <a:prstClr val="black"/>
                </a:solidFill>
                <a:latin typeface="Arial"/>
                <a:cs typeface="Arial"/>
              </a:rPr>
              <a:t>3B</a:t>
            </a:r>
            <a:r>
              <a:rPr sz="1867" kern="0" spc="-145" baseline="0" dirty="0">
                <a:solidFill>
                  <a:prstClr val="black"/>
                </a:solidFill>
                <a:latin typeface="Arial"/>
                <a:cs typeface="Arial"/>
              </a:rPr>
              <a:t> </a:t>
            </a:r>
            <a:r>
              <a:rPr sz="1867" kern="0" spc="35" baseline="0" dirty="0">
                <a:solidFill>
                  <a:prstClr val="black"/>
                </a:solidFill>
                <a:latin typeface="Arial"/>
                <a:cs typeface="Arial"/>
              </a:rPr>
              <a:t>(*)</a:t>
            </a:r>
            <a:endParaRPr sz="1867" kern="0" baseline="0" dirty="0">
              <a:solidFill>
                <a:prstClr val="black"/>
              </a:solidFill>
              <a:latin typeface="Arial"/>
              <a:cs typeface="Arial"/>
            </a:endParaRPr>
          </a:p>
        </p:txBody>
      </p:sp>
      <p:sp>
        <p:nvSpPr>
          <p:cNvPr id="14" name="object 10">
            <a:extLst>
              <a:ext uri="{FF2B5EF4-FFF2-40B4-BE49-F238E27FC236}">
                <a16:creationId xmlns:a16="http://schemas.microsoft.com/office/drawing/2014/main" id="{DF81AD36-7439-B24A-9039-62A5519BEE34}"/>
              </a:ext>
            </a:extLst>
          </p:cNvPr>
          <p:cNvSpPr/>
          <p:nvPr/>
        </p:nvSpPr>
        <p:spPr>
          <a:xfrm>
            <a:off x="1101200" y="6113128"/>
            <a:ext cx="3836561" cy="396240"/>
          </a:xfrm>
          <a:prstGeom prst="rect">
            <a:avLst/>
          </a:prstGeom>
          <a:blipFill>
            <a:blip r:embed="rId3" cstate="print"/>
            <a:stretch>
              <a:fillRect/>
            </a:stretch>
          </a:blipFill>
        </p:spPr>
        <p:txBody>
          <a:bodyPr wrap="square" lIns="0" tIns="0" rIns="0" bIns="0" rtlCol="0"/>
          <a:lstStyle/>
          <a:p>
            <a:pPr defTabSz="1219170"/>
            <a:endParaRPr kern="0">
              <a:solidFill>
                <a:prstClr val="black"/>
              </a:solidFill>
            </a:endParaRPr>
          </a:p>
        </p:txBody>
      </p:sp>
      <p:sp>
        <p:nvSpPr>
          <p:cNvPr id="15" name="object 11">
            <a:extLst>
              <a:ext uri="{FF2B5EF4-FFF2-40B4-BE49-F238E27FC236}">
                <a16:creationId xmlns:a16="http://schemas.microsoft.com/office/drawing/2014/main" id="{0A4534AD-B898-6745-9EEE-681012478851}"/>
              </a:ext>
            </a:extLst>
          </p:cNvPr>
          <p:cNvSpPr txBox="1"/>
          <p:nvPr/>
        </p:nvSpPr>
        <p:spPr>
          <a:xfrm>
            <a:off x="1101199" y="6180432"/>
            <a:ext cx="4465407" cy="384721"/>
          </a:xfrm>
          <a:prstGeom prst="rect">
            <a:avLst/>
          </a:prstGeom>
          <a:ln w="6096">
            <a:solidFill>
              <a:srgbClr val="FFC000"/>
            </a:solidFill>
          </a:ln>
        </p:spPr>
        <p:txBody>
          <a:bodyPr vert="horz" wrap="square" lIns="0" tIns="0" rIns="0" bIns="0" rtlCol="0">
            <a:spAutoFit/>
          </a:bodyPr>
          <a:lstStyle/>
          <a:p>
            <a:pPr marL="92072" defTabSz="1219170">
              <a:lnSpc>
                <a:spcPts val="1300"/>
              </a:lnSpc>
            </a:pPr>
            <a:r>
              <a:rPr sz="1867" kern="0" spc="-111" baseline="0" dirty="0">
                <a:solidFill>
                  <a:prstClr val="black"/>
                </a:solidFill>
                <a:latin typeface="Arial"/>
                <a:cs typeface="Arial"/>
              </a:rPr>
              <a:t>Is</a:t>
            </a:r>
            <a:r>
              <a:rPr sz="1867" kern="0" spc="-91" baseline="0" dirty="0">
                <a:solidFill>
                  <a:prstClr val="black"/>
                </a:solidFill>
                <a:latin typeface="Arial"/>
                <a:cs typeface="Arial"/>
              </a:rPr>
              <a:t> </a:t>
            </a:r>
            <a:r>
              <a:rPr sz="1867" kern="0" baseline="0" dirty="0">
                <a:solidFill>
                  <a:prstClr val="black"/>
                </a:solidFill>
                <a:latin typeface="Arial"/>
                <a:cs typeface="Arial"/>
              </a:rPr>
              <a:t>“all</a:t>
            </a:r>
            <a:r>
              <a:rPr sz="1867" kern="0" spc="-105" baseline="0" dirty="0">
                <a:solidFill>
                  <a:prstClr val="black"/>
                </a:solidFill>
                <a:latin typeface="Arial"/>
                <a:cs typeface="Arial"/>
              </a:rPr>
              <a:t> </a:t>
            </a:r>
            <a:r>
              <a:rPr sz="1867" kern="0" spc="-5" baseline="0" dirty="0">
                <a:solidFill>
                  <a:prstClr val="black"/>
                </a:solidFill>
                <a:latin typeface="Arial"/>
                <a:cs typeface="Arial"/>
              </a:rPr>
              <a:t>within</a:t>
            </a:r>
            <a:r>
              <a:rPr sz="1867" kern="0" spc="-95" baseline="0" dirty="0">
                <a:solidFill>
                  <a:prstClr val="black"/>
                </a:solidFill>
                <a:latin typeface="Arial"/>
                <a:cs typeface="Arial"/>
              </a:rPr>
              <a:t> </a:t>
            </a:r>
            <a:r>
              <a:rPr sz="1867" kern="0" spc="-85" baseline="0" dirty="0">
                <a:solidFill>
                  <a:prstClr val="black"/>
                </a:solidFill>
                <a:latin typeface="Arial"/>
                <a:cs typeface="Arial"/>
              </a:rPr>
              <a:t>my</a:t>
            </a:r>
            <a:r>
              <a:rPr sz="1867" kern="0" spc="-91" baseline="0" dirty="0">
                <a:solidFill>
                  <a:prstClr val="black"/>
                </a:solidFill>
                <a:latin typeface="Arial"/>
                <a:cs typeface="Arial"/>
              </a:rPr>
              <a:t> </a:t>
            </a:r>
            <a:r>
              <a:rPr sz="1867" kern="0" spc="-31" baseline="0" dirty="0">
                <a:solidFill>
                  <a:prstClr val="black"/>
                </a:solidFill>
                <a:latin typeface="Arial"/>
                <a:cs typeface="Arial"/>
              </a:rPr>
              <a:t>domain”</a:t>
            </a:r>
            <a:r>
              <a:rPr sz="1867" kern="0" spc="-80" baseline="0" dirty="0">
                <a:solidFill>
                  <a:prstClr val="black"/>
                </a:solidFill>
                <a:latin typeface="Arial"/>
                <a:cs typeface="Arial"/>
              </a:rPr>
              <a:t> </a:t>
            </a:r>
            <a:r>
              <a:rPr sz="1867" kern="0" spc="-15" baseline="0" dirty="0">
                <a:solidFill>
                  <a:prstClr val="black"/>
                </a:solidFill>
                <a:latin typeface="Arial"/>
                <a:cs typeface="Arial"/>
              </a:rPr>
              <a:t>or</a:t>
            </a:r>
            <a:r>
              <a:rPr sz="1867" kern="0" spc="-71" baseline="0" dirty="0">
                <a:solidFill>
                  <a:prstClr val="black"/>
                </a:solidFill>
                <a:latin typeface="Arial"/>
                <a:cs typeface="Arial"/>
              </a:rPr>
              <a:t> </a:t>
            </a:r>
            <a:r>
              <a:rPr sz="1867" kern="0" spc="31" baseline="0" dirty="0">
                <a:solidFill>
                  <a:prstClr val="black"/>
                </a:solidFill>
                <a:latin typeface="Arial"/>
                <a:cs typeface="Arial"/>
              </a:rPr>
              <a:t>“not</a:t>
            </a:r>
            <a:r>
              <a:rPr sz="1867" kern="0" spc="-80" baseline="0" dirty="0">
                <a:solidFill>
                  <a:prstClr val="black"/>
                </a:solidFill>
                <a:latin typeface="Arial"/>
                <a:cs typeface="Arial"/>
              </a:rPr>
              <a:t> </a:t>
            </a:r>
            <a:r>
              <a:rPr sz="1867" kern="0" spc="-25" baseline="0" dirty="0">
                <a:solidFill>
                  <a:prstClr val="black"/>
                </a:solidFill>
                <a:latin typeface="Arial"/>
                <a:cs typeface="Arial"/>
              </a:rPr>
              <a:t>in</a:t>
            </a:r>
            <a:r>
              <a:rPr sz="1867" kern="0" spc="-95" baseline="0" dirty="0">
                <a:solidFill>
                  <a:prstClr val="black"/>
                </a:solidFill>
                <a:latin typeface="Arial"/>
                <a:cs typeface="Arial"/>
              </a:rPr>
              <a:t> </a:t>
            </a:r>
            <a:r>
              <a:rPr sz="1867" kern="0" spc="-85" baseline="0" dirty="0">
                <a:solidFill>
                  <a:prstClr val="black"/>
                </a:solidFill>
                <a:latin typeface="Arial"/>
                <a:cs typeface="Arial"/>
              </a:rPr>
              <a:t>my</a:t>
            </a:r>
            <a:endParaRPr sz="1867" kern="0" baseline="0" dirty="0">
              <a:solidFill>
                <a:prstClr val="black"/>
              </a:solidFill>
              <a:latin typeface="Arial"/>
              <a:cs typeface="Arial"/>
            </a:endParaRPr>
          </a:p>
          <a:p>
            <a:pPr marL="92072" defTabSz="1219170">
              <a:lnSpc>
                <a:spcPts val="1731"/>
              </a:lnSpc>
            </a:pPr>
            <a:r>
              <a:rPr sz="1867" kern="0" spc="-71" baseline="0" dirty="0">
                <a:solidFill>
                  <a:prstClr val="black"/>
                </a:solidFill>
                <a:latin typeface="Arial"/>
                <a:cs typeface="Arial"/>
              </a:rPr>
              <a:t>wireless </a:t>
            </a:r>
            <a:r>
              <a:rPr sz="1867" kern="0" spc="-15" baseline="0" dirty="0">
                <a:solidFill>
                  <a:prstClr val="black"/>
                </a:solidFill>
                <a:latin typeface="Arial"/>
                <a:cs typeface="Arial"/>
              </a:rPr>
              <a:t>network” </a:t>
            </a:r>
            <a:r>
              <a:rPr sz="1867" kern="0" spc="-55" baseline="0" dirty="0">
                <a:solidFill>
                  <a:prstClr val="black"/>
                </a:solidFill>
                <a:latin typeface="Arial"/>
                <a:cs typeface="Arial"/>
              </a:rPr>
              <a:t>more</a:t>
            </a:r>
            <a:r>
              <a:rPr sz="1867" kern="0" spc="-85" baseline="0" dirty="0">
                <a:solidFill>
                  <a:prstClr val="black"/>
                </a:solidFill>
                <a:latin typeface="Arial"/>
                <a:cs typeface="Arial"/>
              </a:rPr>
              <a:t> </a:t>
            </a:r>
            <a:r>
              <a:rPr sz="1867" kern="0" spc="-65" baseline="0" dirty="0">
                <a:solidFill>
                  <a:prstClr val="black"/>
                </a:solidFill>
                <a:latin typeface="Arial"/>
                <a:cs typeface="Arial"/>
              </a:rPr>
              <a:t>preferable?</a:t>
            </a:r>
            <a:endParaRPr sz="1867" kern="0" baseline="0" dirty="0">
              <a:solidFill>
                <a:prstClr val="black"/>
              </a:solidFill>
              <a:latin typeface="Arial"/>
              <a:cs typeface="Arial"/>
            </a:endParaRPr>
          </a:p>
        </p:txBody>
      </p:sp>
      <p:grpSp>
        <p:nvGrpSpPr>
          <p:cNvPr id="16" name="object 12">
            <a:extLst>
              <a:ext uri="{FF2B5EF4-FFF2-40B4-BE49-F238E27FC236}">
                <a16:creationId xmlns:a16="http://schemas.microsoft.com/office/drawing/2014/main" id="{4F23DBB8-D72F-6744-8DFD-D77CE5F78DBB}"/>
              </a:ext>
            </a:extLst>
          </p:cNvPr>
          <p:cNvGrpSpPr/>
          <p:nvPr/>
        </p:nvGrpSpPr>
        <p:grpSpPr>
          <a:xfrm>
            <a:off x="2224389" y="5927988"/>
            <a:ext cx="759460" cy="214629"/>
            <a:chOff x="2247900" y="5790463"/>
            <a:chExt cx="759460" cy="214629"/>
          </a:xfrm>
        </p:grpSpPr>
        <p:sp>
          <p:nvSpPr>
            <p:cNvPr id="17" name="object 13">
              <a:extLst>
                <a:ext uri="{FF2B5EF4-FFF2-40B4-BE49-F238E27FC236}">
                  <a16:creationId xmlns:a16="http://schemas.microsoft.com/office/drawing/2014/main" id="{FB1CD5BC-4247-B448-8142-AB8DB381900B}"/>
                </a:ext>
              </a:extLst>
            </p:cNvPr>
            <p:cNvSpPr/>
            <p:nvPr/>
          </p:nvSpPr>
          <p:spPr>
            <a:xfrm>
              <a:off x="2247900" y="5790463"/>
              <a:ext cx="462280" cy="214629"/>
            </a:xfrm>
            <a:custGeom>
              <a:avLst/>
              <a:gdLst/>
              <a:ahLst/>
              <a:cxnLst/>
              <a:rect l="l" t="t" r="r" b="b"/>
              <a:pathLst>
                <a:path w="462280" h="214629">
                  <a:moveTo>
                    <a:pt x="72180" y="28994"/>
                  </a:moveTo>
                  <a:lnTo>
                    <a:pt x="67005" y="40616"/>
                  </a:lnTo>
                  <a:lnTo>
                    <a:pt x="456692" y="214236"/>
                  </a:lnTo>
                  <a:lnTo>
                    <a:pt x="461899" y="202628"/>
                  </a:lnTo>
                  <a:lnTo>
                    <a:pt x="72180" y="28994"/>
                  </a:lnTo>
                  <a:close/>
                </a:path>
                <a:path w="462280" h="214629">
                  <a:moveTo>
                    <a:pt x="85089" y="0"/>
                  </a:moveTo>
                  <a:lnTo>
                    <a:pt x="0" y="3784"/>
                  </a:lnTo>
                  <a:lnTo>
                    <a:pt x="54101" y="69596"/>
                  </a:lnTo>
                  <a:lnTo>
                    <a:pt x="67005" y="40616"/>
                  </a:lnTo>
                  <a:lnTo>
                    <a:pt x="55372" y="35432"/>
                  </a:lnTo>
                  <a:lnTo>
                    <a:pt x="60579" y="23825"/>
                  </a:lnTo>
                  <a:lnTo>
                    <a:pt x="74481" y="23825"/>
                  </a:lnTo>
                  <a:lnTo>
                    <a:pt x="85089" y="0"/>
                  </a:lnTo>
                  <a:close/>
                </a:path>
                <a:path w="462280" h="214629">
                  <a:moveTo>
                    <a:pt x="60579" y="23825"/>
                  </a:moveTo>
                  <a:lnTo>
                    <a:pt x="55372" y="35432"/>
                  </a:lnTo>
                  <a:lnTo>
                    <a:pt x="67005" y="40616"/>
                  </a:lnTo>
                  <a:lnTo>
                    <a:pt x="72180" y="28994"/>
                  </a:lnTo>
                  <a:lnTo>
                    <a:pt x="60579" y="23825"/>
                  </a:lnTo>
                  <a:close/>
                </a:path>
                <a:path w="462280" h="214629">
                  <a:moveTo>
                    <a:pt x="74481" y="23825"/>
                  </a:moveTo>
                  <a:lnTo>
                    <a:pt x="60579" y="23825"/>
                  </a:lnTo>
                  <a:lnTo>
                    <a:pt x="72180" y="28994"/>
                  </a:lnTo>
                  <a:lnTo>
                    <a:pt x="74481" y="23825"/>
                  </a:lnTo>
                  <a:close/>
                </a:path>
              </a:pathLst>
            </a:custGeom>
            <a:solidFill>
              <a:srgbClr val="5B9BD4"/>
            </a:solidFill>
          </p:spPr>
          <p:txBody>
            <a:bodyPr wrap="square" lIns="0" tIns="0" rIns="0" bIns="0" rtlCol="0"/>
            <a:lstStyle/>
            <a:p>
              <a:pPr defTabSz="1219170"/>
              <a:endParaRPr kern="0">
                <a:solidFill>
                  <a:prstClr val="black"/>
                </a:solidFill>
              </a:endParaRPr>
            </a:p>
          </p:txBody>
        </p:sp>
        <p:sp>
          <p:nvSpPr>
            <p:cNvPr id="18" name="object 14">
              <a:extLst>
                <a:ext uri="{FF2B5EF4-FFF2-40B4-BE49-F238E27FC236}">
                  <a16:creationId xmlns:a16="http://schemas.microsoft.com/office/drawing/2014/main" id="{5E551D64-00AF-9F48-BD7E-5AA55E42F440}"/>
                </a:ext>
              </a:extLst>
            </p:cNvPr>
            <p:cNvSpPr/>
            <p:nvPr/>
          </p:nvSpPr>
          <p:spPr>
            <a:xfrm>
              <a:off x="2900680" y="5794247"/>
              <a:ext cx="106680" cy="184264"/>
            </a:xfrm>
            <a:prstGeom prst="rect">
              <a:avLst/>
            </a:prstGeom>
            <a:blipFill>
              <a:blip r:embed="rId4" cstate="print"/>
              <a:stretch>
                <a:fillRect/>
              </a:stretch>
            </a:blipFill>
          </p:spPr>
          <p:txBody>
            <a:bodyPr wrap="square" lIns="0" tIns="0" rIns="0" bIns="0" rtlCol="0"/>
            <a:lstStyle/>
            <a:p>
              <a:pPr defTabSz="1219170"/>
              <a:endParaRPr kern="0">
                <a:solidFill>
                  <a:prstClr val="black"/>
                </a:solidFill>
              </a:endParaRPr>
            </a:p>
          </p:txBody>
        </p:sp>
      </p:grpSp>
      <p:sp>
        <p:nvSpPr>
          <p:cNvPr id="4" name="TextBox 3">
            <a:extLst>
              <a:ext uri="{FF2B5EF4-FFF2-40B4-BE49-F238E27FC236}">
                <a16:creationId xmlns:a16="http://schemas.microsoft.com/office/drawing/2014/main" id="{49F95064-E7C0-B249-A3DA-A2D6C181923D}"/>
              </a:ext>
            </a:extLst>
          </p:cNvPr>
          <p:cNvSpPr txBox="1"/>
          <p:nvPr/>
        </p:nvSpPr>
        <p:spPr>
          <a:xfrm>
            <a:off x="1418836" y="3196095"/>
            <a:ext cx="954107" cy="369332"/>
          </a:xfrm>
          <a:prstGeom prst="rect">
            <a:avLst/>
          </a:prstGeom>
          <a:solidFill>
            <a:schemeClr val="bg1"/>
          </a:solidFill>
        </p:spPr>
        <p:txBody>
          <a:bodyPr wrap="none" rtlCol="0">
            <a:spAutoFit/>
          </a:bodyPr>
          <a:lstStyle/>
          <a:p>
            <a:r>
              <a:rPr lang="en-US" sz="1800" baseline="0" dirty="0"/>
              <a:t>Node X</a:t>
            </a:r>
          </a:p>
        </p:txBody>
      </p:sp>
      <p:sp>
        <p:nvSpPr>
          <p:cNvPr id="19" name="TextBox 18">
            <a:extLst>
              <a:ext uri="{FF2B5EF4-FFF2-40B4-BE49-F238E27FC236}">
                <a16:creationId xmlns:a16="http://schemas.microsoft.com/office/drawing/2014/main" id="{48FC43FA-788E-8A4D-97A0-3EB47A670EFF}"/>
              </a:ext>
            </a:extLst>
          </p:cNvPr>
          <p:cNvSpPr txBox="1"/>
          <p:nvPr/>
        </p:nvSpPr>
        <p:spPr>
          <a:xfrm>
            <a:off x="3276049" y="3875436"/>
            <a:ext cx="1082348" cy="369332"/>
          </a:xfrm>
          <a:prstGeom prst="rect">
            <a:avLst/>
          </a:prstGeom>
          <a:solidFill>
            <a:schemeClr val="bg1"/>
          </a:solidFill>
        </p:spPr>
        <p:txBody>
          <a:bodyPr wrap="none" rtlCol="0">
            <a:spAutoFit/>
          </a:bodyPr>
          <a:lstStyle/>
          <a:p>
            <a:r>
              <a:rPr lang="en-US" sz="1800" baseline="0" dirty="0"/>
              <a:t>Node 1A</a:t>
            </a:r>
          </a:p>
        </p:txBody>
      </p:sp>
      <p:sp>
        <p:nvSpPr>
          <p:cNvPr id="20" name="TextBox 19">
            <a:extLst>
              <a:ext uri="{FF2B5EF4-FFF2-40B4-BE49-F238E27FC236}">
                <a16:creationId xmlns:a16="http://schemas.microsoft.com/office/drawing/2014/main" id="{1A22A1AD-D16C-EF4B-9489-A2DBD64B8B05}"/>
              </a:ext>
            </a:extLst>
          </p:cNvPr>
          <p:cNvSpPr txBox="1"/>
          <p:nvPr/>
        </p:nvSpPr>
        <p:spPr>
          <a:xfrm>
            <a:off x="4358348" y="3872855"/>
            <a:ext cx="1082348" cy="369332"/>
          </a:xfrm>
          <a:prstGeom prst="rect">
            <a:avLst/>
          </a:prstGeom>
          <a:solidFill>
            <a:schemeClr val="bg1"/>
          </a:solidFill>
        </p:spPr>
        <p:txBody>
          <a:bodyPr wrap="none" rtlCol="0">
            <a:spAutoFit/>
          </a:bodyPr>
          <a:lstStyle/>
          <a:p>
            <a:r>
              <a:rPr lang="en-US" sz="1800" baseline="0" dirty="0"/>
              <a:t>Node 1B</a:t>
            </a:r>
          </a:p>
        </p:txBody>
      </p:sp>
      <p:sp>
        <p:nvSpPr>
          <p:cNvPr id="21" name="TextBox 20">
            <a:extLst>
              <a:ext uri="{FF2B5EF4-FFF2-40B4-BE49-F238E27FC236}">
                <a16:creationId xmlns:a16="http://schemas.microsoft.com/office/drawing/2014/main" id="{3B84FE59-ACD1-074E-AAB8-DA787C4C3B89}"/>
              </a:ext>
            </a:extLst>
          </p:cNvPr>
          <p:cNvSpPr txBox="1"/>
          <p:nvPr/>
        </p:nvSpPr>
        <p:spPr>
          <a:xfrm>
            <a:off x="9835327" y="2489311"/>
            <a:ext cx="1082348" cy="369332"/>
          </a:xfrm>
          <a:prstGeom prst="rect">
            <a:avLst/>
          </a:prstGeom>
          <a:solidFill>
            <a:schemeClr val="bg1"/>
          </a:solidFill>
        </p:spPr>
        <p:txBody>
          <a:bodyPr wrap="none" rtlCol="0">
            <a:spAutoFit/>
          </a:bodyPr>
          <a:lstStyle/>
          <a:p>
            <a:r>
              <a:rPr lang="en-US" sz="1800" baseline="0" dirty="0"/>
              <a:t>Node 2B</a:t>
            </a:r>
          </a:p>
        </p:txBody>
      </p:sp>
      <p:sp>
        <p:nvSpPr>
          <p:cNvPr id="22" name="TextBox 21">
            <a:extLst>
              <a:ext uri="{FF2B5EF4-FFF2-40B4-BE49-F238E27FC236}">
                <a16:creationId xmlns:a16="http://schemas.microsoft.com/office/drawing/2014/main" id="{74ABEE89-9FAF-0F4F-9706-47EF4E039F2A}"/>
              </a:ext>
            </a:extLst>
          </p:cNvPr>
          <p:cNvSpPr txBox="1"/>
          <p:nvPr/>
        </p:nvSpPr>
        <p:spPr>
          <a:xfrm>
            <a:off x="9894739" y="3649104"/>
            <a:ext cx="1082348" cy="369332"/>
          </a:xfrm>
          <a:prstGeom prst="rect">
            <a:avLst/>
          </a:prstGeom>
          <a:solidFill>
            <a:schemeClr val="bg1"/>
          </a:solidFill>
        </p:spPr>
        <p:txBody>
          <a:bodyPr wrap="none" rtlCol="0">
            <a:spAutoFit/>
          </a:bodyPr>
          <a:lstStyle/>
          <a:p>
            <a:r>
              <a:rPr lang="en-US" sz="1800" baseline="0" dirty="0"/>
              <a:t>Node 3B</a:t>
            </a:r>
          </a:p>
        </p:txBody>
      </p:sp>
      <p:sp>
        <p:nvSpPr>
          <p:cNvPr id="23" name="TextBox 22">
            <a:extLst>
              <a:ext uri="{FF2B5EF4-FFF2-40B4-BE49-F238E27FC236}">
                <a16:creationId xmlns:a16="http://schemas.microsoft.com/office/drawing/2014/main" id="{9E151A07-0795-3B4D-86A1-E9205EBBA356}"/>
              </a:ext>
            </a:extLst>
          </p:cNvPr>
          <p:cNvSpPr txBox="1"/>
          <p:nvPr/>
        </p:nvSpPr>
        <p:spPr>
          <a:xfrm>
            <a:off x="8822774" y="3677519"/>
            <a:ext cx="1082348" cy="369332"/>
          </a:xfrm>
          <a:prstGeom prst="rect">
            <a:avLst/>
          </a:prstGeom>
          <a:solidFill>
            <a:schemeClr val="bg1"/>
          </a:solidFill>
        </p:spPr>
        <p:txBody>
          <a:bodyPr wrap="none" rtlCol="0">
            <a:spAutoFit/>
          </a:bodyPr>
          <a:lstStyle/>
          <a:p>
            <a:r>
              <a:rPr lang="en-US" sz="1800" baseline="0" dirty="0"/>
              <a:t>Node 3A</a:t>
            </a:r>
          </a:p>
        </p:txBody>
      </p:sp>
      <p:sp>
        <p:nvSpPr>
          <p:cNvPr id="24" name="TextBox 23">
            <a:extLst>
              <a:ext uri="{FF2B5EF4-FFF2-40B4-BE49-F238E27FC236}">
                <a16:creationId xmlns:a16="http://schemas.microsoft.com/office/drawing/2014/main" id="{7C20C3CD-B83A-804F-B5A7-39554BDA0E07}"/>
              </a:ext>
            </a:extLst>
          </p:cNvPr>
          <p:cNvSpPr txBox="1"/>
          <p:nvPr/>
        </p:nvSpPr>
        <p:spPr>
          <a:xfrm>
            <a:off x="8959676" y="2404074"/>
            <a:ext cx="1082348" cy="369332"/>
          </a:xfrm>
          <a:prstGeom prst="rect">
            <a:avLst/>
          </a:prstGeom>
          <a:solidFill>
            <a:schemeClr val="bg1"/>
          </a:solidFill>
        </p:spPr>
        <p:txBody>
          <a:bodyPr wrap="none" rtlCol="0">
            <a:spAutoFit/>
          </a:bodyPr>
          <a:lstStyle/>
          <a:p>
            <a:r>
              <a:rPr lang="en-US" sz="1800" baseline="0" dirty="0"/>
              <a:t>Node 2A</a:t>
            </a:r>
          </a:p>
        </p:txBody>
      </p:sp>
      <p:sp>
        <p:nvSpPr>
          <p:cNvPr id="5" name="TextBox 4">
            <a:extLst>
              <a:ext uri="{FF2B5EF4-FFF2-40B4-BE49-F238E27FC236}">
                <a16:creationId xmlns:a16="http://schemas.microsoft.com/office/drawing/2014/main" id="{244C0089-8972-2A4F-B700-1CFBBCB947C3}"/>
              </a:ext>
            </a:extLst>
          </p:cNvPr>
          <p:cNvSpPr txBox="1"/>
          <p:nvPr/>
        </p:nvSpPr>
        <p:spPr>
          <a:xfrm>
            <a:off x="5735487" y="4837312"/>
            <a:ext cx="6369803" cy="1323439"/>
          </a:xfrm>
          <a:prstGeom prst="rect">
            <a:avLst/>
          </a:prstGeom>
          <a:noFill/>
        </p:spPr>
        <p:txBody>
          <a:bodyPr wrap="square" rtlCol="0">
            <a:spAutoFit/>
          </a:bodyPr>
          <a:lstStyle/>
          <a:p>
            <a:r>
              <a:rPr lang="en-US" sz="2000" kern="0" spc="31" baseline="0" dirty="0">
                <a:solidFill>
                  <a:prstClr val="black"/>
                </a:solidFill>
                <a:latin typeface="Arial"/>
                <a:cs typeface="Arial"/>
              </a:rPr>
              <a:t>(*) </a:t>
            </a:r>
            <a:r>
              <a:rPr lang="en-US" sz="2000" kern="0" spc="-169" baseline="0" dirty="0">
                <a:solidFill>
                  <a:prstClr val="black"/>
                </a:solidFill>
                <a:latin typeface="Arial"/>
                <a:cs typeface="Arial"/>
              </a:rPr>
              <a:t>= </a:t>
            </a:r>
            <a:r>
              <a:rPr lang="en-US" sz="2000" kern="0" spc="-185" baseline="0" dirty="0">
                <a:solidFill>
                  <a:prstClr val="black"/>
                </a:solidFill>
                <a:latin typeface="Arial"/>
                <a:cs typeface="Arial"/>
              </a:rPr>
              <a:t>?A </a:t>
            </a:r>
            <a:r>
              <a:rPr lang="en-US" sz="2000" kern="0" spc="-95" baseline="0" dirty="0">
                <a:solidFill>
                  <a:prstClr val="black"/>
                </a:solidFill>
                <a:latin typeface="Arial"/>
                <a:cs typeface="Arial"/>
              </a:rPr>
              <a:t>and </a:t>
            </a:r>
            <a:r>
              <a:rPr lang="en-US" sz="2000" kern="0" spc="-225" baseline="0" dirty="0">
                <a:solidFill>
                  <a:prstClr val="black"/>
                </a:solidFill>
                <a:latin typeface="Arial"/>
                <a:cs typeface="Arial"/>
              </a:rPr>
              <a:t>?B </a:t>
            </a:r>
            <a:r>
              <a:rPr lang="en-US" sz="2000" kern="0" spc="-91" baseline="0" dirty="0">
                <a:solidFill>
                  <a:prstClr val="black"/>
                </a:solidFill>
                <a:latin typeface="Arial"/>
                <a:cs typeface="Arial"/>
              </a:rPr>
              <a:t>are </a:t>
            </a:r>
            <a:r>
              <a:rPr lang="en-US" sz="2000" kern="0" spc="-60" baseline="0" dirty="0">
                <a:solidFill>
                  <a:prstClr val="black"/>
                </a:solidFill>
                <a:latin typeface="Arial"/>
                <a:cs typeface="Arial"/>
              </a:rPr>
              <a:t>on </a:t>
            </a:r>
            <a:r>
              <a:rPr lang="en-US" sz="2000" kern="0" spc="-20" baseline="0" dirty="0">
                <a:solidFill>
                  <a:prstClr val="black"/>
                </a:solidFill>
                <a:latin typeface="Arial"/>
                <a:cs typeface="Arial"/>
              </a:rPr>
              <a:t>the </a:t>
            </a:r>
            <a:r>
              <a:rPr lang="en-US" sz="2000" kern="0" spc="-145" baseline="0" dirty="0">
                <a:solidFill>
                  <a:prstClr val="black"/>
                </a:solidFill>
                <a:latin typeface="Arial"/>
                <a:cs typeface="Arial"/>
              </a:rPr>
              <a:t>same </a:t>
            </a:r>
            <a:r>
              <a:rPr lang="en-US" sz="2000" kern="0" spc="-71" baseline="0" dirty="0">
                <a:solidFill>
                  <a:prstClr val="black"/>
                </a:solidFill>
                <a:latin typeface="Arial"/>
                <a:cs typeface="Arial"/>
              </a:rPr>
              <a:t>level </a:t>
            </a:r>
            <a:r>
              <a:rPr lang="en-US" sz="2000" kern="0" spc="-5" baseline="0" dirty="0">
                <a:solidFill>
                  <a:prstClr val="black"/>
                </a:solidFill>
                <a:latin typeface="Arial"/>
                <a:cs typeface="Arial"/>
              </a:rPr>
              <a:t>of  </a:t>
            </a:r>
            <a:r>
              <a:rPr lang="en-US" sz="2000" kern="0" spc="-75" baseline="0" dirty="0">
                <a:solidFill>
                  <a:prstClr val="black"/>
                </a:solidFill>
                <a:latin typeface="Arial"/>
                <a:cs typeface="Arial"/>
              </a:rPr>
              <a:t>preference, </a:t>
            </a:r>
            <a:r>
              <a:rPr lang="en-US" sz="2000" kern="0" spc="-131" baseline="0" dirty="0">
                <a:solidFill>
                  <a:prstClr val="black"/>
                </a:solidFill>
                <a:latin typeface="Arial"/>
                <a:cs typeface="Arial"/>
              </a:rPr>
              <a:t>because </a:t>
            </a:r>
            <a:r>
              <a:rPr lang="en-US" sz="2000" kern="0" spc="-215" baseline="0" dirty="0">
                <a:solidFill>
                  <a:prstClr val="black"/>
                </a:solidFill>
                <a:latin typeface="Arial"/>
                <a:cs typeface="Arial"/>
              </a:rPr>
              <a:t>ISP1 </a:t>
            </a:r>
            <a:r>
              <a:rPr lang="en-US" sz="2000" kern="0" spc="-40" baseline="0" dirty="0">
                <a:solidFill>
                  <a:prstClr val="black"/>
                </a:solidFill>
                <a:latin typeface="Arial"/>
                <a:cs typeface="Arial"/>
              </a:rPr>
              <a:t>might </a:t>
            </a:r>
            <a:r>
              <a:rPr lang="en-US" sz="2000" kern="0" spc="-5" baseline="0" dirty="0">
                <a:solidFill>
                  <a:prstClr val="black"/>
                </a:solidFill>
                <a:latin typeface="Arial"/>
                <a:cs typeface="Arial"/>
              </a:rPr>
              <a:t>not </a:t>
            </a:r>
            <a:r>
              <a:rPr lang="en-US" sz="2000" kern="0" spc="-60" baseline="0" dirty="0">
                <a:solidFill>
                  <a:prstClr val="black"/>
                </a:solidFill>
                <a:latin typeface="Arial"/>
                <a:cs typeface="Arial"/>
              </a:rPr>
              <a:t>know</a:t>
            </a:r>
            <a:r>
              <a:rPr lang="en-US" sz="2000" kern="0" spc="-220" baseline="0" dirty="0">
                <a:solidFill>
                  <a:prstClr val="black"/>
                </a:solidFill>
                <a:latin typeface="Arial"/>
                <a:cs typeface="Arial"/>
              </a:rPr>
              <a:t> </a:t>
            </a:r>
            <a:r>
              <a:rPr lang="en-US" sz="2000" kern="0" spc="-5" baseline="0" dirty="0">
                <a:solidFill>
                  <a:prstClr val="black"/>
                </a:solidFill>
                <a:latin typeface="Arial"/>
                <a:cs typeface="Arial"/>
              </a:rPr>
              <a:t>that </a:t>
            </a:r>
            <a:r>
              <a:rPr lang="en-US" sz="2000" kern="0" spc="-45" baseline="0" dirty="0">
                <a:solidFill>
                  <a:prstClr val="black"/>
                </a:solidFill>
                <a:latin typeface="Arial"/>
                <a:cs typeface="Arial"/>
              </a:rPr>
              <a:t>they </a:t>
            </a:r>
            <a:r>
              <a:rPr lang="en-US" sz="2000" kern="0" spc="-91" baseline="0" dirty="0">
                <a:solidFill>
                  <a:prstClr val="black"/>
                </a:solidFill>
                <a:latin typeface="Arial"/>
                <a:cs typeface="Arial"/>
              </a:rPr>
              <a:t>are </a:t>
            </a:r>
            <a:r>
              <a:rPr lang="en-US" sz="2000" kern="0" spc="-35" baseline="0" dirty="0">
                <a:solidFill>
                  <a:prstClr val="black"/>
                </a:solidFill>
                <a:latin typeface="Arial"/>
                <a:cs typeface="Arial"/>
              </a:rPr>
              <a:t>wireline </a:t>
            </a:r>
            <a:r>
              <a:rPr lang="en-US" sz="2000" kern="0" spc="-131" baseline="0" dirty="0">
                <a:solidFill>
                  <a:prstClr val="black"/>
                </a:solidFill>
                <a:latin typeface="Arial"/>
                <a:cs typeface="Arial"/>
              </a:rPr>
              <a:t>vs. </a:t>
            </a:r>
            <a:r>
              <a:rPr lang="en-US" sz="2000" kern="0" spc="-85" baseline="0" dirty="0">
                <a:solidFill>
                  <a:prstClr val="black"/>
                </a:solidFill>
                <a:latin typeface="Arial"/>
                <a:cs typeface="Arial"/>
              </a:rPr>
              <a:t>wireless, </a:t>
            </a:r>
            <a:r>
              <a:rPr lang="en-US" sz="2000" kern="0" spc="-55" baseline="0" dirty="0">
                <a:solidFill>
                  <a:prstClr val="black"/>
                </a:solidFill>
                <a:latin typeface="Arial"/>
                <a:cs typeface="Arial"/>
              </a:rPr>
              <a:t>doesn’t </a:t>
            </a:r>
            <a:r>
              <a:rPr lang="en-US" sz="2000" kern="0" spc="-111" baseline="0" dirty="0">
                <a:solidFill>
                  <a:prstClr val="black"/>
                </a:solidFill>
                <a:latin typeface="Arial"/>
                <a:cs typeface="Arial"/>
              </a:rPr>
              <a:t>care  </a:t>
            </a:r>
            <a:r>
              <a:rPr lang="en-US" sz="2000" kern="0" spc="-60" baseline="0" dirty="0">
                <a:solidFill>
                  <a:prstClr val="black"/>
                </a:solidFill>
                <a:latin typeface="Arial"/>
                <a:cs typeface="Arial"/>
              </a:rPr>
              <a:t>(monetary </a:t>
            </a:r>
            <a:r>
              <a:rPr lang="en-US" sz="2000" kern="0" spc="-91" baseline="0" dirty="0">
                <a:solidFill>
                  <a:prstClr val="black"/>
                </a:solidFill>
                <a:latin typeface="Arial"/>
                <a:cs typeface="Arial"/>
              </a:rPr>
              <a:t>cost </a:t>
            </a:r>
            <a:r>
              <a:rPr lang="en-US" sz="2000" kern="0" spc="-105" baseline="0" dirty="0">
                <a:solidFill>
                  <a:prstClr val="black"/>
                </a:solidFill>
                <a:latin typeface="Arial"/>
                <a:cs typeface="Arial"/>
              </a:rPr>
              <a:t>is </a:t>
            </a:r>
            <a:r>
              <a:rPr lang="en-US" sz="2000" kern="0" spc="-20" baseline="0" dirty="0">
                <a:solidFill>
                  <a:prstClr val="black"/>
                </a:solidFill>
                <a:latin typeface="Arial"/>
                <a:cs typeface="Arial"/>
              </a:rPr>
              <a:t>the </a:t>
            </a:r>
            <a:r>
              <a:rPr lang="en-US" sz="2000" kern="0" spc="-145" baseline="0" dirty="0">
                <a:solidFill>
                  <a:prstClr val="black"/>
                </a:solidFill>
                <a:latin typeface="Arial"/>
                <a:cs typeface="Arial"/>
              </a:rPr>
              <a:t>same </a:t>
            </a:r>
            <a:r>
              <a:rPr lang="en-US" sz="2000" kern="0" spc="-5" baseline="0" dirty="0">
                <a:solidFill>
                  <a:prstClr val="black"/>
                </a:solidFill>
                <a:latin typeface="Arial"/>
                <a:cs typeface="Arial"/>
              </a:rPr>
              <a:t>for </a:t>
            </a:r>
            <a:r>
              <a:rPr lang="en-US" sz="2000" kern="0" spc="-165" baseline="0" dirty="0">
                <a:solidFill>
                  <a:prstClr val="black"/>
                </a:solidFill>
                <a:latin typeface="Arial"/>
                <a:cs typeface="Arial"/>
              </a:rPr>
              <a:t>ISP1), </a:t>
            </a:r>
            <a:r>
              <a:rPr lang="en-US" sz="2000" kern="0" spc="-20" baseline="0" dirty="0">
                <a:solidFill>
                  <a:prstClr val="black"/>
                </a:solidFill>
                <a:latin typeface="Arial"/>
                <a:cs typeface="Arial"/>
              </a:rPr>
              <a:t>and/or </a:t>
            </a:r>
            <a:r>
              <a:rPr lang="en-US" sz="2000" kern="0" spc="-15" baseline="0" dirty="0">
                <a:solidFill>
                  <a:prstClr val="black"/>
                </a:solidFill>
                <a:latin typeface="Arial"/>
                <a:cs typeface="Arial"/>
              </a:rPr>
              <a:t>wouldn’t</a:t>
            </a:r>
            <a:r>
              <a:rPr lang="en-US" sz="2000" kern="0" spc="-125" baseline="0" dirty="0">
                <a:solidFill>
                  <a:prstClr val="black"/>
                </a:solidFill>
                <a:latin typeface="Arial"/>
                <a:cs typeface="Arial"/>
              </a:rPr>
              <a:t> </a:t>
            </a:r>
            <a:r>
              <a:rPr lang="en-US" sz="2000" kern="0" spc="-85" baseline="0" dirty="0">
                <a:solidFill>
                  <a:prstClr val="black"/>
                </a:solidFill>
                <a:latin typeface="Arial"/>
                <a:cs typeface="Arial"/>
              </a:rPr>
              <a:t>dare</a:t>
            </a:r>
            <a:r>
              <a:rPr lang="en-US" sz="2000" kern="0" spc="-105" baseline="0" dirty="0">
                <a:solidFill>
                  <a:prstClr val="black"/>
                </a:solidFill>
                <a:latin typeface="Arial"/>
                <a:cs typeface="Arial"/>
              </a:rPr>
              <a:t> </a:t>
            </a:r>
            <a:r>
              <a:rPr lang="en-US" sz="2000" kern="0" spc="15" baseline="0" dirty="0">
                <a:solidFill>
                  <a:prstClr val="black"/>
                </a:solidFill>
                <a:latin typeface="Arial"/>
                <a:cs typeface="Arial"/>
              </a:rPr>
              <a:t>to</a:t>
            </a:r>
            <a:r>
              <a:rPr lang="en-US" sz="2000" kern="0" spc="-115" baseline="0" dirty="0">
                <a:solidFill>
                  <a:prstClr val="black"/>
                </a:solidFill>
                <a:latin typeface="Arial"/>
                <a:cs typeface="Arial"/>
              </a:rPr>
              <a:t> </a:t>
            </a:r>
            <a:r>
              <a:rPr lang="en-US" sz="2000" kern="0" spc="-5" baseline="0" dirty="0">
                <a:solidFill>
                  <a:prstClr val="black"/>
                </a:solidFill>
                <a:latin typeface="Arial"/>
                <a:cs typeface="Arial"/>
              </a:rPr>
              <a:t>tell</a:t>
            </a:r>
            <a:r>
              <a:rPr lang="en-US" sz="2000" kern="0" spc="-85" baseline="0" dirty="0">
                <a:solidFill>
                  <a:prstClr val="black"/>
                </a:solidFill>
                <a:latin typeface="Arial"/>
                <a:cs typeface="Arial"/>
              </a:rPr>
              <a:t> </a:t>
            </a:r>
            <a:r>
              <a:rPr lang="en-US" sz="2000" kern="0" spc="-111" baseline="0" dirty="0">
                <a:solidFill>
                  <a:prstClr val="black"/>
                </a:solidFill>
                <a:latin typeface="Arial"/>
                <a:cs typeface="Arial"/>
              </a:rPr>
              <a:t>even</a:t>
            </a:r>
            <a:r>
              <a:rPr lang="en-US" sz="2000" kern="0" spc="-105" baseline="0" dirty="0">
                <a:solidFill>
                  <a:prstClr val="black"/>
                </a:solidFill>
                <a:latin typeface="Arial"/>
                <a:cs typeface="Arial"/>
              </a:rPr>
              <a:t> </a:t>
            </a:r>
            <a:r>
              <a:rPr lang="en-US" sz="2000" kern="0" spc="35" baseline="0" dirty="0">
                <a:solidFill>
                  <a:prstClr val="black"/>
                </a:solidFill>
                <a:latin typeface="Arial"/>
                <a:cs typeface="Arial"/>
              </a:rPr>
              <a:t>if</a:t>
            </a:r>
            <a:r>
              <a:rPr lang="en-US" sz="2000" kern="0" spc="-105" baseline="0" dirty="0">
                <a:solidFill>
                  <a:prstClr val="black"/>
                </a:solidFill>
                <a:latin typeface="Arial"/>
                <a:cs typeface="Arial"/>
              </a:rPr>
              <a:t> </a:t>
            </a:r>
            <a:r>
              <a:rPr lang="en-US" sz="2000" kern="0" spc="-45" baseline="0" dirty="0">
                <a:solidFill>
                  <a:prstClr val="black"/>
                </a:solidFill>
                <a:latin typeface="Arial"/>
                <a:cs typeface="Arial"/>
              </a:rPr>
              <a:t>they</a:t>
            </a:r>
            <a:r>
              <a:rPr lang="en-US" sz="2000" kern="0" spc="-111" baseline="0" dirty="0">
                <a:solidFill>
                  <a:prstClr val="black"/>
                </a:solidFill>
                <a:latin typeface="Arial"/>
                <a:cs typeface="Arial"/>
              </a:rPr>
              <a:t> </a:t>
            </a:r>
            <a:r>
              <a:rPr lang="en-US" sz="2000" kern="0" spc="-75" baseline="0" dirty="0">
                <a:solidFill>
                  <a:prstClr val="black"/>
                </a:solidFill>
                <a:latin typeface="Arial"/>
                <a:cs typeface="Arial"/>
              </a:rPr>
              <a:t>knew.</a:t>
            </a:r>
            <a:endParaRPr lang="en-US" sz="2000" kern="0" baseline="0" dirty="0">
              <a:solidFill>
                <a:prstClr val="black"/>
              </a:solidFill>
              <a:latin typeface="Arial"/>
              <a:cs typeface="Arial"/>
            </a:endParaRPr>
          </a:p>
        </p:txBody>
      </p:sp>
      <p:sp>
        <p:nvSpPr>
          <p:cNvPr id="7" name="TextBox 6">
            <a:extLst>
              <a:ext uri="{FF2B5EF4-FFF2-40B4-BE49-F238E27FC236}">
                <a16:creationId xmlns:a16="http://schemas.microsoft.com/office/drawing/2014/main" id="{0E247B35-9AEA-134B-AF74-47F7FB7244F9}"/>
              </a:ext>
            </a:extLst>
          </p:cNvPr>
          <p:cNvSpPr txBox="1"/>
          <p:nvPr/>
        </p:nvSpPr>
        <p:spPr>
          <a:xfrm>
            <a:off x="635430" y="4167557"/>
            <a:ext cx="6726521" cy="461665"/>
          </a:xfrm>
          <a:prstGeom prst="rect">
            <a:avLst/>
          </a:prstGeom>
          <a:noFill/>
        </p:spPr>
        <p:txBody>
          <a:bodyPr wrap="none" rtlCol="0">
            <a:spAutoFit/>
          </a:bodyPr>
          <a:lstStyle/>
          <a:p>
            <a:r>
              <a:rPr lang="en-US" baseline="0" dirty="0"/>
              <a:t>Which distance/ranking should Node X receive?</a:t>
            </a:r>
          </a:p>
        </p:txBody>
      </p:sp>
    </p:spTree>
    <p:extLst>
      <p:ext uri="{BB962C8B-B14F-4D97-AF65-F5344CB8AC3E}">
        <p14:creationId xmlns:p14="http://schemas.microsoft.com/office/powerpoint/2010/main" val="211176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2CEA8-1F40-AB41-889E-3DBB14FC1D46}"/>
              </a:ext>
            </a:extLst>
          </p:cNvPr>
          <p:cNvSpPr>
            <a:spLocks noGrp="1"/>
          </p:cNvSpPr>
          <p:nvPr>
            <p:ph type="title"/>
          </p:nvPr>
        </p:nvSpPr>
        <p:spPr/>
        <p:txBody>
          <a:bodyPr/>
          <a:lstStyle/>
          <a:p>
            <a:r>
              <a:rPr lang="en-US" dirty="0"/>
              <a:t>Problem (Relevance)</a:t>
            </a:r>
          </a:p>
        </p:txBody>
      </p:sp>
      <p:sp>
        <p:nvSpPr>
          <p:cNvPr id="3" name="Content Placeholder 2">
            <a:extLst>
              <a:ext uri="{FF2B5EF4-FFF2-40B4-BE49-F238E27FC236}">
                <a16:creationId xmlns:a16="http://schemas.microsoft.com/office/drawing/2014/main" id="{8DA6C592-B783-384B-87D6-4C6A1F33CF39}"/>
              </a:ext>
            </a:extLst>
          </p:cNvPr>
          <p:cNvSpPr>
            <a:spLocks noGrp="1"/>
          </p:cNvSpPr>
          <p:nvPr>
            <p:ph idx="1"/>
          </p:nvPr>
        </p:nvSpPr>
        <p:spPr>
          <a:xfrm>
            <a:off x="616527" y="1233488"/>
            <a:ext cx="10515600" cy="4850749"/>
          </a:xfrm>
        </p:spPr>
        <p:txBody>
          <a:bodyPr>
            <a:normAutofit/>
          </a:bodyPr>
          <a:lstStyle/>
          <a:p>
            <a:r>
              <a:rPr lang="en-US" sz="2400" dirty="0"/>
              <a:t>RFC 7971: "The ALTO protocol is designed for use cases where the ALTO server and client can be located in different organizations or trust domains. ALTO is inherently designed for use in multi-domain environments.  Most importantly,  ALTO is designed to enable deployments in which the ALTO server and the ALTO client are not located within the same administrative domain. ”</a:t>
            </a:r>
          </a:p>
          <a:p>
            <a:endParaRPr lang="en-US" sz="2400" dirty="0"/>
          </a:p>
          <a:p>
            <a:r>
              <a:rPr lang="en-US" sz="2400" dirty="0"/>
              <a:t>However, existing core ALTO services including Endpoint Cost Service (ECS) and Cost Map Service query a </a:t>
            </a:r>
            <a:r>
              <a:rPr lang="en-US" sz="2400" dirty="0">
                <a:solidFill>
                  <a:srgbClr val="C00000"/>
                </a:solidFill>
              </a:rPr>
              <a:t>single</a:t>
            </a:r>
            <a:r>
              <a:rPr lang="en-US" sz="2400" dirty="0"/>
              <a:t> ALTO server for the ALTO properties (e.g., routing cost, latency, …) of the </a:t>
            </a:r>
            <a:r>
              <a:rPr lang="en-US" sz="2400" dirty="0">
                <a:solidFill>
                  <a:srgbClr val="C00000"/>
                </a:solidFill>
              </a:rPr>
              <a:t>whole network path</a:t>
            </a:r>
            <a:r>
              <a:rPr lang="en-US" sz="2400" dirty="0"/>
              <a:t>, but the path may span </a:t>
            </a:r>
            <a:r>
              <a:rPr lang="en-US" sz="2400" dirty="0">
                <a:solidFill>
                  <a:srgbClr val="C00000"/>
                </a:solidFill>
              </a:rPr>
              <a:t>multiple networks.</a:t>
            </a:r>
          </a:p>
        </p:txBody>
      </p:sp>
    </p:spTree>
    <p:extLst>
      <p:ext uri="{BB962C8B-B14F-4D97-AF65-F5344CB8AC3E}">
        <p14:creationId xmlns:p14="http://schemas.microsoft.com/office/powerpoint/2010/main" val="50965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742C9-56A4-6744-9DF8-EE6CC82BCB61}"/>
              </a:ext>
            </a:extLst>
          </p:cNvPr>
          <p:cNvSpPr>
            <a:spLocks noGrp="1"/>
          </p:cNvSpPr>
          <p:nvPr>
            <p:ph type="title"/>
          </p:nvPr>
        </p:nvSpPr>
        <p:spPr>
          <a:xfrm>
            <a:off x="342499" y="85613"/>
            <a:ext cx="11416621" cy="918451"/>
          </a:xfrm>
        </p:spPr>
        <p:txBody>
          <a:bodyPr/>
          <a:lstStyle/>
          <a:p>
            <a:r>
              <a:rPr lang="en-US" sz="3200" dirty="0"/>
              <a:t>Use Case Driven by Deployment: Multi-Domain Path-&gt;Link Usage </a:t>
            </a:r>
            <a:br>
              <a:rPr lang="en-US" sz="3200" dirty="0"/>
            </a:br>
            <a:r>
              <a:rPr lang="en-US" sz="3200" dirty="0"/>
              <a:t>(Example: CERN FTS Scheduling Integration)</a:t>
            </a:r>
          </a:p>
        </p:txBody>
      </p:sp>
      <p:sp>
        <p:nvSpPr>
          <p:cNvPr id="4" name="Oval 3">
            <a:extLst>
              <a:ext uri="{FF2B5EF4-FFF2-40B4-BE49-F238E27FC236}">
                <a16:creationId xmlns:a16="http://schemas.microsoft.com/office/drawing/2014/main" id="{2A5E3D48-AE5E-854D-AF43-44A2922DC492}"/>
              </a:ext>
            </a:extLst>
          </p:cNvPr>
          <p:cNvSpPr/>
          <p:nvPr/>
        </p:nvSpPr>
        <p:spPr>
          <a:xfrm>
            <a:off x="601684" y="1797849"/>
            <a:ext cx="2628405" cy="1520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a:p>
            <a:pPr algn="ctr"/>
            <a:endParaRPr lang="en-US" sz="3200" dirty="0"/>
          </a:p>
          <a:p>
            <a:pPr algn="ctr"/>
            <a:r>
              <a:rPr lang="en-US" sz="3200" dirty="0"/>
              <a:t>AS 1 </a:t>
            </a:r>
          </a:p>
        </p:txBody>
      </p:sp>
      <p:sp>
        <p:nvSpPr>
          <p:cNvPr id="5" name="Oval 4">
            <a:extLst>
              <a:ext uri="{FF2B5EF4-FFF2-40B4-BE49-F238E27FC236}">
                <a16:creationId xmlns:a16="http://schemas.microsoft.com/office/drawing/2014/main" id="{F30C72CF-FBE6-9344-A260-B0610399BCD3}"/>
              </a:ext>
            </a:extLst>
          </p:cNvPr>
          <p:cNvSpPr/>
          <p:nvPr/>
        </p:nvSpPr>
        <p:spPr>
          <a:xfrm>
            <a:off x="3354074" y="1877841"/>
            <a:ext cx="2628405" cy="1520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a:p>
            <a:pPr algn="ctr"/>
            <a:endParaRPr lang="en-US" sz="3200" dirty="0"/>
          </a:p>
          <a:p>
            <a:pPr algn="ctr"/>
            <a:r>
              <a:rPr lang="en-US" sz="3200" dirty="0"/>
              <a:t>AS 2</a:t>
            </a:r>
          </a:p>
        </p:txBody>
      </p:sp>
      <p:sp>
        <p:nvSpPr>
          <p:cNvPr id="6" name="Oval 5">
            <a:extLst>
              <a:ext uri="{FF2B5EF4-FFF2-40B4-BE49-F238E27FC236}">
                <a16:creationId xmlns:a16="http://schemas.microsoft.com/office/drawing/2014/main" id="{6516BC85-BA70-2049-B0DC-A08436DC7793}"/>
              </a:ext>
            </a:extLst>
          </p:cNvPr>
          <p:cNvSpPr/>
          <p:nvPr/>
        </p:nvSpPr>
        <p:spPr>
          <a:xfrm>
            <a:off x="6168463" y="1831346"/>
            <a:ext cx="2628405" cy="1520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a:p>
            <a:pPr algn="ctr"/>
            <a:endParaRPr lang="en-US" sz="3200" dirty="0"/>
          </a:p>
          <a:p>
            <a:pPr algn="ctr"/>
            <a:r>
              <a:rPr lang="en-US" sz="3200" dirty="0"/>
              <a:t>AS 3</a:t>
            </a:r>
          </a:p>
        </p:txBody>
      </p:sp>
      <p:sp>
        <p:nvSpPr>
          <p:cNvPr id="9" name="Freeform 8">
            <a:extLst>
              <a:ext uri="{FF2B5EF4-FFF2-40B4-BE49-F238E27FC236}">
                <a16:creationId xmlns:a16="http://schemas.microsoft.com/office/drawing/2014/main" id="{299EEBE3-D732-2F45-920A-45A362361DEF}"/>
              </a:ext>
            </a:extLst>
          </p:cNvPr>
          <p:cNvSpPr/>
          <p:nvPr/>
        </p:nvSpPr>
        <p:spPr>
          <a:xfrm>
            <a:off x="443346" y="1756665"/>
            <a:ext cx="8391897" cy="965919"/>
          </a:xfrm>
          <a:custGeom>
            <a:avLst/>
            <a:gdLst>
              <a:gd name="connsiteX0" fmla="*/ 0 w 6293923"/>
              <a:gd name="connsiteY0" fmla="*/ 0 h 724439"/>
              <a:gd name="connsiteX1" fmla="*/ 546265 w 6293923"/>
              <a:gd name="connsiteY1" fmla="*/ 415637 h 724439"/>
              <a:gd name="connsiteX2" fmla="*/ 1816925 w 6293923"/>
              <a:gd name="connsiteY2" fmla="*/ 463138 h 724439"/>
              <a:gd name="connsiteX3" fmla="*/ 3099460 w 6293923"/>
              <a:gd name="connsiteY3" fmla="*/ 332509 h 724439"/>
              <a:gd name="connsiteX4" fmla="*/ 4180115 w 6293923"/>
              <a:gd name="connsiteY4" fmla="*/ 724395 h 724439"/>
              <a:gd name="connsiteX5" fmla="*/ 5284520 w 6293923"/>
              <a:gd name="connsiteY5" fmla="*/ 356260 h 724439"/>
              <a:gd name="connsiteX6" fmla="*/ 6293923 w 6293923"/>
              <a:gd name="connsiteY6" fmla="*/ 59377 h 724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93923" h="724439">
                <a:moveTo>
                  <a:pt x="0" y="0"/>
                </a:moveTo>
                <a:cubicBezTo>
                  <a:pt x="121722" y="169223"/>
                  <a:pt x="243444" y="338447"/>
                  <a:pt x="546265" y="415637"/>
                </a:cubicBezTo>
                <a:cubicBezTo>
                  <a:pt x="849086" y="492827"/>
                  <a:pt x="1391393" y="476993"/>
                  <a:pt x="1816925" y="463138"/>
                </a:cubicBezTo>
                <a:cubicBezTo>
                  <a:pt x="2242457" y="449283"/>
                  <a:pt x="2705595" y="288966"/>
                  <a:pt x="3099460" y="332509"/>
                </a:cubicBezTo>
                <a:cubicBezTo>
                  <a:pt x="3493325" y="376052"/>
                  <a:pt x="3815938" y="720437"/>
                  <a:pt x="4180115" y="724395"/>
                </a:cubicBezTo>
                <a:cubicBezTo>
                  <a:pt x="4544292" y="728353"/>
                  <a:pt x="4932219" y="467096"/>
                  <a:pt x="5284520" y="356260"/>
                </a:cubicBezTo>
                <a:cubicBezTo>
                  <a:pt x="5636821" y="245424"/>
                  <a:pt x="5965372" y="152400"/>
                  <a:pt x="6293923" y="59377"/>
                </a:cubicBez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0" name="TextBox 9">
            <a:extLst>
              <a:ext uri="{FF2B5EF4-FFF2-40B4-BE49-F238E27FC236}">
                <a16:creationId xmlns:a16="http://schemas.microsoft.com/office/drawing/2014/main" id="{195A0A04-E0CD-4249-B2E2-5B783AC47632}"/>
              </a:ext>
            </a:extLst>
          </p:cNvPr>
          <p:cNvSpPr txBox="1"/>
          <p:nvPr/>
        </p:nvSpPr>
        <p:spPr>
          <a:xfrm>
            <a:off x="0" y="1035697"/>
            <a:ext cx="1281120" cy="400110"/>
          </a:xfrm>
          <a:prstGeom prst="rect">
            <a:avLst/>
          </a:prstGeom>
          <a:noFill/>
        </p:spPr>
        <p:txBody>
          <a:bodyPr wrap="none" rtlCol="0">
            <a:spAutoFit/>
          </a:bodyPr>
          <a:lstStyle/>
          <a:p>
            <a:r>
              <a:rPr lang="en-US" sz="2000" baseline="0" dirty="0"/>
              <a:t>pipe[</a:t>
            </a:r>
            <a:r>
              <a:rPr lang="en-US" sz="2000" baseline="0" dirty="0" err="1"/>
              <a:t>i</a:t>
            </a:r>
            <a:r>
              <a:rPr lang="en-US" sz="2000" baseline="0" dirty="0"/>
              <a:t>].</a:t>
            </a:r>
            <a:r>
              <a:rPr lang="en-US" sz="2000" baseline="0" dirty="0" err="1"/>
              <a:t>src</a:t>
            </a:r>
            <a:endParaRPr lang="en-US" sz="2000" baseline="0" dirty="0"/>
          </a:p>
        </p:txBody>
      </p:sp>
      <p:sp>
        <p:nvSpPr>
          <p:cNvPr id="11" name="TextBox 10">
            <a:extLst>
              <a:ext uri="{FF2B5EF4-FFF2-40B4-BE49-F238E27FC236}">
                <a16:creationId xmlns:a16="http://schemas.microsoft.com/office/drawing/2014/main" id="{2A095A1D-3BB5-F648-93C8-4B2675D13018}"/>
              </a:ext>
            </a:extLst>
          </p:cNvPr>
          <p:cNvSpPr txBox="1"/>
          <p:nvPr/>
        </p:nvSpPr>
        <p:spPr>
          <a:xfrm>
            <a:off x="7848186" y="1096045"/>
            <a:ext cx="1281120" cy="400110"/>
          </a:xfrm>
          <a:prstGeom prst="rect">
            <a:avLst/>
          </a:prstGeom>
          <a:noFill/>
        </p:spPr>
        <p:txBody>
          <a:bodyPr wrap="none" rtlCol="0">
            <a:spAutoFit/>
          </a:bodyPr>
          <a:lstStyle/>
          <a:p>
            <a:r>
              <a:rPr lang="en-US" sz="2000" baseline="0" dirty="0"/>
              <a:t>pipe[</a:t>
            </a:r>
            <a:r>
              <a:rPr lang="en-US" sz="2000" baseline="0" dirty="0" err="1"/>
              <a:t>i</a:t>
            </a:r>
            <a:r>
              <a:rPr lang="en-US" sz="2000" baseline="0" dirty="0"/>
              <a:t>].</a:t>
            </a:r>
            <a:r>
              <a:rPr lang="en-US" sz="2000" baseline="0" dirty="0" err="1"/>
              <a:t>dst</a:t>
            </a:r>
            <a:endParaRPr lang="en-US" sz="2000" baseline="0" dirty="0"/>
          </a:p>
        </p:txBody>
      </p:sp>
      <p:cxnSp>
        <p:nvCxnSpPr>
          <p:cNvPr id="13" name="Straight Connector 12">
            <a:extLst>
              <a:ext uri="{FF2B5EF4-FFF2-40B4-BE49-F238E27FC236}">
                <a16:creationId xmlns:a16="http://schemas.microsoft.com/office/drawing/2014/main" id="{929B3178-3045-1943-89D0-DA5EA14233E1}"/>
              </a:ext>
            </a:extLst>
          </p:cNvPr>
          <p:cNvCxnSpPr>
            <a:cxnSpLocks/>
          </p:cNvCxnSpPr>
          <p:nvPr/>
        </p:nvCxnSpPr>
        <p:spPr>
          <a:xfrm flipV="1">
            <a:off x="6473084" y="2141176"/>
            <a:ext cx="1249572" cy="495621"/>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7D683CB-D7FD-A14D-81A2-98EECF5C64FB}"/>
              </a:ext>
            </a:extLst>
          </p:cNvPr>
          <p:cNvSpPr txBox="1"/>
          <p:nvPr/>
        </p:nvSpPr>
        <p:spPr>
          <a:xfrm>
            <a:off x="259370" y="3679318"/>
            <a:ext cx="9303741" cy="2677656"/>
          </a:xfrm>
          <a:prstGeom prst="rect">
            <a:avLst/>
          </a:prstGeom>
          <a:noFill/>
        </p:spPr>
        <p:txBody>
          <a:bodyPr wrap="square" rtlCol="0">
            <a:spAutoFit/>
          </a:bodyPr>
          <a:lstStyle/>
          <a:p>
            <a:pPr marL="342900" indent="-342900">
              <a:buFont typeface="Arial" panose="020B0604020202020204" pitchFamily="34" charset="0"/>
              <a:buChar char="•"/>
            </a:pPr>
            <a:r>
              <a:rPr lang="en-US" sz="2800" baseline="0" dirty="0"/>
              <a:t>Multi-domain applications</a:t>
            </a:r>
          </a:p>
          <a:p>
            <a:pPr marL="342900" indent="-342900">
              <a:buFont typeface="Arial" panose="020B0604020202020204" pitchFamily="34" charset="0"/>
              <a:buChar char="•"/>
            </a:pPr>
            <a:r>
              <a:rPr lang="en-US" sz="2800" baseline="0" dirty="0"/>
              <a:t>App controls transfer pipe traversing a set of resources</a:t>
            </a:r>
          </a:p>
          <a:p>
            <a:pPr marL="342900" indent="-342900">
              <a:buFont typeface="Arial" panose="020B0604020202020204" pitchFamily="34" charset="0"/>
              <a:buChar char="•"/>
            </a:pPr>
            <a:r>
              <a:rPr lang="en-US" sz="2800" baseline="0" dirty="0"/>
              <a:t>Each resource (link) has resource allocation model </a:t>
            </a:r>
          </a:p>
          <a:p>
            <a:pPr marL="342900" indent="-342900">
              <a:buFont typeface="Arial" panose="020B0604020202020204" pitchFamily="34" charset="0"/>
              <a:buChar char="•"/>
            </a:pPr>
            <a:r>
              <a:rPr lang="en-US" sz="2800" baseline="0" dirty="0"/>
              <a:t>App supporting app-defined-networking need the ability to map pipe to the set of resources</a:t>
            </a:r>
          </a:p>
          <a:p>
            <a:pPr marL="342900" indent="-342900">
              <a:buFont typeface="Arial" panose="020B0604020202020204" pitchFamily="34" charset="0"/>
              <a:buChar char="•"/>
            </a:pPr>
            <a:r>
              <a:rPr lang="en-US" sz="2800" baseline="0" dirty="0"/>
              <a:t>More detail see CERN ALTO/FTS integration.</a:t>
            </a:r>
          </a:p>
        </p:txBody>
      </p:sp>
      <p:sp>
        <p:nvSpPr>
          <p:cNvPr id="15" name="TextBox 14">
            <a:extLst>
              <a:ext uri="{FF2B5EF4-FFF2-40B4-BE49-F238E27FC236}">
                <a16:creationId xmlns:a16="http://schemas.microsoft.com/office/drawing/2014/main" id="{5F22D533-ACD7-A54B-B1A4-4D1C9CF2A946}"/>
              </a:ext>
            </a:extLst>
          </p:cNvPr>
          <p:cNvSpPr txBox="1"/>
          <p:nvPr/>
        </p:nvSpPr>
        <p:spPr>
          <a:xfrm>
            <a:off x="1416899" y="1956510"/>
            <a:ext cx="992579" cy="369332"/>
          </a:xfrm>
          <a:prstGeom prst="rect">
            <a:avLst/>
          </a:prstGeom>
          <a:noFill/>
        </p:spPr>
        <p:txBody>
          <a:bodyPr wrap="none" rtlCol="0">
            <a:spAutoFit/>
          </a:bodyPr>
          <a:lstStyle/>
          <a:p>
            <a:r>
              <a:rPr lang="en-US" sz="1800" baseline="0" dirty="0">
                <a:solidFill>
                  <a:schemeClr val="bg1"/>
                </a:solidFill>
              </a:rPr>
              <a:t>Link 1.1</a:t>
            </a:r>
          </a:p>
        </p:txBody>
      </p:sp>
      <p:sp>
        <p:nvSpPr>
          <p:cNvPr id="16" name="TextBox 15">
            <a:extLst>
              <a:ext uri="{FF2B5EF4-FFF2-40B4-BE49-F238E27FC236}">
                <a16:creationId xmlns:a16="http://schemas.microsoft.com/office/drawing/2014/main" id="{9AC7C5CC-C14E-DE4E-9375-9BBEC1E38A8C}"/>
              </a:ext>
            </a:extLst>
          </p:cNvPr>
          <p:cNvSpPr txBox="1"/>
          <p:nvPr/>
        </p:nvSpPr>
        <p:spPr>
          <a:xfrm rot="20550328">
            <a:off x="6587555" y="2001369"/>
            <a:ext cx="992579" cy="369332"/>
          </a:xfrm>
          <a:prstGeom prst="rect">
            <a:avLst/>
          </a:prstGeom>
          <a:noFill/>
        </p:spPr>
        <p:txBody>
          <a:bodyPr wrap="none" rtlCol="0">
            <a:spAutoFit/>
          </a:bodyPr>
          <a:lstStyle/>
          <a:p>
            <a:r>
              <a:rPr lang="en-US" sz="1800" baseline="0" dirty="0">
                <a:solidFill>
                  <a:schemeClr val="bg1"/>
                </a:solidFill>
              </a:rPr>
              <a:t>Link 3.1</a:t>
            </a:r>
          </a:p>
        </p:txBody>
      </p:sp>
      <p:pic>
        <p:nvPicPr>
          <p:cNvPr id="18" name="Picture 17">
            <a:extLst>
              <a:ext uri="{FF2B5EF4-FFF2-40B4-BE49-F238E27FC236}">
                <a16:creationId xmlns:a16="http://schemas.microsoft.com/office/drawing/2014/main" id="{6563EB7A-6744-1147-B010-9EE39DAE0B0D}"/>
              </a:ext>
            </a:extLst>
          </p:cNvPr>
          <p:cNvPicPr>
            <a:picLocks noChangeAspect="1"/>
          </p:cNvPicPr>
          <p:nvPr/>
        </p:nvPicPr>
        <p:blipFill>
          <a:blip r:embed="rId2"/>
          <a:stretch>
            <a:fillRect/>
          </a:stretch>
        </p:blipFill>
        <p:spPr>
          <a:xfrm>
            <a:off x="8863385" y="1426975"/>
            <a:ext cx="3360704" cy="2134547"/>
          </a:xfrm>
          <a:prstGeom prst="rect">
            <a:avLst/>
          </a:prstGeom>
        </p:spPr>
      </p:pic>
      <p:cxnSp>
        <p:nvCxnSpPr>
          <p:cNvPr id="12" name="Straight Connector 11">
            <a:extLst>
              <a:ext uri="{FF2B5EF4-FFF2-40B4-BE49-F238E27FC236}">
                <a16:creationId xmlns:a16="http://schemas.microsoft.com/office/drawing/2014/main" id="{33D500F7-FF56-1044-B5D1-7597C6EB3134}"/>
              </a:ext>
            </a:extLst>
          </p:cNvPr>
          <p:cNvCxnSpPr/>
          <p:nvPr/>
        </p:nvCxnSpPr>
        <p:spPr>
          <a:xfrm>
            <a:off x="1521049" y="2389679"/>
            <a:ext cx="61751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D5CEA8D5-65CA-1F4A-BF73-21A4BBE3CC97}"/>
              </a:ext>
            </a:extLst>
          </p:cNvPr>
          <p:cNvSpPr/>
          <p:nvPr/>
        </p:nvSpPr>
        <p:spPr bwMode="auto">
          <a:xfrm>
            <a:off x="1419203" y="2255122"/>
            <a:ext cx="131506" cy="187698"/>
          </a:xfrm>
          <a:prstGeom prst="ellipse">
            <a:avLst/>
          </a:prstGeom>
          <a:solidFill>
            <a:schemeClr val="bg1">
              <a:lumMod val="7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3" name="Oval 22">
            <a:extLst>
              <a:ext uri="{FF2B5EF4-FFF2-40B4-BE49-F238E27FC236}">
                <a16:creationId xmlns:a16="http://schemas.microsoft.com/office/drawing/2014/main" id="{C501BB9B-4EEE-BC43-88AC-172870BEB9DD}"/>
              </a:ext>
            </a:extLst>
          </p:cNvPr>
          <p:cNvSpPr/>
          <p:nvPr/>
        </p:nvSpPr>
        <p:spPr bwMode="auto">
          <a:xfrm>
            <a:off x="2114041" y="2299036"/>
            <a:ext cx="131506" cy="187698"/>
          </a:xfrm>
          <a:prstGeom prst="ellipse">
            <a:avLst/>
          </a:prstGeom>
          <a:solidFill>
            <a:schemeClr val="bg1">
              <a:lumMod val="7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4" name="Oval 23">
            <a:extLst>
              <a:ext uri="{FF2B5EF4-FFF2-40B4-BE49-F238E27FC236}">
                <a16:creationId xmlns:a16="http://schemas.microsoft.com/office/drawing/2014/main" id="{EA64808B-51C7-1046-BD63-4CD2E101ECBF}"/>
              </a:ext>
            </a:extLst>
          </p:cNvPr>
          <p:cNvSpPr/>
          <p:nvPr/>
        </p:nvSpPr>
        <p:spPr bwMode="auto">
          <a:xfrm>
            <a:off x="3010359" y="2296456"/>
            <a:ext cx="131506" cy="187698"/>
          </a:xfrm>
          <a:prstGeom prst="ellipse">
            <a:avLst/>
          </a:prstGeom>
          <a:solidFill>
            <a:schemeClr val="bg1">
              <a:lumMod val="7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5" name="Oval 24">
            <a:extLst>
              <a:ext uri="{FF2B5EF4-FFF2-40B4-BE49-F238E27FC236}">
                <a16:creationId xmlns:a16="http://schemas.microsoft.com/office/drawing/2014/main" id="{FB15336F-4728-B942-9E9D-B7BD466D09C8}"/>
              </a:ext>
            </a:extLst>
          </p:cNvPr>
          <p:cNvSpPr/>
          <p:nvPr/>
        </p:nvSpPr>
        <p:spPr bwMode="auto">
          <a:xfrm>
            <a:off x="3953174" y="2154391"/>
            <a:ext cx="131506" cy="187698"/>
          </a:xfrm>
          <a:prstGeom prst="ellipse">
            <a:avLst/>
          </a:prstGeom>
          <a:solidFill>
            <a:schemeClr val="bg1">
              <a:lumMod val="7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6" name="Oval 25">
            <a:extLst>
              <a:ext uri="{FF2B5EF4-FFF2-40B4-BE49-F238E27FC236}">
                <a16:creationId xmlns:a16="http://schemas.microsoft.com/office/drawing/2014/main" id="{8D025BB7-C4AC-D547-83F3-993BA6E9C4C9}"/>
              </a:ext>
            </a:extLst>
          </p:cNvPr>
          <p:cNvSpPr/>
          <p:nvPr/>
        </p:nvSpPr>
        <p:spPr bwMode="auto">
          <a:xfrm>
            <a:off x="5577914" y="2554765"/>
            <a:ext cx="131506" cy="187698"/>
          </a:xfrm>
          <a:prstGeom prst="ellipse">
            <a:avLst/>
          </a:prstGeom>
          <a:solidFill>
            <a:schemeClr val="bg1">
              <a:lumMod val="7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7" name="Oval 26">
            <a:extLst>
              <a:ext uri="{FF2B5EF4-FFF2-40B4-BE49-F238E27FC236}">
                <a16:creationId xmlns:a16="http://schemas.microsoft.com/office/drawing/2014/main" id="{E3807DAB-BB59-D44C-A611-C8165D38C790}"/>
              </a:ext>
            </a:extLst>
          </p:cNvPr>
          <p:cNvSpPr/>
          <p:nvPr/>
        </p:nvSpPr>
        <p:spPr bwMode="auto">
          <a:xfrm>
            <a:off x="6476815" y="2508265"/>
            <a:ext cx="131506" cy="187698"/>
          </a:xfrm>
          <a:prstGeom prst="ellipse">
            <a:avLst/>
          </a:prstGeom>
          <a:solidFill>
            <a:schemeClr val="bg1">
              <a:lumMod val="7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9" name="Oval 28">
            <a:extLst>
              <a:ext uri="{FF2B5EF4-FFF2-40B4-BE49-F238E27FC236}">
                <a16:creationId xmlns:a16="http://schemas.microsoft.com/office/drawing/2014/main" id="{76611203-2394-AA42-9165-A51D75F4BE6C}"/>
              </a:ext>
            </a:extLst>
          </p:cNvPr>
          <p:cNvSpPr/>
          <p:nvPr/>
        </p:nvSpPr>
        <p:spPr bwMode="auto">
          <a:xfrm>
            <a:off x="7716680" y="2074321"/>
            <a:ext cx="131506" cy="187698"/>
          </a:xfrm>
          <a:prstGeom prst="ellipse">
            <a:avLst/>
          </a:prstGeom>
          <a:solidFill>
            <a:schemeClr val="bg1">
              <a:lumMod val="7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31" name="Freeform 30">
            <a:extLst>
              <a:ext uri="{FF2B5EF4-FFF2-40B4-BE49-F238E27FC236}">
                <a16:creationId xmlns:a16="http://schemas.microsoft.com/office/drawing/2014/main" id="{D5AEC19D-D293-7645-A104-A48B88793A79}"/>
              </a:ext>
            </a:extLst>
          </p:cNvPr>
          <p:cNvSpPr/>
          <p:nvPr/>
        </p:nvSpPr>
        <p:spPr bwMode="auto">
          <a:xfrm>
            <a:off x="69841" y="2246134"/>
            <a:ext cx="5780868" cy="1177871"/>
          </a:xfrm>
          <a:custGeom>
            <a:avLst/>
            <a:gdLst>
              <a:gd name="connsiteX0" fmla="*/ 0 w 5780868"/>
              <a:gd name="connsiteY0" fmla="*/ 821410 h 1177871"/>
              <a:gd name="connsiteX1" fmla="*/ 1379349 w 5780868"/>
              <a:gd name="connsiteY1" fmla="*/ 185980 h 1177871"/>
              <a:gd name="connsiteX2" fmla="*/ 2092271 w 5780868"/>
              <a:gd name="connsiteY2" fmla="*/ 185980 h 1177871"/>
              <a:gd name="connsiteX3" fmla="*/ 3022169 w 5780868"/>
              <a:gd name="connsiteY3" fmla="*/ 139485 h 1177871"/>
              <a:gd name="connsiteX4" fmla="*/ 3952068 w 5780868"/>
              <a:gd name="connsiteY4" fmla="*/ 0 h 1177871"/>
              <a:gd name="connsiteX5" fmla="*/ 5780868 w 5780868"/>
              <a:gd name="connsiteY5" fmla="*/ 1177871 h 117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80868" h="1177871">
                <a:moveTo>
                  <a:pt x="0" y="821410"/>
                </a:moveTo>
                <a:lnTo>
                  <a:pt x="1379349" y="185980"/>
                </a:lnTo>
                <a:lnTo>
                  <a:pt x="2092271" y="185980"/>
                </a:lnTo>
                <a:lnTo>
                  <a:pt x="3022169" y="139485"/>
                </a:lnTo>
                <a:lnTo>
                  <a:pt x="3952068" y="0"/>
                </a:lnTo>
                <a:lnTo>
                  <a:pt x="5780868" y="1177871"/>
                </a:lnTo>
              </a:path>
            </a:pathLst>
          </a:custGeom>
          <a:noFill/>
          <a:ln w="31750"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32" name="Rectangle 31">
            <a:extLst>
              <a:ext uri="{FF2B5EF4-FFF2-40B4-BE49-F238E27FC236}">
                <a16:creationId xmlns:a16="http://schemas.microsoft.com/office/drawing/2014/main" id="{B0D68F05-1C32-0C40-9EC5-66C4DE33D20A}"/>
              </a:ext>
            </a:extLst>
          </p:cNvPr>
          <p:cNvSpPr/>
          <p:nvPr/>
        </p:nvSpPr>
        <p:spPr>
          <a:xfrm>
            <a:off x="5823690" y="3158726"/>
            <a:ext cx="316676" cy="390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9" name="Rectangle 18">
            <a:extLst>
              <a:ext uri="{FF2B5EF4-FFF2-40B4-BE49-F238E27FC236}">
                <a16:creationId xmlns:a16="http://schemas.microsoft.com/office/drawing/2014/main" id="{626608C4-6FE0-BC48-A0B4-E3508E065194}"/>
              </a:ext>
            </a:extLst>
          </p:cNvPr>
          <p:cNvSpPr/>
          <p:nvPr/>
        </p:nvSpPr>
        <p:spPr>
          <a:xfrm>
            <a:off x="85266" y="2784367"/>
            <a:ext cx="316676" cy="390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7" name="Rectangle 6">
            <a:extLst>
              <a:ext uri="{FF2B5EF4-FFF2-40B4-BE49-F238E27FC236}">
                <a16:creationId xmlns:a16="http://schemas.microsoft.com/office/drawing/2014/main" id="{926E7B35-046A-AE45-8BAA-2AFE499AFF11}"/>
              </a:ext>
            </a:extLst>
          </p:cNvPr>
          <p:cNvSpPr/>
          <p:nvPr/>
        </p:nvSpPr>
        <p:spPr>
          <a:xfrm>
            <a:off x="142505" y="1487491"/>
            <a:ext cx="316676" cy="390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8" name="Rectangle 7">
            <a:extLst>
              <a:ext uri="{FF2B5EF4-FFF2-40B4-BE49-F238E27FC236}">
                <a16:creationId xmlns:a16="http://schemas.microsoft.com/office/drawing/2014/main" id="{08DC0BE2-C147-6D47-AE39-C611DA9729E2}"/>
              </a:ext>
            </a:extLst>
          </p:cNvPr>
          <p:cNvSpPr/>
          <p:nvPr/>
        </p:nvSpPr>
        <p:spPr>
          <a:xfrm>
            <a:off x="8468759" y="1575226"/>
            <a:ext cx="316676" cy="390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nvGrpSpPr>
          <p:cNvPr id="69" name="Group 68">
            <a:extLst>
              <a:ext uri="{FF2B5EF4-FFF2-40B4-BE49-F238E27FC236}">
                <a16:creationId xmlns:a16="http://schemas.microsoft.com/office/drawing/2014/main" id="{8A28044B-7F03-CB4C-8A06-7E57DCE897D9}"/>
              </a:ext>
            </a:extLst>
          </p:cNvPr>
          <p:cNvGrpSpPr/>
          <p:nvPr/>
        </p:nvGrpSpPr>
        <p:grpSpPr>
          <a:xfrm>
            <a:off x="9364536" y="3822788"/>
            <a:ext cx="2575785" cy="2375150"/>
            <a:chOff x="9316631" y="3853784"/>
            <a:chExt cx="2575785" cy="2375150"/>
          </a:xfrm>
        </p:grpSpPr>
        <p:grpSp>
          <p:nvGrpSpPr>
            <p:cNvPr id="67" name="Group 66">
              <a:extLst>
                <a:ext uri="{FF2B5EF4-FFF2-40B4-BE49-F238E27FC236}">
                  <a16:creationId xmlns:a16="http://schemas.microsoft.com/office/drawing/2014/main" id="{ECF7BE76-96A9-8B49-8653-E0AC234F60A2}"/>
                </a:ext>
              </a:extLst>
            </p:cNvPr>
            <p:cNvGrpSpPr/>
            <p:nvPr/>
          </p:nvGrpSpPr>
          <p:grpSpPr>
            <a:xfrm>
              <a:off x="9470947" y="3900278"/>
              <a:ext cx="2421469" cy="2279938"/>
              <a:chOff x="9829686" y="1253815"/>
              <a:chExt cx="2421469" cy="2279938"/>
            </a:xfrm>
          </p:grpSpPr>
          <p:sp>
            <p:nvSpPr>
              <p:cNvPr id="33" name="Oval 32">
                <a:extLst>
                  <a:ext uri="{FF2B5EF4-FFF2-40B4-BE49-F238E27FC236}">
                    <a16:creationId xmlns:a16="http://schemas.microsoft.com/office/drawing/2014/main" id="{3E87C03B-5531-E740-A710-6F00B5D55193}"/>
                  </a:ext>
                </a:extLst>
              </p:cNvPr>
              <p:cNvSpPr/>
              <p:nvPr/>
            </p:nvSpPr>
            <p:spPr bwMode="auto">
              <a:xfrm>
                <a:off x="10374707" y="1253815"/>
                <a:ext cx="272631" cy="292579"/>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41" name="Oval 40">
                <a:extLst>
                  <a:ext uri="{FF2B5EF4-FFF2-40B4-BE49-F238E27FC236}">
                    <a16:creationId xmlns:a16="http://schemas.microsoft.com/office/drawing/2014/main" id="{5B4D03E4-8410-AF44-B354-B0D2184E1B91}"/>
                  </a:ext>
                </a:extLst>
              </p:cNvPr>
              <p:cNvSpPr/>
              <p:nvPr/>
            </p:nvSpPr>
            <p:spPr bwMode="auto">
              <a:xfrm>
                <a:off x="9829686" y="1886662"/>
                <a:ext cx="272631" cy="292579"/>
              </a:xfrm>
              <a:prstGeom prst="ellipse">
                <a:avLst/>
              </a:prstGeom>
              <a:solidFill>
                <a:schemeClr val="accent3">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42" name="Oval 41">
                <a:extLst>
                  <a:ext uri="{FF2B5EF4-FFF2-40B4-BE49-F238E27FC236}">
                    <a16:creationId xmlns:a16="http://schemas.microsoft.com/office/drawing/2014/main" id="{09BBA0CF-C4C4-7745-A117-737A541B66BA}"/>
                  </a:ext>
                </a:extLst>
              </p:cNvPr>
              <p:cNvSpPr/>
              <p:nvPr/>
            </p:nvSpPr>
            <p:spPr bwMode="auto">
              <a:xfrm>
                <a:off x="10509029" y="1899578"/>
                <a:ext cx="272631" cy="292579"/>
              </a:xfrm>
              <a:prstGeom prst="ellipse">
                <a:avLst/>
              </a:prstGeom>
              <a:solidFill>
                <a:schemeClr val="accent3">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43" name="Oval 42">
                <a:extLst>
                  <a:ext uri="{FF2B5EF4-FFF2-40B4-BE49-F238E27FC236}">
                    <a16:creationId xmlns:a16="http://schemas.microsoft.com/office/drawing/2014/main" id="{63787E6A-DF11-C147-9B12-C634403D886F}"/>
                  </a:ext>
                </a:extLst>
              </p:cNvPr>
              <p:cNvSpPr/>
              <p:nvPr/>
            </p:nvSpPr>
            <p:spPr bwMode="auto">
              <a:xfrm>
                <a:off x="11157374" y="1912496"/>
                <a:ext cx="272631" cy="292579"/>
              </a:xfrm>
              <a:prstGeom prst="ellipse">
                <a:avLst/>
              </a:prstGeom>
              <a:solidFill>
                <a:schemeClr val="accent3">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45" name="Oval 44">
                <a:extLst>
                  <a:ext uri="{FF2B5EF4-FFF2-40B4-BE49-F238E27FC236}">
                    <a16:creationId xmlns:a16="http://schemas.microsoft.com/office/drawing/2014/main" id="{09FD6122-88C3-F244-8F7D-18BB1037758F}"/>
                  </a:ext>
                </a:extLst>
              </p:cNvPr>
              <p:cNvSpPr/>
              <p:nvPr/>
            </p:nvSpPr>
            <p:spPr bwMode="auto">
              <a:xfrm>
                <a:off x="10795744" y="2542763"/>
                <a:ext cx="272631" cy="292579"/>
              </a:xfrm>
              <a:prstGeom prst="ellipse">
                <a:avLst/>
              </a:prstGeom>
              <a:solidFill>
                <a:schemeClr val="accent3">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46" name="Oval 45">
                <a:extLst>
                  <a:ext uri="{FF2B5EF4-FFF2-40B4-BE49-F238E27FC236}">
                    <a16:creationId xmlns:a16="http://schemas.microsoft.com/office/drawing/2014/main" id="{368F2D64-0401-D948-B1F8-3461A4D80E09}"/>
                  </a:ext>
                </a:extLst>
              </p:cNvPr>
              <p:cNvSpPr/>
              <p:nvPr/>
            </p:nvSpPr>
            <p:spPr bwMode="auto">
              <a:xfrm>
                <a:off x="10452199" y="3222108"/>
                <a:ext cx="272631" cy="29257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47" name="Oval 46">
                <a:extLst>
                  <a:ext uri="{FF2B5EF4-FFF2-40B4-BE49-F238E27FC236}">
                    <a16:creationId xmlns:a16="http://schemas.microsoft.com/office/drawing/2014/main" id="{F7B6A0F2-7A84-874D-9367-CB02A9FAE19A}"/>
                  </a:ext>
                </a:extLst>
              </p:cNvPr>
              <p:cNvSpPr/>
              <p:nvPr/>
            </p:nvSpPr>
            <p:spPr bwMode="auto">
              <a:xfrm>
                <a:off x="11116042" y="3219525"/>
                <a:ext cx="272631" cy="29257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48" name="TextBox 47">
                <a:extLst>
                  <a:ext uri="{FF2B5EF4-FFF2-40B4-BE49-F238E27FC236}">
                    <a16:creationId xmlns:a16="http://schemas.microsoft.com/office/drawing/2014/main" id="{1F92790F-3F1F-614D-BA0F-6350C8F7789E}"/>
                  </a:ext>
                </a:extLst>
              </p:cNvPr>
              <p:cNvSpPr txBox="1"/>
              <p:nvPr/>
            </p:nvSpPr>
            <p:spPr>
              <a:xfrm>
                <a:off x="11373992" y="1836731"/>
                <a:ext cx="877163" cy="369332"/>
              </a:xfrm>
              <a:prstGeom prst="rect">
                <a:avLst/>
              </a:prstGeom>
              <a:noFill/>
            </p:spPr>
            <p:txBody>
              <a:bodyPr wrap="none" rtlCol="0">
                <a:spAutoFit/>
              </a:bodyPr>
              <a:lstStyle/>
              <a:p>
                <a:r>
                  <a:rPr lang="en-US" sz="1800" baseline="0" dirty="0"/>
                  <a:t>project</a:t>
                </a:r>
              </a:p>
            </p:txBody>
          </p:sp>
          <p:sp>
            <p:nvSpPr>
              <p:cNvPr id="49" name="TextBox 48">
                <a:extLst>
                  <a:ext uri="{FF2B5EF4-FFF2-40B4-BE49-F238E27FC236}">
                    <a16:creationId xmlns:a16="http://schemas.microsoft.com/office/drawing/2014/main" id="{DEA01CB7-835D-4D4D-B13D-5062A3F537A6}"/>
                  </a:ext>
                </a:extLst>
              </p:cNvPr>
              <p:cNvSpPr txBox="1"/>
              <p:nvPr/>
            </p:nvSpPr>
            <p:spPr>
              <a:xfrm>
                <a:off x="11324915" y="2438584"/>
                <a:ext cx="889987" cy="369332"/>
              </a:xfrm>
              <a:prstGeom prst="rect">
                <a:avLst/>
              </a:prstGeom>
              <a:noFill/>
            </p:spPr>
            <p:txBody>
              <a:bodyPr wrap="none" rtlCol="0">
                <a:spAutoFit/>
              </a:bodyPr>
              <a:lstStyle/>
              <a:p>
                <a:r>
                  <a:rPr lang="en-US" sz="1800" baseline="0" dirty="0"/>
                  <a:t>activity</a:t>
                </a:r>
              </a:p>
            </p:txBody>
          </p:sp>
          <p:sp>
            <p:nvSpPr>
              <p:cNvPr id="50" name="TextBox 49">
                <a:extLst>
                  <a:ext uri="{FF2B5EF4-FFF2-40B4-BE49-F238E27FC236}">
                    <a16:creationId xmlns:a16="http://schemas.microsoft.com/office/drawing/2014/main" id="{A462B263-3C7C-394C-92BA-B8873C461881}"/>
                  </a:ext>
                </a:extLst>
              </p:cNvPr>
              <p:cNvSpPr txBox="1"/>
              <p:nvPr/>
            </p:nvSpPr>
            <p:spPr>
              <a:xfrm>
                <a:off x="11399825" y="3164421"/>
                <a:ext cx="620683" cy="369332"/>
              </a:xfrm>
              <a:prstGeom prst="rect">
                <a:avLst/>
              </a:prstGeom>
              <a:noFill/>
            </p:spPr>
            <p:txBody>
              <a:bodyPr wrap="none" rtlCol="0">
                <a:spAutoFit/>
              </a:bodyPr>
              <a:lstStyle/>
              <a:p>
                <a:r>
                  <a:rPr lang="en-US" sz="1800" baseline="0" dirty="0"/>
                  <a:t>pipe</a:t>
                </a:r>
              </a:p>
            </p:txBody>
          </p:sp>
          <p:cxnSp>
            <p:nvCxnSpPr>
              <p:cNvPr id="52" name="Straight Connector 51">
                <a:extLst>
                  <a:ext uri="{FF2B5EF4-FFF2-40B4-BE49-F238E27FC236}">
                    <a16:creationId xmlns:a16="http://schemas.microsoft.com/office/drawing/2014/main" id="{699EB776-45E8-284A-8F14-0F09C6341475}"/>
                  </a:ext>
                </a:extLst>
              </p:cNvPr>
              <p:cNvCxnSpPr>
                <a:stCxn id="33" idx="3"/>
                <a:endCxn id="41" idx="7"/>
              </p:cNvCxnSpPr>
              <p:nvPr/>
            </p:nvCxnSpPr>
            <p:spPr bwMode="auto">
              <a:xfrm flipH="1">
                <a:off x="10062391" y="1503547"/>
                <a:ext cx="352242" cy="42596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Straight Connector 53">
                <a:extLst>
                  <a:ext uri="{FF2B5EF4-FFF2-40B4-BE49-F238E27FC236}">
                    <a16:creationId xmlns:a16="http://schemas.microsoft.com/office/drawing/2014/main" id="{57EA38E3-1D82-AC46-8ED9-3331EC50C81D}"/>
                  </a:ext>
                </a:extLst>
              </p:cNvPr>
              <p:cNvCxnSpPr>
                <a:cxnSpLocks/>
                <a:stCxn id="33" idx="4"/>
                <a:endCxn id="42" idx="0"/>
              </p:cNvCxnSpPr>
              <p:nvPr/>
            </p:nvCxnSpPr>
            <p:spPr bwMode="auto">
              <a:xfrm>
                <a:off x="10511023" y="1546394"/>
                <a:ext cx="134322" cy="35318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Connector 56">
                <a:extLst>
                  <a:ext uri="{FF2B5EF4-FFF2-40B4-BE49-F238E27FC236}">
                    <a16:creationId xmlns:a16="http://schemas.microsoft.com/office/drawing/2014/main" id="{6AE42D38-EFC8-F54D-933D-6D7BA23C5919}"/>
                  </a:ext>
                </a:extLst>
              </p:cNvPr>
              <p:cNvCxnSpPr>
                <a:stCxn id="33" idx="5"/>
                <a:endCxn id="43" idx="1"/>
              </p:cNvCxnSpPr>
              <p:nvPr/>
            </p:nvCxnSpPr>
            <p:spPr bwMode="auto">
              <a:xfrm>
                <a:off x="10607412" y="1503547"/>
                <a:ext cx="589888" cy="4517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A7508870-61BC-1C41-882A-EE2634C1CB16}"/>
                  </a:ext>
                </a:extLst>
              </p:cNvPr>
              <p:cNvCxnSpPr>
                <a:stCxn id="42" idx="3"/>
              </p:cNvCxnSpPr>
              <p:nvPr/>
            </p:nvCxnSpPr>
            <p:spPr bwMode="auto">
              <a:xfrm flipH="1">
                <a:off x="10307546" y="2149310"/>
                <a:ext cx="241409" cy="5304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 name="Straight Connector 60">
                <a:extLst>
                  <a:ext uri="{FF2B5EF4-FFF2-40B4-BE49-F238E27FC236}">
                    <a16:creationId xmlns:a16="http://schemas.microsoft.com/office/drawing/2014/main" id="{6BB8C8E9-59A4-1C46-B6C6-0F758A498D2B}"/>
                  </a:ext>
                </a:extLst>
              </p:cNvPr>
              <p:cNvCxnSpPr>
                <a:stCxn id="42" idx="5"/>
                <a:endCxn id="45" idx="0"/>
              </p:cNvCxnSpPr>
              <p:nvPr/>
            </p:nvCxnSpPr>
            <p:spPr bwMode="auto">
              <a:xfrm>
                <a:off x="10741734" y="2149310"/>
                <a:ext cx="190326" cy="39345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75EBF494-29A4-D348-BC0E-7C0BE3EAE184}"/>
                  </a:ext>
                </a:extLst>
              </p:cNvPr>
              <p:cNvCxnSpPr>
                <a:cxnSpLocks/>
                <a:stCxn id="45" idx="3"/>
                <a:endCxn id="46" idx="0"/>
              </p:cNvCxnSpPr>
              <p:nvPr/>
            </p:nvCxnSpPr>
            <p:spPr bwMode="auto">
              <a:xfrm flipH="1">
                <a:off x="10588515" y="2792495"/>
                <a:ext cx="247155" cy="42961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6" name="Straight Connector 65">
                <a:extLst>
                  <a:ext uri="{FF2B5EF4-FFF2-40B4-BE49-F238E27FC236}">
                    <a16:creationId xmlns:a16="http://schemas.microsoft.com/office/drawing/2014/main" id="{9C68C44B-D69E-4946-9A6B-2DCDD3B78EA5}"/>
                  </a:ext>
                </a:extLst>
              </p:cNvPr>
              <p:cNvCxnSpPr>
                <a:stCxn id="45" idx="5"/>
                <a:endCxn id="47" idx="0"/>
              </p:cNvCxnSpPr>
              <p:nvPr/>
            </p:nvCxnSpPr>
            <p:spPr bwMode="auto">
              <a:xfrm>
                <a:off x="11028449" y="2792495"/>
                <a:ext cx="223909" cy="42703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4" name="Oval 43">
                <a:extLst>
                  <a:ext uri="{FF2B5EF4-FFF2-40B4-BE49-F238E27FC236}">
                    <a16:creationId xmlns:a16="http://schemas.microsoft.com/office/drawing/2014/main" id="{FE88764D-1C6B-3B45-991C-ABCC304FAA8A}"/>
                  </a:ext>
                </a:extLst>
              </p:cNvPr>
              <p:cNvSpPr/>
              <p:nvPr/>
            </p:nvSpPr>
            <p:spPr bwMode="auto">
              <a:xfrm>
                <a:off x="10162899" y="2545343"/>
                <a:ext cx="272631" cy="292579"/>
              </a:xfrm>
              <a:prstGeom prst="ellipse">
                <a:avLst/>
              </a:prstGeom>
              <a:solidFill>
                <a:schemeClr val="accent3">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grpSp>
        <p:sp>
          <p:nvSpPr>
            <p:cNvPr id="68" name="Rectangle 67">
              <a:extLst>
                <a:ext uri="{FF2B5EF4-FFF2-40B4-BE49-F238E27FC236}">
                  <a16:creationId xmlns:a16="http://schemas.microsoft.com/office/drawing/2014/main" id="{E7615946-0E46-7344-82D8-AB5389A069FC}"/>
                </a:ext>
              </a:extLst>
            </p:cNvPr>
            <p:cNvSpPr/>
            <p:nvPr/>
          </p:nvSpPr>
          <p:spPr bwMode="auto">
            <a:xfrm>
              <a:off x="9316631" y="3853784"/>
              <a:ext cx="2575785" cy="237515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grpSp>
      <p:cxnSp>
        <p:nvCxnSpPr>
          <p:cNvPr id="71" name="Straight Connector 70">
            <a:extLst>
              <a:ext uri="{FF2B5EF4-FFF2-40B4-BE49-F238E27FC236}">
                <a16:creationId xmlns:a16="http://schemas.microsoft.com/office/drawing/2014/main" id="{97CDA49B-328F-1A45-99CC-532AA0A7BD21}"/>
              </a:ext>
            </a:extLst>
          </p:cNvPr>
          <p:cNvCxnSpPr>
            <a:cxnSpLocks/>
          </p:cNvCxnSpPr>
          <p:nvPr/>
        </p:nvCxnSpPr>
        <p:spPr bwMode="auto">
          <a:xfrm>
            <a:off x="7230057" y="2262019"/>
            <a:ext cx="2110792" cy="1607263"/>
          </a:xfrm>
          <a:prstGeom prst="line">
            <a:avLst/>
          </a:prstGeom>
          <a:solidFill>
            <a:schemeClr val="accent1"/>
          </a:solidFill>
          <a:ln w="9525" cap="flat" cmpd="sng" algn="ctr">
            <a:solidFill>
              <a:schemeClr val="tx1"/>
            </a:solidFill>
            <a:prstDash val="dash"/>
            <a:round/>
            <a:headEnd type="none" w="med" len="med"/>
            <a:tailEnd type="none" w="med" len="med"/>
          </a:ln>
          <a:effectLst/>
        </p:spPr>
      </p:cxnSp>
    </p:spTree>
    <p:extLst>
      <p:ext uri="{BB962C8B-B14F-4D97-AF65-F5344CB8AC3E}">
        <p14:creationId xmlns:p14="http://schemas.microsoft.com/office/powerpoint/2010/main" val="157632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7FE6-27D3-104C-860C-047385E339EE}"/>
              </a:ext>
            </a:extLst>
          </p:cNvPr>
          <p:cNvSpPr>
            <a:spLocks noGrp="1"/>
          </p:cNvSpPr>
          <p:nvPr>
            <p:ph type="title"/>
          </p:nvPr>
        </p:nvSpPr>
        <p:spPr/>
        <p:txBody>
          <a:bodyPr/>
          <a:lstStyle/>
          <a:p>
            <a:r>
              <a:rPr lang="en-US" sz="2800" dirty="0"/>
              <a:t>Use Case Driven by Deployment: Multi-domain Path Distance/Ranking</a:t>
            </a:r>
            <a:br>
              <a:rPr lang="en-US" sz="2800" dirty="0"/>
            </a:br>
            <a:r>
              <a:rPr lang="en-US" sz="2800" dirty="0"/>
              <a:t>(Example: Flow Director/</a:t>
            </a:r>
            <a:r>
              <a:rPr lang="en-US" sz="2800" dirty="0" err="1"/>
              <a:t>Rucio</a:t>
            </a:r>
            <a:r>
              <a:rPr lang="en-US" sz="2800" dirty="0"/>
              <a:t> Distance)</a:t>
            </a:r>
          </a:p>
        </p:txBody>
      </p:sp>
      <p:sp>
        <p:nvSpPr>
          <p:cNvPr id="8" name="Content Placeholder 7">
            <a:extLst>
              <a:ext uri="{FF2B5EF4-FFF2-40B4-BE49-F238E27FC236}">
                <a16:creationId xmlns:a16="http://schemas.microsoft.com/office/drawing/2014/main" id="{B93C7589-A165-5E4B-B2A7-178BA0E96A00}"/>
              </a:ext>
            </a:extLst>
          </p:cNvPr>
          <p:cNvSpPr>
            <a:spLocks noGrp="1"/>
          </p:cNvSpPr>
          <p:nvPr>
            <p:ph idx="1"/>
          </p:nvPr>
        </p:nvSpPr>
        <p:spPr/>
        <p:txBody>
          <a:bodyPr/>
          <a:lstStyle/>
          <a:p>
            <a:endParaRPr lang="en-US"/>
          </a:p>
        </p:txBody>
      </p:sp>
      <p:sp>
        <p:nvSpPr>
          <p:cNvPr id="10" name="object 6">
            <a:extLst>
              <a:ext uri="{FF2B5EF4-FFF2-40B4-BE49-F238E27FC236}">
                <a16:creationId xmlns:a16="http://schemas.microsoft.com/office/drawing/2014/main" id="{48FA6BC3-E828-F241-B733-AAF4C1249CE3}"/>
              </a:ext>
            </a:extLst>
          </p:cNvPr>
          <p:cNvSpPr/>
          <p:nvPr/>
        </p:nvSpPr>
        <p:spPr>
          <a:xfrm>
            <a:off x="1365075" y="1451319"/>
            <a:ext cx="9226967" cy="2538304"/>
          </a:xfrm>
          <a:prstGeom prst="rect">
            <a:avLst/>
          </a:prstGeom>
          <a:blipFill>
            <a:blip r:embed="rId2" cstate="print"/>
            <a:stretch>
              <a:fillRect/>
            </a:stretch>
          </a:blipFill>
        </p:spPr>
        <p:txBody>
          <a:bodyPr wrap="square" lIns="0" tIns="0" rIns="0" bIns="0" rtlCol="0"/>
          <a:lstStyle/>
          <a:p>
            <a:pPr defTabSz="1219170"/>
            <a:endParaRPr dirty="0">
              <a:solidFill>
                <a:prstClr val="black"/>
              </a:solidFill>
            </a:endParaRPr>
          </a:p>
        </p:txBody>
      </p:sp>
      <p:sp>
        <p:nvSpPr>
          <p:cNvPr id="4" name="TextBox 3">
            <a:extLst>
              <a:ext uri="{FF2B5EF4-FFF2-40B4-BE49-F238E27FC236}">
                <a16:creationId xmlns:a16="http://schemas.microsoft.com/office/drawing/2014/main" id="{49F95064-E7C0-B249-A3DA-A2D6C181923D}"/>
              </a:ext>
            </a:extLst>
          </p:cNvPr>
          <p:cNvSpPr txBox="1"/>
          <p:nvPr/>
        </p:nvSpPr>
        <p:spPr>
          <a:xfrm>
            <a:off x="1418836" y="3196095"/>
            <a:ext cx="954107" cy="369332"/>
          </a:xfrm>
          <a:prstGeom prst="rect">
            <a:avLst/>
          </a:prstGeom>
          <a:solidFill>
            <a:schemeClr val="bg1"/>
          </a:solidFill>
        </p:spPr>
        <p:txBody>
          <a:bodyPr wrap="none" rtlCol="0">
            <a:spAutoFit/>
          </a:bodyPr>
          <a:lstStyle/>
          <a:p>
            <a:r>
              <a:rPr lang="en-US" sz="1800" baseline="0" dirty="0"/>
              <a:t>Node X</a:t>
            </a:r>
          </a:p>
        </p:txBody>
      </p:sp>
      <p:sp>
        <p:nvSpPr>
          <p:cNvPr id="19" name="TextBox 18">
            <a:extLst>
              <a:ext uri="{FF2B5EF4-FFF2-40B4-BE49-F238E27FC236}">
                <a16:creationId xmlns:a16="http://schemas.microsoft.com/office/drawing/2014/main" id="{48FC43FA-788E-8A4D-97A0-3EB47A670EFF}"/>
              </a:ext>
            </a:extLst>
          </p:cNvPr>
          <p:cNvSpPr txBox="1"/>
          <p:nvPr/>
        </p:nvSpPr>
        <p:spPr>
          <a:xfrm>
            <a:off x="3276049" y="3875436"/>
            <a:ext cx="1082348" cy="369332"/>
          </a:xfrm>
          <a:prstGeom prst="rect">
            <a:avLst/>
          </a:prstGeom>
          <a:solidFill>
            <a:schemeClr val="bg1"/>
          </a:solidFill>
        </p:spPr>
        <p:txBody>
          <a:bodyPr wrap="none" rtlCol="0">
            <a:spAutoFit/>
          </a:bodyPr>
          <a:lstStyle/>
          <a:p>
            <a:r>
              <a:rPr lang="en-US" sz="1800" baseline="0" dirty="0"/>
              <a:t>Node 1A</a:t>
            </a:r>
          </a:p>
        </p:txBody>
      </p:sp>
      <p:sp>
        <p:nvSpPr>
          <p:cNvPr id="20" name="TextBox 19">
            <a:extLst>
              <a:ext uri="{FF2B5EF4-FFF2-40B4-BE49-F238E27FC236}">
                <a16:creationId xmlns:a16="http://schemas.microsoft.com/office/drawing/2014/main" id="{1A22A1AD-D16C-EF4B-9489-A2DBD64B8B05}"/>
              </a:ext>
            </a:extLst>
          </p:cNvPr>
          <p:cNvSpPr txBox="1"/>
          <p:nvPr/>
        </p:nvSpPr>
        <p:spPr>
          <a:xfrm>
            <a:off x="4358348" y="3872855"/>
            <a:ext cx="1082348" cy="369332"/>
          </a:xfrm>
          <a:prstGeom prst="rect">
            <a:avLst/>
          </a:prstGeom>
          <a:solidFill>
            <a:schemeClr val="bg1"/>
          </a:solidFill>
        </p:spPr>
        <p:txBody>
          <a:bodyPr wrap="none" rtlCol="0">
            <a:spAutoFit/>
          </a:bodyPr>
          <a:lstStyle/>
          <a:p>
            <a:r>
              <a:rPr lang="en-US" sz="1800" baseline="0" dirty="0"/>
              <a:t>Node 1B</a:t>
            </a:r>
          </a:p>
        </p:txBody>
      </p:sp>
      <p:sp>
        <p:nvSpPr>
          <p:cNvPr id="21" name="TextBox 20">
            <a:extLst>
              <a:ext uri="{FF2B5EF4-FFF2-40B4-BE49-F238E27FC236}">
                <a16:creationId xmlns:a16="http://schemas.microsoft.com/office/drawing/2014/main" id="{3B84FE59-ACD1-074E-AAB8-DA787C4C3B89}"/>
              </a:ext>
            </a:extLst>
          </p:cNvPr>
          <p:cNvSpPr txBox="1"/>
          <p:nvPr/>
        </p:nvSpPr>
        <p:spPr>
          <a:xfrm>
            <a:off x="10015437" y="2489311"/>
            <a:ext cx="1082348" cy="369332"/>
          </a:xfrm>
          <a:prstGeom prst="rect">
            <a:avLst/>
          </a:prstGeom>
          <a:solidFill>
            <a:schemeClr val="bg1"/>
          </a:solidFill>
        </p:spPr>
        <p:txBody>
          <a:bodyPr wrap="none" rtlCol="0">
            <a:spAutoFit/>
          </a:bodyPr>
          <a:lstStyle/>
          <a:p>
            <a:r>
              <a:rPr lang="en-US" sz="1800" baseline="0" dirty="0"/>
              <a:t>Node 2B</a:t>
            </a:r>
          </a:p>
        </p:txBody>
      </p:sp>
      <p:sp>
        <p:nvSpPr>
          <p:cNvPr id="22" name="TextBox 21">
            <a:extLst>
              <a:ext uri="{FF2B5EF4-FFF2-40B4-BE49-F238E27FC236}">
                <a16:creationId xmlns:a16="http://schemas.microsoft.com/office/drawing/2014/main" id="{74ABEE89-9FAF-0F4F-9706-47EF4E039F2A}"/>
              </a:ext>
            </a:extLst>
          </p:cNvPr>
          <p:cNvSpPr txBox="1"/>
          <p:nvPr/>
        </p:nvSpPr>
        <p:spPr>
          <a:xfrm>
            <a:off x="9894739" y="3649104"/>
            <a:ext cx="1082348" cy="369332"/>
          </a:xfrm>
          <a:prstGeom prst="rect">
            <a:avLst/>
          </a:prstGeom>
          <a:solidFill>
            <a:schemeClr val="bg1"/>
          </a:solidFill>
        </p:spPr>
        <p:txBody>
          <a:bodyPr wrap="none" rtlCol="0">
            <a:spAutoFit/>
          </a:bodyPr>
          <a:lstStyle/>
          <a:p>
            <a:r>
              <a:rPr lang="en-US" sz="1800" baseline="0" dirty="0"/>
              <a:t>Node 3B</a:t>
            </a:r>
          </a:p>
        </p:txBody>
      </p:sp>
      <p:sp>
        <p:nvSpPr>
          <p:cNvPr id="23" name="TextBox 22">
            <a:extLst>
              <a:ext uri="{FF2B5EF4-FFF2-40B4-BE49-F238E27FC236}">
                <a16:creationId xmlns:a16="http://schemas.microsoft.com/office/drawing/2014/main" id="{9E151A07-0795-3B4D-86A1-E9205EBBA356}"/>
              </a:ext>
            </a:extLst>
          </p:cNvPr>
          <p:cNvSpPr txBox="1"/>
          <p:nvPr/>
        </p:nvSpPr>
        <p:spPr>
          <a:xfrm>
            <a:off x="8822774" y="3677519"/>
            <a:ext cx="1082348" cy="369332"/>
          </a:xfrm>
          <a:prstGeom prst="rect">
            <a:avLst/>
          </a:prstGeom>
          <a:solidFill>
            <a:schemeClr val="bg1"/>
          </a:solidFill>
        </p:spPr>
        <p:txBody>
          <a:bodyPr wrap="none" rtlCol="0">
            <a:spAutoFit/>
          </a:bodyPr>
          <a:lstStyle/>
          <a:p>
            <a:r>
              <a:rPr lang="en-US" sz="1800" baseline="0" dirty="0"/>
              <a:t>Node 3A</a:t>
            </a:r>
          </a:p>
        </p:txBody>
      </p:sp>
      <p:sp>
        <p:nvSpPr>
          <p:cNvPr id="24" name="TextBox 23">
            <a:extLst>
              <a:ext uri="{FF2B5EF4-FFF2-40B4-BE49-F238E27FC236}">
                <a16:creationId xmlns:a16="http://schemas.microsoft.com/office/drawing/2014/main" id="{7C20C3CD-B83A-804F-B5A7-39554BDA0E07}"/>
              </a:ext>
            </a:extLst>
          </p:cNvPr>
          <p:cNvSpPr txBox="1"/>
          <p:nvPr/>
        </p:nvSpPr>
        <p:spPr>
          <a:xfrm>
            <a:off x="8959676" y="2404074"/>
            <a:ext cx="1082348" cy="369332"/>
          </a:xfrm>
          <a:prstGeom prst="rect">
            <a:avLst/>
          </a:prstGeom>
          <a:solidFill>
            <a:schemeClr val="bg1"/>
          </a:solidFill>
        </p:spPr>
        <p:txBody>
          <a:bodyPr wrap="none" rtlCol="0">
            <a:spAutoFit/>
          </a:bodyPr>
          <a:lstStyle/>
          <a:p>
            <a:r>
              <a:rPr lang="en-US" sz="1800" baseline="0" dirty="0"/>
              <a:t>Node 2A</a:t>
            </a:r>
          </a:p>
        </p:txBody>
      </p:sp>
      <p:sp>
        <p:nvSpPr>
          <p:cNvPr id="7" name="TextBox 6">
            <a:extLst>
              <a:ext uri="{FF2B5EF4-FFF2-40B4-BE49-F238E27FC236}">
                <a16:creationId xmlns:a16="http://schemas.microsoft.com/office/drawing/2014/main" id="{0E247B35-9AEA-134B-AF74-47F7FB7244F9}"/>
              </a:ext>
            </a:extLst>
          </p:cNvPr>
          <p:cNvSpPr txBox="1"/>
          <p:nvPr/>
        </p:nvSpPr>
        <p:spPr>
          <a:xfrm>
            <a:off x="430370" y="4614040"/>
            <a:ext cx="8436925" cy="1200329"/>
          </a:xfrm>
          <a:prstGeom prst="rect">
            <a:avLst/>
          </a:prstGeom>
          <a:noFill/>
        </p:spPr>
        <p:txBody>
          <a:bodyPr wrap="none" rtlCol="0">
            <a:spAutoFit/>
          </a:bodyPr>
          <a:lstStyle/>
          <a:p>
            <a:pPr marL="342900" indent="-342900">
              <a:buFont typeface="Arial" panose="020B0604020202020204" pitchFamily="34" charset="0"/>
              <a:buChar char="•"/>
            </a:pPr>
            <a:r>
              <a:rPr lang="en-US" baseline="0" dirty="0"/>
              <a:t>Node X has 6 potential sources, Node [1-3]A, Node [1-3]B</a:t>
            </a:r>
          </a:p>
          <a:p>
            <a:pPr marL="342900" indent="-342900">
              <a:buFont typeface="Arial" panose="020B0604020202020204" pitchFamily="34" charset="0"/>
              <a:buChar char="•"/>
            </a:pPr>
            <a:r>
              <a:rPr lang="en-US" baseline="0" dirty="0"/>
              <a:t>Sources span multiple domains</a:t>
            </a:r>
          </a:p>
          <a:p>
            <a:pPr marL="342900" indent="-342900">
              <a:buFont typeface="Arial" panose="020B0604020202020204" pitchFamily="34" charset="0"/>
              <a:buChar char="•"/>
            </a:pPr>
            <a:r>
              <a:rPr lang="en-US" baseline="0" dirty="0"/>
              <a:t>Which distance/ranking should Node X receive?</a:t>
            </a:r>
          </a:p>
        </p:txBody>
      </p:sp>
      <p:pic>
        <p:nvPicPr>
          <p:cNvPr id="25" name="Picture 24">
            <a:extLst>
              <a:ext uri="{FF2B5EF4-FFF2-40B4-BE49-F238E27FC236}">
                <a16:creationId xmlns:a16="http://schemas.microsoft.com/office/drawing/2014/main" id="{807A3AAE-0900-6049-86A6-453AAF1319DF}"/>
              </a:ext>
            </a:extLst>
          </p:cNvPr>
          <p:cNvPicPr>
            <a:picLocks noChangeAspect="1"/>
          </p:cNvPicPr>
          <p:nvPr/>
        </p:nvPicPr>
        <p:blipFill>
          <a:blip r:embed="rId3"/>
          <a:stretch>
            <a:fillRect/>
          </a:stretch>
        </p:blipFill>
        <p:spPr>
          <a:xfrm>
            <a:off x="9130447" y="4408549"/>
            <a:ext cx="2939071" cy="1866748"/>
          </a:xfrm>
          <a:prstGeom prst="rect">
            <a:avLst/>
          </a:prstGeom>
        </p:spPr>
      </p:pic>
    </p:spTree>
    <p:extLst>
      <p:ext uri="{BB962C8B-B14F-4D97-AF65-F5344CB8AC3E}">
        <p14:creationId xmlns:p14="http://schemas.microsoft.com/office/powerpoint/2010/main" val="2114774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a:spLocks noGrp="1"/>
          </p:cNvSpPr>
          <p:nvPr>
            <p:ph type="title"/>
          </p:nvPr>
        </p:nvSpPr>
        <p:spPr>
          <a:prstGeom prst="rect">
            <a:avLst/>
          </a:prstGeom>
        </p:spPr>
        <p:txBody>
          <a:bodyPr spcFirstLastPara="1" vert="horz" wrap="square" lIns="121900" tIns="121900" rIns="121900" bIns="121900" numCol="1" anchor="t" anchorCtr="0" compatLnSpc="1">
            <a:prstTxWarp prst="textNoShape">
              <a:avLst/>
            </a:prstTxWarp>
            <a:noAutofit/>
          </a:bodyPr>
          <a:lstStyle/>
          <a:p>
            <a:r>
              <a:rPr lang="en" sz="2800" dirty="0"/>
              <a:t>Use Case: Multi-domain Co-Flow Resource Discovery </a:t>
            </a:r>
            <a:br>
              <a:rPr lang="en" sz="2800" dirty="0"/>
            </a:br>
            <a:r>
              <a:rPr lang="en" sz="2800" dirty="0"/>
              <a:t>(Example: </a:t>
            </a:r>
            <a:r>
              <a:rPr lang="en" sz="2800" dirty="0" err="1"/>
              <a:t>AutoGOLE</a:t>
            </a:r>
            <a:r>
              <a:rPr lang="en" sz="2800" dirty="0"/>
              <a:t>/SENSE)</a:t>
            </a:r>
            <a:endParaRPr sz="2800" dirty="0"/>
          </a:p>
        </p:txBody>
      </p:sp>
      <p:pic>
        <p:nvPicPr>
          <p:cNvPr id="223" name="Google Shape;223;p32"/>
          <p:cNvPicPr preferRelativeResize="0"/>
          <p:nvPr/>
        </p:nvPicPr>
        <p:blipFill>
          <a:blip r:embed="rId3">
            <a:alphaModFix/>
          </a:blip>
          <a:stretch>
            <a:fillRect/>
          </a:stretch>
        </p:blipFill>
        <p:spPr>
          <a:xfrm>
            <a:off x="5764040" y="1018706"/>
            <a:ext cx="6117931" cy="3845533"/>
          </a:xfrm>
          <a:prstGeom prst="rect">
            <a:avLst/>
          </a:prstGeom>
          <a:noFill/>
          <a:ln>
            <a:noFill/>
          </a:ln>
        </p:spPr>
      </p:pic>
      <p:sp>
        <p:nvSpPr>
          <p:cNvPr id="224" name="Google Shape;224;p32"/>
          <p:cNvSpPr txBox="1"/>
          <p:nvPr/>
        </p:nvSpPr>
        <p:spPr>
          <a:xfrm>
            <a:off x="-56297" y="6080379"/>
            <a:ext cx="12192000" cy="425200"/>
          </a:xfrm>
          <a:prstGeom prst="rect">
            <a:avLst/>
          </a:prstGeom>
          <a:noFill/>
          <a:ln>
            <a:noFill/>
          </a:ln>
        </p:spPr>
        <p:txBody>
          <a:bodyPr spcFirstLastPara="1" wrap="square" lIns="121900" tIns="121900" rIns="121900" bIns="121900" anchor="t" anchorCtr="0">
            <a:noAutofit/>
          </a:bodyPr>
          <a:lstStyle/>
          <a:p>
            <a:pPr defTabSz="1219170">
              <a:spcBef>
                <a:spcPts val="0"/>
              </a:spcBef>
              <a:spcAft>
                <a:spcPts val="0"/>
              </a:spcAft>
            </a:pPr>
            <a:r>
              <a:rPr lang="en" sz="1467" b="1" dirty="0">
                <a:solidFill>
                  <a:srgbClr val="666666"/>
                </a:solidFill>
              </a:rPr>
              <a:t>"Fine-grained, multi-domain network resource abstraction as a fundamental primitive to enable high-performance, collaborative data sciences." ACM/IEEE Supercomputing 2018.</a:t>
            </a:r>
            <a:endParaRPr sz="3200" b="1" dirty="0">
              <a:solidFill>
                <a:srgbClr val="666666"/>
              </a:solidFill>
            </a:endParaRPr>
          </a:p>
        </p:txBody>
      </p:sp>
      <p:sp>
        <p:nvSpPr>
          <p:cNvPr id="225" name="Google Shape;225;p32"/>
          <p:cNvSpPr/>
          <p:nvPr/>
        </p:nvSpPr>
        <p:spPr>
          <a:xfrm>
            <a:off x="9143500" y="767397"/>
            <a:ext cx="1942400" cy="1841200"/>
          </a:xfrm>
          <a:prstGeom prst="ellipse">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defTabSz="1219170">
              <a:spcBef>
                <a:spcPts val="0"/>
              </a:spcBef>
              <a:spcAft>
                <a:spcPts val="0"/>
              </a:spcAft>
            </a:pPr>
            <a:endParaRPr sz="3200">
              <a:solidFill>
                <a:prstClr val="black"/>
              </a:solidFill>
            </a:endParaRPr>
          </a:p>
        </p:txBody>
      </p:sp>
      <p:pic>
        <p:nvPicPr>
          <p:cNvPr id="13" name="Google Shape;381;p41">
            <a:extLst>
              <a:ext uri="{FF2B5EF4-FFF2-40B4-BE49-F238E27FC236}">
                <a16:creationId xmlns:a16="http://schemas.microsoft.com/office/drawing/2014/main" id="{8E3B49D3-FC7C-B84E-B474-AB49812792BE}"/>
              </a:ext>
            </a:extLst>
          </p:cNvPr>
          <p:cNvPicPr preferRelativeResize="0"/>
          <p:nvPr/>
        </p:nvPicPr>
        <p:blipFill>
          <a:blip r:embed="rId4">
            <a:alphaModFix/>
          </a:blip>
          <a:stretch>
            <a:fillRect/>
          </a:stretch>
        </p:blipFill>
        <p:spPr>
          <a:xfrm>
            <a:off x="415600" y="1356969"/>
            <a:ext cx="5086041" cy="1841199"/>
          </a:xfrm>
          <a:prstGeom prst="rect">
            <a:avLst/>
          </a:prstGeom>
          <a:noFill/>
          <a:ln>
            <a:noFill/>
          </a:ln>
        </p:spPr>
      </p:pic>
      <p:pic>
        <p:nvPicPr>
          <p:cNvPr id="14" name="Google Shape;379;p41">
            <a:extLst>
              <a:ext uri="{FF2B5EF4-FFF2-40B4-BE49-F238E27FC236}">
                <a16:creationId xmlns:a16="http://schemas.microsoft.com/office/drawing/2014/main" id="{AEE694F8-11BE-BD4A-87A1-B89861507320}"/>
              </a:ext>
            </a:extLst>
          </p:cNvPr>
          <p:cNvPicPr preferRelativeResize="0"/>
          <p:nvPr/>
        </p:nvPicPr>
        <p:blipFill>
          <a:blip r:embed="rId5">
            <a:alphaModFix/>
          </a:blip>
          <a:stretch>
            <a:fillRect/>
          </a:stretch>
        </p:blipFill>
        <p:spPr>
          <a:xfrm>
            <a:off x="269122" y="3276147"/>
            <a:ext cx="5232519" cy="1147788"/>
          </a:xfrm>
          <a:prstGeom prst="rect">
            <a:avLst/>
          </a:prstGeom>
          <a:noFill/>
          <a:ln>
            <a:noFill/>
          </a:ln>
        </p:spPr>
      </p:pic>
      <p:sp>
        <p:nvSpPr>
          <p:cNvPr id="15" name="Google Shape;382;p41">
            <a:extLst>
              <a:ext uri="{FF2B5EF4-FFF2-40B4-BE49-F238E27FC236}">
                <a16:creationId xmlns:a16="http://schemas.microsoft.com/office/drawing/2014/main" id="{1A20CDED-5FD3-5542-88C1-05F2842C024F}"/>
              </a:ext>
            </a:extLst>
          </p:cNvPr>
          <p:cNvSpPr txBox="1"/>
          <p:nvPr/>
        </p:nvSpPr>
        <p:spPr>
          <a:xfrm>
            <a:off x="0" y="4864239"/>
            <a:ext cx="12024360" cy="1436400"/>
          </a:xfrm>
          <a:prstGeom prst="rect">
            <a:avLst/>
          </a:prstGeom>
          <a:noFill/>
          <a:ln>
            <a:noFill/>
          </a:ln>
        </p:spPr>
        <p:txBody>
          <a:bodyPr spcFirstLastPara="1" wrap="square" lIns="121900" tIns="121900" rIns="121900" bIns="121900" anchor="t" anchorCtr="0">
            <a:noAutofit/>
          </a:bodyPr>
          <a:lstStyle/>
          <a:p>
            <a:pPr marL="609585" indent="-457189" algn="just" defTabSz="1219170">
              <a:lnSpc>
                <a:spcPct val="115000"/>
              </a:lnSpc>
              <a:spcBef>
                <a:spcPts val="0"/>
              </a:spcBef>
              <a:spcAft>
                <a:spcPts val="0"/>
              </a:spcAft>
              <a:buClr>
                <a:srgbClr val="666666"/>
              </a:buClr>
              <a:buSzPts val="1800"/>
              <a:buFont typeface="Proxima Nova"/>
              <a:buChar char="●"/>
            </a:pPr>
            <a:r>
              <a:rPr lang="en" sz="1800" baseline="0" dirty="0">
                <a:solidFill>
                  <a:srgbClr val="666666"/>
                </a:solidFill>
                <a:latin typeface="Proxima Nova"/>
                <a:ea typeface="Proxima Nova"/>
                <a:cs typeface="Proxima Nova"/>
                <a:sym typeface="Proxima Nova"/>
              </a:rPr>
              <a:t>Large-scale data analytics jobs span multiple networks</a:t>
            </a:r>
          </a:p>
          <a:p>
            <a:pPr marL="609585" indent="-457189" algn="just" defTabSz="1219170">
              <a:lnSpc>
                <a:spcPct val="115000"/>
              </a:lnSpc>
              <a:spcBef>
                <a:spcPts val="0"/>
              </a:spcBef>
              <a:spcAft>
                <a:spcPts val="0"/>
              </a:spcAft>
              <a:buClr>
                <a:srgbClr val="666666"/>
              </a:buClr>
              <a:buSzPts val="1800"/>
              <a:buFont typeface="Proxima Nova"/>
              <a:buChar char="●"/>
            </a:pPr>
            <a:r>
              <a:rPr lang="en-US" sz="1800" baseline="0" dirty="0">
                <a:solidFill>
                  <a:srgbClr val="666666"/>
                </a:solidFill>
                <a:latin typeface="Proxima Nova"/>
                <a:ea typeface="Proxima Nova"/>
                <a:cs typeface="Proxima Nova"/>
                <a:sym typeface="Proxima Nova"/>
              </a:rPr>
              <a:t>Compute QoS (possible bandwidth) to optimize co-flow finishing time</a:t>
            </a:r>
          </a:p>
        </p:txBody>
      </p:sp>
    </p:spTree>
    <p:extLst>
      <p:ext uri="{BB962C8B-B14F-4D97-AF65-F5344CB8AC3E}">
        <p14:creationId xmlns:p14="http://schemas.microsoft.com/office/powerpoint/2010/main" val="2996987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13AD7-EEAE-2D4A-A6C7-FED443DADE91}"/>
              </a:ext>
            </a:extLst>
          </p:cNvPr>
          <p:cNvSpPr>
            <a:spLocks noGrp="1"/>
          </p:cNvSpPr>
          <p:nvPr>
            <p:ph type="title"/>
          </p:nvPr>
        </p:nvSpPr>
        <p:spPr/>
        <p:txBody>
          <a:bodyPr/>
          <a:lstStyle/>
          <a:p>
            <a:r>
              <a:rPr lang="en-US" dirty="0"/>
              <a:t>Additional Use Case</a:t>
            </a:r>
          </a:p>
        </p:txBody>
      </p:sp>
      <p:sp>
        <p:nvSpPr>
          <p:cNvPr id="3" name="Content Placeholder 2">
            <a:extLst>
              <a:ext uri="{FF2B5EF4-FFF2-40B4-BE49-F238E27FC236}">
                <a16:creationId xmlns:a16="http://schemas.microsoft.com/office/drawing/2014/main" id="{E63463DB-5A85-8046-BF41-4BF66A9B22EC}"/>
              </a:ext>
            </a:extLst>
          </p:cNvPr>
          <p:cNvSpPr>
            <a:spLocks noGrp="1"/>
          </p:cNvSpPr>
          <p:nvPr>
            <p:ph idx="1"/>
          </p:nvPr>
        </p:nvSpPr>
        <p:spPr/>
        <p:txBody>
          <a:bodyPr/>
          <a:lstStyle/>
          <a:p>
            <a:r>
              <a:rPr lang="en-US" dirty="0"/>
              <a:t>Multi-domain bottleneck structure</a:t>
            </a:r>
          </a:p>
          <a:p>
            <a:r>
              <a:rPr lang="en-US" dirty="0"/>
              <a:t>Details see Jordi Ros Giralt work</a:t>
            </a:r>
          </a:p>
        </p:txBody>
      </p:sp>
    </p:spTree>
    <p:extLst>
      <p:ext uri="{BB962C8B-B14F-4D97-AF65-F5344CB8AC3E}">
        <p14:creationId xmlns:p14="http://schemas.microsoft.com/office/powerpoint/2010/main" val="193705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7414E-BF13-FF46-8D78-5FF1E4BBB599}"/>
              </a:ext>
            </a:extLst>
          </p:cNvPr>
          <p:cNvSpPr>
            <a:spLocks noGrp="1"/>
          </p:cNvSpPr>
          <p:nvPr>
            <p:ph type="title"/>
          </p:nvPr>
        </p:nvSpPr>
        <p:spPr/>
        <p:txBody>
          <a:bodyPr/>
          <a:lstStyle/>
          <a:p>
            <a:r>
              <a:rPr lang="en-US" dirty="0"/>
              <a:t>Gap in Current ALTO</a:t>
            </a:r>
          </a:p>
        </p:txBody>
      </p:sp>
      <p:sp>
        <p:nvSpPr>
          <p:cNvPr id="3" name="Content Placeholder 2">
            <a:extLst>
              <a:ext uri="{FF2B5EF4-FFF2-40B4-BE49-F238E27FC236}">
                <a16:creationId xmlns:a16="http://schemas.microsoft.com/office/drawing/2014/main" id="{F7DE3673-20D8-9B49-B280-BA3D2C2817F5}"/>
              </a:ext>
            </a:extLst>
          </p:cNvPr>
          <p:cNvSpPr>
            <a:spLocks noGrp="1"/>
          </p:cNvSpPr>
          <p:nvPr>
            <p:ph idx="1"/>
          </p:nvPr>
        </p:nvSpPr>
        <p:spPr>
          <a:xfrm>
            <a:off x="167217" y="3202613"/>
            <a:ext cx="11808883" cy="3052711"/>
          </a:xfrm>
        </p:spPr>
        <p:txBody>
          <a:bodyPr/>
          <a:lstStyle/>
          <a:p>
            <a:r>
              <a:rPr lang="en-US" dirty="0"/>
              <a:t>Missing standard protocol to stitch information across domains</a:t>
            </a:r>
          </a:p>
          <a:p>
            <a:pPr lvl="1"/>
            <a:r>
              <a:rPr lang="en-US" dirty="0"/>
              <a:t>Take computing cost/distance </a:t>
            </a:r>
            <a:r>
              <a:rPr lang="en-US" dirty="0" err="1"/>
              <a:t>src</a:t>
            </a:r>
            <a:r>
              <a:rPr lang="en-US" dirty="0"/>
              <a:t>-&gt;</a:t>
            </a:r>
            <a:r>
              <a:rPr lang="en-US" dirty="0" err="1"/>
              <a:t>dst</a:t>
            </a:r>
            <a:r>
              <a:rPr lang="en-US" dirty="0"/>
              <a:t> as an example</a:t>
            </a:r>
          </a:p>
          <a:p>
            <a:pPr lvl="2"/>
            <a:r>
              <a:rPr lang="en-US" dirty="0"/>
              <a:t>AS S has complete path property, but only for BGP path</a:t>
            </a:r>
          </a:p>
          <a:p>
            <a:pPr lvl="2"/>
            <a:r>
              <a:rPr lang="en-US" dirty="0"/>
              <a:t>AS S and AS D can provide only </a:t>
            </a:r>
            <a:r>
              <a:rPr lang="en-US" dirty="0" err="1"/>
              <a:t>GeoIP</a:t>
            </a:r>
            <a:endParaRPr lang="en-US" dirty="0"/>
          </a:p>
          <a:p>
            <a:pPr lvl="2"/>
            <a:r>
              <a:rPr lang="en-US" dirty="0"/>
              <a:t>AS A/B in the middle can provide only path segments</a:t>
            </a:r>
          </a:p>
          <a:p>
            <a:pPr lvl="3"/>
            <a:r>
              <a:rPr lang="en-US" dirty="0"/>
              <a:t>Assume it can detect ingress point</a:t>
            </a:r>
          </a:p>
        </p:txBody>
      </p:sp>
      <p:sp>
        <p:nvSpPr>
          <p:cNvPr id="4" name="Rectangle 3">
            <a:extLst>
              <a:ext uri="{FF2B5EF4-FFF2-40B4-BE49-F238E27FC236}">
                <a16:creationId xmlns:a16="http://schemas.microsoft.com/office/drawing/2014/main" id="{F3E32A96-BFBD-DE45-A30C-3A7E02111621}"/>
              </a:ext>
            </a:extLst>
          </p:cNvPr>
          <p:cNvSpPr/>
          <p:nvPr/>
        </p:nvSpPr>
        <p:spPr>
          <a:xfrm>
            <a:off x="1745672" y="990600"/>
            <a:ext cx="8928100" cy="2062103"/>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 AS S              AS A        AS B         AS D</a:t>
            </a:r>
          </a:p>
          <a:p>
            <a:r>
              <a:rPr lang="en-US" dirty="0">
                <a:latin typeface="Courier New" panose="02070309020205020404" pitchFamily="49" charset="0"/>
                <a:cs typeface="Courier New" panose="02070309020205020404" pitchFamily="49" charset="0"/>
              </a:rPr>
              <a:t>   +-------------+se1  +---------+   +-----+   +------------+</a:t>
            </a:r>
          </a:p>
          <a:p>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       --|-----|ai1   ae1|---|     |---|di1     </a:t>
            </a:r>
            <a:r>
              <a:rPr lang="en-US" dirty="0" err="1">
                <a:latin typeface="Courier New" panose="02070309020205020404" pitchFamily="49" charset="0"/>
                <a:cs typeface="Courier New" panose="02070309020205020404" pitchFamily="49" charset="0"/>
              </a:rPr>
              <a:t>dst</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  |     |         |   |     |   |       +--+ |</a:t>
            </a:r>
          </a:p>
          <a:p>
            <a:r>
              <a:rPr lang="en-US" dirty="0">
                <a:latin typeface="Courier New" panose="02070309020205020404" pitchFamily="49" charset="0"/>
                <a:cs typeface="Courier New" panose="02070309020205020404" pitchFamily="49" charset="0"/>
              </a:rPr>
              <a:t>   ||  | --/     |     |         |   |     |   |       |  | |</a:t>
            </a:r>
          </a:p>
          <a:p>
            <a:r>
              <a:rPr lang="en-US" dirty="0">
                <a:latin typeface="Courier New" panose="02070309020205020404" pitchFamily="49" charset="0"/>
                <a:cs typeface="Courier New" panose="02070309020205020404" pitchFamily="49" charset="0"/>
              </a:rPr>
              <a:t>   |+--+    \    |se2  |         |   |     |   |       +--+ |</a:t>
            </a:r>
          </a:p>
          <a:p>
            <a:r>
              <a:rPr lang="en-US" dirty="0">
                <a:latin typeface="Courier New" panose="02070309020205020404" pitchFamily="49" charset="0"/>
                <a:cs typeface="Courier New" panose="02070309020205020404" pitchFamily="49" charset="0"/>
              </a:rPr>
              <a:t>   |         \__ |_____|ai2   ae2|---|     |---|di2         |</a:t>
            </a:r>
          </a:p>
          <a:p>
            <a:r>
              <a:rPr lang="en-US" dirty="0">
                <a:latin typeface="Courier New" panose="02070309020205020404" pitchFamily="49" charset="0"/>
                <a:cs typeface="Courier New" panose="02070309020205020404" pitchFamily="49" charset="0"/>
              </a:rPr>
              <a:t>   +-------------+     +---------+   +-----+   +------------+</a:t>
            </a:r>
          </a:p>
        </p:txBody>
      </p:sp>
    </p:spTree>
    <p:extLst>
      <p:ext uri="{BB962C8B-B14F-4D97-AF65-F5344CB8AC3E}">
        <p14:creationId xmlns:p14="http://schemas.microsoft.com/office/powerpoint/2010/main" val="3489075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F4A0E4-F14C-AA4F-B7D5-21AF34136904}"/>
              </a:ext>
            </a:extLst>
          </p:cNvPr>
          <p:cNvSpPr>
            <a:spLocks noGrp="1"/>
          </p:cNvSpPr>
          <p:nvPr>
            <p:ph type="title"/>
          </p:nvPr>
        </p:nvSpPr>
        <p:spPr/>
        <p:txBody>
          <a:bodyPr>
            <a:normAutofit fontScale="90000"/>
          </a:bodyPr>
          <a:lstStyle/>
          <a:p>
            <a:r>
              <a:rPr lang="en-US" sz="4000" dirty="0"/>
              <a:t>Feasibility: Simple ALTO Multi-Domain Abstraction</a:t>
            </a:r>
          </a:p>
        </p:txBody>
      </p:sp>
      <p:sp>
        <p:nvSpPr>
          <p:cNvPr id="5" name="Content Placeholder 4">
            <a:extLst>
              <a:ext uri="{FF2B5EF4-FFF2-40B4-BE49-F238E27FC236}">
                <a16:creationId xmlns:a16="http://schemas.microsoft.com/office/drawing/2014/main" id="{F2D88C53-77B4-4044-BE49-36C473D430AB}"/>
              </a:ext>
            </a:extLst>
          </p:cNvPr>
          <p:cNvSpPr>
            <a:spLocks noGrp="1"/>
          </p:cNvSpPr>
          <p:nvPr>
            <p:ph idx="1"/>
          </p:nvPr>
        </p:nvSpPr>
        <p:spPr>
          <a:xfrm>
            <a:off x="167217" y="990600"/>
            <a:ext cx="12218747" cy="5334000"/>
          </a:xfrm>
        </p:spPr>
        <p:txBody>
          <a:bodyPr>
            <a:normAutofit fontScale="92500"/>
          </a:bodyPr>
          <a:lstStyle/>
          <a:p>
            <a:r>
              <a:rPr lang="en-US" dirty="0"/>
              <a:t>Starts with a </a:t>
            </a:r>
            <a:r>
              <a:rPr lang="en-US" b="1" i="1" dirty="0">
                <a:solidFill>
                  <a:srgbClr val="C00000"/>
                </a:solidFill>
              </a:rPr>
              <a:t>simple</a:t>
            </a:r>
            <a:r>
              <a:rPr lang="en-US" dirty="0"/>
              <a:t> architecture called ALTO </a:t>
            </a:r>
            <a:r>
              <a:rPr lang="en-US" dirty="0">
                <a:solidFill>
                  <a:srgbClr val="C00000"/>
                </a:solidFill>
              </a:rPr>
              <a:t>Multi-Domain Abstractions (AMDA)</a:t>
            </a:r>
          </a:p>
          <a:p>
            <a:pPr lvl="1"/>
            <a:r>
              <a:rPr lang="en-US" dirty="0"/>
              <a:t>The path of a flow from a </a:t>
            </a:r>
            <a:r>
              <a:rPr lang="en-US" dirty="0" err="1"/>
              <a:t>src</a:t>
            </a:r>
            <a:r>
              <a:rPr lang="en-US" dirty="0"/>
              <a:t> to a </a:t>
            </a:r>
            <a:r>
              <a:rPr lang="en-US" dirty="0" err="1"/>
              <a:t>dst</a:t>
            </a:r>
            <a:r>
              <a:rPr lang="en-US" dirty="0"/>
              <a:t> consists of a sequence (</a:t>
            </a:r>
            <a:r>
              <a:rPr lang="en-US" dirty="0">
                <a:solidFill>
                  <a:srgbClr val="C00000"/>
                </a:solidFill>
              </a:rPr>
              <a:t>vector</a:t>
            </a:r>
            <a:r>
              <a:rPr lang="en-US" dirty="0"/>
              <a:t>) of domain </a:t>
            </a:r>
            <a:r>
              <a:rPr lang="en-US" dirty="0">
                <a:solidFill>
                  <a:srgbClr val="C00000"/>
                </a:solidFill>
              </a:rPr>
              <a:t>segments</a:t>
            </a:r>
            <a:endParaRPr lang="en-US" dirty="0"/>
          </a:p>
          <a:p>
            <a:pPr lvl="2"/>
            <a:r>
              <a:rPr lang="en-US" dirty="0" err="1"/>
              <a:t>src</a:t>
            </a:r>
            <a:r>
              <a:rPr lang="en-US" dirty="0"/>
              <a:t> -&gt; net</a:t>
            </a:r>
            <a:r>
              <a:rPr lang="en-US" baseline="-25000" dirty="0"/>
              <a:t>1</a:t>
            </a:r>
            <a:r>
              <a:rPr lang="en-US" dirty="0"/>
              <a:t>-e -&gt; net</a:t>
            </a:r>
            <a:r>
              <a:rPr lang="en-US" baseline="-25000" dirty="0"/>
              <a:t>2</a:t>
            </a:r>
            <a:r>
              <a:rPr lang="en-US" dirty="0"/>
              <a:t>-i -&gt; … -&gt; </a:t>
            </a:r>
            <a:r>
              <a:rPr lang="en-US" dirty="0" err="1"/>
              <a:t>net</a:t>
            </a:r>
            <a:r>
              <a:rPr lang="en-US" baseline="-25000" dirty="0" err="1"/>
              <a:t>i</a:t>
            </a:r>
            <a:r>
              <a:rPr lang="en-US" dirty="0"/>
              <a:t>-e -&gt; net</a:t>
            </a:r>
            <a:r>
              <a:rPr lang="en-US" baseline="-25000" dirty="0"/>
              <a:t>i+1</a:t>
            </a:r>
            <a:r>
              <a:rPr lang="en-US" dirty="0"/>
              <a:t>-i -&gt; … -&gt; </a:t>
            </a:r>
            <a:r>
              <a:rPr lang="en-US" dirty="0" err="1"/>
              <a:t>net</a:t>
            </a:r>
            <a:r>
              <a:rPr lang="en-US" baseline="-25000" dirty="0" err="1"/>
              <a:t>n</a:t>
            </a:r>
            <a:r>
              <a:rPr lang="en-US" dirty="0"/>
              <a:t>-e -&gt; </a:t>
            </a:r>
            <a:r>
              <a:rPr lang="en-US" dirty="0" err="1"/>
              <a:t>dst</a:t>
            </a:r>
            <a:endParaRPr lang="en-US" dirty="0"/>
          </a:p>
          <a:p>
            <a:pPr lvl="3"/>
            <a:r>
              <a:rPr lang="en-US" dirty="0"/>
              <a:t>0-domain-hop: segment-</a:t>
            </a:r>
            <a:r>
              <a:rPr lang="en-US" dirty="0" err="1"/>
              <a:t>src</a:t>
            </a:r>
            <a:r>
              <a:rPr lang="en-US" dirty="0"/>
              <a:t>-</a:t>
            </a:r>
            <a:r>
              <a:rPr lang="en-US" dirty="0" err="1"/>
              <a:t>dst</a:t>
            </a:r>
            <a:endParaRPr lang="en-US" dirty="0"/>
          </a:p>
          <a:p>
            <a:pPr lvl="3"/>
            <a:r>
              <a:rPr lang="en-US" dirty="0"/>
              <a:t>1-domain-hop: segment-</a:t>
            </a:r>
            <a:r>
              <a:rPr lang="en-US" dirty="0" err="1"/>
              <a:t>src</a:t>
            </a:r>
            <a:r>
              <a:rPr lang="en-US" dirty="0"/>
              <a:t> -&gt; segment-</a:t>
            </a:r>
            <a:r>
              <a:rPr lang="en-US" dirty="0" err="1"/>
              <a:t>dst</a:t>
            </a:r>
            <a:endParaRPr lang="en-US" dirty="0"/>
          </a:p>
          <a:p>
            <a:pPr marL="457189" lvl="1" indent="0">
              <a:buNone/>
            </a:pPr>
            <a:endParaRPr lang="en-US" dirty="0"/>
          </a:p>
          <a:p>
            <a:pPr marL="457189" lvl="1" indent="0">
              <a:buNone/>
            </a:pPr>
            <a:endParaRPr lang="en-US" dirty="0"/>
          </a:p>
          <a:p>
            <a:pPr marL="457189" lvl="1" indent="0">
              <a:buNone/>
            </a:pPr>
            <a:endParaRPr lang="en-US" dirty="0"/>
          </a:p>
          <a:p>
            <a:pPr lvl="2"/>
            <a:r>
              <a:rPr lang="en-US" dirty="0"/>
              <a:t>Domain segments obtained from BGP at source =&gt; bootstrapping starts at source</a:t>
            </a:r>
          </a:p>
        </p:txBody>
      </p:sp>
      <p:sp>
        <p:nvSpPr>
          <p:cNvPr id="6" name="Oval 5">
            <a:extLst>
              <a:ext uri="{FF2B5EF4-FFF2-40B4-BE49-F238E27FC236}">
                <a16:creationId xmlns:a16="http://schemas.microsoft.com/office/drawing/2014/main" id="{66B6DD58-49A6-F84C-943A-EEC5CE3D5C2A}"/>
              </a:ext>
            </a:extLst>
          </p:cNvPr>
          <p:cNvSpPr/>
          <p:nvPr/>
        </p:nvSpPr>
        <p:spPr>
          <a:xfrm>
            <a:off x="2797138" y="4775203"/>
            <a:ext cx="1388533" cy="620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a:solidFill>
                <a:prstClr val="white"/>
              </a:solidFill>
              <a:latin typeface="Calibri"/>
            </a:endParaRPr>
          </a:p>
        </p:txBody>
      </p:sp>
      <p:sp>
        <p:nvSpPr>
          <p:cNvPr id="7" name="TextBox 6">
            <a:extLst>
              <a:ext uri="{FF2B5EF4-FFF2-40B4-BE49-F238E27FC236}">
                <a16:creationId xmlns:a16="http://schemas.microsoft.com/office/drawing/2014/main" id="{3C3BC577-7E62-6A4D-A8EF-EB970818CE22}"/>
              </a:ext>
            </a:extLst>
          </p:cNvPr>
          <p:cNvSpPr txBox="1"/>
          <p:nvPr/>
        </p:nvSpPr>
        <p:spPr>
          <a:xfrm>
            <a:off x="2036120" y="4839903"/>
            <a:ext cx="458780" cy="338554"/>
          </a:xfrm>
          <a:prstGeom prst="rect">
            <a:avLst/>
          </a:prstGeom>
          <a:noFill/>
        </p:spPr>
        <p:txBody>
          <a:bodyPr wrap="none" rtlCol="0">
            <a:spAutoFit/>
          </a:bodyPr>
          <a:lstStyle/>
          <a:p>
            <a:pPr defTabSz="1219170"/>
            <a:r>
              <a:rPr lang="en-US" dirty="0" err="1">
                <a:solidFill>
                  <a:prstClr val="black"/>
                </a:solidFill>
              </a:rPr>
              <a:t>src</a:t>
            </a:r>
            <a:endParaRPr lang="en-US" dirty="0">
              <a:solidFill>
                <a:prstClr val="black"/>
              </a:solidFill>
            </a:endParaRPr>
          </a:p>
        </p:txBody>
      </p:sp>
      <p:sp>
        <p:nvSpPr>
          <p:cNvPr id="8" name="Oval 7">
            <a:extLst>
              <a:ext uri="{FF2B5EF4-FFF2-40B4-BE49-F238E27FC236}">
                <a16:creationId xmlns:a16="http://schemas.microsoft.com/office/drawing/2014/main" id="{FDA01D7C-6549-0B42-9D04-2C4F870EE17B}"/>
              </a:ext>
            </a:extLst>
          </p:cNvPr>
          <p:cNvSpPr/>
          <p:nvPr/>
        </p:nvSpPr>
        <p:spPr>
          <a:xfrm>
            <a:off x="3767983" y="4978401"/>
            <a:ext cx="237067" cy="184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a:solidFill>
                <a:prstClr val="white"/>
              </a:solidFill>
              <a:latin typeface="Calibri"/>
            </a:endParaRPr>
          </a:p>
        </p:txBody>
      </p:sp>
      <p:sp>
        <p:nvSpPr>
          <p:cNvPr id="9" name="Oval 8">
            <a:extLst>
              <a:ext uri="{FF2B5EF4-FFF2-40B4-BE49-F238E27FC236}">
                <a16:creationId xmlns:a16="http://schemas.microsoft.com/office/drawing/2014/main" id="{B4B1FBD2-B577-F843-9FC2-D090A3920BB0}"/>
              </a:ext>
            </a:extLst>
          </p:cNvPr>
          <p:cNvSpPr/>
          <p:nvPr/>
        </p:nvSpPr>
        <p:spPr>
          <a:xfrm>
            <a:off x="4462248" y="4775203"/>
            <a:ext cx="1388533" cy="620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a:solidFill>
                <a:prstClr val="white"/>
              </a:solidFill>
              <a:latin typeface="Calibri"/>
            </a:endParaRPr>
          </a:p>
        </p:txBody>
      </p:sp>
      <p:sp>
        <p:nvSpPr>
          <p:cNvPr id="10" name="Oval 9">
            <a:extLst>
              <a:ext uri="{FF2B5EF4-FFF2-40B4-BE49-F238E27FC236}">
                <a16:creationId xmlns:a16="http://schemas.microsoft.com/office/drawing/2014/main" id="{F322DC75-9EEC-714F-98FF-866619672DAC}"/>
              </a:ext>
            </a:extLst>
          </p:cNvPr>
          <p:cNvSpPr/>
          <p:nvPr/>
        </p:nvSpPr>
        <p:spPr>
          <a:xfrm>
            <a:off x="4617067" y="4985661"/>
            <a:ext cx="237067" cy="184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a:solidFill>
                <a:prstClr val="white"/>
              </a:solidFill>
              <a:latin typeface="Calibri"/>
            </a:endParaRPr>
          </a:p>
        </p:txBody>
      </p:sp>
      <p:sp>
        <p:nvSpPr>
          <p:cNvPr id="13" name="Oval 12">
            <a:extLst>
              <a:ext uri="{FF2B5EF4-FFF2-40B4-BE49-F238E27FC236}">
                <a16:creationId xmlns:a16="http://schemas.microsoft.com/office/drawing/2014/main" id="{8626331F-933A-2A41-AA52-7F5B36AAF586}"/>
              </a:ext>
            </a:extLst>
          </p:cNvPr>
          <p:cNvSpPr/>
          <p:nvPr/>
        </p:nvSpPr>
        <p:spPr>
          <a:xfrm>
            <a:off x="7963215" y="4782471"/>
            <a:ext cx="1388533" cy="620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a:solidFill>
                <a:prstClr val="white"/>
              </a:solidFill>
              <a:latin typeface="Calibri"/>
            </a:endParaRPr>
          </a:p>
        </p:txBody>
      </p:sp>
      <p:sp>
        <p:nvSpPr>
          <p:cNvPr id="14" name="Oval 13">
            <a:extLst>
              <a:ext uri="{FF2B5EF4-FFF2-40B4-BE49-F238E27FC236}">
                <a16:creationId xmlns:a16="http://schemas.microsoft.com/office/drawing/2014/main" id="{DA9900CF-454E-4740-BD68-C4F4BBEAB1F5}"/>
              </a:ext>
            </a:extLst>
          </p:cNvPr>
          <p:cNvSpPr/>
          <p:nvPr/>
        </p:nvSpPr>
        <p:spPr>
          <a:xfrm>
            <a:off x="8978609" y="4978401"/>
            <a:ext cx="237067" cy="184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a:solidFill>
                <a:prstClr val="white"/>
              </a:solidFill>
              <a:latin typeface="Calibri"/>
            </a:endParaRPr>
          </a:p>
        </p:txBody>
      </p:sp>
      <p:sp>
        <p:nvSpPr>
          <p:cNvPr id="15" name="TextBox 14">
            <a:extLst>
              <a:ext uri="{FF2B5EF4-FFF2-40B4-BE49-F238E27FC236}">
                <a16:creationId xmlns:a16="http://schemas.microsoft.com/office/drawing/2014/main" id="{CD956D56-6A71-FF48-94D0-6E066DC0B551}"/>
              </a:ext>
            </a:extLst>
          </p:cNvPr>
          <p:cNvSpPr txBox="1"/>
          <p:nvPr/>
        </p:nvSpPr>
        <p:spPr>
          <a:xfrm>
            <a:off x="9587284" y="4861472"/>
            <a:ext cx="458780" cy="338554"/>
          </a:xfrm>
          <a:prstGeom prst="rect">
            <a:avLst/>
          </a:prstGeom>
          <a:noFill/>
        </p:spPr>
        <p:txBody>
          <a:bodyPr wrap="none" rtlCol="0">
            <a:spAutoFit/>
          </a:bodyPr>
          <a:lstStyle/>
          <a:p>
            <a:pPr defTabSz="1219170"/>
            <a:r>
              <a:rPr lang="en-US" dirty="0" err="1">
                <a:solidFill>
                  <a:prstClr val="black"/>
                </a:solidFill>
              </a:rPr>
              <a:t>dst</a:t>
            </a:r>
            <a:endParaRPr lang="en-US" dirty="0">
              <a:solidFill>
                <a:prstClr val="black"/>
              </a:solidFill>
            </a:endParaRPr>
          </a:p>
        </p:txBody>
      </p:sp>
      <p:sp>
        <p:nvSpPr>
          <p:cNvPr id="2" name="Rectangle 1">
            <a:extLst>
              <a:ext uri="{FF2B5EF4-FFF2-40B4-BE49-F238E27FC236}">
                <a16:creationId xmlns:a16="http://schemas.microsoft.com/office/drawing/2014/main" id="{A5C940BF-1C1E-474A-A127-44BF9AFD208C}"/>
              </a:ext>
            </a:extLst>
          </p:cNvPr>
          <p:cNvSpPr/>
          <p:nvPr/>
        </p:nvSpPr>
        <p:spPr>
          <a:xfrm>
            <a:off x="3533310" y="4405871"/>
            <a:ext cx="766557" cy="338554"/>
          </a:xfrm>
          <a:prstGeom prst="rect">
            <a:avLst/>
          </a:prstGeom>
        </p:spPr>
        <p:txBody>
          <a:bodyPr wrap="none">
            <a:spAutoFit/>
          </a:bodyPr>
          <a:lstStyle/>
          <a:p>
            <a:pPr defTabSz="1219170"/>
            <a:r>
              <a:rPr lang="en-US" dirty="0">
                <a:solidFill>
                  <a:prstClr val="black"/>
                </a:solidFill>
              </a:rPr>
              <a:t>net1-e</a:t>
            </a:r>
          </a:p>
        </p:txBody>
      </p:sp>
      <p:cxnSp>
        <p:nvCxnSpPr>
          <p:cNvPr id="11" name="Straight Arrow Connector 10">
            <a:extLst>
              <a:ext uri="{FF2B5EF4-FFF2-40B4-BE49-F238E27FC236}">
                <a16:creationId xmlns:a16="http://schemas.microsoft.com/office/drawing/2014/main" id="{238D7757-68B4-5342-ADCB-AA0CED65896A}"/>
              </a:ext>
            </a:extLst>
          </p:cNvPr>
          <p:cNvCxnSpPr>
            <a:endCxn id="6" idx="2"/>
          </p:cNvCxnSpPr>
          <p:nvPr/>
        </p:nvCxnSpPr>
        <p:spPr>
          <a:xfrm>
            <a:off x="2503808" y="5046138"/>
            <a:ext cx="293328" cy="39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AF04DBF-DE57-2A45-B9F6-7FF29C2E74C3}"/>
              </a:ext>
            </a:extLst>
          </p:cNvPr>
          <p:cNvCxnSpPr>
            <a:stCxn id="8" idx="6"/>
          </p:cNvCxnSpPr>
          <p:nvPr/>
        </p:nvCxnSpPr>
        <p:spPr>
          <a:xfrm>
            <a:off x="4005049" y="5070734"/>
            <a:ext cx="629591" cy="14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A0D96039-5174-F141-81C0-17E271863205}"/>
              </a:ext>
            </a:extLst>
          </p:cNvPr>
          <p:cNvSpPr/>
          <p:nvPr/>
        </p:nvSpPr>
        <p:spPr>
          <a:xfrm>
            <a:off x="4391622" y="4398120"/>
            <a:ext cx="697627" cy="338554"/>
          </a:xfrm>
          <a:prstGeom prst="rect">
            <a:avLst/>
          </a:prstGeom>
        </p:spPr>
        <p:txBody>
          <a:bodyPr wrap="none">
            <a:spAutoFit/>
          </a:bodyPr>
          <a:lstStyle/>
          <a:p>
            <a:pPr defTabSz="1219170"/>
            <a:r>
              <a:rPr lang="en-US" dirty="0">
                <a:solidFill>
                  <a:prstClr val="black"/>
                </a:solidFill>
              </a:rPr>
              <a:t>net2-i</a:t>
            </a:r>
          </a:p>
        </p:txBody>
      </p:sp>
      <p:sp>
        <p:nvSpPr>
          <p:cNvPr id="17" name="Rectangle 16">
            <a:extLst>
              <a:ext uri="{FF2B5EF4-FFF2-40B4-BE49-F238E27FC236}">
                <a16:creationId xmlns:a16="http://schemas.microsoft.com/office/drawing/2014/main" id="{4F43091C-95D5-AB4E-84C5-F9F2A53D9C85}"/>
              </a:ext>
            </a:extLst>
          </p:cNvPr>
          <p:cNvSpPr/>
          <p:nvPr/>
        </p:nvSpPr>
        <p:spPr>
          <a:xfrm>
            <a:off x="8784797" y="4368779"/>
            <a:ext cx="766557" cy="338554"/>
          </a:xfrm>
          <a:prstGeom prst="rect">
            <a:avLst/>
          </a:prstGeom>
        </p:spPr>
        <p:txBody>
          <a:bodyPr wrap="none">
            <a:spAutoFit/>
          </a:bodyPr>
          <a:lstStyle/>
          <a:p>
            <a:pPr defTabSz="1219170"/>
            <a:r>
              <a:rPr lang="en-US" dirty="0" err="1">
                <a:solidFill>
                  <a:prstClr val="black"/>
                </a:solidFill>
              </a:rPr>
              <a:t>netn</a:t>
            </a:r>
            <a:r>
              <a:rPr lang="en-US" dirty="0">
                <a:solidFill>
                  <a:prstClr val="black"/>
                </a:solidFill>
              </a:rPr>
              <a:t>-e</a:t>
            </a:r>
          </a:p>
        </p:txBody>
      </p:sp>
      <p:cxnSp>
        <p:nvCxnSpPr>
          <p:cNvPr id="18" name="Straight Arrow Connector 17">
            <a:extLst>
              <a:ext uri="{FF2B5EF4-FFF2-40B4-BE49-F238E27FC236}">
                <a16:creationId xmlns:a16="http://schemas.microsoft.com/office/drawing/2014/main" id="{44ACF4E2-8D88-174A-9774-E4E110F2D914}"/>
              </a:ext>
            </a:extLst>
          </p:cNvPr>
          <p:cNvCxnSpPr/>
          <p:nvPr/>
        </p:nvCxnSpPr>
        <p:spPr>
          <a:xfrm>
            <a:off x="9351748" y="5038484"/>
            <a:ext cx="293328" cy="39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970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C1F9F-921A-6644-A909-8791D865CEFB}"/>
              </a:ext>
            </a:extLst>
          </p:cNvPr>
          <p:cNvSpPr>
            <a:spLocks noGrp="1"/>
          </p:cNvSpPr>
          <p:nvPr>
            <p:ph type="title"/>
          </p:nvPr>
        </p:nvSpPr>
        <p:spPr/>
        <p:txBody>
          <a:bodyPr>
            <a:normAutofit/>
          </a:bodyPr>
          <a:lstStyle/>
          <a:p>
            <a:r>
              <a:rPr lang="en-US" sz="3600" dirty="0"/>
              <a:t>ALTO Extensions to Realize AMDA</a:t>
            </a:r>
          </a:p>
        </p:txBody>
      </p:sp>
      <p:sp>
        <p:nvSpPr>
          <p:cNvPr id="3" name="Content Placeholder 2">
            <a:extLst>
              <a:ext uri="{FF2B5EF4-FFF2-40B4-BE49-F238E27FC236}">
                <a16:creationId xmlns:a16="http://schemas.microsoft.com/office/drawing/2014/main" id="{354244B9-8D39-834F-B71E-1A67D978C854}"/>
              </a:ext>
            </a:extLst>
          </p:cNvPr>
          <p:cNvSpPr>
            <a:spLocks noGrp="1"/>
          </p:cNvSpPr>
          <p:nvPr>
            <p:ph idx="1"/>
          </p:nvPr>
        </p:nvSpPr>
        <p:spPr/>
        <p:txBody>
          <a:bodyPr>
            <a:normAutofit fontScale="92500" lnSpcReduction="10000"/>
          </a:bodyPr>
          <a:lstStyle/>
          <a:p>
            <a:r>
              <a:rPr lang="en-US" dirty="0"/>
              <a:t>Ext 1: Segment discovery [implemented]</a:t>
            </a:r>
          </a:p>
          <a:p>
            <a:pPr lvl="1"/>
            <a:r>
              <a:rPr lang="en-US" dirty="0"/>
              <a:t>&lt;flow, </a:t>
            </a:r>
            <a:r>
              <a:rPr lang="en-US" dirty="0" err="1"/>
              <a:t>netid:ingress</a:t>
            </a:r>
            <a:r>
              <a:rPr lang="en-US" dirty="0"/>
              <a:t>&gt; </a:t>
            </a:r>
            <a:br>
              <a:rPr lang="en-US" dirty="0"/>
            </a:br>
            <a:r>
              <a:rPr lang="en-US" dirty="0"/>
              <a:t>-&gt; </a:t>
            </a:r>
            <a:br>
              <a:rPr lang="en-US" dirty="0"/>
            </a:br>
            <a:r>
              <a:rPr lang="en-US" dirty="0"/>
              <a:t>&lt;</a:t>
            </a:r>
            <a:r>
              <a:rPr lang="en-US" dirty="0" err="1"/>
              <a:t>netid:egress</a:t>
            </a:r>
            <a:r>
              <a:rPr lang="en-US" dirty="0"/>
              <a:t>, </a:t>
            </a:r>
            <a:r>
              <a:rPr lang="en-US" dirty="0" err="1"/>
              <a:t>netid:next-ingress</a:t>
            </a:r>
            <a:r>
              <a:rPr lang="en-US" dirty="0"/>
              <a:t>; [Sebastian proposal: next-alto-server-</a:t>
            </a:r>
            <a:r>
              <a:rPr lang="en-US" dirty="0" err="1"/>
              <a:t>uri</a:t>
            </a:r>
            <a:r>
              <a:rPr lang="en-US" dirty="0"/>
              <a:t>; handle blackhole…]&gt;</a:t>
            </a:r>
          </a:p>
          <a:p>
            <a:pPr lvl="1"/>
            <a:endParaRPr lang="en-US" dirty="0"/>
          </a:p>
          <a:p>
            <a:r>
              <a:rPr lang="en-US" dirty="0"/>
              <a:t>Ext 2: Whole path cost compute</a:t>
            </a:r>
          </a:p>
          <a:p>
            <a:pPr lvl="1"/>
            <a:r>
              <a:rPr lang="en-US" dirty="0"/>
              <a:t>Indicate &lt;flow, </a:t>
            </a:r>
            <a:r>
              <a:rPr lang="en-US" dirty="0" err="1"/>
              <a:t>netid:ingress</a:t>
            </a:r>
            <a:r>
              <a:rPr lang="en-US" dirty="0"/>
              <a:t>&gt; to segment ALTO server</a:t>
            </a:r>
          </a:p>
          <a:p>
            <a:pPr lvl="1"/>
            <a:r>
              <a:rPr lang="en-US" dirty="0"/>
              <a:t>Operation models for extensions [mechanisms, not policies]</a:t>
            </a:r>
          </a:p>
          <a:p>
            <a:pPr lvl="2"/>
            <a:r>
              <a:rPr lang="en-US" dirty="0"/>
              <a:t>iterative (client aggregation)</a:t>
            </a:r>
          </a:p>
          <a:p>
            <a:pPr lvl="2"/>
            <a:r>
              <a:rPr lang="en-US" dirty="0"/>
              <a:t>recursive (network helped aggregation)</a:t>
            </a:r>
          </a:p>
          <a:p>
            <a:pPr lvl="2"/>
            <a:r>
              <a:rPr lang="en-US" dirty="0"/>
              <a:t>hybrid</a:t>
            </a:r>
          </a:p>
        </p:txBody>
      </p:sp>
    </p:spTree>
    <p:extLst>
      <p:ext uri="{BB962C8B-B14F-4D97-AF65-F5344CB8AC3E}">
        <p14:creationId xmlns:p14="http://schemas.microsoft.com/office/powerpoint/2010/main" val="190440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ank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Metadata/LabelInfo.xml><?xml version="1.0" encoding="utf-8"?>
<clbl:labelList xmlns:clbl="http://schemas.microsoft.com/office/2020/mipLabelMetadata">
  <clbl:label id="{bde4dffc-4b60-4cf6-8b04-a5eeb25f5c4f}" enabled="0" method="" siteId="{bde4dffc-4b60-4cf6-8b04-a5eeb25f5c4f}" removed="1"/>
</clbl:labelList>
</file>

<file path=docProps/app.xml><?xml version="1.0" encoding="utf-8"?>
<Properties xmlns="http://schemas.openxmlformats.org/officeDocument/2006/extended-properties" xmlns:vt="http://schemas.openxmlformats.org/officeDocument/2006/docPropsVTypes">
  <Template>dimacs-2011-12-08-template.pot</Template>
  <TotalTime>2953</TotalTime>
  <Words>1629</Words>
  <Application>Microsoft Macintosh PowerPoint</Application>
  <PresentationFormat>Widescreen</PresentationFormat>
  <Paragraphs>182</Paragraphs>
  <Slides>19</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ＭＳ Ｐゴシック</vt:lpstr>
      <vt:lpstr>Proxima Nova</vt:lpstr>
      <vt:lpstr>Arial</vt:lpstr>
      <vt:lpstr>Calibri</vt:lpstr>
      <vt:lpstr>Courier New</vt:lpstr>
      <vt:lpstr>Georgia</vt:lpstr>
      <vt:lpstr>Blank Presentation</vt:lpstr>
      <vt:lpstr>1_Blank Presentation</vt:lpstr>
      <vt:lpstr>ALTO Multi-Domain Use Cases and Services</vt:lpstr>
      <vt:lpstr>Problem (Relevance)</vt:lpstr>
      <vt:lpstr>Use Case Driven by Deployment: Multi-Domain Path-&gt;Link Usage  (Example: CERN FTS Scheduling Integration)</vt:lpstr>
      <vt:lpstr>Use Case Driven by Deployment: Multi-domain Path Distance/Ranking (Example: Flow Director/Rucio Distance)</vt:lpstr>
      <vt:lpstr>Use Case: Multi-domain Co-Flow Resource Discovery  (Example: AutoGOLE/SENSE)</vt:lpstr>
      <vt:lpstr>Additional Use Case</vt:lpstr>
      <vt:lpstr>Gap in Current ALTO</vt:lpstr>
      <vt:lpstr>Feasibility: Simple ALTO Multi-Domain Abstraction</vt:lpstr>
      <vt:lpstr>ALTO Extensions to Realize AMDA</vt:lpstr>
      <vt:lpstr>Important Technical Detail: Incremental Deployment</vt:lpstr>
      <vt:lpstr>Important Technical Detail: ADMA Ranking</vt:lpstr>
      <vt:lpstr>Important Technical Detail: Discuss Trust Model</vt:lpstr>
      <vt:lpstr>Related References on Multidomain</vt:lpstr>
      <vt:lpstr>Next Steps</vt:lpstr>
      <vt:lpstr>Backup Slides</vt:lpstr>
      <vt:lpstr>Additional Questions</vt:lpstr>
      <vt:lpstr>(R)PV: Mathematical Programming as Abstraction Representation to Support Third Use Case</vt:lpstr>
      <vt:lpstr>The Reverse View: Mathematical Constraints as Virtual Network Representation</vt:lpstr>
      <vt:lpstr>Use Case: Multi-domain Path Distance/Ranking (Cost Map/Flow Director/Rucio Distance)</vt:lpstr>
    </vt:vector>
  </TitlesOfParts>
  <Manager/>
  <Company>Yale University</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Yale FBO Communications</dc:title>
  <dc:subject/>
  <dc:creator>Patrick J. Lynch</dc:creator>
  <cp:keywords/>
  <dc:description/>
  <cp:lastModifiedBy>Microsoft Office User</cp:lastModifiedBy>
  <cp:revision>1524</cp:revision>
  <cp:lastPrinted>2022-11-11T03:00:24Z</cp:lastPrinted>
  <dcterms:modified xsi:type="dcterms:W3CDTF">2023-03-25T22:04:02Z</dcterms:modified>
  <cp:category/>
</cp:coreProperties>
</file>