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12" r:id="rId2"/>
  </p:sldMasterIdLst>
  <p:notesMasterIdLst>
    <p:notesMasterId r:id="rId21"/>
  </p:notesMasterIdLst>
  <p:handoutMasterIdLst>
    <p:handoutMasterId r:id="rId22"/>
  </p:handoutMasterIdLst>
  <p:sldIdLst>
    <p:sldId id="440" r:id="rId3"/>
    <p:sldId id="2602" r:id="rId4"/>
    <p:sldId id="2600" r:id="rId5"/>
    <p:sldId id="447" r:id="rId6"/>
    <p:sldId id="274" r:id="rId7"/>
    <p:sldId id="2608" r:id="rId8"/>
    <p:sldId id="871" r:id="rId9"/>
    <p:sldId id="872" r:id="rId10"/>
    <p:sldId id="2607" r:id="rId11"/>
    <p:sldId id="2604" r:id="rId12"/>
    <p:sldId id="873" r:id="rId13"/>
    <p:sldId id="2605" r:id="rId14"/>
    <p:sldId id="661" r:id="rId15"/>
    <p:sldId id="452" r:id="rId16"/>
    <p:sldId id="282" r:id="rId17"/>
    <p:sldId id="286" r:id="rId18"/>
    <p:sldId id="448" r:id="rId19"/>
    <p:sldId id="2606" r:id="rId20"/>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4D92"/>
    <a:srgbClr val="FFCC99"/>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p:restoredTop sz="86061" autoAdjust="0"/>
  </p:normalViewPr>
  <p:slideViewPr>
    <p:cSldViewPr snapToGrid="0">
      <p:cViewPr varScale="1">
        <p:scale>
          <a:sx n="93" d="100"/>
          <a:sy n="93" d="100"/>
        </p:scale>
        <p:origin x="1008" y="20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ott, Roland" userId="a23b1692-7674-4dc8-8401-6e14c3b067c0" providerId="ADAL" clId="{2571A40A-CD46-4E32-9468-E6C9723D00F0}"/>
    <pc:docChg chg="modSld">
      <pc:chgData name="Schott, Roland" userId="a23b1692-7674-4dc8-8401-6e14c3b067c0" providerId="ADAL" clId="{2571A40A-CD46-4E32-9468-E6C9723D00F0}" dt="2022-11-10T20:23:44.282" v="58" actId="20577"/>
      <pc:docMkLst>
        <pc:docMk/>
      </pc:docMkLst>
      <pc:sldChg chg="modSp mod">
        <pc:chgData name="Schott, Roland" userId="a23b1692-7674-4dc8-8401-6e14c3b067c0" providerId="ADAL" clId="{2571A40A-CD46-4E32-9468-E6C9723D00F0}" dt="2022-11-10T20:22:53.876" v="21" actId="20577"/>
        <pc:sldMkLst>
          <pc:docMk/>
          <pc:sldMk cId="1481027026" sldId="440"/>
        </pc:sldMkLst>
        <pc:spChg chg="mod">
          <ac:chgData name="Schott, Roland" userId="a23b1692-7674-4dc8-8401-6e14c3b067c0" providerId="ADAL" clId="{2571A40A-CD46-4E32-9468-E6C9723D00F0}" dt="2022-11-10T20:22:53.876" v="21" actId="20577"/>
          <ac:spMkLst>
            <pc:docMk/>
            <pc:sldMk cId="1481027026" sldId="440"/>
            <ac:spMk id="2" creationId="{00000000-0000-0000-0000-000000000000}"/>
          </ac:spMkLst>
        </pc:spChg>
      </pc:sldChg>
      <pc:sldChg chg="modSp mod">
        <pc:chgData name="Schott, Roland" userId="a23b1692-7674-4dc8-8401-6e14c3b067c0" providerId="ADAL" clId="{2571A40A-CD46-4E32-9468-E6C9723D00F0}" dt="2022-11-10T20:18:07.395" v="0" actId="20577"/>
        <pc:sldMkLst>
          <pc:docMk/>
          <pc:sldMk cId="2748946356" sldId="636"/>
        </pc:sldMkLst>
        <pc:spChg chg="mod">
          <ac:chgData name="Schott, Roland" userId="a23b1692-7674-4dc8-8401-6e14c3b067c0" providerId="ADAL" clId="{2571A40A-CD46-4E32-9468-E6C9723D00F0}" dt="2022-11-10T20:18:07.395" v="0" actId="20577"/>
          <ac:spMkLst>
            <pc:docMk/>
            <pc:sldMk cId="2748946356" sldId="636"/>
            <ac:spMk id="40" creationId="{E5123755-5E5C-2641-B4CD-10FB49D40923}"/>
          </ac:spMkLst>
        </pc:spChg>
      </pc:sldChg>
      <pc:sldChg chg="modSp mod">
        <pc:chgData name="Schott, Roland" userId="a23b1692-7674-4dc8-8401-6e14c3b067c0" providerId="ADAL" clId="{2571A40A-CD46-4E32-9468-E6C9723D00F0}" dt="2022-11-10T20:23:44.282" v="58" actId="20577"/>
        <pc:sldMkLst>
          <pc:docMk/>
          <pc:sldMk cId="4059309948" sldId="655"/>
        </pc:sldMkLst>
        <pc:spChg chg="mod">
          <ac:chgData name="Schott, Roland" userId="a23b1692-7674-4dc8-8401-6e14c3b067c0" providerId="ADAL" clId="{2571A40A-CD46-4E32-9468-E6C9723D00F0}" dt="2022-11-10T20:23:44.282" v="58" actId="20577"/>
          <ac:spMkLst>
            <pc:docMk/>
            <pc:sldMk cId="4059309948" sldId="655"/>
            <ac:spMk id="13" creationId="{0A8CA261-442D-B14B-BD01-15ED193AF2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Sebastian </a:t>
            </a:r>
            <a:r>
              <a:rPr lang="en-US" dirty="0" err="1"/>
              <a:t>Kiesel</a:t>
            </a:r>
            <a:r>
              <a:rPr lang="en-US" dirty="0"/>
              <a:t> (U. Stuttgart)</a:t>
            </a:r>
          </a:p>
          <a:p>
            <a:r>
              <a:rPr lang="en-US" dirty="0"/>
              <a:t>Ingmar </a:t>
            </a:r>
            <a:r>
              <a:rPr lang="en-US" dirty="0" err="1"/>
              <a:t>Poese</a:t>
            </a:r>
            <a:r>
              <a:rPr lang="en-US" dirty="0"/>
              <a:t> (</a:t>
            </a:r>
            <a:r>
              <a:rPr lang="en-US" dirty="0" err="1"/>
              <a:t>Benocs</a:t>
            </a:r>
            <a:r>
              <a:rPr lang="en-US" dirty="0"/>
              <a:t>)</a:t>
            </a:r>
            <a:br>
              <a:rPr lang="en-US" dirty="0"/>
            </a:br>
            <a:r>
              <a:rPr lang="en-US" dirty="0"/>
              <a:t>Y. Richard Yang (Yale U.)</a:t>
            </a:r>
          </a:p>
          <a:p>
            <a:r>
              <a:rPr lang="en-US" dirty="0"/>
              <a:t>Chin </a:t>
            </a:r>
            <a:r>
              <a:rPr lang="en-US" dirty="0" err="1"/>
              <a:t>Guok</a:t>
            </a:r>
            <a:r>
              <a:rPr lang="en-US" dirty="0"/>
              <a:t> (</a:t>
            </a:r>
            <a:r>
              <a:rPr lang="en-US" dirty="0" err="1"/>
              <a:t>esnet</a:t>
            </a:r>
            <a:r>
              <a:rPr lang="en-US" dirty="0"/>
              <a:t>)</a:t>
            </a:r>
          </a:p>
          <a:p>
            <a:r>
              <a:rPr lang="en-US" dirty="0"/>
              <a:t>Danny</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331569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Multiple projects (e.g., [1][2]) identify </a:t>
            </a:r>
            <a:r>
              <a:rPr lang="en-US" sz="1200" dirty="0">
                <a:solidFill>
                  <a:srgbClr val="C00000"/>
                </a:solidFill>
              </a:rPr>
              <a:t>systematic multi-domain design</a:t>
            </a:r>
            <a:r>
              <a:rPr lang="en-US" sz="1200" dirty="0"/>
              <a:t> as a key missing feature of ALTO.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sng" baseline="0" dirty="0"/>
              <a:t>[1] https://</a:t>
            </a:r>
            <a:r>
              <a:rPr lang="en-US" sz="1200" u="sng" baseline="0" dirty="0" err="1"/>
              <a:t>datatracker.ietf.org</a:t>
            </a:r>
            <a:r>
              <a:rPr lang="en-US" sz="1200" u="sng" baseline="0" dirty="0"/>
              <a:t>/doc/draft-</a:t>
            </a:r>
            <a:r>
              <a:rPr lang="en-US" sz="1200" u="sng" baseline="0" dirty="0" err="1"/>
              <a:t>lachos</a:t>
            </a:r>
            <a:r>
              <a:rPr lang="en-US" sz="1200" u="sng" baseline="0" dirty="0"/>
              <a:t>-alto-multi-domain-use-cases/</a:t>
            </a:r>
            <a:br>
              <a:rPr lang="en-US" sz="1200" u="sng" baseline="0" dirty="0"/>
            </a:br>
            <a:r>
              <a:rPr lang="en-US" sz="1200" u="sng" baseline="0" dirty="0"/>
              <a:t>[2] https://</a:t>
            </a:r>
            <a:r>
              <a:rPr lang="en-US" sz="1200" u="sng" baseline="0" dirty="0" err="1"/>
              <a:t>datatracker.ietf.org</a:t>
            </a:r>
            <a:r>
              <a:rPr lang="en-US" sz="1200" u="sng" baseline="0" dirty="0"/>
              <a:t>/doc/draft-</a:t>
            </a:r>
            <a:r>
              <a:rPr lang="en-US" sz="1200" u="sng" baseline="0" dirty="0" err="1"/>
              <a:t>xiang</a:t>
            </a:r>
            <a:r>
              <a:rPr lang="en-US" sz="1200" u="sng" baseline="0" dirty="0"/>
              <a:t>-alto-multidomain-analytics/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402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d7bc9cc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d7bc9cc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multi-domain networking abstraction is used to solve application-layer optimizations across multiple domains.</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previous uses cases ca be modeled as an optimization problem F(x, y) where the F is an objective function based on two types of variables.</a:t>
            </a:r>
            <a:endParaRPr/>
          </a:p>
        </p:txBody>
      </p:sp>
    </p:spTree>
    <p:extLst>
      <p:ext uri="{BB962C8B-B14F-4D97-AF65-F5344CB8AC3E}">
        <p14:creationId xmlns:p14="http://schemas.microsoft.com/office/powerpoint/2010/main" val="73334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58219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842de171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5d842de171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Our idea: on-demand, partianl-instantiation</a:t>
            </a:r>
            <a:endParaRPr/>
          </a:p>
        </p:txBody>
      </p:sp>
      <p:sp>
        <p:nvSpPr>
          <p:cNvPr id="353" name="Google Shape;353;g5d842de171_1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0" fontAlgn="base" latinLnBrk="0" hangingPunct="0">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354" name="Google Shape;354;g5d842de171_1_29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411113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d842de171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d842de171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8"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18"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1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Tree>
    <p:extLst>
      <p:ext uri="{BB962C8B-B14F-4D97-AF65-F5344CB8AC3E}">
        <p14:creationId xmlns:p14="http://schemas.microsoft.com/office/powerpoint/2010/main" val="3775281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23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958955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9"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2"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983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852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328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059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2119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72387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260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9"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20"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548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674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5283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8"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4"/>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416301"/>
            <a:ext cx="12192000" cy="17462"/>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5" name="TextBox 4"/>
          <p:cNvSpPr txBox="1"/>
          <p:nvPr userDrawn="1"/>
        </p:nvSpPr>
        <p:spPr>
          <a:xfrm>
            <a:off x="5169283" y="6500303"/>
            <a:ext cx="2032929" cy="253916"/>
          </a:xfrm>
          <a:prstGeom prst="rect">
            <a:avLst/>
          </a:prstGeom>
          <a:noFill/>
        </p:spPr>
        <p:txBody>
          <a:bodyPr wrap="none" rtlCol="0">
            <a:spAutoFit/>
          </a:bodyPr>
          <a:lstStyle/>
          <a:p>
            <a:r>
              <a:rPr lang="en-US" sz="1050" baseline="0" dirty="0">
                <a:latin typeface="Arial" charset="0"/>
                <a:ea typeface="Arial" charset="0"/>
                <a:cs typeface="Arial" charset="0"/>
              </a:rPr>
              <a:t>IETF 116 : ALTO Multi-Domain</a:t>
            </a:r>
          </a:p>
        </p:txBody>
      </p:sp>
      <p:sp>
        <p:nvSpPr>
          <p:cNvPr id="11" name="Slide Number Placeholder 11"/>
          <p:cNvSpPr txBox="1">
            <a:spLocks/>
          </p:cNvSpPr>
          <p:nvPr userDrawn="1"/>
        </p:nvSpPr>
        <p:spPr>
          <a:xfrm>
            <a:off x="9501011" y="6578839"/>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5"/>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568374"/>
            <a:ext cx="12192000" cy="17463"/>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11" name="Slide Number Placeholder 11"/>
          <p:cNvSpPr txBox="1">
            <a:spLocks/>
          </p:cNvSpPr>
          <p:nvPr userDrawn="1"/>
        </p:nvSpPr>
        <p:spPr>
          <a:xfrm>
            <a:off x="9501011" y="6556537"/>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7680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189"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377"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566"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754"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891" indent="-342891"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800">
          <a:solidFill>
            <a:schemeClr val="tx1"/>
          </a:solidFill>
          <a:latin typeface="+mj-lt"/>
          <a:ea typeface="+mn-ea"/>
        </a:defRPr>
      </a:lvl3pPr>
      <a:lvl4pPr marL="1600160" indent="-228594" algn="l" rtl="0" eaLnBrk="0" fontAlgn="base" hangingPunct="0">
        <a:spcBef>
          <a:spcPct val="20000"/>
        </a:spcBef>
        <a:spcAft>
          <a:spcPct val="0"/>
        </a:spcAft>
        <a:buChar char="–"/>
        <a:defRPr sz="2800">
          <a:solidFill>
            <a:schemeClr val="tx1"/>
          </a:solidFill>
          <a:latin typeface="+mj-lt"/>
          <a:ea typeface="+mn-ea"/>
        </a:defRPr>
      </a:lvl4pPr>
      <a:lvl5pPr marL="2057349" indent="-228594" algn="l" rtl="0" eaLnBrk="0" fontAlgn="base" hangingPunct="0">
        <a:spcBef>
          <a:spcPct val="20000"/>
        </a:spcBef>
        <a:spcAft>
          <a:spcPct val="0"/>
        </a:spcAft>
        <a:buChar char="»"/>
        <a:defRPr sz="2800">
          <a:solidFill>
            <a:schemeClr val="tx1"/>
          </a:solidFill>
          <a:latin typeface="+mj-lt"/>
          <a:ea typeface="+mn-ea"/>
        </a:defRPr>
      </a:lvl5pPr>
      <a:lvl6pPr marL="2514537" indent="-228594" algn="l" rtl="0" fontAlgn="base">
        <a:spcBef>
          <a:spcPct val="20000"/>
        </a:spcBef>
        <a:spcAft>
          <a:spcPct val="0"/>
        </a:spcAft>
        <a:buChar char="»"/>
        <a:defRPr>
          <a:solidFill>
            <a:srgbClr val="686868"/>
          </a:solidFill>
          <a:latin typeface="+mj-lt"/>
          <a:ea typeface="+mn-ea"/>
        </a:defRPr>
      </a:lvl6pPr>
      <a:lvl7pPr marL="2971726" indent="-228594" algn="l" rtl="0" fontAlgn="base">
        <a:spcBef>
          <a:spcPct val="20000"/>
        </a:spcBef>
        <a:spcAft>
          <a:spcPct val="0"/>
        </a:spcAft>
        <a:buChar char="»"/>
        <a:defRPr>
          <a:solidFill>
            <a:srgbClr val="686868"/>
          </a:solidFill>
          <a:latin typeface="+mj-lt"/>
          <a:ea typeface="+mn-ea"/>
        </a:defRPr>
      </a:lvl7pPr>
      <a:lvl8pPr marL="3428914" indent="-228594" algn="l" rtl="0" fontAlgn="base">
        <a:spcBef>
          <a:spcPct val="20000"/>
        </a:spcBef>
        <a:spcAft>
          <a:spcPct val="0"/>
        </a:spcAft>
        <a:buChar char="»"/>
        <a:defRPr>
          <a:solidFill>
            <a:srgbClr val="686868"/>
          </a:solidFill>
          <a:latin typeface="+mj-lt"/>
          <a:ea typeface="+mn-ea"/>
        </a:defRPr>
      </a:lvl8pPr>
      <a:lvl9pPr marL="3886103" indent="-228594"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draft-dulinski-alto-inter-alto-protocol/" TargetMode="External"/><Relationship Id="rId3" Type="http://schemas.openxmlformats.org/officeDocument/2006/relationships/hyperlink" Target="https://datatracker.ietf.org/doc/draft-lachos-sfc-multi-domain-alto/" TargetMode="External"/><Relationship Id="rId7" Type="http://schemas.openxmlformats.org/officeDocument/2006/relationships/hyperlink" Target="https://www.sciencedirect.com/science/article/abs/pii/S0167739X18302413" TargetMode="External"/><Relationship Id="rId2" Type="http://schemas.openxmlformats.org/officeDocument/2006/relationships/hyperlink" Target="https://datatracker.ietf.org/doc/draft-lachos-alto-multi-domain-use-cases/" TargetMode="External"/><Relationship Id="rId1" Type="http://schemas.openxmlformats.org/officeDocument/2006/relationships/slideLayout" Target="../slideLayouts/slideLayout14.xml"/><Relationship Id="rId6" Type="http://schemas.openxmlformats.org/officeDocument/2006/relationships/hyperlink" Target="https://ieeexplore.ieee.org/abstract/document/8756056" TargetMode="External"/><Relationship Id="rId5" Type="http://schemas.openxmlformats.org/officeDocument/2006/relationships/hyperlink" Target="https://datatracker.ietf.org/doc/draft-lachosrothenberg-alto-md-e2e-ns/" TargetMode="External"/><Relationship Id="rId4" Type="http://schemas.openxmlformats.org/officeDocument/2006/relationships/hyperlink" Target="https://datatracker.ietf.org/doc/draft-lachosrothenberg-alto-brokermdo/" TargetMode="External"/><Relationship Id="rId9" Type="http://schemas.openxmlformats.org/officeDocument/2006/relationships/hyperlink" Target="https://datatracker.ietf.org/doc/draft-medved-alto-svr-api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349" y="1341971"/>
            <a:ext cx="10270893" cy="2447353"/>
          </a:xfrm>
        </p:spPr>
        <p:txBody>
          <a:bodyPr/>
          <a:lstStyle/>
          <a:p>
            <a:r>
              <a:rPr lang="en-US" sz="3600" dirty="0">
                <a:solidFill>
                  <a:srgbClr val="0F4D92"/>
                </a:solidFill>
                <a:latin typeface="Georgia" charset="0"/>
                <a:ea typeface="ＭＳ Ｐゴシック" charset="0"/>
                <a:cs typeface="ＭＳ Ｐゴシック" charset="0"/>
              </a:rPr>
              <a:t>ALTO Multi-Domain Use Cases and Services</a:t>
            </a:r>
            <a:endParaRPr lang="en-US" sz="1800" dirty="0"/>
          </a:p>
        </p:txBody>
      </p:sp>
      <p:pic>
        <p:nvPicPr>
          <p:cNvPr id="4" name="Picture 2" descr="ietflogotrans">
            <a:extLst>
              <a:ext uri="{FF2B5EF4-FFF2-40B4-BE49-F238E27FC236}">
                <a16:creationId xmlns:a16="http://schemas.microsoft.com/office/drawing/2014/main" id="{73B0CDB3-2AB9-7B4E-AB32-C92C57DF3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679" y="183270"/>
            <a:ext cx="2844800" cy="151384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A91052B-AA6D-8240-B6F0-559BBB56951D}"/>
              </a:ext>
            </a:extLst>
          </p:cNvPr>
          <p:cNvSpPr>
            <a:spLocks noGrp="1"/>
          </p:cNvSpPr>
          <p:nvPr>
            <p:ph type="subTitle" idx="1"/>
          </p:nvPr>
        </p:nvSpPr>
        <p:spPr>
          <a:xfrm>
            <a:off x="1848679" y="3185614"/>
            <a:ext cx="8534400" cy="2083809"/>
          </a:xfrm>
        </p:spPr>
        <p:txBody>
          <a:bodyPr/>
          <a:lstStyle/>
          <a:p>
            <a:pPr>
              <a:spcBef>
                <a:spcPts val="0"/>
              </a:spcBef>
            </a:pPr>
            <a:r>
              <a:rPr lang="en-US" altLang="x-none" sz="2400" noProof="1">
                <a:ea typeface="ＭＳ Ｐゴシック" charset="-128"/>
              </a:rPr>
              <a:t>Presenter: authors</a:t>
            </a:r>
            <a:br>
              <a:rPr lang="en-US" altLang="x-none" sz="2400" noProof="1">
                <a:ea typeface="ＭＳ Ｐゴシック" charset="-128"/>
              </a:rPr>
            </a:br>
            <a:endParaRPr lang="en-US" dirty="0"/>
          </a:p>
          <a:p>
            <a:pPr>
              <a:spcBef>
                <a:spcPts val="0"/>
              </a:spcBef>
            </a:pPr>
            <a:r>
              <a:rPr lang="en-US" sz="2400" dirty="0"/>
              <a:t>March 27, 2023</a:t>
            </a:r>
          </a:p>
          <a:p>
            <a:pPr>
              <a:spcBef>
                <a:spcPts val="0"/>
              </a:spcBef>
            </a:pPr>
            <a:endParaRPr lang="en-US" sz="2400" dirty="0"/>
          </a:p>
          <a:p>
            <a:pPr>
              <a:spcBef>
                <a:spcPts val="0"/>
              </a:spcBef>
            </a:pPr>
            <a:r>
              <a:rPr lang="en-US" sz="2400" dirty="0"/>
              <a:t>IETF 116</a:t>
            </a:r>
          </a:p>
        </p:txBody>
      </p:sp>
    </p:spTree>
    <p:extLst>
      <p:ext uri="{BB962C8B-B14F-4D97-AF65-F5344CB8AC3E}">
        <p14:creationId xmlns:p14="http://schemas.microsoft.com/office/powerpoint/2010/main" val="148102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ADMA Ranking</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p:txBody>
          <a:bodyPr/>
          <a:lstStyle/>
          <a:p>
            <a:r>
              <a:rPr lang="en-US" dirty="0"/>
              <a:t>A vector of path cost may no longer defines a total order; candidate designs MUST discuss clear guidelines to applications on how to utilize partial ordering, and the consequences (i.e., operations considerations)</a:t>
            </a:r>
          </a:p>
          <a:p>
            <a:pPr lvl="1"/>
            <a:r>
              <a:rPr lang="en-US" dirty="0"/>
              <a:t>Leverage SIGCOMM’20 multi-criteria routing design</a:t>
            </a:r>
          </a:p>
        </p:txBody>
      </p:sp>
    </p:spTree>
    <p:extLst>
      <p:ext uri="{BB962C8B-B14F-4D97-AF65-F5344CB8AC3E}">
        <p14:creationId xmlns:p14="http://schemas.microsoft.com/office/powerpoint/2010/main" val="134451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Discuss Trust Model</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Discuss implications of revealing egress points</a:t>
            </a:r>
          </a:p>
          <a:p>
            <a:r>
              <a:rPr lang="en-US" dirty="0"/>
              <a:t>Discuss star vs chaining trust models</a:t>
            </a:r>
          </a:p>
        </p:txBody>
      </p:sp>
      <p:sp>
        <p:nvSpPr>
          <p:cNvPr id="5" name="Oval 4">
            <a:extLst>
              <a:ext uri="{FF2B5EF4-FFF2-40B4-BE49-F238E27FC236}">
                <a16:creationId xmlns:a16="http://schemas.microsoft.com/office/drawing/2014/main" id="{54A2CF48-C779-5D42-95C6-3246A4C2E2BF}"/>
              </a:ext>
            </a:extLst>
          </p:cNvPr>
          <p:cNvSpPr/>
          <p:nvPr/>
        </p:nvSpPr>
        <p:spPr>
          <a:xfrm>
            <a:off x="4322622" y="2529890"/>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863559FB-E963-0741-AB56-DE9A2734B71F}"/>
              </a:ext>
            </a:extLst>
          </p:cNvPr>
          <p:cNvSpPr/>
          <p:nvPr/>
        </p:nvSpPr>
        <p:spPr>
          <a:xfrm>
            <a:off x="7537980"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3</a:t>
            </a:r>
          </a:p>
        </p:txBody>
      </p:sp>
      <p:sp>
        <p:nvSpPr>
          <p:cNvPr id="12" name="Oval 11">
            <a:extLst>
              <a:ext uri="{FF2B5EF4-FFF2-40B4-BE49-F238E27FC236}">
                <a16:creationId xmlns:a16="http://schemas.microsoft.com/office/drawing/2014/main" id="{CECF0604-FC22-F94D-B6FF-D985E48F8124}"/>
              </a:ext>
            </a:extLst>
          </p:cNvPr>
          <p:cNvSpPr/>
          <p:nvPr/>
        </p:nvSpPr>
        <p:spPr>
          <a:xfrm>
            <a:off x="1136277"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1 </a:t>
            </a:r>
          </a:p>
        </p:txBody>
      </p:sp>
      <p:cxnSp>
        <p:nvCxnSpPr>
          <p:cNvPr id="14" name="Straight Arrow Connector 13">
            <a:extLst>
              <a:ext uri="{FF2B5EF4-FFF2-40B4-BE49-F238E27FC236}">
                <a16:creationId xmlns:a16="http://schemas.microsoft.com/office/drawing/2014/main" id="{44601C7D-851D-9D42-B8DF-03AC311F4A26}"/>
              </a:ext>
            </a:extLst>
          </p:cNvPr>
          <p:cNvCxnSpPr>
            <a:stCxn id="12" idx="6"/>
            <a:endCxn id="5" idx="2"/>
          </p:cNvCxnSpPr>
          <p:nvPr/>
        </p:nvCxnSpPr>
        <p:spPr bwMode="auto">
          <a:xfrm>
            <a:off x="3764682" y="328991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5" name="TextBox 14">
            <a:extLst>
              <a:ext uri="{FF2B5EF4-FFF2-40B4-BE49-F238E27FC236}">
                <a16:creationId xmlns:a16="http://schemas.microsoft.com/office/drawing/2014/main" id="{867160A4-36A1-AF46-9718-A02E9FF48F43}"/>
              </a:ext>
            </a:extLst>
          </p:cNvPr>
          <p:cNvSpPr txBox="1"/>
          <p:nvPr/>
        </p:nvSpPr>
        <p:spPr>
          <a:xfrm>
            <a:off x="3233021" y="2068224"/>
            <a:ext cx="4926349" cy="461665"/>
          </a:xfrm>
          <a:prstGeom prst="rect">
            <a:avLst/>
          </a:prstGeom>
          <a:noFill/>
        </p:spPr>
        <p:txBody>
          <a:bodyPr wrap="none" rtlCol="0">
            <a:spAutoFit/>
          </a:bodyPr>
          <a:lstStyle/>
          <a:p>
            <a:r>
              <a:rPr lang="en-US" baseline="0" dirty="0">
                <a:solidFill>
                  <a:srgbClr val="00B050"/>
                </a:solidFill>
              </a:rPr>
              <a:t>Horizontal trust (to allow recursive)</a:t>
            </a:r>
          </a:p>
        </p:txBody>
      </p:sp>
      <p:cxnSp>
        <p:nvCxnSpPr>
          <p:cNvPr id="16" name="Straight Arrow Connector 15">
            <a:extLst>
              <a:ext uri="{FF2B5EF4-FFF2-40B4-BE49-F238E27FC236}">
                <a16:creationId xmlns:a16="http://schemas.microsoft.com/office/drawing/2014/main" id="{3F3EEFCB-0C39-124E-8CDB-F1DD62BEDB82}"/>
              </a:ext>
            </a:extLst>
          </p:cNvPr>
          <p:cNvCxnSpPr/>
          <p:nvPr/>
        </p:nvCxnSpPr>
        <p:spPr bwMode="auto">
          <a:xfrm>
            <a:off x="6954750" y="320984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7" name="Oval 16">
            <a:extLst>
              <a:ext uri="{FF2B5EF4-FFF2-40B4-BE49-F238E27FC236}">
                <a16:creationId xmlns:a16="http://schemas.microsoft.com/office/drawing/2014/main" id="{011CCABE-181E-424F-9EBD-47E408234DD6}"/>
              </a:ext>
            </a:extLst>
          </p:cNvPr>
          <p:cNvSpPr/>
          <p:nvPr/>
        </p:nvSpPr>
        <p:spPr>
          <a:xfrm>
            <a:off x="4251602" y="4690683"/>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p:txBody>
      </p:sp>
      <p:cxnSp>
        <p:nvCxnSpPr>
          <p:cNvPr id="19" name="Straight Arrow Connector 18">
            <a:extLst>
              <a:ext uri="{FF2B5EF4-FFF2-40B4-BE49-F238E27FC236}">
                <a16:creationId xmlns:a16="http://schemas.microsoft.com/office/drawing/2014/main" id="{953D7AC3-356F-8041-B446-D3290034B6C9}"/>
              </a:ext>
            </a:extLst>
          </p:cNvPr>
          <p:cNvCxnSpPr>
            <a:stCxn id="12" idx="5"/>
            <a:endCxn id="17" idx="1"/>
          </p:cNvCxnSpPr>
          <p:nvPr/>
        </p:nvCxnSpPr>
        <p:spPr bwMode="auto">
          <a:xfrm>
            <a:off x="3379761" y="3827325"/>
            <a:ext cx="1256762"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2F073D69-8CB8-9440-8F5B-1B4D7BD990C5}"/>
              </a:ext>
            </a:extLst>
          </p:cNvPr>
          <p:cNvCxnSpPr>
            <a:cxnSpLocks/>
            <a:stCxn id="5" idx="4"/>
            <a:endCxn id="17" idx="0"/>
          </p:cNvCxnSpPr>
          <p:nvPr/>
        </p:nvCxnSpPr>
        <p:spPr bwMode="auto">
          <a:xfrm flipH="1">
            <a:off x="5565805" y="4049931"/>
            <a:ext cx="71020" cy="640752"/>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A4E6FBBC-FF80-4342-B1D7-93C8D0BFA0CA}"/>
              </a:ext>
            </a:extLst>
          </p:cNvPr>
          <p:cNvCxnSpPr>
            <a:cxnSpLocks/>
            <a:stCxn id="6" idx="3"/>
          </p:cNvCxnSpPr>
          <p:nvPr/>
        </p:nvCxnSpPr>
        <p:spPr bwMode="auto">
          <a:xfrm flipH="1">
            <a:off x="6399250" y="3827325"/>
            <a:ext cx="1523651"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sp>
        <p:nvSpPr>
          <p:cNvPr id="26" name="TextBox 25">
            <a:extLst>
              <a:ext uri="{FF2B5EF4-FFF2-40B4-BE49-F238E27FC236}">
                <a16:creationId xmlns:a16="http://schemas.microsoft.com/office/drawing/2014/main" id="{8A38092C-3A38-CE4F-BCF5-57991E648219}"/>
              </a:ext>
            </a:extLst>
          </p:cNvPr>
          <p:cNvSpPr txBox="1"/>
          <p:nvPr/>
        </p:nvSpPr>
        <p:spPr>
          <a:xfrm>
            <a:off x="6744533" y="4831791"/>
            <a:ext cx="2356735" cy="461665"/>
          </a:xfrm>
          <a:prstGeom prst="rect">
            <a:avLst/>
          </a:prstGeom>
          <a:noFill/>
        </p:spPr>
        <p:txBody>
          <a:bodyPr wrap="none" rtlCol="0">
            <a:spAutoFit/>
          </a:bodyPr>
          <a:lstStyle/>
          <a:p>
            <a:r>
              <a:rPr lang="en-US" baseline="0" dirty="0">
                <a:solidFill>
                  <a:srgbClr val="C00000"/>
                </a:solidFill>
              </a:rPr>
              <a:t>Star trust model</a:t>
            </a:r>
          </a:p>
        </p:txBody>
      </p:sp>
    </p:spTree>
    <p:extLst>
      <p:ext uri="{BB962C8B-B14F-4D97-AF65-F5344CB8AC3E}">
        <p14:creationId xmlns:p14="http://schemas.microsoft.com/office/powerpoint/2010/main" val="109956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48F-41F1-FC4C-A905-C0F562C015DF}"/>
              </a:ext>
            </a:extLst>
          </p:cNvPr>
          <p:cNvSpPr>
            <a:spLocks noGrp="1"/>
          </p:cNvSpPr>
          <p:nvPr>
            <p:ph type="title"/>
          </p:nvPr>
        </p:nvSpPr>
        <p:spPr/>
        <p:txBody>
          <a:bodyPr/>
          <a:lstStyle/>
          <a:p>
            <a:r>
              <a:rPr lang="en-US" dirty="0"/>
              <a:t>Related References on Multidomain</a:t>
            </a:r>
          </a:p>
        </p:txBody>
      </p:sp>
      <p:sp>
        <p:nvSpPr>
          <p:cNvPr id="3" name="Content Placeholder 2">
            <a:extLst>
              <a:ext uri="{FF2B5EF4-FFF2-40B4-BE49-F238E27FC236}">
                <a16:creationId xmlns:a16="http://schemas.microsoft.com/office/drawing/2014/main" id="{81F4855E-25F9-4F4A-8301-B464A6600D03}"/>
              </a:ext>
            </a:extLst>
          </p:cNvPr>
          <p:cNvSpPr>
            <a:spLocks noGrp="1"/>
          </p:cNvSpPr>
          <p:nvPr>
            <p:ph idx="1"/>
          </p:nvPr>
        </p:nvSpPr>
        <p:spPr/>
        <p:txBody>
          <a:bodyPr>
            <a:normAutofit fontScale="85000" lnSpcReduction="10000"/>
          </a:bodyPr>
          <a:lstStyle/>
          <a:p>
            <a:pPr fontAlgn="base"/>
            <a:r>
              <a:rPr lang="en-US" u="sng" dirty="0">
                <a:hlinkClick r:id="rId2"/>
              </a:rPr>
              <a:t>https://datatracker.ietf.org/doc/draft-lachos-alto-multi-domain-use-cases/</a:t>
            </a:r>
            <a:endParaRPr lang="en-US" dirty="0"/>
          </a:p>
          <a:p>
            <a:pPr fontAlgn="base"/>
            <a:r>
              <a:rPr lang="en-US" u="sng" dirty="0">
                <a:hlinkClick r:id="rId3"/>
              </a:rPr>
              <a:t>https://datatracker.ietf.org/doc/draft-lachos-sfc-multi-domain-alto/</a:t>
            </a:r>
            <a:endParaRPr lang="en-US" dirty="0"/>
          </a:p>
          <a:p>
            <a:pPr fontAlgn="base"/>
            <a:r>
              <a:rPr lang="en-US" u="sng" dirty="0">
                <a:hlinkClick r:id="rId4"/>
              </a:rPr>
              <a:t>https://datatracker.ietf.org/doc/draft-lachosrothenberg-alto-brokermdo/</a:t>
            </a:r>
            <a:endParaRPr lang="en-US" dirty="0"/>
          </a:p>
          <a:p>
            <a:pPr fontAlgn="base"/>
            <a:r>
              <a:rPr lang="en-US" u="sng" dirty="0">
                <a:hlinkClick r:id="rId5"/>
              </a:rPr>
              <a:t>https://datatracker.ietf.org/doc/draft-lachosrothenberg-alto-md-e2e-ns/</a:t>
            </a:r>
            <a:endParaRPr lang="en-US" dirty="0"/>
          </a:p>
          <a:p>
            <a:pPr fontAlgn="base"/>
            <a:r>
              <a:rPr lang="en-US" dirty="0"/>
              <a:t>CERN use case</a:t>
            </a:r>
          </a:p>
          <a:p>
            <a:pPr lvl="1" fontAlgn="base"/>
            <a:r>
              <a:rPr lang="en-US" u="sng" dirty="0">
                <a:hlinkClick r:id="rId6"/>
              </a:rPr>
              <a:t>https://ieeexplore.ieee.org/abstract/document/8756056</a:t>
            </a:r>
            <a:endParaRPr lang="en-US" dirty="0"/>
          </a:p>
          <a:p>
            <a:pPr lvl="1" fontAlgn="base"/>
            <a:r>
              <a:rPr lang="en-US" u="sng" dirty="0">
                <a:hlinkClick r:id="rId7"/>
              </a:rPr>
              <a:t>https://www.sciencedirect.com/science/article/abs/pii/S0167739X18302413</a:t>
            </a:r>
            <a:endParaRPr lang="en-US" dirty="0"/>
          </a:p>
          <a:p>
            <a:pPr fontAlgn="base"/>
            <a:r>
              <a:rPr lang="en-US" dirty="0"/>
              <a:t>Inter-ALTO communication protocol</a:t>
            </a:r>
          </a:p>
          <a:p>
            <a:pPr lvl="1" fontAlgn="base"/>
            <a:r>
              <a:rPr lang="en-US" u="sng" dirty="0">
                <a:hlinkClick r:id="rId8"/>
              </a:rPr>
              <a:t>https://datatracker.ietf.org/doc/draft-dulinski-alto-inter-alto-protocol/</a:t>
            </a:r>
            <a:endParaRPr lang="en-US" dirty="0"/>
          </a:p>
          <a:p>
            <a:pPr fontAlgn="base"/>
            <a:r>
              <a:rPr lang="en-US" dirty="0"/>
              <a:t>ALTO network-server, server-server API</a:t>
            </a:r>
          </a:p>
          <a:p>
            <a:pPr lvl="1" fontAlgn="base"/>
            <a:r>
              <a:rPr lang="en-US" u="sng" dirty="0">
                <a:hlinkClick r:id="rId9"/>
              </a:rPr>
              <a:t>https://datatracker.ietf.org/doc/draft-medved-alto-svr-apis/</a:t>
            </a:r>
            <a:endParaRPr lang="en-US" dirty="0"/>
          </a:p>
        </p:txBody>
      </p:sp>
    </p:spTree>
    <p:extLst>
      <p:ext uri="{BB962C8B-B14F-4D97-AF65-F5344CB8AC3E}">
        <p14:creationId xmlns:p14="http://schemas.microsoft.com/office/powerpoint/2010/main" val="375315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82714-6734-2449-8D60-794245869476}"/>
              </a:ext>
            </a:extLst>
          </p:cNvPr>
          <p:cNvSpPr>
            <a:spLocks noGrp="1"/>
          </p:cNvSpPr>
          <p:nvPr>
            <p:ph type="ctrTitle"/>
          </p:nvPr>
        </p:nvSpPr>
        <p:spPr/>
        <p:txBody>
          <a:bodyPr/>
          <a:lstStyle/>
          <a:p>
            <a:r>
              <a:rPr lang="en-US" dirty="0"/>
              <a:t>Backup Slides</a:t>
            </a:r>
          </a:p>
        </p:txBody>
      </p:sp>
      <p:sp>
        <p:nvSpPr>
          <p:cNvPr id="5" name="Subtitle 4">
            <a:extLst>
              <a:ext uri="{FF2B5EF4-FFF2-40B4-BE49-F238E27FC236}">
                <a16:creationId xmlns:a16="http://schemas.microsoft.com/office/drawing/2014/main" id="{E41BCF2A-78C1-2E4A-87E5-2BAA8624E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3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C790-2723-A744-8872-0653E683C314}"/>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AFB1F88D-3C3D-CA48-839D-430F905C3045}"/>
              </a:ext>
            </a:extLst>
          </p:cNvPr>
          <p:cNvSpPr>
            <a:spLocks noGrp="1"/>
          </p:cNvSpPr>
          <p:nvPr>
            <p:ph idx="1"/>
          </p:nvPr>
        </p:nvSpPr>
        <p:spPr/>
        <p:txBody>
          <a:bodyPr/>
          <a:lstStyle/>
          <a:p>
            <a:r>
              <a:rPr lang="en-US" dirty="0"/>
              <a:t>The “routing cost” metric makes it difficult to aggregate different point of views</a:t>
            </a:r>
          </a:p>
          <a:p>
            <a:pPr lvl="1"/>
            <a:r>
              <a:rPr lang="en-US" dirty="0"/>
              <a:t>See also RFC 8686, Appendix C</a:t>
            </a:r>
          </a:p>
          <a:p>
            <a:r>
              <a:rPr lang="en-US" dirty="0"/>
              <a:t>The “ALTO advice” runs in the opposite direction of the money</a:t>
            </a:r>
          </a:p>
          <a:p>
            <a:pPr lvl="1"/>
            <a:r>
              <a:rPr lang="en-US" dirty="0"/>
              <a:t>will it always stop at the peering points / Tier-1 carriers?</a:t>
            </a:r>
          </a:p>
          <a:p>
            <a:pPr lvl="1"/>
            <a:r>
              <a:rPr lang="en-US" dirty="0"/>
              <a:t>what if the advice given by ISP1’s ALTO server impairs ISP2’s traffic engineering?</a:t>
            </a:r>
          </a:p>
          <a:p>
            <a:pPr lvl="1"/>
            <a:r>
              <a:rPr lang="en-US" dirty="0"/>
              <a:t>will ISP1 be legally liable? Thus, will ISP1 refuse to give details </a:t>
            </a:r>
            <a:r>
              <a:rPr lang="en-US" dirty="0" err="1"/>
              <a:t>wrt</a:t>
            </a:r>
            <a:r>
              <a:rPr lang="en-US" dirty="0"/>
              <a:t>. ISP2 even if they knew?</a:t>
            </a:r>
          </a:p>
          <a:p>
            <a:endParaRPr lang="en-US" dirty="0"/>
          </a:p>
        </p:txBody>
      </p:sp>
      <p:sp>
        <p:nvSpPr>
          <p:cNvPr id="4" name="Rectangle 3">
            <a:extLst>
              <a:ext uri="{FF2B5EF4-FFF2-40B4-BE49-F238E27FC236}">
                <a16:creationId xmlns:a16="http://schemas.microsoft.com/office/drawing/2014/main" id="{6842047D-76BF-BC41-AE54-9D90523394BB}"/>
              </a:ext>
            </a:extLst>
          </p:cNvPr>
          <p:cNvSpPr/>
          <p:nvPr/>
        </p:nvSpPr>
        <p:spPr>
          <a:xfrm>
            <a:off x="612384" y="6139934"/>
            <a:ext cx="2280432" cy="369332"/>
          </a:xfrm>
          <a:prstGeom prst="rect">
            <a:avLst/>
          </a:prstGeom>
        </p:spPr>
        <p:txBody>
          <a:bodyPr wrap="none">
            <a:spAutoFit/>
          </a:bodyPr>
          <a:lstStyle/>
          <a:p>
            <a:r>
              <a:rPr lang="en-US" dirty="0"/>
              <a:t>[Sebastian 9/30/2020]</a:t>
            </a:r>
          </a:p>
        </p:txBody>
      </p:sp>
    </p:spTree>
    <p:extLst>
      <p:ext uri="{BB962C8B-B14F-4D97-AF65-F5344CB8AC3E}">
        <p14:creationId xmlns:p14="http://schemas.microsoft.com/office/powerpoint/2010/main" val="108640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838200" y="139419"/>
            <a:ext cx="11100800" cy="1325600"/>
          </a:xfrm>
          <a:prstGeom prst="rect">
            <a:avLst/>
          </a:prstGeom>
          <a:noFill/>
          <a:ln>
            <a:noFill/>
          </a:ln>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buClr>
                <a:schemeClr val="dk1"/>
              </a:buClr>
              <a:buSzPts val="3300"/>
            </a:pPr>
            <a:r>
              <a:rPr lang="en" sz="3200" dirty="0"/>
              <a:t>(R)PV: Mathematical Programming as Abstraction Representation to Support Third Use Case</a:t>
            </a:r>
            <a:endParaRPr sz="3200" dirty="0"/>
          </a:p>
        </p:txBody>
      </p:sp>
      <p:pic>
        <p:nvPicPr>
          <p:cNvPr id="357" name="Google Shape;357;p40"/>
          <p:cNvPicPr preferRelativeResize="0"/>
          <p:nvPr/>
        </p:nvPicPr>
        <p:blipFill rotWithShape="1">
          <a:blip r:embed="rId3">
            <a:alphaModFix/>
          </a:blip>
          <a:srcRect/>
          <a:stretch/>
        </p:blipFill>
        <p:spPr>
          <a:xfrm>
            <a:off x="723901" y="2526026"/>
            <a:ext cx="5486401" cy="2095500"/>
          </a:xfrm>
          <a:prstGeom prst="rect">
            <a:avLst/>
          </a:prstGeom>
          <a:noFill/>
          <a:ln>
            <a:noFill/>
          </a:ln>
        </p:spPr>
      </p:pic>
      <p:pic>
        <p:nvPicPr>
          <p:cNvPr id="358" name="Google Shape;358;p40"/>
          <p:cNvPicPr preferRelativeResize="0"/>
          <p:nvPr/>
        </p:nvPicPr>
        <p:blipFill rotWithShape="1">
          <a:blip r:embed="rId4">
            <a:alphaModFix/>
          </a:blip>
          <a:srcRect/>
          <a:stretch/>
        </p:blipFill>
        <p:spPr>
          <a:xfrm>
            <a:off x="6805789" y="2269156"/>
            <a:ext cx="4831643" cy="983585"/>
          </a:xfrm>
          <a:prstGeom prst="rect">
            <a:avLst/>
          </a:prstGeom>
          <a:noFill/>
          <a:ln>
            <a:noFill/>
          </a:ln>
        </p:spPr>
      </p:pic>
      <p:grpSp>
        <p:nvGrpSpPr>
          <p:cNvPr id="359" name="Google Shape;359;p40"/>
          <p:cNvGrpSpPr/>
          <p:nvPr/>
        </p:nvGrpSpPr>
        <p:grpSpPr>
          <a:xfrm>
            <a:off x="7879463" y="3341968"/>
            <a:ext cx="2457791" cy="1626177"/>
            <a:chOff x="6092397" y="3745862"/>
            <a:chExt cx="3089747" cy="2390969"/>
          </a:xfrm>
        </p:grpSpPr>
        <p:grpSp>
          <p:nvGrpSpPr>
            <p:cNvPr id="360" name="Google Shape;360;p40"/>
            <p:cNvGrpSpPr/>
            <p:nvPr/>
          </p:nvGrpSpPr>
          <p:grpSpPr>
            <a:xfrm>
              <a:off x="6092397" y="3745862"/>
              <a:ext cx="3089747" cy="2390969"/>
              <a:chOff x="1711173" y="4143912"/>
              <a:chExt cx="3546135" cy="2629461"/>
            </a:xfrm>
          </p:grpSpPr>
          <p:cxnSp>
            <p:nvCxnSpPr>
              <p:cNvPr id="361" name="Google Shape;361;p40"/>
              <p:cNvCxnSpPr/>
              <p:nvPr/>
            </p:nvCxnSpPr>
            <p:spPr>
              <a:xfrm rot="10800000" flipH="1">
                <a:off x="2504752" y="6197510"/>
                <a:ext cx="2252700" cy="540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362" name="Google Shape;362;p40"/>
              <p:cNvCxnSpPr/>
              <p:nvPr/>
            </p:nvCxnSpPr>
            <p:spPr>
              <a:xfrm rot="10800000">
                <a:off x="2519328" y="4224154"/>
                <a:ext cx="0" cy="199200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363" name="Google Shape;363;p40"/>
              <p:cNvSpPr/>
              <p:nvPr/>
            </p:nvSpPr>
            <p:spPr>
              <a:xfrm>
                <a:off x="2551741" y="4143912"/>
                <a:ext cx="883800" cy="846000"/>
              </a:xfrm>
              <a:prstGeom prst="rect">
                <a:avLst/>
              </a:prstGeom>
              <a:blipFill rotWithShape="1">
                <a:blip r:embed="rId5">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sp>
            <p:nvSpPr>
              <p:cNvPr id="364" name="Google Shape;364;p40"/>
              <p:cNvSpPr/>
              <p:nvPr/>
            </p:nvSpPr>
            <p:spPr>
              <a:xfrm>
                <a:off x="1711173" y="4411367"/>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sp>
            <p:nvSpPr>
              <p:cNvPr id="365" name="Google Shape;365;p40"/>
              <p:cNvSpPr/>
              <p:nvPr/>
            </p:nvSpPr>
            <p:spPr>
              <a:xfrm>
                <a:off x="2530629" y="4811179"/>
                <a:ext cx="1427400" cy="1367700"/>
              </a:xfrm>
              <a:prstGeom prst="rtTriangle">
                <a:avLst/>
              </a:prstGeom>
              <a:solidFill>
                <a:schemeClr val="accent1"/>
              </a:solidFill>
              <a:ln w="9525" cap="flat" cmpd="sng">
                <a:solidFill>
                  <a:schemeClr val="dk1"/>
                </a:solidFill>
                <a:prstDash val="solid"/>
                <a:round/>
                <a:headEnd type="none" w="sm" len="sm"/>
                <a:tailEnd type="none" w="sm" len="sm"/>
              </a:ln>
            </p:spPr>
            <p:txBody>
              <a:bodyPr spcFirstLastPara="1" wrap="square" lIns="68567" tIns="34267" rIns="68567" bIns="34267" anchor="t" anchorCtr="0">
                <a:noAutofit/>
              </a:bodyPr>
              <a:lstStyle/>
              <a:p>
                <a:pPr defTabSz="1219170">
                  <a:spcBef>
                    <a:spcPts val="0"/>
                  </a:spcBef>
                  <a:spcAft>
                    <a:spcPts val="0"/>
                  </a:spcAft>
                </a:pPr>
                <a:endParaRPr sz="3600">
                  <a:solidFill>
                    <a:prstClr val="black"/>
                  </a:solidFill>
                  <a:latin typeface="Arial"/>
                  <a:ea typeface="Arial"/>
                  <a:cs typeface="Arial"/>
                  <a:sym typeface="Arial"/>
                </a:endParaRPr>
              </a:p>
            </p:txBody>
          </p:sp>
          <p:sp>
            <p:nvSpPr>
              <p:cNvPr id="366" name="Google Shape;366;p40"/>
              <p:cNvSpPr/>
              <p:nvPr/>
            </p:nvSpPr>
            <p:spPr>
              <a:xfrm>
                <a:off x="4408008" y="6176373"/>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grpSp>
        <p:sp>
          <p:nvSpPr>
            <p:cNvPr id="367" name="Google Shape;367;p40"/>
            <p:cNvSpPr/>
            <p:nvPr/>
          </p:nvSpPr>
          <p:spPr>
            <a:xfrm>
              <a:off x="7971985" y="4994010"/>
              <a:ext cx="780300" cy="769200"/>
            </a:xfrm>
            <a:prstGeom prst="rect">
              <a:avLst/>
            </a:prstGeom>
            <a:blipFill rotWithShape="1">
              <a:blip r:embed="rId6">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grpSp>
      <p:cxnSp>
        <p:nvCxnSpPr>
          <p:cNvPr id="368" name="Google Shape;368;p40"/>
          <p:cNvCxnSpPr/>
          <p:nvPr/>
        </p:nvCxnSpPr>
        <p:spPr>
          <a:xfrm>
            <a:off x="6805853" y="2417352"/>
            <a:ext cx="4715600" cy="0"/>
          </a:xfrm>
          <a:prstGeom prst="straightConnector1">
            <a:avLst/>
          </a:prstGeom>
          <a:noFill/>
          <a:ln w="25400" cap="flat" cmpd="sng">
            <a:solidFill>
              <a:srgbClr val="FF0000"/>
            </a:solidFill>
            <a:prstDash val="solid"/>
            <a:miter lim="800000"/>
            <a:headEnd type="none" w="sm" len="sm"/>
            <a:tailEnd type="none" w="sm" len="sm"/>
          </a:ln>
        </p:spPr>
      </p:cxnSp>
      <p:cxnSp>
        <p:nvCxnSpPr>
          <p:cNvPr id="369" name="Google Shape;369;p40"/>
          <p:cNvCxnSpPr/>
          <p:nvPr/>
        </p:nvCxnSpPr>
        <p:spPr>
          <a:xfrm>
            <a:off x="6805853" y="2752632"/>
            <a:ext cx="4715600" cy="0"/>
          </a:xfrm>
          <a:prstGeom prst="straightConnector1">
            <a:avLst/>
          </a:prstGeom>
          <a:noFill/>
          <a:ln w="25400" cap="flat" cmpd="sng">
            <a:solidFill>
              <a:srgbClr val="FF0000"/>
            </a:solidFill>
            <a:prstDash val="solid"/>
            <a:miter lim="800000"/>
            <a:headEnd type="none" w="sm" len="sm"/>
            <a:tailEnd type="none" w="sm" len="sm"/>
          </a:ln>
        </p:spPr>
      </p:cxnSp>
      <p:sp>
        <p:nvSpPr>
          <p:cNvPr id="370" name="Google Shape;370;p40"/>
          <p:cNvSpPr txBox="1"/>
          <p:nvPr/>
        </p:nvSpPr>
        <p:spPr>
          <a:xfrm>
            <a:off x="249500" y="4836651"/>
            <a:ext cx="1166080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b="1" baseline="0" dirty="0">
                <a:solidFill>
                  <a:srgbClr val="FF0000"/>
                </a:solidFill>
                <a:latin typeface="Proxima Nova"/>
                <a:ea typeface="Proxima Nova"/>
                <a:cs typeface="Proxima Nova"/>
                <a:sym typeface="Proxima Nova"/>
              </a:rPr>
              <a:t>Redundant inequalities can be removed</a:t>
            </a:r>
            <a:r>
              <a:rPr lang="en" baseline="0" dirty="0">
                <a:solidFill>
                  <a:srgbClr val="666666"/>
                </a:solidFill>
                <a:latin typeface="Proxima Nova"/>
                <a:ea typeface="Proxima Nova"/>
                <a:cs typeface="Proxima Nova"/>
                <a:sym typeface="Proxima Nova"/>
              </a:rPr>
              <a:t> via a polynomial-time, optimal algorithm.</a:t>
            </a:r>
          </a:p>
          <a:p>
            <a:pPr marL="609585" indent="-457189" algn="just" defTabSz="1219170">
              <a:lnSpc>
                <a:spcPct val="115000"/>
              </a:lnSpc>
              <a:spcBef>
                <a:spcPts val="0"/>
              </a:spcBef>
              <a:spcAft>
                <a:spcPts val="0"/>
              </a:spcAft>
              <a:buClr>
                <a:srgbClr val="666666"/>
              </a:buClr>
              <a:buSzPts val="1800"/>
              <a:buFont typeface="Proxima Nova"/>
              <a:buChar char="●"/>
            </a:pPr>
            <a:r>
              <a:rPr lang="en" baseline="0" dirty="0">
                <a:solidFill>
                  <a:srgbClr val="666666"/>
                </a:solidFill>
                <a:latin typeface="Proxima Nova"/>
                <a:ea typeface="Proxima Nova"/>
                <a:cs typeface="Proxima Nova"/>
                <a:sym typeface="Proxima Nova"/>
              </a:rPr>
              <a:t>Remaining </a:t>
            </a:r>
            <a:r>
              <a:rPr lang="en-US" baseline="0" dirty="0">
                <a:solidFill>
                  <a:srgbClr val="666666"/>
                </a:solidFill>
                <a:latin typeface="Proxima Nova"/>
                <a:ea typeface="Proxima Nova"/>
                <a:cs typeface="Proxima Nova"/>
                <a:sym typeface="Proxima Nova"/>
              </a:rPr>
              <a:t>bottlenecks represented as </a:t>
            </a:r>
            <a:r>
              <a:rPr lang="en-US" baseline="0" dirty="0">
                <a:solidFill>
                  <a:srgbClr val="C00000"/>
                </a:solidFill>
                <a:latin typeface="Proxima Nova"/>
                <a:ea typeface="Proxima Nova"/>
                <a:cs typeface="Proxima Nova"/>
                <a:sym typeface="Proxima Nova"/>
              </a:rPr>
              <a:t>abstract network elements</a:t>
            </a:r>
            <a:r>
              <a:rPr lang="en-US" baseline="0" dirty="0">
                <a:solidFill>
                  <a:srgbClr val="666666"/>
                </a:solidFill>
                <a:latin typeface="Proxima Nova"/>
                <a:ea typeface="Proxima Nova"/>
                <a:cs typeface="Proxima Nova"/>
                <a:sym typeface="Proxima Nova"/>
              </a:rPr>
              <a:t> (ANE).</a:t>
            </a:r>
            <a:endParaRPr baseline="0" dirty="0">
              <a:solidFill>
                <a:srgbClr val="666666"/>
              </a:solidFill>
              <a:latin typeface="Proxima Nova"/>
              <a:ea typeface="Proxima Nova"/>
              <a:cs typeface="Proxima Nova"/>
              <a:sym typeface="Proxima Nova"/>
            </a:endParaRPr>
          </a:p>
        </p:txBody>
      </p:sp>
      <p:sp>
        <p:nvSpPr>
          <p:cNvPr id="372" name="Google Shape;372;p40"/>
          <p:cNvSpPr txBox="1">
            <a:spLocks noGrp="1"/>
          </p:cNvSpPr>
          <p:nvPr>
            <p:ph type="body" idx="1"/>
          </p:nvPr>
        </p:nvSpPr>
        <p:spPr>
          <a:xfrm>
            <a:off x="253000" y="1327300"/>
            <a:ext cx="11686000" cy="983600"/>
          </a:xfrm>
          <a:prstGeom prst="rect">
            <a:avLst/>
          </a:prstGeom>
          <a:noFill/>
          <a:ln>
            <a:noFill/>
          </a:ln>
        </p:spPr>
        <p:txBody>
          <a:bodyPr spcFirstLastPara="1" vert="horz" wrap="square" lIns="91433" tIns="45700" rIns="91433" bIns="45700" numCol="1" anchor="t" anchorCtr="0" compatLnSpc="1">
            <a:prstTxWarp prst="textNoShape">
              <a:avLst/>
            </a:prstTxWarp>
            <a:noAutofit/>
          </a:bodyPr>
          <a:lstStyle/>
          <a:p>
            <a:pPr marL="237061" indent="-270927" algn="just">
              <a:spcBef>
                <a:spcPts val="1067"/>
              </a:spcBef>
              <a:spcAft>
                <a:spcPts val="0"/>
              </a:spcAft>
              <a:buClr>
                <a:srgbClr val="666666"/>
              </a:buClr>
              <a:buSzPts val="1800"/>
              <a:buChar char="●"/>
            </a:pPr>
            <a:r>
              <a:rPr lang="en" sz="2667" b="1" dirty="0">
                <a:solidFill>
                  <a:srgbClr val="FF0000"/>
                </a:solidFill>
              </a:rPr>
              <a:t>GOAL: </a:t>
            </a:r>
            <a:r>
              <a:rPr lang="en" sz="2667" dirty="0">
                <a:solidFill>
                  <a:srgbClr val="666666"/>
                </a:solidFill>
              </a:rPr>
              <a:t>Use mathematical programming constraints to provide a compact representation of the </a:t>
            </a:r>
            <a:r>
              <a:rPr lang="en" sz="2667" b="1" dirty="0"/>
              <a:t>available bandwidth</a:t>
            </a:r>
            <a:r>
              <a:rPr lang="en" sz="2667" dirty="0"/>
              <a:t> of flows through </a:t>
            </a:r>
            <a:r>
              <a:rPr lang="en" sz="2667" b="1" dirty="0"/>
              <a:t>a network</a:t>
            </a:r>
            <a:r>
              <a:rPr lang="en" sz="2667" dirty="0"/>
              <a:t>.</a:t>
            </a:r>
            <a:endParaRPr sz="2667" dirty="0"/>
          </a:p>
          <a:p>
            <a:pPr marL="237061" indent="-50799" algn="just">
              <a:lnSpc>
                <a:spcPct val="90000"/>
              </a:lnSpc>
              <a:spcBef>
                <a:spcPts val="2133"/>
              </a:spcBef>
              <a:spcAft>
                <a:spcPts val="0"/>
              </a:spcAft>
              <a:buClr>
                <a:schemeClr val="dk1"/>
              </a:buClr>
              <a:buSzPts val="2100"/>
              <a:buNone/>
            </a:pPr>
            <a:endParaRPr sz="1400" dirty="0"/>
          </a:p>
          <a:p>
            <a:pPr marL="237061" indent="-50799" algn="just">
              <a:lnSpc>
                <a:spcPct val="90000"/>
              </a:lnSpc>
              <a:spcBef>
                <a:spcPts val="1067"/>
              </a:spcBef>
              <a:spcAft>
                <a:spcPts val="0"/>
              </a:spcAft>
              <a:buClr>
                <a:schemeClr val="dk1"/>
              </a:buClr>
              <a:buSzPts val="2100"/>
              <a:buNone/>
            </a:pPr>
            <a:endParaRPr sz="1400" dirty="0"/>
          </a:p>
          <a:p>
            <a:pPr marL="237061" indent="-50799" algn="just">
              <a:lnSpc>
                <a:spcPct val="90000"/>
              </a:lnSpc>
              <a:spcBef>
                <a:spcPts val="1067"/>
              </a:spcBef>
              <a:spcAft>
                <a:spcPts val="2133"/>
              </a:spcAft>
              <a:buClr>
                <a:schemeClr val="dk1"/>
              </a:buClr>
              <a:buSzPts val="2100"/>
              <a:buNone/>
            </a:pPr>
            <a:endParaRPr sz="1400" dirty="0"/>
          </a:p>
        </p:txBody>
      </p:sp>
    </p:spTree>
    <p:extLst>
      <p:ext uri="{BB962C8B-B14F-4D97-AF65-F5344CB8AC3E}">
        <p14:creationId xmlns:p14="http://schemas.microsoft.com/office/powerpoint/2010/main" val="3471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2795633" y="4420333"/>
            <a:ext cx="6874000" cy="955600"/>
          </a:xfrm>
          <a:prstGeom prst="rect">
            <a:avLst/>
          </a:prstGeom>
        </p:spPr>
        <p:txBody>
          <a:bodyPr spcFirstLastPara="1" vert="horz" wrap="square" lIns="91433" tIns="45700" rIns="91433" bIns="45700" numCol="1" anchor="t" anchorCtr="0" compatLnSpc="1">
            <a:prstTxWarp prst="textNoShape">
              <a:avLst/>
            </a:prstTxWarp>
            <a:noAutofit/>
          </a:bodyPr>
          <a:lstStyle/>
          <a:p>
            <a:pPr marL="0" indent="0" algn="just">
              <a:spcBef>
                <a:spcPts val="1067"/>
              </a:spcBef>
              <a:spcAft>
                <a:spcPts val="0"/>
              </a:spcAft>
              <a:buNone/>
            </a:pPr>
            <a:r>
              <a:rPr lang="en" sz="2667" dirty="0"/>
              <a:t>Aggregate the abstraction in multiple networks into a </a:t>
            </a:r>
            <a:r>
              <a:rPr lang="en" sz="2667" b="1" dirty="0">
                <a:solidFill>
                  <a:srgbClr val="FF0000"/>
                </a:solidFill>
              </a:rPr>
              <a:t>unified, single, virtual</a:t>
            </a:r>
            <a:r>
              <a:rPr lang="en" sz="2667" dirty="0"/>
              <a:t> representation:</a:t>
            </a:r>
            <a:endParaRPr sz="2667" dirty="0"/>
          </a:p>
          <a:p>
            <a:pPr marL="0" indent="0" algn="just">
              <a:spcBef>
                <a:spcPts val="2133"/>
              </a:spcBef>
              <a:spcAft>
                <a:spcPts val="2133"/>
              </a:spcAft>
              <a:buNone/>
            </a:pPr>
            <a:endParaRPr sz="2667" dirty="0"/>
          </a:p>
        </p:txBody>
      </p:sp>
      <p:sp>
        <p:nvSpPr>
          <p:cNvPr id="425" name="Google Shape;425;p44"/>
          <p:cNvSpPr txBox="1">
            <a:spLocks noGrp="1"/>
          </p:cNvSpPr>
          <p:nvPr>
            <p:ph type="title"/>
          </p:nvPr>
        </p:nvSpPr>
        <p:spPr>
          <a:xfrm>
            <a:off x="112800" y="241000"/>
            <a:ext cx="12079200" cy="1325600"/>
          </a:xfrm>
          <a:prstGeom prst="rect">
            <a:avLst/>
          </a:prstGeom>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pPr>
            <a:r>
              <a:rPr lang="en" sz="3200"/>
              <a:t>The Reverse View: Mathematical Constraints as Virtual Network Representation</a:t>
            </a:r>
            <a:endParaRPr sz="3200"/>
          </a:p>
        </p:txBody>
      </p:sp>
      <p:pic>
        <p:nvPicPr>
          <p:cNvPr id="426" name="Google Shape;426;p44"/>
          <p:cNvPicPr preferRelativeResize="0"/>
          <p:nvPr/>
        </p:nvPicPr>
        <p:blipFill rotWithShape="1">
          <a:blip r:embed="rId3">
            <a:alphaModFix/>
          </a:blip>
          <a:srcRect l="57112" t="39738" r="28841" b="37077"/>
          <a:stretch/>
        </p:blipFill>
        <p:spPr>
          <a:xfrm>
            <a:off x="4565985" y="5512737"/>
            <a:ext cx="1379415" cy="524800"/>
          </a:xfrm>
          <a:prstGeom prst="rect">
            <a:avLst/>
          </a:prstGeom>
          <a:noFill/>
          <a:ln>
            <a:noFill/>
          </a:ln>
        </p:spPr>
      </p:pic>
      <p:pic>
        <p:nvPicPr>
          <p:cNvPr id="428" name="Google Shape;428;p44"/>
          <p:cNvPicPr preferRelativeResize="0"/>
          <p:nvPr/>
        </p:nvPicPr>
        <p:blipFill>
          <a:blip r:embed="rId4">
            <a:alphaModFix/>
          </a:blip>
          <a:stretch>
            <a:fillRect/>
          </a:stretch>
        </p:blipFill>
        <p:spPr>
          <a:xfrm>
            <a:off x="2959801" y="2446918"/>
            <a:ext cx="6167180" cy="1836567"/>
          </a:xfrm>
          <a:prstGeom prst="rect">
            <a:avLst/>
          </a:prstGeom>
          <a:noFill/>
          <a:ln>
            <a:noFill/>
          </a:ln>
        </p:spPr>
      </p:pic>
      <p:sp>
        <p:nvSpPr>
          <p:cNvPr id="429" name="Google Shape;429;p44"/>
          <p:cNvSpPr/>
          <p:nvPr/>
        </p:nvSpPr>
        <p:spPr>
          <a:xfrm>
            <a:off x="2255033" y="2231917"/>
            <a:ext cx="7955200" cy="1587600"/>
          </a:xfrm>
          <a:prstGeom prst="ellipse">
            <a:avLst/>
          </a:prstGeom>
          <a:noFill/>
          <a:ln w="19050"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430" name="Google Shape;430;p44"/>
          <p:cNvPicPr preferRelativeResize="0"/>
          <p:nvPr/>
        </p:nvPicPr>
        <p:blipFill rotWithShape="1">
          <a:blip r:embed="rId3">
            <a:alphaModFix/>
          </a:blip>
          <a:srcRect l="80524" t="26309" r="851" b="50508"/>
          <a:stretch/>
        </p:blipFill>
        <p:spPr>
          <a:xfrm>
            <a:off x="6070319" y="5512753"/>
            <a:ext cx="1828964" cy="524768"/>
          </a:xfrm>
          <a:prstGeom prst="rect">
            <a:avLst/>
          </a:prstGeom>
          <a:noFill/>
          <a:ln>
            <a:noFill/>
          </a:ln>
        </p:spPr>
      </p:pic>
      <p:sp>
        <p:nvSpPr>
          <p:cNvPr id="431" name="Google Shape;431;p44"/>
          <p:cNvSpPr/>
          <p:nvPr/>
        </p:nvSpPr>
        <p:spPr>
          <a:xfrm>
            <a:off x="4258367" y="5432989"/>
            <a:ext cx="3971200" cy="801600"/>
          </a:xfrm>
          <a:prstGeom prst="rect">
            <a:avLst/>
          </a:prstGeom>
          <a:noFill/>
          <a:ln w="25400" cap="flat" cmpd="sng">
            <a:solidFill>
              <a:srgbClr val="FF0000"/>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spcBef>
                <a:spcPts val="0"/>
              </a:spcBef>
              <a:spcAft>
                <a:spcPts val="0"/>
              </a:spcAft>
            </a:pPr>
            <a:endParaRPr sz="1867">
              <a:solidFill>
                <a:prstClr val="white"/>
              </a:solidFill>
              <a:latin typeface="Calibri"/>
              <a:ea typeface="Calibri"/>
              <a:cs typeface="Calibri"/>
              <a:sym typeface="Calibri"/>
            </a:endParaRPr>
          </a:p>
        </p:txBody>
      </p:sp>
    </p:spTree>
    <p:extLst>
      <p:ext uri="{BB962C8B-B14F-4D97-AF65-F5344CB8AC3E}">
        <p14:creationId xmlns:p14="http://schemas.microsoft.com/office/powerpoint/2010/main" val="254220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EDF3-BFB6-F24C-BA3B-FD5B379A123F}"/>
              </a:ext>
            </a:extLst>
          </p:cNvPr>
          <p:cNvSpPr>
            <a:spLocks noGrp="1"/>
          </p:cNvSpPr>
          <p:nvPr>
            <p:ph type="title"/>
          </p:nvPr>
        </p:nvSpPr>
        <p:spPr/>
        <p:txBody>
          <a:bodyPr/>
          <a:lstStyle/>
          <a:p>
            <a:r>
              <a:rPr lang="en-US" dirty="0"/>
              <a:t>One Paragraph </a:t>
            </a:r>
          </a:p>
        </p:txBody>
      </p:sp>
      <p:sp>
        <p:nvSpPr>
          <p:cNvPr id="3" name="Content Placeholder 2">
            <a:extLst>
              <a:ext uri="{FF2B5EF4-FFF2-40B4-BE49-F238E27FC236}">
                <a16:creationId xmlns:a16="http://schemas.microsoft.com/office/drawing/2014/main" id="{CD0A07D4-A397-D84E-9C0A-4D1BFCC54DD7}"/>
              </a:ext>
            </a:extLst>
          </p:cNvPr>
          <p:cNvSpPr>
            <a:spLocks noGrp="1"/>
          </p:cNvSpPr>
          <p:nvPr>
            <p:ph idx="1"/>
          </p:nvPr>
        </p:nvSpPr>
        <p:spPr>
          <a:xfrm>
            <a:off x="838199" y="1547446"/>
            <a:ext cx="10685745" cy="5166505"/>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Extensions of ALTO services to support multi-domain settings. The current ALTO framework has made clear how to provide network information from a single ALTO server for a single network (administrative domain), but the network devices traversed by a flow can be managed by multiple networks that are not in the same domain. The working group will investigate and extend the ALTO framework to (1) specify multi-ALTO-server protocol flow and usage guidelines when an ALTO service involves network paths spanning multiple domains with multiple ALTO servers, and (2) extend or introduce ALTO services allowing east-west interfaces for multiple ALTO server integration and collaboration. The specification and extensions should use existing services whenever possible. The specification and extensions should consider realistic complexities including incremental deployment, dynamicity, and security issues including access control, authorization (e.g., an ALTO server provides information for a network that the server has no authorization), and privacy protection in multi-domain settings.</a:t>
            </a:r>
          </a:p>
        </p:txBody>
      </p:sp>
    </p:spTree>
    <p:extLst>
      <p:ext uri="{BB962C8B-B14F-4D97-AF65-F5344CB8AC3E}">
        <p14:creationId xmlns:p14="http://schemas.microsoft.com/office/powerpoint/2010/main" val="192425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a:xfrm>
            <a:off x="342499" y="85615"/>
            <a:ext cx="11416621" cy="904616"/>
          </a:xfrm>
        </p:spPr>
        <p:txBody>
          <a:bodyPr/>
          <a:lstStyle/>
          <a:p>
            <a:r>
              <a:rPr lang="en-US" sz="3733" dirty="0"/>
              <a:t>Use Case: Multi-domain Path Distance/Ranking</a:t>
            </a:r>
            <a:br>
              <a:rPr lang="en-US" sz="3733" dirty="0"/>
            </a:br>
            <a:r>
              <a:rPr lang="en-US" sz="3733" dirty="0"/>
              <a:t>(Cost Map/Flow Director/</a:t>
            </a:r>
            <a:r>
              <a:rPr lang="en-US" sz="3733" dirty="0" err="1"/>
              <a:t>Rucio</a:t>
            </a:r>
            <a:r>
              <a:rPr lang="en-US" sz="3733" dirty="0"/>
              <a:t> Distance)</a:t>
            </a:r>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11" name="object 7">
            <a:extLst>
              <a:ext uri="{FF2B5EF4-FFF2-40B4-BE49-F238E27FC236}">
                <a16:creationId xmlns:a16="http://schemas.microsoft.com/office/drawing/2014/main" id="{C4ECA4E6-E07C-9141-A31E-0819EB1AF8A1}"/>
              </a:ext>
            </a:extLst>
          </p:cNvPr>
          <p:cNvSpPr txBox="1"/>
          <p:nvPr/>
        </p:nvSpPr>
        <p:spPr>
          <a:xfrm>
            <a:off x="456292" y="4653535"/>
            <a:ext cx="2315211" cy="1317283"/>
          </a:xfrm>
          <a:prstGeom prst="rect">
            <a:avLst/>
          </a:prstGeom>
        </p:spPr>
        <p:txBody>
          <a:bodyPr vert="horz" wrap="square" lIns="0" tIns="52069" rIns="0" bIns="0" rtlCol="0">
            <a:spAutoFit/>
          </a:bodyPr>
          <a:lstStyle/>
          <a:p>
            <a:pPr marL="469888" indent="-457823" defTabSz="1219170">
              <a:spcBef>
                <a:spcPts val="409"/>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823" defTabSz="1219170">
              <a:spcBef>
                <a:spcPts val="311"/>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 1</a:t>
            </a:r>
            <a:r>
              <a:rPr lang="en-US" sz="1867" kern="0" spc="-215" baseline="0" dirty="0">
                <a:solidFill>
                  <a:prstClr val="black"/>
                </a:solidFill>
                <a:latin typeface="Arial"/>
                <a:cs typeface="Arial"/>
              </a:rPr>
              <a:t> </a:t>
            </a:r>
            <a:r>
              <a:rPr sz="1867" kern="0" spc="-215" baseline="0" dirty="0">
                <a:solidFill>
                  <a:prstClr val="black"/>
                </a:solidFill>
                <a:latin typeface="Arial"/>
                <a:cs typeface="Arial"/>
              </a:rPr>
              <a:t>B</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3" name="object 9">
            <a:extLst>
              <a:ext uri="{FF2B5EF4-FFF2-40B4-BE49-F238E27FC236}">
                <a16:creationId xmlns:a16="http://schemas.microsoft.com/office/drawing/2014/main" id="{07345C52-3A84-5E40-B4D1-45D390C6A2F5}"/>
              </a:ext>
            </a:extLst>
          </p:cNvPr>
          <p:cNvSpPr txBox="1"/>
          <p:nvPr/>
        </p:nvSpPr>
        <p:spPr>
          <a:xfrm>
            <a:off x="3028755" y="4653535"/>
            <a:ext cx="2316480" cy="1317283"/>
          </a:xfrm>
          <a:prstGeom prst="rect">
            <a:avLst/>
          </a:prstGeom>
        </p:spPr>
        <p:txBody>
          <a:bodyPr vert="horz" wrap="square" lIns="0" tIns="52069" rIns="0" bIns="0" rtlCol="0">
            <a:spAutoFit/>
          </a:bodyPr>
          <a:lstStyle/>
          <a:p>
            <a:pPr marL="469888" indent="-457189" defTabSz="1219170">
              <a:spcBef>
                <a:spcPts val="409"/>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 </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189" defTabSz="1219170">
              <a:spcBef>
                <a:spcPts val="311"/>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1B</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4" name="object 10">
            <a:extLst>
              <a:ext uri="{FF2B5EF4-FFF2-40B4-BE49-F238E27FC236}">
                <a16:creationId xmlns:a16="http://schemas.microsoft.com/office/drawing/2014/main" id="{DF81AD36-7439-B24A-9039-62A5519BEE34}"/>
              </a:ext>
            </a:extLst>
          </p:cNvPr>
          <p:cNvSpPr/>
          <p:nvPr/>
        </p:nvSpPr>
        <p:spPr>
          <a:xfrm>
            <a:off x="1101200" y="6113128"/>
            <a:ext cx="3836561" cy="396240"/>
          </a:xfrm>
          <a:prstGeom prst="rect">
            <a:avLst/>
          </a:prstGeom>
          <a:blipFill>
            <a:blip r:embed="rId3" cstate="print"/>
            <a:stretch>
              <a:fillRect/>
            </a:stretch>
          </a:blipFill>
        </p:spPr>
        <p:txBody>
          <a:bodyPr wrap="square" lIns="0" tIns="0" rIns="0" bIns="0" rtlCol="0"/>
          <a:lstStyle/>
          <a:p>
            <a:pPr defTabSz="1219170"/>
            <a:endParaRPr kern="0">
              <a:solidFill>
                <a:prstClr val="black"/>
              </a:solidFill>
            </a:endParaRPr>
          </a:p>
        </p:txBody>
      </p:sp>
      <p:sp>
        <p:nvSpPr>
          <p:cNvPr id="15" name="object 11">
            <a:extLst>
              <a:ext uri="{FF2B5EF4-FFF2-40B4-BE49-F238E27FC236}">
                <a16:creationId xmlns:a16="http://schemas.microsoft.com/office/drawing/2014/main" id="{0A4534AD-B898-6745-9EEE-681012478851}"/>
              </a:ext>
            </a:extLst>
          </p:cNvPr>
          <p:cNvSpPr txBox="1"/>
          <p:nvPr/>
        </p:nvSpPr>
        <p:spPr>
          <a:xfrm>
            <a:off x="1101199" y="6180432"/>
            <a:ext cx="4465407" cy="384721"/>
          </a:xfrm>
          <a:prstGeom prst="rect">
            <a:avLst/>
          </a:prstGeom>
          <a:ln w="6096">
            <a:solidFill>
              <a:srgbClr val="FFC000"/>
            </a:solidFill>
          </a:ln>
        </p:spPr>
        <p:txBody>
          <a:bodyPr vert="horz" wrap="square" lIns="0" tIns="0" rIns="0" bIns="0" rtlCol="0">
            <a:spAutoFit/>
          </a:bodyPr>
          <a:lstStyle/>
          <a:p>
            <a:pPr marL="92072" defTabSz="1219170">
              <a:lnSpc>
                <a:spcPts val="1300"/>
              </a:lnSpc>
            </a:pPr>
            <a:r>
              <a:rPr sz="1867" kern="0" spc="-111" baseline="0" dirty="0">
                <a:solidFill>
                  <a:prstClr val="black"/>
                </a:solidFill>
                <a:latin typeface="Arial"/>
                <a:cs typeface="Arial"/>
              </a:rPr>
              <a:t>Is</a:t>
            </a:r>
            <a:r>
              <a:rPr sz="1867" kern="0" spc="-91" baseline="0" dirty="0">
                <a:solidFill>
                  <a:prstClr val="black"/>
                </a:solidFill>
                <a:latin typeface="Arial"/>
                <a:cs typeface="Arial"/>
              </a:rPr>
              <a:t> </a:t>
            </a:r>
            <a:r>
              <a:rPr sz="1867" kern="0" baseline="0" dirty="0">
                <a:solidFill>
                  <a:prstClr val="black"/>
                </a:solidFill>
                <a:latin typeface="Arial"/>
                <a:cs typeface="Arial"/>
              </a:rPr>
              <a:t>“all</a:t>
            </a:r>
            <a:r>
              <a:rPr sz="1867" kern="0" spc="-105" baseline="0" dirty="0">
                <a:solidFill>
                  <a:prstClr val="black"/>
                </a:solidFill>
                <a:latin typeface="Arial"/>
                <a:cs typeface="Arial"/>
              </a:rPr>
              <a:t> </a:t>
            </a:r>
            <a:r>
              <a:rPr sz="1867" kern="0" spc="-5" baseline="0" dirty="0">
                <a:solidFill>
                  <a:prstClr val="black"/>
                </a:solidFill>
                <a:latin typeface="Arial"/>
                <a:cs typeface="Arial"/>
              </a:rPr>
              <a:t>within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r>
              <a:rPr sz="1867" kern="0" spc="-91" baseline="0" dirty="0">
                <a:solidFill>
                  <a:prstClr val="black"/>
                </a:solidFill>
                <a:latin typeface="Arial"/>
                <a:cs typeface="Arial"/>
              </a:rPr>
              <a:t> </a:t>
            </a:r>
            <a:r>
              <a:rPr sz="1867" kern="0" spc="-31" baseline="0" dirty="0">
                <a:solidFill>
                  <a:prstClr val="black"/>
                </a:solidFill>
                <a:latin typeface="Arial"/>
                <a:cs typeface="Arial"/>
              </a:rPr>
              <a:t>domain”</a:t>
            </a:r>
            <a:r>
              <a:rPr sz="1867" kern="0" spc="-80" baseline="0" dirty="0">
                <a:solidFill>
                  <a:prstClr val="black"/>
                </a:solidFill>
                <a:latin typeface="Arial"/>
                <a:cs typeface="Arial"/>
              </a:rPr>
              <a:t> </a:t>
            </a:r>
            <a:r>
              <a:rPr sz="1867" kern="0" spc="-15" baseline="0" dirty="0">
                <a:solidFill>
                  <a:prstClr val="black"/>
                </a:solidFill>
                <a:latin typeface="Arial"/>
                <a:cs typeface="Arial"/>
              </a:rPr>
              <a:t>or</a:t>
            </a:r>
            <a:r>
              <a:rPr sz="1867" kern="0" spc="-71" baseline="0" dirty="0">
                <a:solidFill>
                  <a:prstClr val="black"/>
                </a:solidFill>
                <a:latin typeface="Arial"/>
                <a:cs typeface="Arial"/>
              </a:rPr>
              <a:t> </a:t>
            </a:r>
            <a:r>
              <a:rPr sz="1867" kern="0" spc="31" baseline="0" dirty="0">
                <a:solidFill>
                  <a:prstClr val="black"/>
                </a:solidFill>
                <a:latin typeface="Arial"/>
                <a:cs typeface="Arial"/>
              </a:rPr>
              <a:t>“not</a:t>
            </a:r>
            <a:r>
              <a:rPr sz="1867" kern="0" spc="-80" baseline="0" dirty="0">
                <a:solidFill>
                  <a:prstClr val="black"/>
                </a:solidFill>
                <a:latin typeface="Arial"/>
                <a:cs typeface="Arial"/>
              </a:rPr>
              <a:t> </a:t>
            </a:r>
            <a:r>
              <a:rPr sz="1867" kern="0" spc="-25" baseline="0" dirty="0">
                <a:solidFill>
                  <a:prstClr val="black"/>
                </a:solidFill>
                <a:latin typeface="Arial"/>
                <a:cs typeface="Arial"/>
              </a:rPr>
              <a:t>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endParaRPr sz="1867" kern="0" baseline="0" dirty="0">
              <a:solidFill>
                <a:prstClr val="black"/>
              </a:solidFill>
              <a:latin typeface="Arial"/>
              <a:cs typeface="Arial"/>
            </a:endParaRPr>
          </a:p>
          <a:p>
            <a:pPr marL="92072" defTabSz="1219170">
              <a:lnSpc>
                <a:spcPts val="1731"/>
              </a:lnSpc>
            </a:pPr>
            <a:r>
              <a:rPr sz="1867" kern="0" spc="-71" baseline="0" dirty="0">
                <a:solidFill>
                  <a:prstClr val="black"/>
                </a:solidFill>
                <a:latin typeface="Arial"/>
                <a:cs typeface="Arial"/>
              </a:rPr>
              <a:t>wireless </a:t>
            </a:r>
            <a:r>
              <a:rPr sz="1867" kern="0" spc="-15" baseline="0" dirty="0">
                <a:solidFill>
                  <a:prstClr val="black"/>
                </a:solidFill>
                <a:latin typeface="Arial"/>
                <a:cs typeface="Arial"/>
              </a:rPr>
              <a:t>network” </a:t>
            </a:r>
            <a:r>
              <a:rPr sz="1867" kern="0" spc="-55" baseline="0" dirty="0">
                <a:solidFill>
                  <a:prstClr val="black"/>
                </a:solidFill>
                <a:latin typeface="Arial"/>
                <a:cs typeface="Arial"/>
              </a:rPr>
              <a:t>more</a:t>
            </a:r>
            <a:r>
              <a:rPr sz="1867" kern="0" spc="-85" baseline="0" dirty="0">
                <a:solidFill>
                  <a:prstClr val="black"/>
                </a:solidFill>
                <a:latin typeface="Arial"/>
                <a:cs typeface="Arial"/>
              </a:rPr>
              <a:t> </a:t>
            </a:r>
            <a:r>
              <a:rPr sz="1867" kern="0" spc="-65" baseline="0" dirty="0">
                <a:solidFill>
                  <a:prstClr val="black"/>
                </a:solidFill>
                <a:latin typeface="Arial"/>
                <a:cs typeface="Arial"/>
              </a:rPr>
              <a:t>preferable?</a:t>
            </a:r>
            <a:endParaRPr sz="1867" kern="0" baseline="0" dirty="0">
              <a:solidFill>
                <a:prstClr val="black"/>
              </a:solidFill>
              <a:latin typeface="Arial"/>
              <a:cs typeface="Arial"/>
            </a:endParaRPr>
          </a:p>
        </p:txBody>
      </p:sp>
      <p:grpSp>
        <p:nvGrpSpPr>
          <p:cNvPr id="16" name="object 12">
            <a:extLst>
              <a:ext uri="{FF2B5EF4-FFF2-40B4-BE49-F238E27FC236}">
                <a16:creationId xmlns:a16="http://schemas.microsoft.com/office/drawing/2014/main" id="{4F23DBB8-D72F-6744-8DFD-D77CE5F78DBB}"/>
              </a:ext>
            </a:extLst>
          </p:cNvPr>
          <p:cNvGrpSpPr/>
          <p:nvPr/>
        </p:nvGrpSpPr>
        <p:grpSpPr>
          <a:xfrm>
            <a:off x="2224389" y="5927988"/>
            <a:ext cx="759460" cy="214629"/>
            <a:chOff x="2247900" y="5790463"/>
            <a:chExt cx="759460" cy="214629"/>
          </a:xfrm>
        </p:grpSpPr>
        <p:sp>
          <p:nvSpPr>
            <p:cNvPr id="17" name="object 13">
              <a:extLst>
                <a:ext uri="{FF2B5EF4-FFF2-40B4-BE49-F238E27FC236}">
                  <a16:creationId xmlns:a16="http://schemas.microsoft.com/office/drawing/2014/main" id="{FB1CD5BC-4247-B448-8142-AB8DB381900B}"/>
                </a:ext>
              </a:extLst>
            </p:cNvPr>
            <p:cNvSpPr/>
            <p:nvPr/>
          </p:nvSpPr>
          <p:spPr>
            <a:xfrm>
              <a:off x="2247900" y="5790463"/>
              <a:ext cx="462280" cy="214629"/>
            </a:xfrm>
            <a:custGeom>
              <a:avLst/>
              <a:gdLst/>
              <a:ahLst/>
              <a:cxnLst/>
              <a:rect l="l" t="t" r="r" b="b"/>
              <a:pathLst>
                <a:path w="462280" h="214629">
                  <a:moveTo>
                    <a:pt x="72180" y="28994"/>
                  </a:moveTo>
                  <a:lnTo>
                    <a:pt x="67005" y="40616"/>
                  </a:lnTo>
                  <a:lnTo>
                    <a:pt x="456692" y="214236"/>
                  </a:lnTo>
                  <a:lnTo>
                    <a:pt x="461899" y="202628"/>
                  </a:lnTo>
                  <a:lnTo>
                    <a:pt x="72180" y="28994"/>
                  </a:lnTo>
                  <a:close/>
                </a:path>
                <a:path w="462280" h="214629">
                  <a:moveTo>
                    <a:pt x="85089" y="0"/>
                  </a:moveTo>
                  <a:lnTo>
                    <a:pt x="0" y="3784"/>
                  </a:lnTo>
                  <a:lnTo>
                    <a:pt x="54101" y="69596"/>
                  </a:lnTo>
                  <a:lnTo>
                    <a:pt x="67005" y="40616"/>
                  </a:lnTo>
                  <a:lnTo>
                    <a:pt x="55372" y="35432"/>
                  </a:lnTo>
                  <a:lnTo>
                    <a:pt x="60579" y="23825"/>
                  </a:lnTo>
                  <a:lnTo>
                    <a:pt x="74481" y="23825"/>
                  </a:lnTo>
                  <a:lnTo>
                    <a:pt x="85089" y="0"/>
                  </a:lnTo>
                  <a:close/>
                </a:path>
                <a:path w="462280" h="214629">
                  <a:moveTo>
                    <a:pt x="60579" y="23825"/>
                  </a:moveTo>
                  <a:lnTo>
                    <a:pt x="55372" y="35432"/>
                  </a:lnTo>
                  <a:lnTo>
                    <a:pt x="67005" y="40616"/>
                  </a:lnTo>
                  <a:lnTo>
                    <a:pt x="72180" y="28994"/>
                  </a:lnTo>
                  <a:lnTo>
                    <a:pt x="60579" y="23825"/>
                  </a:lnTo>
                  <a:close/>
                </a:path>
                <a:path w="462280" h="214629">
                  <a:moveTo>
                    <a:pt x="74481" y="23825"/>
                  </a:moveTo>
                  <a:lnTo>
                    <a:pt x="60579" y="23825"/>
                  </a:lnTo>
                  <a:lnTo>
                    <a:pt x="72180" y="28994"/>
                  </a:lnTo>
                  <a:lnTo>
                    <a:pt x="74481" y="23825"/>
                  </a:lnTo>
                  <a:close/>
                </a:path>
              </a:pathLst>
            </a:custGeom>
            <a:solidFill>
              <a:srgbClr val="5B9BD4"/>
            </a:solidFill>
          </p:spPr>
          <p:txBody>
            <a:bodyPr wrap="square" lIns="0" tIns="0" rIns="0" bIns="0" rtlCol="0"/>
            <a:lstStyle/>
            <a:p>
              <a:pPr defTabSz="1219170"/>
              <a:endParaRPr kern="0">
                <a:solidFill>
                  <a:prstClr val="black"/>
                </a:solidFill>
              </a:endParaRPr>
            </a:p>
          </p:txBody>
        </p:sp>
        <p:sp>
          <p:nvSpPr>
            <p:cNvPr id="18" name="object 14">
              <a:extLst>
                <a:ext uri="{FF2B5EF4-FFF2-40B4-BE49-F238E27FC236}">
                  <a16:creationId xmlns:a16="http://schemas.microsoft.com/office/drawing/2014/main" id="{5E551D64-00AF-9F48-BD7E-5AA55E42F440}"/>
                </a:ext>
              </a:extLst>
            </p:cNvPr>
            <p:cNvSpPr/>
            <p:nvPr/>
          </p:nvSpPr>
          <p:spPr>
            <a:xfrm>
              <a:off x="2900680" y="5794247"/>
              <a:ext cx="106680" cy="184264"/>
            </a:xfrm>
            <a:prstGeom prst="rect">
              <a:avLst/>
            </a:prstGeom>
            <a:blipFill>
              <a:blip r:embed="rId4" cstate="print"/>
              <a:stretch>
                <a:fillRect/>
              </a:stretch>
            </a:blipFill>
          </p:spPr>
          <p:txBody>
            <a:bodyPr wrap="square" lIns="0" tIns="0" rIns="0" bIns="0" rtlCol="0"/>
            <a:lstStyle/>
            <a:p>
              <a:pPr defTabSz="1219170"/>
              <a:endParaRPr kern="0">
                <a:solidFill>
                  <a:prstClr val="black"/>
                </a:solidFill>
              </a:endParaRPr>
            </a:p>
          </p:txBody>
        </p:sp>
      </p:gr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983532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5" name="TextBox 4">
            <a:extLst>
              <a:ext uri="{FF2B5EF4-FFF2-40B4-BE49-F238E27FC236}">
                <a16:creationId xmlns:a16="http://schemas.microsoft.com/office/drawing/2014/main" id="{244C0089-8972-2A4F-B700-1CFBBCB947C3}"/>
              </a:ext>
            </a:extLst>
          </p:cNvPr>
          <p:cNvSpPr txBox="1"/>
          <p:nvPr/>
        </p:nvSpPr>
        <p:spPr>
          <a:xfrm>
            <a:off x="5735487" y="4837312"/>
            <a:ext cx="6369803" cy="1323439"/>
          </a:xfrm>
          <a:prstGeom prst="rect">
            <a:avLst/>
          </a:prstGeom>
          <a:noFill/>
        </p:spPr>
        <p:txBody>
          <a:bodyPr wrap="square" rtlCol="0">
            <a:spAutoFit/>
          </a:bodyPr>
          <a:lstStyle/>
          <a:p>
            <a:r>
              <a:rPr lang="en-US" sz="2000" kern="0" spc="31" baseline="0" dirty="0">
                <a:solidFill>
                  <a:prstClr val="black"/>
                </a:solidFill>
                <a:latin typeface="Arial"/>
                <a:cs typeface="Arial"/>
              </a:rPr>
              <a:t>(*) </a:t>
            </a:r>
            <a:r>
              <a:rPr lang="en-US" sz="2000" kern="0" spc="-169" baseline="0" dirty="0">
                <a:solidFill>
                  <a:prstClr val="black"/>
                </a:solidFill>
                <a:latin typeface="Arial"/>
                <a:cs typeface="Arial"/>
              </a:rPr>
              <a:t>= </a:t>
            </a:r>
            <a:r>
              <a:rPr lang="en-US" sz="2000" kern="0" spc="-185" baseline="0" dirty="0">
                <a:solidFill>
                  <a:prstClr val="black"/>
                </a:solidFill>
                <a:latin typeface="Arial"/>
                <a:cs typeface="Arial"/>
              </a:rPr>
              <a:t>?A </a:t>
            </a:r>
            <a:r>
              <a:rPr lang="en-US" sz="2000" kern="0" spc="-95" baseline="0" dirty="0">
                <a:solidFill>
                  <a:prstClr val="black"/>
                </a:solidFill>
                <a:latin typeface="Arial"/>
                <a:cs typeface="Arial"/>
              </a:rPr>
              <a:t>and </a:t>
            </a:r>
            <a:r>
              <a:rPr lang="en-US" sz="2000" kern="0" spc="-225" baseline="0" dirty="0">
                <a:solidFill>
                  <a:prstClr val="black"/>
                </a:solidFill>
                <a:latin typeface="Arial"/>
                <a:cs typeface="Arial"/>
              </a:rPr>
              <a:t>?B </a:t>
            </a:r>
            <a:r>
              <a:rPr lang="en-US" sz="2000" kern="0" spc="-91" baseline="0" dirty="0">
                <a:solidFill>
                  <a:prstClr val="black"/>
                </a:solidFill>
                <a:latin typeface="Arial"/>
                <a:cs typeface="Arial"/>
              </a:rPr>
              <a:t>are </a:t>
            </a:r>
            <a:r>
              <a:rPr lang="en-US" sz="2000" kern="0" spc="-60" baseline="0" dirty="0">
                <a:solidFill>
                  <a:prstClr val="black"/>
                </a:solidFill>
                <a:latin typeface="Arial"/>
                <a:cs typeface="Arial"/>
              </a:rPr>
              <a:t>on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71" baseline="0" dirty="0">
                <a:solidFill>
                  <a:prstClr val="black"/>
                </a:solidFill>
                <a:latin typeface="Arial"/>
                <a:cs typeface="Arial"/>
              </a:rPr>
              <a:t>level </a:t>
            </a:r>
            <a:r>
              <a:rPr lang="en-US" sz="2000" kern="0" spc="-5" baseline="0" dirty="0">
                <a:solidFill>
                  <a:prstClr val="black"/>
                </a:solidFill>
                <a:latin typeface="Arial"/>
                <a:cs typeface="Arial"/>
              </a:rPr>
              <a:t>of  </a:t>
            </a:r>
            <a:r>
              <a:rPr lang="en-US" sz="2000" kern="0" spc="-75" baseline="0" dirty="0">
                <a:solidFill>
                  <a:prstClr val="black"/>
                </a:solidFill>
                <a:latin typeface="Arial"/>
                <a:cs typeface="Arial"/>
              </a:rPr>
              <a:t>preference, </a:t>
            </a:r>
            <a:r>
              <a:rPr lang="en-US" sz="2000" kern="0" spc="-131" baseline="0" dirty="0">
                <a:solidFill>
                  <a:prstClr val="black"/>
                </a:solidFill>
                <a:latin typeface="Arial"/>
                <a:cs typeface="Arial"/>
              </a:rPr>
              <a:t>because </a:t>
            </a:r>
            <a:r>
              <a:rPr lang="en-US" sz="2000" kern="0" spc="-215" baseline="0" dirty="0">
                <a:solidFill>
                  <a:prstClr val="black"/>
                </a:solidFill>
                <a:latin typeface="Arial"/>
                <a:cs typeface="Arial"/>
              </a:rPr>
              <a:t>ISP1 </a:t>
            </a:r>
            <a:r>
              <a:rPr lang="en-US" sz="2000" kern="0" spc="-40" baseline="0" dirty="0">
                <a:solidFill>
                  <a:prstClr val="black"/>
                </a:solidFill>
                <a:latin typeface="Arial"/>
                <a:cs typeface="Arial"/>
              </a:rPr>
              <a:t>might </a:t>
            </a:r>
            <a:r>
              <a:rPr lang="en-US" sz="2000" kern="0" spc="-5" baseline="0" dirty="0">
                <a:solidFill>
                  <a:prstClr val="black"/>
                </a:solidFill>
                <a:latin typeface="Arial"/>
                <a:cs typeface="Arial"/>
              </a:rPr>
              <a:t>not </a:t>
            </a:r>
            <a:r>
              <a:rPr lang="en-US" sz="2000" kern="0" spc="-60" baseline="0" dirty="0">
                <a:solidFill>
                  <a:prstClr val="black"/>
                </a:solidFill>
                <a:latin typeface="Arial"/>
                <a:cs typeface="Arial"/>
              </a:rPr>
              <a:t>know</a:t>
            </a:r>
            <a:r>
              <a:rPr lang="en-US" sz="2000" kern="0" spc="-220" baseline="0" dirty="0">
                <a:solidFill>
                  <a:prstClr val="black"/>
                </a:solidFill>
                <a:latin typeface="Arial"/>
                <a:cs typeface="Arial"/>
              </a:rPr>
              <a:t> </a:t>
            </a:r>
            <a:r>
              <a:rPr lang="en-US" sz="2000" kern="0" spc="-5" baseline="0" dirty="0">
                <a:solidFill>
                  <a:prstClr val="black"/>
                </a:solidFill>
                <a:latin typeface="Arial"/>
                <a:cs typeface="Arial"/>
              </a:rPr>
              <a:t>that </a:t>
            </a:r>
            <a:r>
              <a:rPr lang="en-US" sz="2000" kern="0" spc="-45" baseline="0" dirty="0">
                <a:solidFill>
                  <a:prstClr val="black"/>
                </a:solidFill>
                <a:latin typeface="Arial"/>
                <a:cs typeface="Arial"/>
              </a:rPr>
              <a:t>they </a:t>
            </a:r>
            <a:r>
              <a:rPr lang="en-US" sz="2000" kern="0" spc="-91" baseline="0" dirty="0">
                <a:solidFill>
                  <a:prstClr val="black"/>
                </a:solidFill>
                <a:latin typeface="Arial"/>
                <a:cs typeface="Arial"/>
              </a:rPr>
              <a:t>are </a:t>
            </a:r>
            <a:r>
              <a:rPr lang="en-US" sz="2000" kern="0" spc="-35" baseline="0" dirty="0">
                <a:solidFill>
                  <a:prstClr val="black"/>
                </a:solidFill>
                <a:latin typeface="Arial"/>
                <a:cs typeface="Arial"/>
              </a:rPr>
              <a:t>wireline </a:t>
            </a:r>
            <a:r>
              <a:rPr lang="en-US" sz="2000" kern="0" spc="-131" baseline="0" dirty="0">
                <a:solidFill>
                  <a:prstClr val="black"/>
                </a:solidFill>
                <a:latin typeface="Arial"/>
                <a:cs typeface="Arial"/>
              </a:rPr>
              <a:t>vs. </a:t>
            </a:r>
            <a:r>
              <a:rPr lang="en-US" sz="2000" kern="0" spc="-85" baseline="0" dirty="0">
                <a:solidFill>
                  <a:prstClr val="black"/>
                </a:solidFill>
                <a:latin typeface="Arial"/>
                <a:cs typeface="Arial"/>
              </a:rPr>
              <a:t>wireless, </a:t>
            </a:r>
            <a:r>
              <a:rPr lang="en-US" sz="2000" kern="0" spc="-55" baseline="0" dirty="0">
                <a:solidFill>
                  <a:prstClr val="black"/>
                </a:solidFill>
                <a:latin typeface="Arial"/>
                <a:cs typeface="Arial"/>
              </a:rPr>
              <a:t>doesn’t </a:t>
            </a:r>
            <a:r>
              <a:rPr lang="en-US" sz="2000" kern="0" spc="-111" baseline="0" dirty="0">
                <a:solidFill>
                  <a:prstClr val="black"/>
                </a:solidFill>
                <a:latin typeface="Arial"/>
                <a:cs typeface="Arial"/>
              </a:rPr>
              <a:t>care  </a:t>
            </a:r>
            <a:r>
              <a:rPr lang="en-US" sz="2000" kern="0" spc="-60" baseline="0" dirty="0">
                <a:solidFill>
                  <a:prstClr val="black"/>
                </a:solidFill>
                <a:latin typeface="Arial"/>
                <a:cs typeface="Arial"/>
              </a:rPr>
              <a:t>(monetary </a:t>
            </a:r>
            <a:r>
              <a:rPr lang="en-US" sz="2000" kern="0" spc="-91" baseline="0" dirty="0">
                <a:solidFill>
                  <a:prstClr val="black"/>
                </a:solidFill>
                <a:latin typeface="Arial"/>
                <a:cs typeface="Arial"/>
              </a:rPr>
              <a:t>cost </a:t>
            </a:r>
            <a:r>
              <a:rPr lang="en-US" sz="2000" kern="0" spc="-105" baseline="0" dirty="0">
                <a:solidFill>
                  <a:prstClr val="black"/>
                </a:solidFill>
                <a:latin typeface="Arial"/>
                <a:cs typeface="Arial"/>
              </a:rPr>
              <a:t>is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5" baseline="0" dirty="0">
                <a:solidFill>
                  <a:prstClr val="black"/>
                </a:solidFill>
                <a:latin typeface="Arial"/>
                <a:cs typeface="Arial"/>
              </a:rPr>
              <a:t>for </a:t>
            </a:r>
            <a:r>
              <a:rPr lang="en-US" sz="2000" kern="0" spc="-165" baseline="0" dirty="0">
                <a:solidFill>
                  <a:prstClr val="black"/>
                </a:solidFill>
                <a:latin typeface="Arial"/>
                <a:cs typeface="Arial"/>
              </a:rPr>
              <a:t>ISP1), </a:t>
            </a:r>
            <a:r>
              <a:rPr lang="en-US" sz="2000" kern="0" spc="-20" baseline="0" dirty="0">
                <a:solidFill>
                  <a:prstClr val="black"/>
                </a:solidFill>
                <a:latin typeface="Arial"/>
                <a:cs typeface="Arial"/>
              </a:rPr>
              <a:t>and/or </a:t>
            </a:r>
            <a:r>
              <a:rPr lang="en-US" sz="2000" kern="0" spc="-15" baseline="0" dirty="0">
                <a:solidFill>
                  <a:prstClr val="black"/>
                </a:solidFill>
                <a:latin typeface="Arial"/>
                <a:cs typeface="Arial"/>
              </a:rPr>
              <a:t>wouldn’t</a:t>
            </a:r>
            <a:r>
              <a:rPr lang="en-US" sz="2000" kern="0" spc="-125" baseline="0" dirty="0">
                <a:solidFill>
                  <a:prstClr val="black"/>
                </a:solidFill>
                <a:latin typeface="Arial"/>
                <a:cs typeface="Arial"/>
              </a:rPr>
              <a:t> </a:t>
            </a:r>
            <a:r>
              <a:rPr lang="en-US" sz="2000" kern="0" spc="-85" baseline="0" dirty="0">
                <a:solidFill>
                  <a:prstClr val="black"/>
                </a:solidFill>
                <a:latin typeface="Arial"/>
                <a:cs typeface="Arial"/>
              </a:rPr>
              <a:t>dare</a:t>
            </a:r>
            <a:r>
              <a:rPr lang="en-US" sz="2000" kern="0" spc="-105" baseline="0" dirty="0">
                <a:solidFill>
                  <a:prstClr val="black"/>
                </a:solidFill>
                <a:latin typeface="Arial"/>
                <a:cs typeface="Arial"/>
              </a:rPr>
              <a:t> </a:t>
            </a:r>
            <a:r>
              <a:rPr lang="en-US" sz="2000" kern="0" spc="15" baseline="0" dirty="0">
                <a:solidFill>
                  <a:prstClr val="black"/>
                </a:solidFill>
                <a:latin typeface="Arial"/>
                <a:cs typeface="Arial"/>
              </a:rPr>
              <a:t>to</a:t>
            </a:r>
            <a:r>
              <a:rPr lang="en-US" sz="2000" kern="0" spc="-115" baseline="0" dirty="0">
                <a:solidFill>
                  <a:prstClr val="black"/>
                </a:solidFill>
                <a:latin typeface="Arial"/>
                <a:cs typeface="Arial"/>
              </a:rPr>
              <a:t> </a:t>
            </a:r>
            <a:r>
              <a:rPr lang="en-US" sz="2000" kern="0" spc="-5" baseline="0" dirty="0">
                <a:solidFill>
                  <a:prstClr val="black"/>
                </a:solidFill>
                <a:latin typeface="Arial"/>
                <a:cs typeface="Arial"/>
              </a:rPr>
              <a:t>tell</a:t>
            </a:r>
            <a:r>
              <a:rPr lang="en-US" sz="2000" kern="0" spc="-85" baseline="0" dirty="0">
                <a:solidFill>
                  <a:prstClr val="black"/>
                </a:solidFill>
                <a:latin typeface="Arial"/>
                <a:cs typeface="Arial"/>
              </a:rPr>
              <a:t> </a:t>
            </a:r>
            <a:r>
              <a:rPr lang="en-US" sz="2000" kern="0" spc="-111" baseline="0" dirty="0">
                <a:solidFill>
                  <a:prstClr val="black"/>
                </a:solidFill>
                <a:latin typeface="Arial"/>
                <a:cs typeface="Arial"/>
              </a:rPr>
              <a:t>even</a:t>
            </a:r>
            <a:r>
              <a:rPr lang="en-US" sz="2000" kern="0" spc="-105" baseline="0" dirty="0">
                <a:solidFill>
                  <a:prstClr val="black"/>
                </a:solidFill>
                <a:latin typeface="Arial"/>
                <a:cs typeface="Arial"/>
              </a:rPr>
              <a:t> </a:t>
            </a:r>
            <a:r>
              <a:rPr lang="en-US" sz="2000" kern="0" spc="35" baseline="0" dirty="0">
                <a:solidFill>
                  <a:prstClr val="black"/>
                </a:solidFill>
                <a:latin typeface="Arial"/>
                <a:cs typeface="Arial"/>
              </a:rPr>
              <a:t>if</a:t>
            </a:r>
            <a:r>
              <a:rPr lang="en-US" sz="2000" kern="0" spc="-105" baseline="0" dirty="0">
                <a:solidFill>
                  <a:prstClr val="black"/>
                </a:solidFill>
                <a:latin typeface="Arial"/>
                <a:cs typeface="Arial"/>
              </a:rPr>
              <a:t> </a:t>
            </a:r>
            <a:r>
              <a:rPr lang="en-US" sz="2000" kern="0" spc="-45" baseline="0" dirty="0">
                <a:solidFill>
                  <a:prstClr val="black"/>
                </a:solidFill>
                <a:latin typeface="Arial"/>
                <a:cs typeface="Arial"/>
              </a:rPr>
              <a:t>they</a:t>
            </a:r>
            <a:r>
              <a:rPr lang="en-US" sz="2000" kern="0" spc="-111" baseline="0" dirty="0">
                <a:solidFill>
                  <a:prstClr val="black"/>
                </a:solidFill>
                <a:latin typeface="Arial"/>
                <a:cs typeface="Arial"/>
              </a:rPr>
              <a:t> </a:t>
            </a:r>
            <a:r>
              <a:rPr lang="en-US" sz="2000" kern="0" spc="-75" baseline="0" dirty="0">
                <a:solidFill>
                  <a:prstClr val="black"/>
                </a:solidFill>
                <a:latin typeface="Arial"/>
                <a:cs typeface="Arial"/>
              </a:rPr>
              <a:t>knew.</a:t>
            </a:r>
            <a:endParaRPr lang="en-US" sz="2000" kern="0" baseline="0" dirty="0">
              <a:solidFill>
                <a:prstClr val="black"/>
              </a:solidFill>
              <a:latin typeface="Arial"/>
              <a:cs typeface="Arial"/>
            </a:endParaRPr>
          </a:p>
        </p:txBody>
      </p:sp>
      <p:sp>
        <p:nvSpPr>
          <p:cNvPr id="7" name="TextBox 6">
            <a:extLst>
              <a:ext uri="{FF2B5EF4-FFF2-40B4-BE49-F238E27FC236}">
                <a16:creationId xmlns:a16="http://schemas.microsoft.com/office/drawing/2014/main" id="{0E247B35-9AEA-134B-AF74-47F7FB7244F9}"/>
              </a:ext>
            </a:extLst>
          </p:cNvPr>
          <p:cNvSpPr txBox="1"/>
          <p:nvPr/>
        </p:nvSpPr>
        <p:spPr>
          <a:xfrm>
            <a:off x="635430" y="4167557"/>
            <a:ext cx="6726521" cy="461665"/>
          </a:xfrm>
          <a:prstGeom prst="rect">
            <a:avLst/>
          </a:prstGeom>
          <a:noFill/>
        </p:spPr>
        <p:txBody>
          <a:bodyPr wrap="none" rtlCol="0">
            <a:spAutoFit/>
          </a:bodyPr>
          <a:lstStyle/>
          <a:p>
            <a:r>
              <a:rPr lang="en-US" baseline="0" dirty="0"/>
              <a:t>Which distance/ranking should Node X receive?</a:t>
            </a:r>
          </a:p>
        </p:txBody>
      </p:sp>
    </p:spTree>
    <p:extLst>
      <p:ext uri="{BB962C8B-B14F-4D97-AF65-F5344CB8AC3E}">
        <p14:creationId xmlns:p14="http://schemas.microsoft.com/office/powerpoint/2010/main" val="21117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CEA8-1F40-AB41-889E-3DBB14FC1D46}"/>
              </a:ext>
            </a:extLst>
          </p:cNvPr>
          <p:cNvSpPr>
            <a:spLocks noGrp="1"/>
          </p:cNvSpPr>
          <p:nvPr>
            <p:ph type="title"/>
          </p:nvPr>
        </p:nvSpPr>
        <p:spPr/>
        <p:txBody>
          <a:bodyPr/>
          <a:lstStyle/>
          <a:p>
            <a:r>
              <a:rPr lang="en-US" dirty="0"/>
              <a:t>Problem (Relevance)</a:t>
            </a:r>
          </a:p>
        </p:txBody>
      </p:sp>
      <p:sp>
        <p:nvSpPr>
          <p:cNvPr id="3" name="Content Placeholder 2">
            <a:extLst>
              <a:ext uri="{FF2B5EF4-FFF2-40B4-BE49-F238E27FC236}">
                <a16:creationId xmlns:a16="http://schemas.microsoft.com/office/drawing/2014/main" id="{8DA6C592-B783-384B-87D6-4C6A1F33CF39}"/>
              </a:ext>
            </a:extLst>
          </p:cNvPr>
          <p:cNvSpPr>
            <a:spLocks noGrp="1"/>
          </p:cNvSpPr>
          <p:nvPr>
            <p:ph idx="1"/>
          </p:nvPr>
        </p:nvSpPr>
        <p:spPr>
          <a:xfrm>
            <a:off x="616527" y="1233488"/>
            <a:ext cx="10515600" cy="4850749"/>
          </a:xfrm>
        </p:spPr>
        <p:txBody>
          <a:bodyPr>
            <a:normAutofit/>
          </a:bodyPr>
          <a:lstStyle/>
          <a:p>
            <a:r>
              <a:rPr lang="en-US" sz="2400" dirty="0"/>
              <a:t>RFC 7971: "The ALTO protocol is designed for use cases where the ALTO server and client can be located in different organizations or trust domains. ALTO is inherently designed for use in multi-domain environments.  Most importantly,  ALTO is designed to enable deployments in which the ALTO server and the ALTO client are not located within the same administrative domain. ”</a:t>
            </a:r>
          </a:p>
          <a:p>
            <a:endParaRPr lang="en-US" sz="2400" dirty="0"/>
          </a:p>
          <a:p>
            <a:r>
              <a:rPr lang="en-US" sz="2400" dirty="0"/>
              <a:t>However, existing core ALTO services including Endpoint Cost Service (ECS) and Cost Map Service query a </a:t>
            </a:r>
            <a:r>
              <a:rPr lang="en-US" sz="2400" dirty="0">
                <a:solidFill>
                  <a:srgbClr val="C00000"/>
                </a:solidFill>
              </a:rPr>
              <a:t>single</a:t>
            </a:r>
            <a:r>
              <a:rPr lang="en-US" sz="2400" dirty="0"/>
              <a:t> ALTO server for the ALTO properties (e.g., routing cost, latency, …) of the </a:t>
            </a:r>
            <a:r>
              <a:rPr lang="en-US" sz="2400" dirty="0">
                <a:solidFill>
                  <a:srgbClr val="C00000"/>
                </a:solidFill>
              </a:rPr>
              <a:t>whole network path</a:t>
            </a:r>
            <a:r>
              <a:rPr lang="en-US" sz="2400" dirty="0"/>
              <a:t>, but the path may span </a:t>
            </a:r>
            <a:r>
              <a:rPr lang="en-US" sz="2400" dirty="0">
                <a:solidFill>
                  <a:srgbClr val="C00000"/>
                </a:solidFill>
              </a:rPr>
              <a:t>multiple networks </a:t>
            </a:r>
            <a:r>
              <a:rPr lang="en-US" sz="2400" dirty="0"/>
              <a:t>served by </a:t>
            </a:r>
            <a:r>
              <a:rPr lang="en-US" sz="2400" dirty="0">
                <a:solidFill>
                  <a:srgbClr val="C00000"/>
                </a:solidFill>
              </a:rPr>
              <a:t>multiple ALTO servers</a:t>
            </a:r>
            <a:r>
              <a:rPr lang="en-US" sz="2400" dirty="0"/>
              <a:t>.</a:t>
            </a:r>
          </a:p>
        </p:txBody>
      </p:sp>
    </p:spTree>
    <p:extLst>
      <p:ext uri="{BB962C8B-B14F-4D97-AF65-F5344CB8AC3E}">
        <p14:creationId xmlns:p14="http://schemas.microsoft.com/office/powerpoint/2010/main" val="5096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42C9-56A4-6744-9DF8-EE6CC82BCB61}"/>
              </a:ext>
            </a:extLst>
          </p:cNvPr>
          <p:cNvSpPr>
            <a:spLocks noGrp="1"/>
          </p:cNvSpPr>
          <p:nvPr>
            <p:ph type="title"/>
          </p:nvPr>
        </p:nvSpPr>
        <p:spPr/>
        <p:txBody>
          <a:bodyPr/>
          <a:lstStyle/>
          <a:p>
            <a:r>
              <a:rPr lang="en-US" sz="3200" dirty="0"/>
              <a:t>Use Case Driven by Deployment: Multi-Domain Path-&gt;Link Usage </a:t>
            </a:r>
            <a:br>
              <a:rPr lang="en-US" sz="3200" dirty="0"/>
            </a:br>
            <a:r>
              <a:rPr lang="en-US" sz="3200" dirty="0"/>
              <a:t>(Example: CERN FTS Scheduling Integration)</a:t>
            </a:r>
          </a:p>
        </p:txBody>
      </p:sp>
      <p:sp>
        <p:nvSpPr>
          <p:cNvPr id="3" name="Content Placeholder 2">
            <a:extLst>
              <a:ext uri="{FF2B5EF4-FFF2-40B4-BE49-F238E27FC236}">
                <a16:creationId xmlns:a16="http://schemas.microsoft.com/office/drawing/2014/main" id="{36A49375-3BF9-564F-8959-4DEB434C7D4E}"/>
              </a:ext>
            </a:extLst>
          </p:cNvPr>
          <p:cNvSpPr>
            <a:spLocks noGrp="1"/>
          </p:cNvSpPr>
          <p:nvPr>
            <p:ph idx="1"/>
          </p:nvPr>
        </p:nvSpPr>
        <p:spPr/>
        <p:txBody>
          <a:bodyPr/>
          <a:lstStyle/>
          <a:p>
            <a:r>
              <a:rPr lang="en-US" dirty="0"/>
              <a:t>Given </a:t>
            </a:r>
            <a:r>
              <a:rPr lang="en-US" dirty="0" err="1"/>
              <a:t>src</a:t>
            </a:r>
            <a:r>
              <a:rPr lang="en-US" dirty="0"/>
              <a:t>/</a:t>
            </a:r>
            <a:r>
              <a:rPr lang="en-US" dirty="0" err="1"/>
              <a:t>dst</a:t>
            </a:r>
            <a:r>
              <a:rPr lang="en-US" dirty="0"/>
              <a:t>, identify if the path traverses resource-control links </a:t>
            </a:r>
          </a:p>
        </p:txBody>
      </p:sp>
      <p:sp>
        <p:nvSpPr>
          <p:cNvPr id="4" name="Oval 3">
            <a:extLst>
              <a:ext uri="{FF2B5EF4-FFF2-40B4-BE49-F238E27FC236}">
                <a16:creationId xmlns:a16="http://schemas.microsoft.com/office/drawing/2014/main" id="{2A5E3D48-AE5E-854D-AF43-44A2922DC492}"/>
              </a:ext>
            </a:extLst>
          </p:cNvPr>
          <p:cNvSpPr/>
          <p:nvPr/>
        </p:nvSpPr>
        <p:spPr>
          <a:xfrm>
            <a:off x="1694216" y="2449898"/>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1 </a:t>
            </a:r>
          </a:p>
        </p:txBody>
      </p:sp>
      <p:sp>
        <p:nvSpPr>
          <p:cNvPr id="5" name="Oval 4">
            <a:extLst>
              <a:ext uri="{FF2B5EF4-FFF2-40B4-BE49-F238E27FC236}">
                <a16:creationId xmlns:a16="http://schemas.microsoft.com/office/drawing/2014/main" id="{F30C72CF-FBE6-9344-A260-B0610399BCD3}"/>
              </a:ext>
            </a:extLst>
          </p:cNvPr>
          <p:cNvSpPr/>
          <p:nvPr/>
        </p:nvSpPr>
        <p:spPr>
          <a:xfrm>
            <a:off x="4322622" y="2529890"/>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6516BC85-BA70-2049-B0DC-A08436DC7793}"/>
              </a:ext>
            </a:extLst>
          </p:cNvPr>
          <p:cNvSpPr/>
          <p:nvPr/>
        </p:nvSpPr>
        <p:spPr>
          <a:xfrm>
            <a:off x="6951027"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3</a:t>
            </a:r>
          </a:p>
        </p:txBody>
      </p:sp>
      <p:sp>
        <p:nvSpPr>
          <p:cNvPr id="7" name="Rectangle 6">
            <a:extLst>
              <a:ext uri="{FF2B5EF4-FFF2-40B4-BE49-F238E27FC236}">
                <a16:creationId xmlns:a16="http://schemas.microsoft.com/office/drawing/2014/main" id="{926E7B35-046A-AE45-8BAA-2AFE499AFF11}"/>
              </a:ext>
            </a:extLst>
          </p:cNvPr>
          <p:cNvSpPr/>
          <p:nvPr/>
        </p:nvSpPr>
        <p:spPr>
          <a:xfrm>
            <a:off x="1235037" y="2139540"/>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 name="Rectangle 7">
            <a:extLst>
              <a:ext uri="{FF2B5EF4-FFF2-40B4-BE49-F238E27FC236}">
                <a16:creationId xmlns:a16="http://schemas.microsoft.com/office/drawing/2014/main" id="{08DC0BE2-C147-6D47-AE39-C611DA9729E2}"/>
              </a:ext>
            </a:extLst>
          </p:cNvPr>
          <p:cNvSpPr/>
          <p:nvPr/>
        </p:nvSpPr>
        <p:spPr>
          <a:xfrm>
            <a:off x="9940969" y="2139540"/>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Freeform 8">
            <a:extLst>
              <a:ext uri="{FF2B5EF4-FFF2-40B4-BE49-F238E27FC236}">
                <a16:creationId xmlns:a16="http://schemas.microsoft.com/office/drawing/2014/main" id="{299EEBE3-D732-2F45-920A-45A362361DEF}"/>
              </a:ext>
            </a:extLst>
          </p:cNvPr>
          <p:cNvSpPr/>
          <p:nvPr/>
        </p:nvSpPr>
        <p:spPr>
          <a:xfrm>
            <a:off x="1535878" y="2408714"/>
            <a:ext cx="8391897" cy="965919"/>
          </a:xfrm>
          <a:custGeom>
            <a:avLst/>
            <a:gdLst>
              <a:gd name="connsiteX0" fmla="*/ 0 w 6293923"/>
              <a:gd name="connsiteY0" fmla="*/ 0 h 724439"/>
              <a:gd name="connsiteX1" fmla="*/ 546265 w 6293923"/>
              <a:gd name="connsiteY1" fmla="*/ 415637 h 724439"/>
              <a:gd name="connsiteX2" fmla="*/ 1816925 w 6293923"/>
              <a:gd name="connsiteY2" fmla="*/ 463138 h 724439"/>
              <a:gd name="connsiteX3" fmla="*/ 3099460 w 6293923"/>
              <a:gd name="connsiteY3" fmla="*/ 332509 h 724439"/>
              <a:gd name="connsiteX4" fmla="*/ 4180115 w 6293923"/>
              <a:gd name="connsiteY4" fmla="*/ 724395 h 724439"/>
              <a:gd name="connsiteX5" fmla="*/ 5284520 w 6293923"/>
              <a:gd name="connsiteY5" fmla="*/ 356260 h 724439"/>
              <a:gd name="connsiteX6" fmla="*/ 6293923 w 6293923"/>
              <a:gd name="connsiteY6" fmla="*/ 59377 h 72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3923" h="724439">
                <a:moveTo>
                  <a:pt x="0" y="0"/>
                </a:moveTo>
                <a:cubicBezTo>
                  <a:pt x="121722" y="169223"/>
                  <a:pt x="243444" y="338447"/>
                  <a:pt x="546265" y="415637"/>
                </a:cubicBezTo>
                <a:cubicBezTo>
                  <a:pt x="849086" y="492827"/>
                  <a:pt x="1391393" y="476993"/>
                  <a:pt x="1816925" y="463138"/>
                </a:cubicBezTo>
                <a:cubicBezTo>
                  <a:pt x="2242457" y="449283"/>
                  <a:pt x="2705595" y="288966"/>
                  <a:pt x="3099460" y="332509"/>
                </a:cubicBezTo>
                <a:cubicBezTo>
                  <a:pt x="3493325" y="376052"/>
                  <a:pt x="3815938" y="720437"/>
                  <a:pt x="4180115" y="724395"/>
                </a:cubicBezTo>
                <a:cubicBezTo>
                  <a:pt x="4544292" y="728353"/>
                  <a:pt x="4932219" y="467096"/>
                  <a:pt x="5284520" y="356260"/>
                </a:cubicBezTo>
                <a:cubicBezTo>
                  <a:pt x="5636821" y="245424"/>
                  <a:pt x="5965372" y="152400"/>
                  <a:pt x="6293923" y="593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extBox 9">
            <a:extLst>
              <a:ext uri="{FF2B5EF4-FFF2-40B4-BE49-F238E27FC236}">
                <a16:creationId xmlns:a16="http://schemas.microsoft.com/office/drawing/2014/main" id="{195A0A04-E0CD-4249-B2E2-5B783AC47632}"/>
              </a:ext>
            </a:extLst>
          </p:cNvPr>
          <p:cNvSpPr txBox="1"/>
          <p:nvPr/>
        </p:nvSpPr>
        <p:spPr>
          <a:xfrm>
            <a:off x="1092532" y="1734240"/>
            <a:ext cx="1353256" cy="420628"/>
          </a:xfrm>
          <a:prstGeom prst="rect">
            <a:avLst/>
          </a:prstGeom>
          <a:noFill/>
        </p:spPr>
        <p:txBody>
          <a:bodyPr wrap="none" rtlCol="0">
            <a:spAutoFit/>
          </a:bodyPr>
          <a:lstStyle/>
          <a:p>
            <a:r>
              <a:rPr lang="en-US" sz="3200" dirty="0"/>
              <a:t>pipe[</a:t>
            </a:r>
            <a:r>
              <a:rPr lang="en-US" sz="3200" dirty="0" err="1"/>
              <a:t>i</a:t>
            </a:r>
            <a:r>
              <a:rPr lang="en-US" sz="3200" dirty="0"/>
              <a:t>].</a:t>
            </a:r>
            <a:r>
              <a:rPr lang="en-US" sz="3200" dirty="0" err="1"/>
              <a:t>src</a:t>
            </a:r>
            <a:endParaRPr lang="en-US" sz="3200" dirty="0"/>
          </a:p>
        </p:txBody>
      </p:sp>
      <p:sp>
        <p:nvSpPr>
          <p:cNvPr id="11" name="TextBox 10">
            <a:extLst>
              <a:ext uri="{FF2B5EF4-FFF2-40B4-BE49-F238E27FC236}">
                <a16:creationId xmlns:a16="http://schemas.microsoft.com/office/drawing/2014/main" id="{2A095A1D-3BB5-F648-93C8-4B2675D13018}"/>
              </a:ext>
            </a:extLst>
          </p:cNvPr>
          <p:cNvSpPr txBox="1"/>
          <p:nvPr/>
        </p:nvSpPr>
        <p:spPr>
          <a:xfrm>
            <a:off x="9816963" y="1700203"/>
            <a:ext cx="1353256" cy="420628"/>
          </a:xfrm>
          <a:prstGeom prst="rect">
            <a:avLst/>
          </a:prstGeom>
          <a:noFill/>
        </p:spPr>
        <p:txBody>
          <a:bodyPr wrap="none" rtlCol="0">
            <a:spAutoFit/>
          </a:bodyPr>
          <a:lstStyle/>
          <a:p>
            <a:r>
              <a:rPr lang="en-US" sz="3200" dirty="0"/>
              <a:t>pipe[</a:t>
            </a:r>
            <a:r>
              <a:rPr lang="en-US" sz="3200" dirty="0" err="1"/>
              <a:t>i</a:t>
            </a:r>
            <a:r>
              <a:rPr lang="en-US" sz="3200" dirty="0"/>
              <a:t>].</a:t>
            </a:r>
            <a:r>
              <a:rPr lang="en-US" sz="3200" dirty="0" err="1"/>
              <a:t>dst</a:t>
            </a:r>
            <a:endParaRPr lang="en-US" sz="3200" dirty="0"/>
          </a:p>
        </p:txBody>
      </p:sp>
      <p:cxnSp>
        <p:nvCxnSpPr>
          <p:cNvPr id="12" name="Straight Connector 11">
            <a:extLst>
              <a:ext uri="{FF2B5EF4-FFF2-40B4-BE49-F238E27FC236}">
                <a16:creationId xmlns:a16="http://schemas.microsoft.com/office/drawing/2014/main" id="{33D500F7-FF56-1044-B5D1-7597C6EB3134}"/>
              </a:ext>
            </a:extLst>
          </p:cNvPr>
          <p:cNvCxnSpPr/>
          <p:nvPr/>
        </p:nvCxnSpPr>
        <p:spPr>
          <a:xfrm>
            <a:off x="2660075" y="3026230"/>
            <a:ext cx="6175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9B3178-3045-1943-89D0-DA5EA14233E1}"/>
              </a:ext>
            </a:extLst>
          </p:cNvPr>
          <p:cNvCxnSpPr>
            <a:cxnSpLocks/>
          </p:cNvCxnSpPr>
          <p:nvPr/>
        </p:nvCxnSpPr>
        <p:spPr>
          <a:xfrm flipV="1">
            <a:off x="7106725" y="3209917"/>
            <a:ext cx="588489" cy="16471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D683CB-D7FD-A14D-81A2-98EECF5C64FB}"/>
              </a:ext>
            </a:extLst>
          </p:cNvPr>
          <p:cNvSpPr txBox="1"/>
          <p:nvPr/>
        </p:nvSpPr>
        <p:spPr>
          <a:xfrm>
            <a:off x="266488" y="4341615"/>
            <a:ext cx="8770542" cy="1938992"/>
          </a:xfrm>
          <a:prstGeom prst="rect">
            <a:avLst/>
          </a:prstGeom>
          <a:noFill/>
        </p:spPr>
        <p:txBody>
          <a:bodyPr wrap="square" rtlCol="0">
            <a:spAutoFit/>
          </a:bodyPr>
          <a:lstStyle/>
          <a:p>
            <a:r>
              <a:rPr lang="en-US" baseline="0" dirty="0"/>
              <a:t>The goal is to control the amount of traffic on Link 1.1 and Link 3.1</a:t>
            </a:r>
          </a:p>
          <a:p>
            <a:r>
              <a:rPr lang="en-US" baseline="0" dirty="0"/>
              <a:t>For proper accounting, need to know if pipe[</a:t>
            </a:r>
            <a:r>
              <a:rPr lang="en-US" baseline="0" dirty="0" err="1"/>
              <a:t>i</a:t>
            </a:r>
            <a:r>
              <a:rPr lang="en-US" baseline="0" dirty="0"/>
              <a:t>].</a:t>
            </a:r>
            <a:r>
              <a:rPr lang="en-US" baseline="0" dirty="0" err="1"/>
              <a:t>src</a:t>
            </a:r>
            <a:r>
              <a:rPr lang="en-US" baseline="0" dirty="0"/>
              <a:t>-&gt;pipe[2].</a:t>
            </a:r>
            <a:r>
              <a:rPr lang="en-US" baseline="0" dirty="0" err="1"/>
              <a:t>dst</a:t>
            </a:r>
            <a:r>
              <a:rPr lang="en-US" baseline="0" dirty="0"/>
              <a:t> </a:t>
            </a:r>
            <a:br>
              <a:rPr lang="en-US" baseline="0" dirty="0"/>
            </a:br>
            <a:r>
              <a:rPr lang="en-US" baseline="0" dirty="0"/>
              <a:t>uses which link(s)</a:t>
            </a:r>
          </a:p>
          <a:p>
            <a:r>
              <a:rPr lang="en-US" baseline="0" dirty="0"/>
              <a:t>More detail see CERN ALTO/FTS integration.</a:t>
            </a:r>
          </a:p>
        </p:txBody>
      </p:sp>
      <p:sp>
        <p:nvSpPr>
          <p:cNvPr id="15" name="TextBox 14">
            <a:extLst>
              <a:ext uri="{FF2B5EF4-FFF2-40B4-BE49-F238E27FC236}">
                <a16:creationId xmlns:a16="http://schemas.microsoft.com/office/drawing/2014/main" id="{5F22D533-ACD7-A54B-B1A4-4D1C9CF2A946}"/>
              </a:ext>
            </a:extLst>
          </p:cNvPr>
          <p:cNvSpPr txBox="1"/>
          <p:nvPr/>
        </p:nvSpPr>
        <p:spPr>
          <a:xfrm>
            <a:off x="2509431" y="2608559"/>
            <a:ext cx="992579" cy="369332"/>
          </a:xfrm>
          <a:prstGeom prst="rect">
            <a:avLst/>
          </a:prstGeom>
          <a:noFill/>
        </p:spPr>
        <p:txBody>
          <a:bodyPr wrap="none" rtlCol="0">
            <a:spAutoFit/>
          </a:bodyPr>
          <a:lstStyle/>
          <a:p>
            <a:r>
              <a:rPr lang="en-US" sz="1800" baseline="0" dirty="0">
                <a:solidFill>
                  <a:schemeClr val="bg1"/>
                </a:solidFill>
              </a:rPr>
              <a:t>Link 1.1</a:t>
            </a:r>
          </a:p>
        </p:txBody>
      </p:sp>
      <p:sp>
        <p:nvSpPr>
          <p:cNvPr id="16" name="TextBox 15">
            <a:extLst>
              <a:ext uri="{FF2B5EF4-FFF2-40B4-BE49-F238E27FC236}">
                <a16:creationId xmlns:a16="http://schemas.microsoft.com/office/drawing/2014/main" id="{9AC7C5CC-C14E-DE4E-9375-9BBEC1E38A8C}"/>
              </a:ext>
            </a:extLst>
          </p:cNvPr>
          <p:cNvSpPr txBox="1"/>
          <p:nvPr/>
        </p:nvSpPr>
        <p:spPr>
          <a:xfrm rot="20550328">
            <a:off x="7109846" y="2838449"/>
            <a:ext cx="992579" cy="369332"/>
          </a:xfrm>
          <a:prstGeom prst="rect">
            <a:avLst/>
          </a:prstGeom>
          <a:noFill/>
        </p:spPr>
        <p:txBody>
          <a:bodyPr wrap="none" rtlCol="0">
            <a:spAutoFit/>
          </a:bodyPr>
          <a:lstStyle/>
          <a:p>
            <a:r>
              <a:rPr lang="en-US" sz="1800" baseline="0" dirty="0">
                <a:solidFill>
                  <a:schemeClr val="bg1"/>
                </a:solidFill>
              </a:rPr>
              <a:t>Link 3.1</a:t>
            </a:r>
          </a:p>
        </p:txBody>
      </p:sp>
      <p:pic>
        <p:nvPicPr>
          <p:cNvPr id="18" name="Picture 17">
            <a:extLst>
              <a:ext uri="{FF2B5EF4-FFF2-40B4-BE49-F238E27FC236}">
                <a16:creationId xmlns:a16="http://schemas.microsoft.com/office/drawing/2014/main" id="{6563EB7A-6744-1147-B010-9EE39DAE0B0D}"/>
              </a:ext>
            </a:extLst>
          </p:cNvPr>
          <p:cNvPicPr>
            <a:picLocks noChangeAspect="1"/>
          </p:cNvPicPr>
          <p:nvPr/>
        </p:nvPicPr>
        <p:blipFill>
          <a:blip r:embed="rId2"/>
          <a:stretch>
            <a:fillRect/>
          </a:stretch>
        </p:blipFill>
        <p:spPr>
          <a:xfrm>
            <a:off x="9130447" y="4579027"/>
            <a:ext cx="2939071" cy="1866748"/>
          </a:xfrm>
          <a:prstGeom prst="rect">
            <a:avLst/>
          </a:prstGeom>
        </p:spPr>
      </p:pic>
    </p:spTree>
    <p:extLst>
      <p:ext uri="{BB962C8B-B14F-4D97-AF65-F5344CB8AC3E}">
        <p14:creationId xmlns:p14="http://schemas.microsoft.com/office/powerpoint/2010/main" val="157632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p:txBody>
          <a:bodyPr/>
          <a:lstStyle/>
          <a:p>
            <a:r>
              <a:rPr lang="en-US" sz="2800" dirty="0"/>
              <a:t>Use Case Driven by Deployment: Multi-domain Path Distance/Ranking</a:t>
            </a:r>
            <a:br>
              <a:rPr lang="en-US" sz="2800" dirty="0"/>
            </a:br>
            <a:r>
              <a:rPr lang="en-US" sz="2800" dirty="0"/>
              <a:t>(Example: Flow Director/</a:t>
            </a:r>
            <a:r>
              <a:rPr lang="en-US" sz="2800" dirty="0" err="1"/>
              <a:t>Rucio</a:t>
            </a:r>
            <a:r>
              <a:rPr lang="en-US" sz="2800" dirty="0"/>
              <a:t> Distance)</a:t>
            </a:r>
          </a:p>
        </p:txBody>
      </p:sp>
      <p:sp>
        <p:nvSpPr>
          <p:cNvPr id="8" name="Content Placeholder 7">
            <a:extLst>
              <a:ext uri="{FF2B5EF4-FFF2-40B4-BE49-F238E27FC236}">
                <a16:creationId xmlns:a16="http://schemas.microsoft.com/office/drawing/2014/main" id="{B93C7589-A165-5E4B-B2A7-178BA0E96A00}"/>
              </a:ext>
            </a:extLst>
          </p:cNvPr>
          <p:cNvSpPr>
            <a:spLocks noGrp="1"/>
          </p:cNvSpPr>
          <p:nvPr>
            <p:ph idx="1"/>
          </p:nvPr>
        </p:nvSpPr>
        <p:spPr/>
        <p:txBody>
          <a:bodyPr/>
          <a:lstStyle/>
          <a:p>
            <a:endParaRPr lang="en-US"/>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983532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7" name="TextBox 6">
            <a:extLst>
              <a:ext uri="{FF2B5EF4-FFF2-40B4-BE49-F238E27FC236}">
                <a16:creationId xmlns:a16="http://schemas.microsoft.com/office/drawing/2014/main" id="{0E247B35-9AEA-134B-AF74-47F7FB7244F9}"/>
              </a:ext>
            </a:extLst>
          </p:cNvPr>
          <p:cNvSpPr txBox="1"/>
          <p:nvPr/>
        </p:nvSpPr>
        <p:spPr>
          <a:xfrm>
            <a:off x="2077435" y="4938870"/>
            <a:ext cx="6726521" cy="461665"/>
          </a:xfrm>
          <a:prstGeom prst="rect">
            <a:avLst/>
          </a:prstGeom>
          <a:noFill/>
        </p:spPr>
        <p:txBody>
          <a:bodyPr wrap="none" rtlCol="0">
            <a:spAutoFit/>
          </a:bodyPr>
          <a:lstStyle/>
          <a:p>
            <a:r>
              <a:rPr lang="en-US" baseline="0" dirty="0"/>
              <a:t>Which distance/ranking should Node X receive?</a:t>
            </a:r>
          </a:p>
        </p:txBody>
      </p:sp>
      <p:pic>
        <p:nvPicPr>
          <p:cNvPr id="25" name="Picture 24">
            <a:extLst>
              <a:ext uri="{FF2B5EF4-FFF2-40B4-BE49-F238E27FC236}">
                <a16:creationId xmlns:a16="http://schemas.microsoft.com/office/drawing/2014/main" id="{807A3AAE-0900-6049-86A6-453AAF1319DF}"/>
              </a:ext>
            </a:extLst>
          </p:cNvPr>
          <p:cNvPicPr>
            <a:picLocks noChangeAspect="1"/>
          </p:cNvPicPr>
          <p:nvPr/>
        </p:nvPicPr>
        <p:blipFill>
          <a:blip r:embed="rId3"/>
          <a:stretch>
            <a:fillRect/>
          </a:stretch>
        </p:blipFill>
        <p:spPr>
          <a:xfrm>
            <a:off x="9130447" y="4408549"/>
            <a:ext cx="2939071" cy="1866748"/>
          </a:xfrm>
          <a:prstGeom prst="rect">
            <a:avLst/>
          </a:prstGeom>
        </p:spPr>
      </p:pic>
    </p:spTree>
    <p:extLst>
      <p:ext uri="{BB962C8B-B14F-4D97-AF65-F5344CB8AC3E}">
        <p14:creationId xmlns:p14="http://schemas.microsoft.com/office/powerpoint/2010/main" val="211477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r>
              <a:rPr lang="en" sz="2800" dirty="0"/>
              <a:t>Use Case: Multi-domain Co-Flow Resource Discovery </a:t>
            </a:r>
            <a:br>
              <a:rPr lang="en" sz="2800" dirty="0"/>
            </a:br>
            <a:r>
              <a:rPr lang="en" sz="2800" dirty="0"/>
              <a:t>(Example: </a:t>
            </a:r>
            <a:r>
              <a:rPr lang="en" sz="2800" dirty="0" err="1"/>
              <a:t>AutoGole</a:t>
            </a:r>
            <a:r>
              <a:rPr lang="en" sz="2800" dirty="0"/>
              <a:t>/SENSE) </a:t>
            </a:r>
            <a:endParaRPr sz="2800" dirty="0"/>
          </a:p>
        </p:txBody>
      </p:sp>
      <p:pic>
        <p:nvPicPr>
          <p:cNvPr id="223" name="Google Shape;223;p32"/>
          <p:cNvPicPr preferRelativeResize="0"/>
          <p:nvPr/>
        </p:nvPicPr>
        <p:blipFill>
          <a:blip r:embed="rId3">
            <a:alphaModFix/>
          </a:blip>
          <a:stretch>
            <a:fillRect/>
          </a:stretch>
        </p:blipFill>
        <p:spPr>
          <a:xfrm>
            <a:off x="5764040" y="1018706"/>
            <a:ext cx="6117931" cy="3845533"/>
          </a:xfrm>
          <a:prstGeom prst="rect">
            <a:avLst/>
          </a:prstGeom>
          <a:noFill/>
          <a:ln>
            <a:noFill/>
          </a:ln>
        </p:spPr>
      </p:pic>
      <p:sp>
        <p:nvSpPr>
          <p:cNvPr id="224" name="Google Shape;224;p32"/>
          <p:cNvSpPr txBox="1"/>
          <p:nvPr/>
        </p:nvSpPr>
        <p:spPr>
          <a:xfrm>
            <a:off x="-56297" y="6080379"/>
            <a:ext cx="12192000" cy="425200"/>
          </a:xfrm>
          <a:prstGeom prst="rect">
            <a:avLst/>
          </a:prstGeom>
          <a:noFill/>
          <a:ln>
            <a:noFill/>
          </a:ln>
        </p:spPr>
        <p:txBody>
          <a:bodyPr spcFirstLastPara="1" wrap="square" lIns="121900" tIns="121900" rIns="121900" bIns="121900" anchor="t" anchorCtr="0">
            <a:noAutofit/>
          </a:bodyPr>
          <a:lstStyle/>
          <a:p>
            <a:pPr defTabSz="1219170">
              <a:spcBef>
                <a:spcPts val="0"/>
              </a:spcBef>
              <a:spcAft>
                <a:spcPts val="0"/>
              </a:spcAft>
            </a:pPr>
            <a:r>
              <a:rPr lang="en" sz="1467" b="1" dirty="0">
                <a:solidFill>
                  <a:srgbClr val="666666"/>
                </a:solidFill>
              </a:rPr>
              <a:t>"Fine-grained, multi-domain network resource abstraction as a fundamental primitive to enable high-performance, collaborative data sciences." ACM/IEEE Supercomputing 2018.</a:t>
            </a:r>
            <a:endParaRPr sz="3200" b="1" dirty="0">
              <a:solidFill>
                <a:srgbClr val="666666"/>
              </a:solidFill>
            </a:endParaRPr>
          </a:p>
        </p:txBody>
      </p:sp>
      <p:sp>
        <p:nvSpPr>
          <p:cNvPr id="225" name="Google Shape;225;p32"/>
          <p:cNvSpPr/>
          <p:nvPr/>
        </p:nvSpPr>
        <p:spPr>
          <a:xfrm>
            <a:off x="9143500" y="767397"/>
            <a:ext cx="1942400" cy="1841200"/>
          </a:xfrm>
          <a:prstGeom prst="ellipse">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13" name="Google Shape;381;p41">
            <a:extLst>
              <a:ext uri="{FF2B5EF4-FFF2-40B4-BE49-F238E27FC236}">
                <a16:creationId xmlns:a16="http://schemas.microsoft.com/office/drawing/2014/main" id="{8E3B49D3-FC7C-B84E-B474-AB49812792BE}"/>
              </a:ext>
            </a:extLst>
          </p:cNvPr>
          <p:cNvPicPr preferRelativeResize="0"/>
          <p:nvPr/>
        </p:nvPicPr>
        <p:blipFill>
          <a:blip r:embed="rId4">
            <a:alphaModFix/>
          </a:blip>
          <a:stretch>
            <a:fillRect/>
          </a:stretch>
        </p:blipFill>
        <p:spPr>
          <a:xfrm>
            <a:off x="415600" y="1356969"/>
            <a:ext cx="5086041" cy="1841199"/>
          </a:xfrm>
          <a:prstGeom prst="rect">
            <a:avLst/>
          </a:prstGeom>
          <a:noFill/>
          <a:ln>
            <a:noFill/>
          </a:ln>
        </p:spPr>
      </p:pic>
      <p:pic>
        <p:nvPicPr>
          <p:cNvPr id="14" name="Google Shape;379;p41">
            <a:extLst>
              <a:ext uri="{FF2B5EF4-FFF2-40B4-BE49-F238E27FC236}">
                <a16:creationId xmlns:a16="http://schemas.microsoft.com/office/drawing/2014/main" id="{AEE694F8-11BE-BD4A-87A1-B89861507320}"/>
              </a:ext>
            </a:extLst>
          </p:cNvPr>
          <p:cNvPicPr preferRelativeResize="0"/>
          <p:nvPr/>
        </p:nvPicPr>
        <p:blipFill>
          <a:blip r:embed="rId5">
            <a:alphaModFix/>
          </a:blip>
          <a:stretch>
            <a:fillRect/>
          </a:stretch>
        </p:blipFill>
        <p:spPr>
          <a:xfrm>
            <a:off x="269122" y="3276147"/>
            <a:ext cx="5232519" cy="1147788"/>
          </a:xfrm>
          <a:prstGeom prst="rect">
            <a:avLst/>
          </a:prstGeom>
          <a:noFill/>
          <a:ln>
            <a:noFill/>
          </a:ln>
        </p:spPr>
      </p:pic>
      <p:sp>
        <p:nvSpPr>
          <p:cNvPr id="15" name="Google Shape;382;p41">
            <a:extLst>
              <a:ext uri="{FF2B5EF4-FFF2-40B4-BE49-F238E27FC236}">
                <a16:creationId xmlns:a16="http://schemas.microsoft.com/office/drawing/2014/main" id="{1A20CDED-5FD3-5542-88C1-05F2842C024F}"/>
              </a:ext>
            </a:extLst>
          </p:cNvPr>
          <p:cNvSpPr txBox="1"/>
          <p:nvPr/>
        </p:nvSpPr>
        <p:spPr>
          <a:xfrm>
            <a:off x="0" y="4864239"/>
            <a:ext cx="1202436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Large-scale data analytics span multiple networks.</a:t>
            </a:r>
          </a:p>
          <a:p>
            <a:pPr marL="609585" indent="-457189" algn="just" defTabSz="1219170">
              <a:lnSpc>
                <a:spcPct val="115000"/>
              </a:lnSpc>
              <a:spcBef>
                <a:spcPts val="0"/>
              </a:spcBef>
              <a:spcAft>
                <a:spcPts val="0"/>
              </a:spcAft>
              <a:buClr>
                <a:srgbClr val="666666"/>
              </a:buClr>
              <a:buSzPts val="1800"/>
              <a:buFont typeface="Proxima Nova"/>
              <a:buChar char="●"/>
            </a:pPr>
            <a:r>
              <a:rPr lang="en-US" sz="1800" baseline="0" dirty="0">
                <a:solidFill>
                  <a:srgbClr val="666666"/>
                </a:solidFill>
                <a:latin typeface="Proxima Nova"/>
                <a:ea typeface="Proxima Nova"/>
                <a:cs typeface="Proxima Nova"/>
                <a:sym typeface="Proxima Nova"/>
              </a:rPr>
              <a:t>Bottlenecks can come from multiple networks</a:t>
            </a:r>
            <a:endParaRPr lang="en" sz="1800" baseline="0" dirty="0">
              <a:solidFill>
                <a:srgbClr val="666666"/>
              </a:solidFill>
              <a:latin typeface="Proxima Nova"/>
              <a:ea typeface="Proxima Nova"/>
              <a:cs typeface="Proxima Nova"/>
              <a:sym typeface="Proxima Nova"/>
            </a:endParaRPr>
          </a:p>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Ideally, the networks collaborate but operate independently as much as possible.</a:t>
            </a:r>
          </a:p>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Identify available bandwidth across multiple networks</a:t>
            </a:r>
          </a:p>
        </p:txBody>
      </p:sp>
    </p:spTree>
    <p:extLst>
      <p:ext uri="{BB962C8B-B14F-4D97-AF65-F5344CB8AC3E}">
        <p14:creationId xmlns:p14="http://schemas.microsoft.com/office/powerpoint/2010/main" val="299698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AD7-EEAE-2D4A-A6C7-FED443DADE91}"/>
              </a:ext>
            </a:extLst>
          </p:cNvPr>
          <p:cNvSpPr>
            <a:spLocks noGrp="1"/>
          </p:cNvSpPr>
          <p:nvPr>
            <p:ph type="title"/>
          </p:nvPr>
        </p:nvSpPr>
        <p:spPr/>
        <p:txBody>
          <a:bodyPr/>
          <a:lstStyle/>
          <a:p>
            <a:r>
              <a:rPr lang="en-US" dirty="0"/>
              <a:t>Add Bottleneck Structure or Keep Simple?</a:t>
            </a:r>
          </a:p>
        </p:txBody>
      </p:sp>
      <p:sp>
        <p:nvSpPr>
          <p:cNvPr id="3" name="Content Placeholder 2">
            <a:extLst>
              <a:ext uri="{FF2B5EF4-FFF2-40B4-BE49-F238E27FC236}">
                <a16:creationId xmlns:a16="http://schemas.microsoft.com/office/drawing/2014/main" id="{E63463DB-5A85-8046-BF41-4BF66A9B22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05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Feasibility: Simple ALTO Multi-Domain Abstraction</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p:txBody>
          <a:bodyPr>
            <a:normAutofit fontScale="85000" lnSpcReduction="20000"/>
          </a:bodyPr>
          <a:lstStyle/>
          <a:p>
            <a:r>
              <a:rPr lang="en-US" dirty="0"/>
              <a:t>Starts with a </a:t>
            </a:r>
            <a:r>
              <a:rPr lang="en-US" b="1" i="1" dirty="0">
                <a:solidFill>
                  <a:srgbClr val="C00000"/>
                </a:solidFill>
              </a:rPr>
              <a:t>simple</a:t>
            </a:r>
            <a:r>
              <a:rPr lang="en-US" dirty="0"/>
              <a:t> architecture called ALTO </a:t>
            </a:r>
            <a:r>
              <a:rPr lang="en-US" dirty="0">
                <a:solidFill>
                  <a:srgbClr val="C00000"/>
                </a:solidFill>
              </a:rPr>
              <a:t>Multi-Domain Abstractions (AMDA)</a:t>
            </a:r>
          </a:p>
          <a:p>
            <a:pPr lvl="1"/>
            <a:r>
              <a:rPr lang="en-US" dirty="0"/>
              <a:t>The path of a flow from a </a:t>
            </a:r>
            <a:r>
              <a:rPr lang="en-US" dirty="0" err="1"/>
              <a:t>src</a:t>
            </a:r>
            <a:r>
              <a:rPr lang="en-US" dirty="0"/>
              <a:t> to a </a:t>
            </a:r>
            <a:r>
              <a:rPr lang="en-US" dirty="0" err="1"/>
              <a:t>dst</a:t>
            </a:r>
            <a:r>
              <a:rPr lang="en-US" dirty="0"/>
              <a:t> consists of a sequence (</a:t>
            </a:r>
            <a:r>
              <a:rPr lang="en-US" dirty="0">
                <a:solidFill>
                  <a:srgbClr val="C00000"/>
                </a:solidFill>
              </a:rPr>
              <a:t>vector</a:t>
            </a:r>
            <a:r>
              <a:rPr lang="en-US" dirty="0"/>
              <a:t>) of </a:t>
            </a:r>
            <a:r>
              <a:rPr lang="en-US" dirty="0">
                <a:solidFill>
                  <a:srgbClr val="C00000"/>
                </a:solidFill>
              </a:rPr>
              <a:t>segments</a:t>
            </a:r>
            <a:r>
              <a:rPr lang="en-US" dirty="0"/>
              <a:t> from multiple networks</a:t>
            </a:r>
          </a:p>
          <a:p>
            <a:pPr lvl="2"/>
            <a:r>
              <a:rPr lang="en-US" dirty="0" err="1"/>
              <a:t>src</a:t>
            </a:r>
            <a:r>
              <a:rPr lang="en-US" dirty="0"/>
              <a:t> -&gt; net</a:t>
            </a:r>
            <a:r>
              <a:rPr lang="en-US" baseline="-25000" dirty="0"/>
              <a:t>1</a:t>
            </a:r>
            <a:r>
              <a:rPr lang="en-US" dirty="0"/>
              <a:t>-e -&gt; net</a:t>
            </a:r>
            <a:r>
              <a:rPr lang="en-US" baseline="-25000" dirty="0"/>
              <a:t>2</a:t>
            </a:r>
            <a:r>
              <a:rPr lang="en-US" dirty="0"/>
              <a:t>-i -&gt; … -&gt; </a:t>
            </a:r>
            <a:r>
              <a:rPr lang="en-US" dirty="0" err="1"/>
              <a:t>net</a:t>
            </a:r>
            <a:r>
              <a:rPr lang="en-US" baseline="-25000" dirty="0" err="1"/>
              <a:t>i</a:t>
            </a:r>
            <a:r>
              <a:rPr lang="en-US" dirty="0"/>
              <a:t>-e -&gt; net</a:t>
            </a:r>
            <a:r>
              <a:rPr lang="en-US" baseline="-25000" dirty="0"/>
              <a:t>i+1</a:t>
            </a:r>
            <a:r>
              <a:rPr lang="en-US" dirty="0"/>
              <a:t>-i -&gt; … -&gt; </a:t>
            </a:r>
            <a:r>
              <a:rPr lang="en-US" dirty="0" err="1"/>
              <a:t>net</a:t>
            </a:r>
            <a:r>
              <a:rPr lang="en-US" baseline="-25000" dirty="0" err="1"/>
              <a:t>n</a:t>
            </a:r>
            <a:r>
              <a:rPr lang="en-US" dirty="0"/>
              <a:t>-e -&gt; </a:t>
            </a:r>
            <a:r>
              <a:rPr lang="en-US" dirty="0" err="1"/>
              <a:t>dst</a:t>
            </a:r>
            <a:endParaRPr lang="en-US" dirty="0"/>
          </a:p>
          <a:p>
            <a:pPr lvl="1"/>
            <a:endParaRPr lang="en-US" dirty="0"/>
          </a:p>
          <a:p>
            <a:pPr lvl="1"/>
            <a:endParaRPr lang="en-US" dirty="0"/>
          </a:p>
          <a:p>
            <a:pPr marL="457189" lvl="1" indent="0">
              <a:buNone/>
            </a:pPr>
            <a:endParaRPr lang="en-US" dirty="0"/>
          </a:p>
          <a:p>
            <a:pPr marL="457189" lvl="1" indent="0">
              <a:buNone/>
            </a:pPr>
            <a:br>
              <a:rPr lang="en-US" dirty="0"/>
            </a:br>
            <a:endParaRPr lang="en-US" dirty="0"/>
          </a:p>
          <a:p>
            <a:pPr lvl="1"/>
            <a:r>
              <a:rPr lang="en-US" dirty="0"/>
              <a:t>Segments obtained from BGP at source, bootstrapping starts at source [already implemented]</a:t>
            </a:r>
          </a:p>
          <a:p>
            <a:pPr lvl="1"/>
            <a:endParaRPr lang="en-US" dirty="0"/>
          </a:p>
          <a:p>
            <a:pPr lvl="1"/>
            <a:r>
              <a:rPr lang="en-US" dirty="0"/>
              <a:t>The cost of a path is a vector corresponding to the vector of </a:t>
            </a:r>
            <a:r>
              <a:rPr lang="en-US" dirty="0">
                <a:solidFill>
                  <a:srgbClr val="C00000"/>
                </a:solidFill>
              </a:rPr>
              <a:t>segments</a:t>
            </a:r>
          </a:p>
          <a:p>
            <a:pPr lvl="1"/>
            <a:r>
              <a:rPr lang="en-US" dirty="0"/>
              <a:t>The paths of a set of flows form a </a:t>
            </a:r>
            <a:r>
              <a:rPr lang="en-US" dirty="0">
                <a:solidFill>
                  <a:srgbClr val="C00000"/>
                </a:solidFill>
              </a:rPr>
              <a:t>flow graph</a:t>
            </a:r>
          </a:p>
          <a:p>
            <a:pPr lvl="2"/>
            <a:r>
              <a:rPr lang="en-US" dirty="0"/>
              <a:t>Constructed by merging shared egress or ingress nodes of the segments</a:t>
            </a:r>
          </a:p>
        </p:txBody>
      </p:sp>
      <p:sp>
        <p:nvSpPr>
          <p:cNvPr id="6" name="Oval 5">
            <a:extLst>
              <a:ext uri="{FF2B5EF4-FFF2-40B4-BE49-F238E27FC236}">
                <a16:creationId xmlns:a16="http://schemas.microsoft.com/office/drawing/2014/main" id="{66B6DD58-49A6-F84C-943A-EEC5CE3D5C2A}"/>
              </a:ext>
            </a:extLst>
          </p:cNvPr>
          <p:cNvSpPr/>
          <p:nvPr/>
        </p:nvSpPr>
        <p:spPr>
          <a:xfrm>
            <a:off x="2797138" y="3500586"/>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2036120" y="3565286"/>
            <a:ext cx="458780" cy="338554"/>
          </a:xfrm>
          <a:prstGeom prst="rect">
            <a:avLst/>
          </a:prstGeom>
          <a:noFill/>
        </p:spPr>
        <p:txBody>
          <a:bodyPr wrap="none" rtlCol="0">
            <a:spAutoFit/>
          </a:bodyPr>
          <a:lstStyle/>
          <a:p>
            <a:pPr defTabSz="1219170"/>
            <a:r>
              <a:rPr lang="en-US" dirty="0" err="1">
                <a:solidFill>
                  <a:prstClr val="black"/>
                </a:solidFill>
              </a:rPr>
              <a:t>src</a:t>
            </a:r>
            <a:endParaRPr lang="en-US" dirty="0">
              <a:solidFill>
                <a:prstClr val="black"/>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767983" y="3703784"/>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462248" y="3500586"/>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617067" y="3711044"/>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963215" y="3507854"/>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8978609" y="3703784"/>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587284" y="3586855"/>
            <a:ext cx="458780" cy="338554"/>
          </a:xfrm>
          <a:prstGeom prst="rect">
            <a:avLst/>
          </a:prstGeom>
          <a:noFill/>
        </p:spPr>
        <p:txBody>
          <a:bodyPr wrap="none" rtlCol="0">
            <a:spAutoFit/>
          </a:bodyPr>
          <a:lstStyle/>
          <a:p>
            <a:pPr defTabSz="1219170"/>
            <a:r>
              <a:rPr lang="en-US" dirty="0" err="1">
                <a:solidFill>
                  <a:prstClr val="black"/>
                </a:solidFill>
              </a:rPr>
              <a:t>dst</a:t>
            </a:r>
            <a:endParaRPr lang="en-US" dirty="0">
              <a:solidFill>
                <a:prstClr val="black"/>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3533310" y="3131254"/>
            <a:ext cx="766557" cy="338554"/>
          </a:xfrm>
          <a:prstGeom prst="rect">
            <a:avLst/>
          </a:prstGeom>
        </p:spPr>
        <p:txBody>
          <a:bodyPr wrap="none">
            <a:spAutoFit/>
          </a:bodyPr>
          <a:lstStyle/>
          <a:p>
            <a:pPr defTabSz="1219170"/>
            <a:r>
              <a:rPr lang="en-US" dirty="0">
                <a:solidFill>
                  <a:prstClr val="black"/>
                </a:solidFill>
              </a:rPr>
              <a:t>net1-e</a:t>
            </a:r>
          </a:p>
        </p:txBody>
      </p:sp>
      <p:cxnSp>
        <p:nvCxnSpPr>
          <p:cNvPr id="11" name="Straight Arrow Connector 10">
            <a:extLst>
              <a:ext uri="{FF2B5EF4-FFF2-40B4-BE49-F238E27FC236}">
                <a16:creationId xmlns:a16="http://schemas.microsoft.com/office/drawing/2014/main" id="{238D7757-68B4-5342-ADCB-AA0CED65896A}"/>
              </a:ext>
            </a:extLst>
          </p:cNvPr>
          <p:cNvCxnSpPr>
            <a:endCxn id="6" idx="2"/>
          </p:cNvCxnSpPr>
          <p:nvPr/>
        </p:nvCxnSpPr>
        <p:spPr>
          <a:xfrm>
            <a:off x="2503808" y="3771521"/>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4005049" y="3796117"/>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391622" y="3123503"/>
            <a:ext cx="697627" cy="338554"/>
          </a:xfrm>
          <a:prstGeom prst="rect">
            <a:avLst/>
          </a:prstGeom>
        </p:spPr>
        <p:txBody>
          <a:bodyPr wrap="none">
            <a:spAutoFit/>
          </a:bodyPr>
          <a:lstStyle/>
          <a:p>
            <a:pPr defTabSz="1219170"/>
            <a:r>
              <a:rPr lang="en-US" dirty="0">
                <a:solidFill>
                  <a:prstClr val="black"/>
                </a:solidFill>
              </a:rPr>
              <a:t>net2-i</a:t>
            </a:r>
          </a:p>
        </p:txBody>
      </p:sp>
      <p:sp>
        <p:nvSpPr>
          <p:cNvPr id="17" name="Rectangle 16">
            <a:extLst>
              <a:ext uri="{FF2B5EF4-FFF2-40B4-BE49-F238E27FC236}">
                <a16:creationId xmlns:a16="http://schemas.microsoft.com/office/drawing/2014/main" id="{4F43091C-95D5-AB4E-84C5-F9F2A53D9C85}"/>
              </a:ext>
            </a:extLst>
          </p:cNvPr>
          <p:cNvSpPr/>
          <p:nvPr/>
        </p:nvSpPr>
        <p:spPr>
          <a:xfrm>
            <a:off x="8784797" y="3094162"/>
            <a:ext cx="766557" cy="338554"/>
          </a:xfrm>
          <a:prstGeom prst="rect">
            <a:avLst/>
          </a:prstGeom>
        </p:spPr>
        <p:txBody>
          <a:bodyPr wrap="none">
            <a:spAutoFit/>
          </a:bodyPr>
          <a:lstStyle/>
          <a:p>
            <a:pPr defTabSz="1219170"/>
            <a:r>
              <a:rPr lang="en-US" dirty="0" err="1">
                <a:solidFill>
                  <a:prstClr val="black"/>
                </a:solidFill>
              </a:rPr>
              <a:t>netn</a:t>
            </a:r>
            <a:r>
              <a:rPr lang="en-US" dirty="0">
                <a:solidFill>
                  <a:prstClr val="black"/>
                </a:solidFill>
              </a:rPr>
              <a:t>-e</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351748" y="3763867"/>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ALTO Extensions to Realize AMDA</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fontScale="85000" lnSpcReduction="20000"/>
          </a:bodyPr>
          <a:lstStyle/>
          <a:p>
            <a:r>
              <a:rPr lang="en-US" dirty="0"/>
              <a:t>Ext 1: Segment discovery (to support flow-&gt;link use case) [implemented]</a:t>
            </a:r>
          </a:p>
          <a:p>
            <a:pPr lvl="1"/>
            <a:r>
              <a:rPr lang="en-US" dirty="0"/>
              <a:t>&lt;flow, </a:t>
            </a:r>
            <a:r>
              <a:rPr lang="en-US" dirty="0" err="1"/>
              <a:t>netid:ingress</a:t>
            </a:r>
            <a:r>
              <a:rPr lang="en-US" dirty="0"/>
              <a:t>&gt; </a:t>
            </a:r>
            <a:br>
              <a:rPr lang="en-US" dirty="0"/>
            </a:br>
            <a:r>
              <a:rPr lang="en-US" dirty="0"/>
              <a:t>-&gt; </a:t>
            </a:r>
            <a:br>
              <a:rPr lang="en-US" dirty="0"/>
            </a:br>
            <a:r>
              <a:rPr lang="en-US" dirty="0"/>
              <a:t>&lt;</a:t>
            </a:r>
            <a:r>
              <a:rPr lang="en-US" dirty="0" err="1"/>
              <a:t>netid:egress</a:t>
            </a:r>
            <a:r>
              <a:rPr lang="en-US" dirty="0"/>
              <a:t>, </a:t>
            </a:r>
            <a:r>
              <a:rPr lang="en-US" dirty="0" err="1"/>
              <a:t>netid:next-ingress</a:t>
            </a:r>
            <a:r>
              <a:rPr lang="en-US" dirty="0"/>
              <a:t>; [Sebastian proposal: next-alto-server-</a:t>
            </a:r>
            <a:r>
              <a:rPr lang="en-US" dirty="0" err="1"/>
              <a:t>uri</a:t>
            </a:r>
            <a:r>
              <a:rPr lang="en-US" dirty="0"/>
              <a:t>; handle blackhole…]&gt;</a:t>
            </a:r>
          </a:p>
          <a:p>
            <a:pPr lvl="1"/>
            <a:endParaRPr lang="en-US" dirty="0"/>
          </a:p>
          <a:p>
            <a:r>
              <a:rPr lang="en-US" dirty="0"/>
              <a:t>Ext 2: Path cost discovery (extend ECS/cost map service, supporting ranking use case)</a:t>
            </a:r>
          </a:p>
          <a:p>
            <a:pPr lvl="1"/>
            <a:r>
              <a:rPr lang="en-US" dirty="0"/>
              <a:t>&lt;segment-set, metric&gt; -&gt; &lt;cost/metric&gt;</a:t>
            </a:r>
          </a:p>
          <a:p>
            <a:pPr lvl="1"/>
            <a:endParaRPr lang="en-US" dirty="0"/>
          </a:p>
          <a:p>
            <a:r>
              <a:rPr lang="en-US" dirty="0"/>
              <a:t>Operation models for extensions [mechanisms, not policies]</a:t>
            </a:r>
          </a:p>
          <a:p>
            <a:pPr lvl="1"/>
            <a:r>
              <a:rPr lang="en-US" dirty="0"/>
              <a:t>iterative (client aggregation)</a:t>
            </a:r>
          </a:p>
          <a:p>
            <a:pPr lvl="1"/>
            <a:r>
              <a:rPr lang="en-US" dirty="0"/>
              <a:t>recursive (network helped aggregation)</a:t>
            </a:r>
          </a:p>
          <a:p>
            <a:pPr lvl="1"/>
            <a:r>
              <a:rPr lang="en-US" dirty="0"/>
              <a:t>hybrid</a:t>
            </a:r>
          </a:p>
        </p:txBody>
      </p:sp>
    </p:spTree>
    <p:extLst>
      <p:ext uri="{BB962C8B-B14F-4D97-AF65-F5344CB8AC3E}">
        <p14:creationId xmlns:p14="http://schemas.microsoft.com/office/powerpoint/2010/main" val="19044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sz="4000" dirty="0"/>
              <a:t>Important Technical Detail: Incremental Deployment</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Incremental deployment: the chaining of domains may be broken due to incremental deployment (e.g., domain sequence is S -&gt; A -&gt; B -&gt; C -&gt; D, but A does not provide AMDA)</a:t>
            </a:r>
          </a:p>
          <a:p>
            <a:pPr lvl="1"/>
            <a:r>
              <a:rPr lang="en-US" dirty="0"/>
              <a:t>Need to detect ingress point at B</a:t>
            </a:r>
          </a:p>
          <a:p>
            <a:pPr lvl="1"/>
            <a:r>
              <a:rPr lang="en-US" dirty="0"/>
              <a:t>Need to provide multi-path when detection is not unique</a:t>
            </a:r>
          </a:p>
          <a:p>
            <a:pPr lvl="2"/>
            <a:r>
              <a:rPr lang="en-US" dirty="0"/>
              <a:t>See general path abstraction discussion on the mailing list</a:t>
            </a:r>
          </a:p>
        </p:txBody>
      </p:sp>
    </p:spTree>
    <p:extLst>
      <p:ext uri="{BB962C8B-B14F-4D97-AF65-F5344CB8AC3E}">
        <p14:creationId xmlns:p14="http://schemas.microsoft.com/office/powerpoint/2010/main" val="3243198905"/>
      </p:ext>
    </p:extLst>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dimacs-2011-12-08-template.pot</Template>
  <TotalTime>2829</TotalTime>
  <Words>1496</Words>
  <Application>Microsoft Macintosh PowerPoint</Application>
  <PresentationFormat>Widescreen</PresentationFormat>
  <Paragraphs>151</Paragraphs>
  <Slides>18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Proxima Nova</vt:lpstr>
      <vt:lpstr>Arial</vt:lpstr>
      <vt:lpstr>Calibri</vt:lpstr>
      <vt:lpstr>Courier New</vt:lpstr>
      <vt:lpstr>Georgia</vt:lpstr>
      <vt:lpstr>Blank Presentation</vt:lpstr>
      <vt:lpstr>1_Blank Presentation</vt:lpstr>
      <vt:lpstr>ALTO Multi-Domain Use Cases and Services</vt:lpstr>
      <vt:lpstr>Problem (Relevance)</vt:lpstr>
      <vt:lpstr>Use Case Driven by Deployment: Multi-Domain Path-&gt;Link Usage  (Example: CERN FTS Scheduling Integration)</vt:lpstr>
      <vt:lpstr>Use Case Driven by Deployment: Multi-domain Path Distance/Ranking (Example: Flow Director/Rucio Distance)</vt:lpstr>
      <vt:lpstr>Use Case: Multi-domain Co-Flow Resource Discovery  (Example: AutoGole/SENSE) </vt:lpstr>
      <vt:lpstr>Add Bottleneck Structure or Keep Simple?</vt:lpstr>
      <vt:lpstr>Feasibility: Simple ALTO Multi-Domain Abstraction</vt:lpstr>
      <vt:lpstr>ALTO Extensions to Realize AMDA</vt:lpstr>
      <vt:lpstr>Important Technical Detail: Incremental Deployment</vt:lpstr>
      <vt:lpstr>Important Technical Detail: ADMA Ranking</vt:lpstr>
      <vt:lpstr>Important Technical Detail: Discuss Trust Model</vt:lpstr>
      <vt:lpstr>Related References on Multidomain</vt:lpstr>
      <vt:lpstr>Backup Slides</vt:lpstr>
      <vt:lpstr>Additional Questions</vt:lpstr>
      <vt:lpstr>(R)PV: Mathematical Programming as Abstraction Representation to Support Third Use Case</vt:lpstr>
      <vt:lpstr>The Reverse View: Mathematical Constraints as Virtual Network Representation</vt:lpstr>
      <vt:lpstr>One Paragraph </vt:lpstr>
      <vt:lpstr>Use Case: Multi-domain Path Distance/Ranking (Cost Map/Flow Director/Rucio Distance)</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subject/>
  <dc:creator>Patrick J. Lynch</dc:creator>
  <cp:keywords/>
  <dc:description/>
  <cp:lastModifiedBy>Microsoft Office User</cp:lastModifiedBy>
  <cp:revision>1499</cp:revision>
  <cp:lastPrinted>2022-11-11T03:00:24Z</cp:lastPrinted>
  <dcterms:modified xsi:type="dcterms:W3CDTF">2023-03-24T02:35:34Z</dcterms:modified>
  <cp:category/>
</cp:coreProperties>
</file>