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27" r:id="rId2"/>
    <p:sldMasterId id="2147483814" r:id="rId3"/>
    <p:sldMasterId id="2147483825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7" r:id="rId6"/>
    <p:sldId id="270" r:id="rId7"/>
    <p:sldId id="272" r:id="rId8"/>
    <p:sldId id="276" r:id="rId9"/>
    <p:sldId id="277" r:id="rId10"/>
    <p:sldId id="288" r:id="rId11"/>
    <p:sldId id="283" r:id="rId12"/>
    <p:sldId id="286" r:id="rId13"/>
    <p:sldId id="287" r:id="rId14"/>
    <p:sldId id="280" r:id="rId15"/>
    <p:sldId id="282" r:id="rId16"/>
    <p:sldId id="281" r:id="rId17"/>
    <p:sldId id="279" r:id="rId18"/>
    <p:sldId id="278" r:id="rId19"/>
    <p:sldId id="285" r:id="rId20"/>
    <p:sldId id="284" r:id="rId21"/>
    <p:sldId id="274" r:id="rId22"/>
    <p:sldId id="275" r:id="rId23"/>
    <p:sldId id="260" r:id="rId24"/>
    <p:sldId id="269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D48903E9-F0CA-4B67-BB88-D28E3D939EB8}">
          <p14:sldIdLst>
            <p14:sldId id="262"/>
          </p14:sldIdLst>
        </p14:section>
        <p14:section name="嘉宾页" id="{0A4945C7-30E8-4EFA-9260-97A0910070F8}">
          <p14:sldIdLst>
            <p14:sldId id="267"/>
          </p14:sldIdLst>
        </p14:section>
        <p14:section name="提纲页" id="{43DB66BE-BD6B-400E-9090-AD4D972EF33E}">
          <p14:sldIdLst>
            <p14:sldId id="270"/>
          </p14:sldIdLst>
        </p14:section>
        <p14:section name="背景及目标" id="{E689EA85-221F-4437-80BD-DB21ACF22AAF}">
          <p14:sldIdLst>
            <p14:sldId id="272"/>
            <p14:sldId id="276"/>
          </p14:sldIdLst>
        </p14:section>
        <p14:section name="旧架构存在的问题" id="{D736BC30-1979-414B-A50E-8272DB33654B}">
          <p14:sldIdLst>
            <p14:sldId id="277"/>
            <p14:sldId id="288"/>
          </p14:sldIdLst>
        </p14:section>
        <p14:section name="DMI架构" id="{622C8BFB-06E3-0547-B49F-4EB425C81D22}">
          <p14:sldIdLst>
            <p14:sldId id="283"/>
            <p14:sldId id="286"/>
            <p14:sldId id="287"/>
          </p14:sldIdLst>
        </p14:section>
        <p14:section name="工作流" id="{659AC469-E1EA-594A-BCD5-F2AA1E7DFCB3}">
          <p14:sldIdLst>
            <p14:sldId id="280"/>
            <p14:sldId id="282"/>
            <p14:sldId id="281"/>
            <p14:sldId id="279"/>
          </p14:sldIdLst>
        </p14:section>
        <p14:section name="接口定义" id="{9ECF6092-1FD4-C841-80F3-6385BE0F4959}">
          <p14:sldIdLst>
            <p14:sldId id="278"/>
            <p14:sldId id="285"/>
            <p14:sldId id="284"/>
          </p14:sldIdLst>
        </p14:section>
        <p14:section name="bak" id="{0DE67D46-1396-414B-B137-0FEE51B336F6}">
          <p14:sldIdLst>
            <p14:sldId id="274"/>
            <p14:sldId id="275"/>
          </p14:sldIdLst>
        </p14:section>
        <p14:section name="尾页" id="{3DBD3896-6791-4ABE-A6D9-86612DCFEE71}">
          <p14:sldIdLst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7045" userDrawn="1">
          <p15:clr>
            <a:srgbClr val="A4A3A4"/>
          </p15:clr>
        </p15:guide>
        <p15:guide id="7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BB"/>
    <a:srgbClr val="1C77C8"/>
    <a:srgbClr val="0F135A"/>
    <a:srgbClr val="3660DD"/>
    <a:srgbClr val="71A5F8"/>
    <a:srgbClr val="080808"/>
    <a:srgbClr val="040C3F"/>
    <a:srgbClr val="02072E"/>
    <a:srgbClr val="D9E7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9" autoAdjust="0"/>
    <p:restoredTop sz="87086" autoAdjust="0"/>
  </p:normalViewPr>
  <p:slideViewPr>
    <p:cSldViewPr showGuides="1">
      <p:cViewPr>
        <p:scale>
          <a:sx n="100" d="100"/>
          <a:sy n="100" d="100"/>
        </p:scale>
        <p:origin x="1476" y="72"/>
      </p:cViewPr>
      <p:guideLst>
        <p:guide orient="horz" pos="436"/>
        <p:guide orient="horz" pos="618"/>
        <p:guide orient="horz" pos="845"/>
        <p:guide orient="horz" pos="2840"/>
        <p:guide orient="horz" pos="4020"/>
        <p:guide pos="7045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2022/7/9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2F54B-530B-463A-8714-6A4AD25467B5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A3BC-E7A8-4C5D-93F0-923D5CB3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7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很多用户在使用过程中，向我们反馈旧架构的问题。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我们希望把</a:t>
            </a:r>
            <a:r>
              <a:rPr lang="en-US" altLang="zh-CN" dirty="0" smtClean="0"/>
              <a:t>DMI</a:t>
            </a:r>
            <a:r>
              <a:rPr lang="zh-CN" altLang="en-US" dirty="0" smtClean="0"/>
              <a:t>做成跟</a:t>
            </a:r>
            <a:r>
              <a:rPr lang="en-US" altLang="zh-CN" dirty="0" smtClean="0"/>
              <a:t>CNI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CRI</a:t>
            </a:r>
            <a:r>
              <a:rPr lang="zh-CN" altLang="en-US" dirty="0" smtClean="0"/>
              <a:t>相同位置的接口，让用户只要实现对应接口，即可接入</a:t>
            </a:r>
            <a:r>
              <a:rPr lang="en-US" altLang="zh-CN" dirty="0" err="1" smtClean="0"/>
              <a:t>kubeedge</a:t>
            </a:r>
            <a:endParaRPr lang="en-US" altLang="zh-CN" dirty="0" smtClean="0"/>
          </a:p>
          <a:p>
            <a:r>
              <a:rPr lang="en-US" altLang="zh-CN" dirty="0" smtClean="0"/>
              <a:t>mapper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mqtt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的方式接入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7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7535" y="2175087"/>
            <a:ext cx="7488767" cy="58695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单击此处编辑演讲主题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1007533" y="3068641"/>
            <a:ext cx="85344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单击此处编辑讲师姓名、公司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0DEC0AB-CECF-443D-8AF9-F88E7A7A8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628"/>
            <a:ext cx="2309958" cy="5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嘉宾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0F76EC-147D-48C9-BAC1-1A61A4D3B7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单击此处编辑填写议题 </a:t>
            </a:r>
            <a:r>
              <a:rPr lang="en-US" altLang="zh-CN" dirty="0"/>
              <a:t>Edit Your Topic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FBDBABFF-CD08-496F-95DC-A14C4E06EC8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1225" y="1557338"/>
            <a:ext cx="3889375" cy="3113087"/>
          </a:xfrm>
          <a:prstGeom prst="rect">
            <a:avLst/>
          </a:prstGeom>
        </p:spPr>
        <p:txBody>
          <a:bodyPr/>
          <a:lstStyle>
            <a:lvl1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编辑议题简介 </a:t>
            </a:r>
            <a:r>
              <a:rPr lang="en-US" altLang="zh-CN" dirty="0"/>
              <a:t>Intro of Topic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9199C730-34FC-4545-8DF9-39EEF3807E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22642" y="1617585"/>
            <a:ext cx="410386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嘉宾照片 </a:t>
            </a:r>
            <a:r>
              <a:rPr lang="en-US" altLang="zh-CN" dirty="0"/>
              <a:t>Picture of Speaker</a:t>
            </a:r>
            <a:endParaRPr lang="zh-CN" altLang="en-US" dirty="0"/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xmlns="" id="{58BDE081-DBFB-474F-B67D-3FA4DF4146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391402" y="4437112"/>
            <a:ext cx="269956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名字</a:t>
            </a:r>
            <a:r>
              <a:rPr lang="en-US" altLang="zh-CN" dirty="0"/>
              <a:t>Name </a:t>
            </a:r>
            <a:r>
              <a:rPr lang="zh-CN" altLang="en-US" dirty="0"/>
              <a:t> 职位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</a:p>
        </p:txBody>
      </p:sp>
      <p:sp>
        <p:nvSpPr>
          <p:cNvPr id="11" name="内容占位符 8">
            <a:extLst>
              <a:ext uri="{FF2B5EF4-FFF2-40B4-BE49-F238E27FC236}">
                <a16:creationId xmlns:a16="http://schemas.microsoft.com/office/drawing/2014/main" xmlns="" id="{8837BBE7-BFC5-4B6F-AFDB-25B8693907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08168" y="4941168"/>
            <a:ext cx="2088232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公司</a:t>
            </a:r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CE2DD9BA-C630-4515-B374-249672B6A6E9}"/>
              </a:ext>
            </a:extLst>
          </p:cNvPr>
          <p:cNvSpPr/>
          <p:nvPr userDrawn="1"/>
        </p:nvSpPr>
        <p:spPr bwMode="auto">
          <a:xfrm>
            <a:off x="335360" y="321763"/>
            <a:ext cx="72008" cy="586957"/>
          </a:xfrm>
          <a:prstGeom prst="round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74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BC272D2-5EFA-45AE-8FD4-DEA3D87E2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3F27464-62E5-452A-A06A-F9B8C82EB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88640"/>
            <a:ext cx="2876731" cy="73097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xmlns="" id="{B4F39015-9823-4D41-B69B-7A39518B5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51784" y="2420888"/>
            <a:ext cx="4104456" cy="9144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>
                <a:solidFill>
                  <a:schemeClr val="bg1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355439-6D6B-4ED5-B056-FE0C6567DC6C}"/>
              </a:ext>
            </a:extLst>
          </p:cNvPr>
          <p:cNvSpPr/>
          <p:nvPr userDrawn="1"/>
        </p:nvSpPr>
        <p:spPr bwMode="auto">
          <a:xfrm flipV="1">
            <a:off x="5123520" y="3140968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蓝底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BC272D2-5EFA-45AE-8FD4-DEA3D87E2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4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032620-354D-480F-95F8-C99B0682B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86967554-2837-4FA3-93FF-07CE56CFFA83}"/>
              </a:ext>
            </a:extLst>
          </p:cNvPr>
          <p:cNvSpPr/>
          <p:nvPr userDrawn="1"/>
        </p:nvSpPr>
        <p:spPr bwMode="auto">
          <a:xfrm>
            <a:off x="335360" y="400894"/>
            <a:ext cx="72008" cy="5869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3F27464-62E5-452A-A06A-F9B8C82EB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88640"/>
            <a:ext cx="2876731" cy="730972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xmlns="" id="{F0B91EAC-2637-4DF6-821D-DBDEC7A49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7222" y="1772816"/>
            <a:ext cx="3889375" cy="302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  <a:lvl2pPr marL="4572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2pPr>
            <a:lvl3pPr marL="9144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3pPr>
            <a:lvl4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4pPr>
            <a:lvl5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内容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749EFC5-23A8-4882-B379-E26C26AF3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11824" y="2420888"/>
            <a:ext cx="3384376" cy="9144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5857701-9A3A-45DA-9BB5-31B41DD6B43F}"/>
              </a:ext>
            </a:extLst>
          </p:cNvPr>
          <p:cNvSpPr/>
          <p:nvPr userDrawn="1"/>
        </p:nvSpPr>
        <p:spPr bwMode="auto">
          <a:xfrm>
            <a:off x="5159896" y="3068960"/>
            <a:ext cx="1800200" cy="72008"/>
          </a:xfrm>
          <a:prstGeom prst="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底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212BB7A-1FE5-4DB9-B20E-C9652DD796E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11424" y="404664"/>
            <a:ext cx="74887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ED74AF0-D090-4E70-8066-29DE574A83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1424" y="1772816"/>
            <a:ext cx="3889375" cy="302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  <a:lvl2pPr marL="4572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2pPr>
            <a:lvl3pPr marL="9144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3pPr>
            <a:lvl4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4pPr>
            <a:lvl5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内容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B3C3A761-562A-4555-AA1A-0B56194769EE}"/>
              </a:ext>
            </a:extLst>
          </p:cNvPr>
          <p:cNvSpPr/>
          <p:nvPr userDrawn="1"/>
        </p:nvSpPr>
        <p:spPr bwMode="auto">
          <a:xfrm>
            <a:off x="335360" y="400894"/>
            <a:ext cx="72008" cy="586957"/>
          </a:xfrm>
          <a:prstGeom prst="round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610A5A-505B-41BB-B6E9-AAD79397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55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12433302" y="3503616"/>
            <a:ext cx="1225551" cy="3224213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1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5" y="1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74294"/>
            <a:ext cx="74887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单击此处编辑演讲主题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167625"/>
            <a:ext cx="71056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单击此处编辑讲师姓名、公司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554511B-89D2-44F1-80EA-20B5F0FA5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974056"/>
            <a:ext cx="6143625" cy="6858000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xmlns="" id="{8545D5E0-F05F-4A72-AD5D-C313FE33C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415293"/>
            <a:ext cx="84969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单击此处编辑演讲主题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615C559-022C-48D9-8433-62000FEA08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78452" y="2698094"/>
            <a:ext cx="1549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</a:rPr>
              <a:t>嘉宾照片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10D00AE-17BB-4543-A5AB-323991C519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3486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80808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j-cs"/>
        </a:defRPr>
      </a:lvl1pPr>
    </p:titleStyle>
    <p:bodyStyle>
      <a:lvl1pPr marL="171450" marR="0" indent="-171450" algn="l" defTabSz="4572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Tx/>
        <a:buSzTx/>
        <a:buFont typeface="Arial" panose="020B0704020202090204" pitchFamily="34" charset="0"/>
        <a:buChar char="•"/>
        <a:tabLst/>
        <a:defRPr sz="1600" kern="1200">
          <a:solidFill>
            <a:srgbClr val="080808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70402020209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:32-35pt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:30-32pt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):18pt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12433302" y="3511550"/>
            <a:ext cx="1225551" cy="3224212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12335936" y="1341439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12335935" y="7938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974056"/>
            <a:ext cx="6143625" cy="68580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848B99A2-3864-4B14-8E1A-E952345FD4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3486150" cy="885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2" r:id="rId3"/>
    <p:sldLayoutId id="2147483823" r:id="rId4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8"/>
            <a:ext cx="2543813" cy="6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027007" y="1948190"/>
            <a:ext cx="5861081" cy="956288"/>
          </a:xfrm>
        </p:spPr>
        <p:txBody>
          <a:bodyPr/>
          <a:lstStyle/>
          <a:p>
            <a:r>
              <a:rPr lang="zh-CN" altLang="en-US" dirty="0" smtClean="0"/>
              <a:t>下一代云原生边缘设备管理标准</a:t>
            </a:r>
            <a:r>
              <a:rPr lang="en-US" altLang="zh-CN" sz="2400" dirty="0" smtClean="0"/>
              <a:t>DMI</a:t>
            </a:r>
            <a:r>
              <a:rPr lang="zh-CN" altLang="en-US" sz="2400" dirty="0"/>
              <a:t>的设计与实现</a:t>
            </a:r>
          </a:p>
        </p:txBody>
      </p:sp>
      <p:sp>
        <p:nvSpPr>
          <p:cNvPr id="12" name="副标题 11"/>
          <p:cNvSpPr>
            <a:spLocks noGrp="1"/>
          </p:cNvSpPr>
          <p:nvPr>
            <p:ph type="subTitle" idx="11"/>
          </p:nvPr>
        </p:nvSpPr>
        <p:spPr>
          <a:xfrm>
            <a:off x="1007533" y="3068641"/>
            <a:ext cx="8534400" cy="904863"/>
          </a:xfrm>
        </p:spPr>
        <p:txBody>
          <a:bodyPr/>
          <a:lstStyle/>
          <a:p>
            <a:r>
              <a:rPr lang="zh-CN" altLang="en-US" dirty="0"/>
              <a:t>王梓龙 </a:t>
            </a:r>
            <a:r>
              <a:rPr lang="en-US" altLang="zh-CN" dirty="0" err="1"/>
              <a:t>DaoCloud</a:t>
            </a:r>
            <a:endParaRPr lang="en-US" altLang="zh-CN" dirty="0"/>
          </a:p>
          <a:p>
            <a:r>
              <a:rPr lang="zh-CN" altLang="en-US" dirty="0"/>
              <a:t>赵然 </a:t>
            </a:r>
            <a:r>
              <a:rPr lang="zh-CN" altLang="en-US" dirty="0" smtClean="0"/>
              <a:t> 华</a:t>
            </a:r>
            <a:r>
              <a:rPr lang="zh-CN" altLang="en-US" dirty="0"/>
              <a:t>为云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架构：数据访问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1484784"/>
            <a:ext cx="5328592" cy="5832421"/>
          </a:xfrm>
        </p:spPr>
        <p:txBody>
          <a:bodyPr/>
          <a:lstStyle/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边缘</a:t>
            </a:r>
            <a:r>
              <a:rPr lang="zh-CN" altLang="en-US" sz="1600" dirty="0"/>
              <a:t>侧应用通过</a:t>
            </a:r>
            <a:r>
              <a:rPr lang="en-US" altLang="zh-CN" sz="1600" dirty="0"/>
              <a:t>REST Service</a:t>
            </a:r>
            <a:r>
              <a:rPr lang="zh-CN" altLang="en-US" sz="1600" dirty="0"/>
              <a:t>访问设备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云侧应用通过</a:t>
            </a:r>
            <a:r>
              <a:rPr lang="en-US" altLang="zh-CN" sz="1600" dirty="0"/>
              <a:t>REST Service</a:t>
            </a:r>
            <a:r>
              <a:rPr lang="zh-CN" altLang="en-US" sz="1600" dirty="0"/>
              <a:t>访问设备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3. mapper</a:t>
            </a:r>
            <a:r>
              <a:rPr lang="zh-CN" altLang="en-US" sz="1600" dirty="0"/>
              <a:t>通过配置</a:t>
            </a:r>
            <a:r>
              <a:rPr lang="en-US" altLang="zh-CN" sz="1600" dirty="0"/>
              <a:t>REST</a:t>
            </a:r>
            <a:r>
              <a:rPr lang="zh-CN" altLang="en-US" sz="1600" dirty="0"/>
              <a:t>目的地址，将数据推送到边缘侧</a:t>
            </a:r>
            <a:r>
              <a:rPr lang="zh-CN" altLang="en-US" sz="1600" dirty="0" smtClean="0"/>
              <a:t>应用</a:t>
            </a:r>
            <a:endParaRPr lang="zh-CN" altLang="en-US" sz="1600" dirty="0"/>
          </a:p>
          <a:p>
            <a:r>
              <a:rPr lang="en-US" altLang="zh-CN" sz="1600" dirty="0"/>
              <a:t>4. mapper</a:t>
            </a:r>
            <a:r>
              <a:rPr lang="zh-CN" altLang="en-US" sz="1600" dirty="0"/>
              <a:t>通过配置</a:t>
            </a:r>
            <a:r>
              <a:rPr lang="en-US" altLang="zh-CN" sz="1600" dirty="0"/>
              <a:t>REST</a:t>
            </a:r>
            <a:r>
              <a:rPr lang="zh-CN" altLang="en-US" sz="1600" dirty="0"/>
              <a:t>目的地址，将数据推送到云侧</a:t>
            </a:r>
            <a:r>
              <a:rPr lang="zh-CN" altLang="en-US" sz="1600" dirty="0" smtClean="0"/>
              <a:t>应用</a:t>
            </a:r>
            <a:endParaRPr lang="zh-CN" altLang="en-US" sz="1600" dirty="0"/>
          </a:p>
          <a:p>
            <a:r>
              <a:rPr lang="en-US" altLang="zh-CN" sz="1600" dirty="0"/>
              <a:t>5. mapper</a:t>
            </a:r>
            <a:r>
              <a:rPr lang="zh-CN" altLang="en-US" sz="1600" dirty="0"/>
              <a:t>通过配置目的地址，将数据推送到边缘侧</a:t>
            </a:r>
            <a:r>
              <a:rPr lang="zh-CN" altLang="en-US" sz="1600" dirty="0" smtClean="0"/>
              <a:t>数据库</a:t>
            </a:r>
            <a:endParaRPr lang="zh-CN" altLang="en-US" sz="1600" dirty="0"/>
          </a:p>
          <a:p>
            <a:r>
              <a:rPr lang="en-US" altLang="zh-CN" sz="1600" dirty="0"/>
              <a:t>6. mapper</a:t>
            </a:r>
            <a:r>
              <a:rPr lang="zh-CN" altLang="en-US" sz="1600" dirty="0"/>
              <a:t>通过配置目的地址，将数据推送到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broker</a:t>
            </a:r>
            <a:endParaRPr lang="zh-CN" altLang="en-US" sz="1600" dirty="0"/>
          </a:p>
          <a:p>
            <a:r>
              <a:rPr lang="en-US" altLang="zh-CN" sz="1600" dirty="0"/>
              <a:t>7. </a:t>
            </a:r>
            <a:r>
              <a:rPr lang="zh-CN" altLang="en-US" sz="1600" dirty="0"/>
              <a:t>边缘侧应用通过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 topic</a:t>
            </a:r>
            <a:r>
              <a:rPr lang="zh-CN" altLang="en-US" sz="1600" dirty="0"/>
              <a:t>订阅设备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8. </a:t>
            </a:r>
            <a:r>
              <a:rPr lang="zh-CN" altLang="en-US" sz="1600" dirty="0"/>
              <a:t>云侧应用通过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 topic </a:t>
            </a:r>
            <a:r>
              <a:rPr lang="zh-CN" altLang="en-US" sz="1600" dirty="0"/>
              <a:t>订阅设备数据</a:t>
            </a:r>
          </a:p>
          <a:p>
            <a:r>
              <a:rPr lang="en-US" altLang="zh-CN" sz="1600" dirty="0"/>
              <a:t>9. </a:t>
            </a:r>
            <a:r>
              <a:rPr lang="zh-CN" altLang="en-US" sz="1600" dirty="0"/>
              <a:t>边缘侧应用处理数据后将处理结果传上云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62176"/>
            <a:ext cx="6768752" cy="66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新建设备</a:t>
            </a:r>
          </a:p>
        </p:txBody>
      </p:sp>
    </p:spTree>
    <p:extLst>
      <p:ext uri="{BB962C8B-B14F-4D97-AF65-F5344CB8AC3E}">
        <p14:creationId xmlns:p14="http://schemas.microsoft.com/office/powerpoint/2010/main" val="5972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数据访问和数据发布</a:t>
            </a:r>
          </a:p>
        </p:txBody>
      </p:sp>
    </p:spTree>
    <p:extLst>
      <p:ext uri="{BB962C8B-B14F-4D97-AF65-F5344CB8AC3E}">
        <p14:creationId xmlns:p14="http://schemas.microsoft.com/office/powerpoint/2010/main" val="36241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设备状态数据修改</a:t>
            </a:r>
          </a:p>
        </p:txBody>
      </p:sp>
    </p:spTree>
    <p:extLst>
      <p:ext uri="{BB962C8B-B14F-4D97-AF65-F5344CB8AC3E}">
        <p14:creationId xmlns:p14="http://schemas.microsoft.com/office/powerpoint/2010/main" val="276378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设备控制命令执行</a:t>
            </a:r>
          </a:p>
        </p:txBody>
      </p:sp>
    </p:spTree>
    <p:extLst>
      <p:ext uri="{BB962C8B-B14F-4D97-AF65-F5344CB8AC3E}">
        <p14:creationId xmlns:p14="http://schemas.microsoft.com/office/powerpoint/2010/main" val="286104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407B03-763C-3049-A493-3F636A4D4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08" y="1090741"/>
            <a:ext cx="7920880" cy="49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4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85557DF-A0A4-A94B-B89C-EB194DDA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91621"/>
            <a:ext cx="7308515" cy="49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7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F142DE-59C3-1844-A86A-172CAE354780}"/>
              </a:ext>
            </a:extLst>
          </p:cNvPr>
          <p:cNvGrpSpPr/>
          <p:nvPr/>
        </p:nvGrpSpPr>
        <p:grpSpPr>
          <a:xfrm>
            <a:off x="497758" y="1844824"/>
            <a:ext cx="5257170" cy="4151715"/>
            <a:chOff x="497758" y="1844824"/>
            <a:chExt cx="5257170" cy="4151715"/>
          </a:xfrm>
        </p:grpSpPr>
        <p:pic>
          <p:nvPicPr>
            <p:cNvPr id="4" name="Picture 4" descr="技术分享 | DBLE Release Note 详细解读 2.18.12.0">
              <a:extLst>
                <a:ext uri="{FF2B5EF4-FFF2-40B4-BE49-F238E27FC236}">
                  <a16:creationId xmlns:a16="http://schemas.microsoft.com/office/drawing/2014/main" xmlns="" id="{754C1BC9-2919-FB43-9F5A-5D1B0DB0D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58" y="4419388"/>
              <a:ext cx="5257170" cy="1577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11B847B-D8E7-A84E-92DE-C6382E19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910" y="1844824"/>
              <a:ext cx="2945493" cy="3733459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968" y="1606089"/>
            <a:ext cx="3889375" cy="302418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Alpha</a:t>
            </a:r>
            <a:r>
              <a:rPr lang="zh-CN" altLang="en-US" dirty="0"/>
              <a:t> 版本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/>
              <a:t>mapper demo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Beta</a:t>
            </a:r>
            <a:r>
              <a:rPr lang="zh-CN" altLang="en-US" dirty="0"/>
              <a:t> 版本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修复</a:t>
            </a:r>
            <a:r>
              <a:rPr lang="en-US" altLang="zh-CN" dirty="0"/>
              <a:t>bug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对接第三方平台</a:t>
            </a:r>
            <a:r>
              <a:rPr lang="en-US" altLang="zh-CN" dirty="0"/>
              <a:t>demo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设备命令操作管理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设备升级管理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完整的设备数据管理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GA</a:t>
            </a:r>
            <a:r>
              <a:rPr lang="zh-CN" altLang="en-US" dirty="0"/>
              <a:t>版本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多平台对接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安全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设备事件管理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6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79D5258-BA04-432B-9700-55F7686752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08118-C760-483C-B04A-AEE051BC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5F69E2-BC36-4CA3-A64E-5B423AACF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96386D4-48BC-4939-A2DD-384816DC4629}"/>
              </a:ext>
            </a:extLst>
          </p:cNvPr>
          <p:cNvSpPr/>
          <p:nvPr/>
        </p:nvSpPr>
        <p:spPr>
          <a:xfrm>
            <a:off x="7122642" y="1605313"/>
            <a:ext cx="2753866" cy="3017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C7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xmlns="" id="{78ABDC9F-1298-42D9-9126-9DF14595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/>
              <a:t>的设计与实现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625D281-4C90-45ED-8435-68DC8F3C01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1225" y="1557338"/>
            <a:ext cx="4680719" cy="3113087"/>
          </a:xfrm>
        </p:spPr>
        <p:txBody>
          <a:bodyPr/>
          <a:lstStyle/>
          <a:p>
            <a:r>
              <a:rPr lang="en-US" altLang="zh-CN" dirty="0"/>
              <a:t>KubeEdge</a:t>
            </a:r>
            <a:r>
              <a:rPr lang="zh-CN" altLang="en-US" dirty="0"/>
              <a:t>设备管理能力还存在诸多不足之处，如</a:t>
            </a:r>
            <a:r>
              <a:rPr lang="en-US" altLang="zh-CN" dirty="0"/>
              <a:t>mapper</a:t>
            </a:r>
            <a:r>
              <a:rPr lang="zh-CN" altLang="en-US" dirty="0"/>
              <a:t>开发难度大、管理面与业务面数据耦合，海量设备数据难以处理等问题，需要在</a:t>
            </a:r>
            <a:r>
              <a:rPr lang="en-US" altLang="zh-CN" dirty="0"/>
              <a:t>Device-IoT SIG</a:t>
            </a:r>
            <a:r>
              <a:rPr lang="zh-CN" altLang="en-US" dirty="0"/>
              <a:t>中进行不断优化更新。</a:t>
            </a:r>
            <a:endParaRPr lang="en-US" altLang="zh-CN" dirty="0"/>
          </a:p>
          <a:p>
            <a:r>
              <a:rPr lang="zh-CN" altLang="en-US" dirty="0"/>
              <a:t>针对这些问题，社区希望整合设备管理接口，优化</a:t>
            </a:r>
            <a:r>
              <a:rPr lang="en-US" altLang="zh-CN" dirty="0"/>
              <a:t>KubeEdge</a:t>
            </a:r>
            <a:r>
              <a:rPr lang="zh-CN" altLang="en-US" dirty="0"/>
              <a:t>设备管理能力，打造基于云原生技术的，覆盖设备管理、设备数据的设备数字孪生管理平台。</a:t>
            </a:r>
            <a:endParaRPr lang="en-US" altLang="zh-CN" dirty="0"/>
          </a:p>
          <a:p>
            <a:r>
              <a:rPr lang="zh-CN" altLang="en-US" dirty="0"/>
              <a:t>本议题向听众介绍了</a:t>
            </a:r>
            <a:r>
              <a:rPr lang="en-US" altLang="zh-CN" dirty="0"/>
              <a:t>KubeEdge</a:t>
            </a:r>
            <a:r>
              <a:rPr lang="zh-CN" altLang="en-US" dirty="0"/>
              <a:t>社区</a:t>
            </a:r>
            <a:r>
              <a:rPr lang="en-US" altLang="zh-CN" dirty="0"/>
              <a:t>Device-IoT SIG</a:t>
            </a:r>
            <a:r>
              <a:rPr lang="zh-CN" altLang="en-US" dirty="0"/>
              <a:t>当前核心工作内容设备管理接口（</a:t>
            </a:r>
            <a:r>
              <a:rPr lang="en-US" altLang="zh-CN" dirty="0"/>
              <a:t>DMI</a:t>
            </a:r>
            <a:r>
              <a:rPr lang="zh-CN" altLang="en-US" dirty="0"/>
              <a:t>）的当前工作进展以及社区未来工作计划。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495E4E04-5F18-4800-BE10-693523E18E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22642" y="1617585"/>
            <a:ext cx="2753866" cy="720725"/>
          </a:xfrm>
        </p:spPr>
        <p:txBody>
          <a:bodyPr/>
          <a:lstStyle/>
          <a:p>
            <a:endParaRPr lang="zh-CN" altLang="en-US" sz="14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B90218C4-838D-4C1C-8B19-4C8475E0FA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0058" y="4598685"/>
            <a:ext cx="2699568" cy="7207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AF96C6B5-895E-482D-9519-3CA09B680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5459" y="5043791"/>
            <a:ext cx="2088232" cy="7207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7CD2B6C-9E39-438E-A164-37957FFA5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276872"/>
            <a:ext cx="1656184" cy="1656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4101D65-3307-48AF-8626-AD83253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55" y="2276872"/>
            <a:ext cx="1667930" cy="165618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E50191A-A38C-40B7-975D-B19AEB8FC8A4}"/>
              </a:ext>
            </a:extLst>
          </p:cNvPr>
          <p:cNvSpPr txBox="1">
            <a:spLocks/>
          </p:cNvSpPr>
          <p:nvPr/>
        </p:nvSpPr>
        <p:spPr>
          <a:xfrm>
            <a:off x="4835860" y="4221086"/>
            <a:ext cx="468052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进群交流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C5E80ED-7227-4A4E-BFB3-F0DB7F66C1FA}"/>
              </a:ext>
            </a:extLst>
          </p:cNvPr>
          <p:cNvSpPr txBox="1">
            <a:spLocks/>
          </p:cNvSpPr>
          <p:nvPr/>
        </p:nvSpPr>
        <p:spPr>
          <a:xfrm>
            <a:off x="1919536" y="4221086"/>
            <a:ext cx="468052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公众号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90F1D1-AF4D-4F88-A2FB-CBDED479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960" y="2924944"/>
            <a:ext cx="5760640" cy="1325563"/>
          </a:xfrm>
        </p:spPr>
        <p:txBody>
          <a:bodyPr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0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DD96EC2-935B-47F3-B829-73476C6EE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8"/>
          <a:stretch/>
        </p:blipFill>
        <p:spPr>
          <a:xfrm>
            <a:off x="0" y="0"/>
            <a:ext cx="6312025" cy="6858000"/>
          </a:xfrm>
          <a:prstGeom prst="rect">
            <a:avLst/>
          </a:prstGeom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xmlns="" id="{2AB5B5C4-C039-4297-850A-9611BA5C89CA}"/>
              </a:ext>
            </a:extLst>
          </p:cNvPr>
          <p:cNvSpPr/>
          <p:nvPr/>
        </p:nvSpPr>
        <p:spPr>
          <a:xfrm>
            <a:off x="4858" y="-27290"/>
            <a:ext cx="6321842" cy="6858000"/>
          </a:xfrm>
          <a:prstGeom prst="rect">
            <a:avLst/>
          </a:prstGeom>
          <a:solidFill>
            <a:srgbClr val="3660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603408-89DC-44CD-BC75-3CF52C552404}"/>
              </a:ext>
            </a:extLst>
          </p:cNvPr>
          <p:cNvSpPr txBox="1"/>
          <p:nvPr/>
        </p:nvSpPr>
        <p:spPr>
          <a:xfrm>
            <a:off x="7248128" y="19168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01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背景及目标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551730F-1AA7-4B29-AD55-E8D76A8BBE7E}"/>
              </a:ext>
            </a:extLst>
          </p:cNvPr>
          <p:cNvSpPr txBox="1"/>
          <p:nvPr/>
        </p:nvSpPr>
        <p:spPr>
          <a:xfrm>
            <a:off x="7248128" y="25649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02 </a:t>
            </a:r>
            <a:r>
              <a:rPr lang="zh-CN" altLang="en-US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旧架构存在</a:t>
            </a:r>
            <a:r>
              <a:rPr lang="zh-CN" altLang="en-US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B8A926E-D549-43D9-9AF9-984C839E94FE}"/>
              </a:ext>
            </a:extLst>
          </p:cNvPr>
          <p:cNvSpPr txBox="1"/>
          <p:nvPr/>
        </p:nvSpPr>
        <p:spPr>
          <a:xfrm>
            <a:off x="7248128" y="32170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03 DMI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453EE47-0145-4D9C-9F6E-E7EFA56E3D6C}"/>
              </a:ext>
            </a:extLst>
          </p:cNvPr>
          <p:cNvSpPr txBox="1"/>
          <p:nvPr/>
        </p:nvSpPr>
        <p:spPr>
          <a:xfrm>
            <a:off x="7248128" y="386704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04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工作流程示例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43">
            <a:extLst>
              <a:ext uri="{FF2B5EF4-FFF2-40B4-BE49-F238E27FC236}">
                <a16:creationId xmlns:a16="http://schemas.microsoft.com/office/drawing/2014/main" xmlns="" id="{08D2F50F-AD08-41D6-8786-073BEC1CB98E}"/>
              </a:ext>
            </a:extLst>
          </p:cNvPr>
          <p:cNvSpPr>
            <a:spLocks/>
          </p:cNvSpPr>
          <p:nvPr/>
        </p:nvSpPr>
        <p:spPr bwMode="auto">
          <a:xfrm>
            <a:off x="2117245" y="1741253"/>
            <a:ext cx="2067718" cy="8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2800" b="1" spc="500" dirty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  <a:sym typeface="Bebas Neue" charset="0"/>
              </a:rPr>
              <a:t>目录</a:t>
            </a:r>
            <a:endParaRPr lang="en-US" sz="2800" b="1" spc="500" dirty="0">
              <a:solidFill>
                <a:schemeClr val="bg1"/>
              </a:solidFill>
              <a:latin typeface="Poppins" charset="0"/>
              <a:ea typeface="Poppins" charset="0"/>
              <a:cs typeface="Poppins" charset="0"/>
              <a:sym typeface="Bebas Neue" charset="0"/>
            </a:endParaRPr>
          </a:p>
        </p:txBody>
      </p:sp>
      <p:cxnSp>
        <p:nvCxnSpPr>
          <p:cNvPr id="16" name="Straight Connector 44">
            <a:extLst>
              <a:ext uri="{FF2B5EF4-FFF2-40B4-BE49-F238E27FC236}">
                <a16:creationId xmlns:a16="http://schemas.microsoft.com/office/drawing/2014/main" xmlns="" id="{3DE97DCE-D00E-4C97-A061-C7ED2CD0DDC6}"/>
              </a:ext>
            </a:extLst>
          </p:cNvPr>
          <p:cNvCxnSpPr>
            <a:cxnSpLocks/>
          </p:cNvCxnSpPr>
          <p:nvPr/>
        </p:nvCxnSpPr>
        <p:spPr>
          <a:xfrm>
            <a:off x="2140421" y="2708920"/>
            <a:ext cx="19306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5">
            <a:extLst>
              <a:ext uri="{FF2B5EF4-FFF2-40B4-BE49-F238E27FC236}">
                <a16:creationId xmlns:a16="http://schemas.microsoft.com/office/drawing/2014/main" xmlns="" id="{1CBAF5CE-2835-41A7-9CE8-594FF097E7CA}"/>
              </a:ext>
            </a:extLst>
          </p:cNvPr>
          <p:cNvSpPr>
            <a:spLocks/>
          </p:cNvSpPr>
          <p:nvPr/>
        </p:nvSpPr>
        <p:spPr bwMode="auto">
          <a:xfrm>
            <a:off x="2200475" y="2520426"/>
            <a:ext cx="1930609" cy="8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altLang="zh-CN" sz="2800" b="1" spc="500" dirty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  <a:sym typeface="Bebas Neue" charset="0"/>
              </a:rPr>
              <a:t>Agenda</a:t>
            </a:r>
            <a:endParaRPr lang="en-US" sz="2800" b="1" spc="500" dirty="0">
              <a:solidFill>
                <a:schemeClr val="bg1"/>
              </a:solidFill>
              <a:latin typeface="Poppins" charset="0"/>
              <a:ea typeface="Poppins" charset="0"/>
              <a:cs typeface="Poppins" charset="0"/>
              <a:sym typeface="Bebas Neue" charset="0"/>
            </a:endParaRPr>
          </a:p>
        </p:txBody>
      </p:sp>
      <p:cxnSp>
        <p:nvCxnSpPr>
          <p:cNvPr id="18" name="Straight Connector 46">
            <a:extLst>
              <a:ext uri="{FF2B5EF4-FFF2-40B4-BE49-F238E27FC236}">
                <a16:creationId xmlns:a16="http://schemas.microsoft.com/office/drawing/2014/main" xmlns="" id="{8A37EFE4-D1DE-43A0-A498-46FBF2024BB3}"/>
              </a:ext>
            </a:extLst>
          </p:cNvPr>
          <p:cNvCxnSpPr>
            <a:cxnSpLocks/>
          </p:cNvCxnSpPr>
          <p:nvPr/>
        </p:nvCxnSpPr>
        <p:spPr>
          <a:xfrm>
            <a:off x="2438138" y="3488094"/>
            <a:ext cx="13351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BC02A5-85B7-6745-BA2A-0B06DC2285B4}"/>
              </a:ext>
            </a:extLst>
          </p:cNvPr>
          <p:cNvSpPr txBox="1"/>
          <p:nvPr/>
        </p:nvSpPr>
        <p:spPr>
          <a:xfrm>
            <a:off x="7248128" y="45170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05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810D6F9-566E-0E47-9163-AFA96A786BAA}"/>
              </a:ext>
            </a:extLst>
          </p:cNvPr>
          <p:cNvSpPr txBox="1"/>
          <p:nvPr/>
        </p:nvSpPr>
        <p:spPr>
          <a:xfrm>
            <a:off x="7248128" y="516705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06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未来工作规划</a:t>
            </a:r>
          </a:p>
        </p:txBody>
      </p:sp>
    </p:spTree>
    <p:extLst>
      <p:ext uri="{BB962C8B-B14F-4D97-AF65-F5344CB8AC3E}">
        <p14:creationId xmlns:p14="http://schemas.microsoft.com/office/powerpoint/2010/main" val="3465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ADEC55A-FDB2-7B40-BFB8-3040EA327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70" b="17023"/>
          <a:stretch/>
        </p:blipFill>
        <p:spPr>
          <a:xfrm>
            <a:off x="372307" y="1340768"/>
            <a:ext cx="7848872" cy="45421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背景及目标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064" y="1628800"/>
            <a:ext cx="3889375" cy="3024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物联网设备庞大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海量设备数据难以处理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设备通讯协议、模型、传输格式众多，难以维护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设备安全性不完善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缺少设备的监控指标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上手难度大，需要自写操作设备应用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5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背景及目标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772816"/>
            <a:ext cx="10009112" cy="3024187"/>
          </a:xfrm>
        </p:spPr>
        <p:txBody>
          <a:bodyPr/>
          <a:lstStyle/>
          <a:p>
            <a:r>
              <a:rPr lang="zh-CN" altLang="en-US" dirty="0"/>
              <a:t>提出</a:t>
            </a:r>
            <a:r>
              <a:rPr lang="en-US" altLang="zh-CN" dirty="0"/>
              <a:t>Device Management Interface</a:t>
            </a:r>
            <a:r>
              <a:rPr lang="zh-CN" altLang="en-US" dirty="0"/>
              <a:t>（简称</a:t>
            </a:r>
            <a:r>
              <a:rPr lang="en-US" altLang="zh-CN" dirty="0"/>
              <a:t>DMI</a:t>
            </a:r>
            <a:r>
              <a:rPr lang="zh-CN" altLang="en-US" dirty="0"/>
              <a:t>），整合设备管理接口，优化</a:t>
            </a:r>
            <a:r>
              <a:rPr lang="en-US" altLang="zh-CN" dirty="0"/>
              <a:t>KubeEdge</a:t>
            </a:r>
            <a:r>
              <a:rPr lang="zh-CN" altLang="en-US" dirty="0"/>
              <a:t>设备管理能力，打造基于云原生技术的，覆盖设备管理、设备操作、设备数据的设备数字孪生管理</a:t>
            </a:r>
            <a:r>
              <a:rPr lang="zh-CN" altLang="en-US" dirty="0" smtClean="0"/>
              <a:t>平台</a:t>
            </a: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云</a:t>
            </a:r>
            <a:r>
              <a:rPr lang="zh-CN" altLang="en-US" dirty="0"/>
              <a:t>原生：</a:t>
            </a:r>
            <a:r>
              <a:rPr lang="en-US" altLang="zh-CN" dirty="0"/>
              <a:t>device</a:t>
            </a:r>
            <a:r>
              <a:rPr lang="zh-CN" altLang="en-US" dirty="0"/>
              <a:t>作为一个</a:t>
            </a:r>
            <a:r>
              <a:rPr lang="en-US" altLang="zh-CN" dirty="0"/>
              <a:t>k8s</a:t>
            </a:r>
            <a:r>
              <a:rPr lang="zh-CN" altLang="en-US" dirty="0"/>
              <a:t>资源，生成虚拟化的数字孪生，可以基于</a:t>
            </a:r>
            <a:r>
              <a:rPr lang="en-US" altLang="zh-CN" dirty="0"/>
              <a:t>k8s</a:t>
            </a:r>
            <a:r>
              <a:rPr lang="zh-CN" altLang="en-US" dirty="0"/>
              <a:t>进行模拟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设备管理：像管理</a:t>
            </a:r>
            <a:r>
              <a:rPr lang="en-US" altLang="zh-CN" dirty="0"/>
              <a:t>pod</a:t>
            </a:r>
            <a:r>
              <a:rPr lang="zh-CN" altLang="en-US" dirty="0"/>
              <a:t>一样管理设备的生命周期、用户简化操作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设备操作：设备操作有两个入口，交互控制能力上</a:t>
            </a:r>
            <a:r>
              <a:rPr lang="en-US" altLang="zh-CN" dirty="0"/>
              <a:t>k8s</a:t>
            </a:r>
            <a:r>
              <a:rPr lang="zh-CN" altLang="en-US" dirty="0"/>
              <a:t>（人机、机机）、设备交互控制能力也提供给</a:t>
            </a:r>
            <a:r>
              <a:rPr lang="en-US" altLang="zh-CN" dirty="0"/>
              <a:t>deployment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设备数据：边缘侧</a:t>
            </a:r>
            <a:r>
              <a:rPr lang="en-US" altLang="zh-CN" dirty="0"/>
              <a:t>deployment</a:t>
            </a:r>
            <a:r>
              <a:rPr lang="zh-CN" altLang="en-US" dirty="0"/>
              <a:t>能够获取到对应数据，</a:t>
            </a:r>
            <a:r>
              <a:rPr lang="en-US" altLang="zh-CN" dirty="0"/>
              <a:t>device</a:t>
            </a:r>
            <a:r>
              <a:rPr lang="zh-CN" altLang="en-US" dirty="0"/>
              <a:t>数据在部分情况下上云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0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旧架构存在</a:t>
            </a:r>
            <a:r>
              <a:rPr lang="zh-CN" altLang="en-US" dirty="0" smtClean="0"/>
              <a:t>的</a:t>
            </a:r>
            <a:r>
              <a:rPr lang="zh-CN" altLang="en-US" dirty="0"/>
              <a:t>问题</a:t>
            </a:r>
          </a:p>
        </p:txBody>
      </p:sp>
      <p:sp>
        <p:nvSpPr>
          <p:cNvPr id="10" name="矩形 9"/>
          <p:cNvSpPr/>
          <p:nvPr/>
        </p:nvSpPr>
        <p:spPr>
          <a:xfrm>
            <a:off x="6863408" y="1038672"/>
            <a:ext cx="532859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旧架构下设备管理流程：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device </a:t>
            </a:r>
            <a:r>
              <a:rPr lang="en-US" altLang="zh-CN" dirty="0" err="1" smtClean="0"/>
              <a:t>crd</a:t>
            </a:r>
            <a:r>
              <a:rPr lang="zh-CN" altLang="en-US" dirty="0" smtClean="0"/>
              <a:t> 到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cloudcore</a:t>
            </a:r>
            <a:r>
              <a:rPr lang="en-US" altLang="zh-CN" dirty="0"/>
              <a:t> watch</a:t>
            </a:r>
            <a:r>
              <a:rPr lang="zh-CN" altLang="en-US" dirty="0"/>
              <a:t>到设备</a:t>
            </a:r>
            <a:r>
              <a:rPr lang="zh-CN" altLang="en-US" dirty="0" smtClean="0"/>
              <a:t>创建消息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一方面下发</a:t>
            </a:r>
            <a:r>
              <a:rPr lang="en-US" altLang="zh-CN" dirty="0"/>
              <a:t>device</a:t>
            </a:r>
            <a:r>
              <a:rPr lang="zh-CN" altLang="en-US" dirty="0"/>
              <a:t>信息到</a:t>
            </a:r>
            <a:r>
              <a:rPr lang="en-US" altLang="zh-CN" dirty="0" err="1"/>
              <a:t>edgecore</a:t>
            </a:r>
            <a:r>
              <a:rPr lang="zh-CN" altLang="en-US" dirty="0"/>
              <a:t>， 一方面更新</a:t>
            </a:r>
            <a:r>
              <a:rPr lang="en-US" altLang="zh-CN" dirty="0" err="1"/>
              <a:t>configmap</a:t>
            </a:r>
            <a:r>
              <a:rPr lang="zh-CN" altLang="en-US" dirty="0"/>
              <a:t>中的</a:t>
            </a:r>
            <a:r>
              <a:rPr lang="en-US" altLang="zh-CN" dirty="0"/>
              <a:t>device profile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mapper</a:t>
            </a:r>
            <a:r>
              <a:rPr lang="zh-CN" altLang="en-US" dirty="0"/>
              <a:t>更新</a:t>
            </a:r>
            <a:r>
              <a:rPr lang="en-US" altLang="zh-CN" dirty="0"/>
              <a:t>device list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同时</a:t>
            </a:r>
            <a:r>
              <a:rPr lang="en-US" altLang="zh-CN" dirty="0" err="1"/>
              <a:t>edgecore</a:t>
            </a:r>
            <a:r>
              <a:rPr lang="zh-CN" altLang="en-US" dirty="0"/>
              <a:t>把消息发送到</a:t>
            </a:r>
            <a:r>
              <a:rPr lang="en-US" altLang="zh-CN" dirty="0"/>
              <a:t>topic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mapper</a:t>
            </a:r>
            <a:r>
              <a:rPr lang="zh-CN" altLang="en-US" dirty="0"/>
              <a:t>都会获取消息，并识别是否是自己</a:t>
            </a:r>
            <a:r>
              <a:rPr lang="en-US" altLang="zh-CN" dirty="0"/>
              <a:t>list</a:t>
            </a:r>
            <a:r>
              <a:rPr lang="zh-CN" altLang="en-US" dirty="0"/>
              <a:t>中的</a:t>
            </a:r>
            <a:r>
              <a:rPr lang="en-US" altLang="zh-CN" dirty="0"/>
              <a:t>device 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Mapper</a:t>
            </a:r>
            <a:r>
              <a:rPr lang="zh-CN" altLang="en-US" dirty="0" smtClean="0"/>
              <a:t>连接</a:t>
            </a:r>
            <a:r>
              <a:rPr lang="zh-CN" altLang="en-US" dirty="0"/>
              <a:t>设备 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上报设备状态和采集的数据 </a:t>
            </a:r>
            <a:r>
              <a:rPr lang="en-US" altLang="zh-CN" dirty="0"/>
              <a:t>device twin 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edgecore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Edgecore</a:t>
            </a:r>
            <a:r>
              <a:rPr lang="zh-CN" altLang="en-US" dirty="0" smtClean="0"/>
              <a:t>上报信息到</a:t>
            </a:r>
            <a:r>
              <a:rPr lang="en-US" altLang="zh-CN" dirty="0" err="1" smtClean="0"/>
              <a:t>cloudcore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Cloudcore</a:t>
            </a:r>
            <a:r>
              <a:rPr lang="zh-CN" altLang="en-US" dirty="0" smtClean="0"/>
              <a:t>更新设备信息到</a:t>
            </a:r>
            <a:r>
              <a:rPr lang="en-US" altLang="zh-CN" dirty="0" smtClean="0"/>
              <a:t>K8s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12" y="1060773"/>
            <a:ext cx="695422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旧架构存在</a:t>
            </a:r>
            <a:r>
              <a:rPr lang="zh-CN" altLang="en-US" dirty="0" smtClean="0"/>
              <a:t>的</a:t>
            </a:r>
            <a:r>
              <a:rPr lang="zh-CN" altLang="en-US" dirty="0"/>
              <a:t>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412776"/>
            <a:ext cx="4824536" cy="4248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设备管理面数据与业务面耦合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/>
              <a:t>大规模</a:t>
            </a:r>
            <a:r>
              <a:rPr lang="zh-CN" altLang="en-US" sz="1600" dirty="0" smtClean="0"/>
              <a:t>场景下存在性能问题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占用</a:t>
            </a:r>
            <a:r>
              <a:rPr lang="en-US" altLang="zh-CN" sz="1600" dirty="0" err="1" smtClean="0"/>
              <a:t>ws</a:t>
            </a:r>
            <a:r>
              <a:rPr lang="zh-CN" altLang="en-US" sz="1600" dirty="0" smtClean="0"/>
              <a:t>云边通道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Etcd</a:t>
            </a:r>
            <a:r>
              <a:rPr lang="zh-CN" altLang="en-US" sz="1600" dirty="0" smtClean="0"/>
              <a:t>读写性能瓶颈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配置信息管理能力不足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设备信息通过</a:t>
            </a:r>
            <a:r>
              <a:rPr lang="en-US" altLang="zh-CN" sz="1600" dirty="0" err="1" smtClean="0"/>
              <a:t>configmap</a:t>
            </a:r>
            <a:r>
              <a:rPr lang="zh-CN" altLang="en-US" sz="1600" dirty="0" smtClean="0"/>
              <a:t>下发至</a:t>
            </a:r>
            <a:r>
              <a:rPr lang="en-US" altLang="zh-CN" sz="1600" dirty="0" smtClean="0"/>
              <a:t>mapper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Configmap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CRD</a:t>
            </a:r>
            <a:r>
              <a:rPr lang="zh-CN" altLang="en-US" sz="1600" dirty="0" smtClean="0"/>
              <a:t>存在信息冗余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Mapper</a:t>
            </a:r>
            <a:r>
              <a:rPr lang="zh-CN" altLang="en-US" sz="1600" dirty="0" smtClean="0"/>
              <a:t>处理</a:t>
            </a:r>
            <a:r>
              <a:rPr lang="en-US" altLang="zh-CN" sz="1600" dirty="0" err="1" smtClean="0"/>
              <a:t>mqtt</a:t>
            </a:r>
            <a:r>
              <a:rPr lang="zh-CN" altLang="en-US" sz="1600" dirty="0" smtClean="0"/>
              <a:t>消息存在信息冗余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设备接口不完善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Mapper</a:t>
            </a:r>
            <a:r>
              <a:rPr lang="zh-CN" altLang="en-US" sz="1600" dirty="0" smtClean="0"/>
              <a:t>接入方式只有</a:t>
            </a:r>
            <a:r>
              <a:rPr lang="en-US" altLang="zh-CN" sz="1600" dirty="0" err="1" smtClean="0"/>
              <a:t>mqtt</a:t>
            </a:r>
            <a:r>
              <a:rPr lang="zh-CN" altLang="en-US" sz="1600" dirty="0" smtClean="0"/>
              <a:t>一种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设备接口不统一，接入适配难度大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数据处理方式不灵活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476672"/>
            <a:ext cx="695422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</a:t>
            </a:r>
            <a:r>
              <a:rPr lang="zh-CN" altLang="en-US" dirty="0"/>
              <a:t>定位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908720"/>
            <a:ext cx="10248106" cy="5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架构：设备管理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62176"/>
            <a:ext cx="6768752" cy="668550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4" y="1340768"/>
            <a:ext cx="5472608" cy="58324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管理面数据与业务面数据分离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管理面数据保存在</a:t>
            </a:r>
            <a:r>
              <a:rPr lang="en-US" altLang="zh-CN" sz="1600" dirty="0" err="1" smtClean="0"/>
              <a:t>KubeEdge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ETCD</a:t>
            </a:r>
            <a:r>
              <a:rPr lang="zh-CN" altLang="en-US" sz="1600" dirty="0" smtClean="0"/>
              <a:t>，变化少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业务面数据直接走数据面导出到数据处理者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管理面数据包括：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元数据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属性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状态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生命周期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Device</a:t>
            </a:r>
            <a:r>
              <a:rPr lang="zh-CN" altLang="en-US" dirty="0" smtClean="0"/>
              <a:t>信息管理：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缓存在</a:t>
            </a:r>
            <a:r>
              <a:rPr lang="en-US" altLang="zh-CN" sz="1600" dirty="0" err="1" smtClean="0"/>
              <a:t>KubeEdge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en-US" altLang="zh-CN" sz="1600" dirty="0" err="1" smtClean="0"/>
              <a:t>node+protocol</a:t>
            </a:r>
            <a:r>
              <a:rPr lang="zh-CN" altLang="en-US" sz="1600" dirty="0" smtClean="0"/>
              <a:t>指定</a:t>
            </a:r>
            <a:r>
              <a:rPr lang="en-US" altLang="zh-CN" sz="1600" dirty="0" smtClean="0"/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apper</a:t>
            </a:r>
            <a:r>
              <a:rPr lang="zh-CN" altLang="en-US" sz="1600" dirty="0" smtClean="0"/>
              <a:t>注册接口返回值进行初始化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通过添加、删除设备接口下发到</a:t>
            </a:r>
            <a:r>
              <a:rPr lang="en-US" altLang="zh-CN" sz="1600" dirty="0" smtClean="0"/>
              <a:t>Mapper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grpc+UDS</a:t>
            </a:r>
            <a:r>
              <a:rPr lang="zh-CN" altLang="en-US" dirty="0" smtClean="0"/>
              <a:t>的方式实现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7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嘉宾介绍页">
  <a:themeElements>
    <a:clrScheme name="自定义 1">
      <a:dk1>
        <a:srgbClr val="17406D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1812</TotalTime>
  <Words>836</Words>
  <Application>Microsoft Office PowerPoint</Application>
  <PresentationFormat>宽屏</PresentationFormat>
  <Paragraphs>127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Bebas Neue</vt:lpstr>
      <vt:lpstr>FrutigerNext LT Medium</vt:lpstr>
      <vt:lpstr>Poppins</vt:lpstr>
      <vt:lpstr>DengXian</vt:lpstr>
      <vt:lpstr>方正兰亭中黑简体</vt:lpstr>
      <vt:lpstr>黑体</vt:lpstr>
      <vt:lpstr>华文细黑</vt:lpstr>
      <vt:lpstr>宋体</vt:lpstr>
      <vt:lpstr>Arial</vt:lpstr>
      <vt:lpstr>Calibri</vt:lpstr>
      <vt:lpstr>Calibri Light</vt:lpstr>
      <vt:lpstr>Wingdings</vt:lpstr>
      <vt:lpstr>Blank</vt:lpstr>
      <vt:lpstr>嘉宾介绍页</vt:lpstr>
      <vt:lpstr>10_主题1</vt:lpstr>
      <vt:lpstr>自定义设计方案</vt:lpstr>
      <vt:lpstr>下一代云原生边缘设备管理标准DMI的设计与实现</vt:lpstr>
      <vt:lpstr>DMI的设计与实现</vt:lpstr>
      <vt:lpstr>PowerPoint 演示文稿</vt:lpstr>
      <vt:lpstr>背景及目标</vt:lpstr>
      <vt:lpstr>背景及目标</vt:lpstr>
      <vt:lpstr>旧架构存在的问题</vt:lpstr>
      <vt:lpstr>旧架构存在的问题</vt:lpstr>
      <vt:lpstr>DMI架构：定位</vt:lpstr>
      <vt:lpstr>DMI架构：设备管理</vt:lpstr>
      <vt:lpstr>DMI架构：数据访问</vt:lpstr>
      <vt:lpstr>工作流程示例</vt:lpstr>
      <vt:lpstr>工作流程示例</vt:lpstr>
      <vt:lpstr>工作流程示例</vt:lpstr>
      <vt:lpstr>工作流程示例</vt:lpstr>
      <vt:lpstr>接口定义</vt:lpstr>
      <vt:lpstr>接口定义</vt:lpstr>
      <vt:lpstr>发布计划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lufanfan</dc:creator>
  <cp:lastModifiedBy>zhaoran (Ryan)</cp:lastModifiedBy>
  <cp:revision>166</cp:revision>
  <dcterms:created xsi:type="dcterms:W3CDTF">2011-12-01T07:18:24Z</dcterms:created>
  <dcterms:modified xsi:type="dcterms:W3CDTF">2022-07-09T13:22:08Z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(4)+mRI5gXQHovmfVtvGi8YEj8MNucGyGqF6+S9e0Cq/oHdRt7j1cQpCgfR2wT34wXo3ifSLdp2_x000d_
yKWO99KTItGSQ+TlzeBGJwsp349jT3IYFg4uIIAGN1Sr6+zVCJQ83zqXieIpRC0ddyp00XIe_x000d_
AGQKlhgmFM3HQOYoMc7WxtsaVOvJxMXiHg0qf/nNhokoPB4Wp9r/kNZ90e1txeJqHcJWACTu_x000d_
VqQv5ACQ2nD4EZ87NP</vt:lpwstr>
  </property>
  <property fmtid="{D5CDD505-2E9C-101B-9397-08002B2CF9AE}" pid="3" name="_ms_pID_7253431">
    <vt:lpwstr>px3Ik0ZLGzfQzcCJsqyA3kvMOARvCMBL8Dhd75pjtmUV1aC6+8Ocxe_x000d_
bTa5I8Vdm6Kj28DsD6+YWqoh2lvpINNVtub7jghbMZ2e2pMxL4FAIVSA3xq1LicoEfUbh+E3_x000d_
+mvpI/wSYvDz2t8u1JHubKvNV7JNQUiW7iXzGhZb8OEDRGzgpz/C2sKYFd3zk/zuyM8TKKtY_x000d_
I+kyilpsAB3ZpR2buezpdf7vRdHbktFqV01V</vt:lpwstr>
  </property>
  <property fmtid="{D5CDD505-2E9C-101B-9397-08002B2CF9AE}" pid="4" name="_ms_pID_7253432">
    <vt:lpwstr>bPscNl73h+KBMIOAsGC5BjFPwGo4c9Erl1dl_x000d_
vs9OFVH4nUw6/t2aDq73yszRyL3FPUhqCxmmmuwVQHBnVOI56+ChAskHL52OZcAKavGhiXII_x000d_
aFSH+fQOLCuyhbAuBRYHGK3Tn2LIm/L/CRUstyABzM1b5HQdNsEncFPMhWribToTFsuj6hAo_x000d_
mvmyMQyM4tgghZnUKjGMVJQFQC0Bt2gS/+gcFl+EcP/wCA/uiZjETW</vt:lpwstr>
  </property>
  <property fmtid="{D5CDD505-2E9C-101B-9397-08002B2CF9AE}" pid="5" name="_ms_pID_7253433">
    <vt:lpwstr>9m</vt:lpwstr>
  </property>
  <property fmtid="{D5CDD505-2E9C-101B-9397-08002B2CF9AE}" pid="6" name="_2015_ms_pID_725343">
    <vt:lpwstr>(3)2tQEqXBxilW20lPy13L0nV1D2fy2X+rKOgIQj0y6JOJfX0Lw6VyzRIHeltgWcD7OarOYRgLU
MH4j+7PEIn+WwXl02V2wp7llNP5uzThuL8lh4hXL8UJlQYeLVLq/7t1+e1ddbAl903XWZ/bV
FMDsrenegxMS1RSswNPeDLr213zblmDGm07rvoGM4Y0Z3cCSg3FSNh/VJhGLdFZiYPTiAgsi
VXFl6aBff2mLd/2BO1</vt:lpwstr>
  </property>
  <property fmtid="{D5CDD505-2E9C-101B-9397-08002B2CF9AE}" pid="7" name="_2015_ms_pID_7253431">
    <vt:lpwstr>eF4S+cjBW5woc633RiHh/itCqDahBdh7ihCUbBS6UW24ERjtY31Qge
1rY23oXqaUvhf5MTCbkUaGt3mE97Y7FFQDo4Z9Fgr2rRRuJguf53RzyU+UKWoRqLCCvB6Nsq
faVL5KyZofc5L6fvrKD/f0pOJjb6wkPiwGtmpB6BQlYiKiW2MZGzQi6h4QWVtqER3LCalr8w
QpuO9jiXj8jNQIFQETlrqVAf330sKqtaIZys</vt:lpwstr>
  </property>
  <property fmtid="{D5CDD505-2E9C-101B-9397-08002B2CF9AE}" pid="8" name="_2015_ms_pID_7253432">
    <vt:lpwstr>7AtxbV53XWdtVyI5f2WOxyk=</vt:lpwstr>
  </property>
  <property fmtid="{D5CDD505-2E9C-101B-9397-08002B2CF9AE}" pid="9" name="_readonly">
    <vt:lpwstr/>
  </property>
  <property fmtid="{D5CDD505-2E9C-101B-9397-08002B2CF9AE}" pid="10" name="_change">
    <vt:lpwstr/>
  </property>
  <property fmtid="{D5CDD505-2E9C-101B-9397-08002B2CF9AE}" pid="11" name="_full-control">
    <vt:lpwstr/>
  </property>
  <property fmtid="{D5CDD505-2E9C-101B-9397-08002B2CF9AE}" pid="12" name="sflag">
    <vt:lpwstr>1657353811</vt:lpwstr>
  </property>
</Properties>
</file>