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374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627360" y="394704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766960" y="184572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436640" y="184572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2766960" y="394704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4436640" y="394704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27360" y="394704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374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374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3627360" y="394704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2766960" y="184572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436640" y="184572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2766960" y="394704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4436640" y="394704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3627360" y="394704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374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374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3627360" y="394704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2766960" y="184572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436640" y="184572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body"/>
          </p:nvPr>
        </p:nvSpPr>
        <p:spPr>
          <a:xfrm>
            <a:off x="2766960" y="394704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 type="body"/>
          </p:nvPr>
        </p:nvSpPr>
        <p:spPr>
          <a:xfrm>
            <a:off x="4436640" y="394704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3627360" y="394704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374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374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3627360" y="394704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2766960" y="184572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436640" y="184572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body"/>
          </p:nvPr>
        </p:nvSpPr>
        <p:spPr>
          <a:xfrm>
            <a:off x="2766960" y="394704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body"/>
          </p:nvPr>
        </p:nvSpPr>
        <p:spPr>
          <a:xfrm>
            <a:off x="4436640" y="394704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3627360" y="394704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374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374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3627360" y="394704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2766960" y="184572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436640" y="184572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1097280" y="394704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2766960" y="394704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4436640" y="3947040"/>
            <a:ext cx="158976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4023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627360" y="394704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627360" y="1845720"/>
            <a:ext cx="240912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3947040"/>
            <a:ext cx="4937400" cy="1918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AA06DB6-6A2C-45EA-BFE0-5C5D64919E3E}" type="datetime">
              <a:rPr lang="en-US" sz="900" b="0" strike="noStrike" spc="-1">
                <a:solidFill>
                  <a:srgbClr val="FFFFFF"/>
                </a:solidFill>
                <a:latin typeface="Calibri"/>
              </a:rPr>
              <a:t>11/17/2020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4CC4122-B58D-439D-9D98-981C2C1E5655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Master text styles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74988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93276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CD630EC-8757-4402-8CB2-6802DEE2B041}" type="datetime">
              <a:rPr lang="en-US" sz="900" b="0" strike="noStrike" spc="-1">
                <a:solidFill>
                  <a:srgbClr val="FFFFFF"/>
                </a:solidFill>
                <a:latin typeface="Calibri"/>
              </a:rPr>
              <a:t>11/17/2020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55F7E419-B4F1-47B7-89C9-A34BA5F7BA4E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46B1B7A-C907-46FE-95FD-A9C13C54BA38}" type="datetime">
              <a:rPr lang="en-US" sz="900" b="0" strike="noStrike" spc="-1">
                <a:solidFill>
                  <a:srgbClr val="FFFFFF"/>
                </a:solidFill>
                <a:latin typeface="Calibri"/>
              </a:rPr>
              <a:t>11/17/2020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EB3F91F-B942-4B89-89DE-3CF2144E2928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0" y="4952880"/>
            <a:ext cx="12188520" cy="1904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"/>
          <p:cNvSpPr/>
          <p:nvPr/>
        </p:nvSpPr>
        <p:spPr>
          <a:xfrm>
            <a:off x="0" y="491508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PlaceHolder 6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</p:spPr>
        <p:txBody>
          <a:bodyPr tIns="0" bIns="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b="0" strike="noStrike" spc="-52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914720"/>
          </a:xfrm>
          <a:prstGeom prst="rect">
            <a:avLst/>
          </a:prstGeom>
        </p:spPr>
        <p:txBody>
          <a:bodyPr lIns="457200" tIns="457200" rIns="90000" bIns="450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Calibri"/>
              </a:rPr>
              <a:t>Click icon to add picture</a:t>
            </a:r>
            <a:endParaRPr lang="en-US" sz="32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2" name="PlaceHolder 8"/>
          <p:cNvSpPr>
            <a:spLocks noGrp="1"/>
          </p:cNvSpPr>
          <p:nvPr>
            <p:ph type="body"/>
          </p:nvPr>
        </p:nvSpPr>
        <p:spPr>
          <a:xfrm>
            <a:off x="1097280" y="5906880"/>
            <a:ext cx="10112760" cy="594000"/>
          </a:xfrm>
          <a:prstGeom prst="rect">
            <a:avLst/>
          </a:prstGeom>
        </p:spPr>
        <p:txBody>
          <a:bodyPr tIns="0" bIns="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1500" b="0" strike="noStrike" spc="-1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lang="en-US" sz="15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43" name="PlaceHolder 9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B588191-EB54-46A5-9928-BF8FAEB9B585}" type="datetime">
              <a:rPr lang="en-US" sz="900" b="0" strike="noStrike" spc="-1">
                <a:solidFill>
                  <a:srgbClr val="FFFFFF"/>
                </a:solidFill>
                <a:latin typeface="Calibri"/>
              </a:rPr>
              <a:t>11/17/2020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4" name="PlaceHolder 10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45" name="PlaceHolder 11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163528F-C786-4CAE-AE70-5851358A2042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</p:spPr>
        <p:txBody>
          <a:bodyPr lIns="0" rIns="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Master text styles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74988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93276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187" name="PlaceHolder 6"/>
          <p:cNvSpPr>
            <a:spLocks noGrp="1"/>
          </p:cNvSpPr>
          <p:nvPr>
            <p:ph type="body"/>
          </p:nvPr>
        </p:nvSpPr>
        <p:spPr>
          <a:xfrm>
            <a:off x="6217920" y="1845720"/>
            <a:ext cx="4937400" cy="4023000"/>
          </a:xfrm>
          <a:prstGeom prst="rect">
            <a:avLst/>
          </a:prstGeom>
        </p:spPr>
        <p:txBody>
          <a:bodyPr lIns="0" rIns="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Master text styles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74988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93276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188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2517A6BF-4CA1-4A4B-BE22-FB097E128425}" type="datetime">
              <a:rPr lang="en-US" sz="900" b="0" strike="noStrike" spc="-1">
                <a:solidFill>
                  <a:srgbClr val="FFFFFF"/>
                </a:solidFill>
                <a:latin typeface="Calibri"/>
              </a:rPr>
              <a:t>11/17/2020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89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90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9540F32-C848-4DBA-96D8-1105E0004EC8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k17davis/cs341" TargetMode="External"/><Relationship Id="rId2" Type="http://schemas.openxmlformats.org/officeDocument/2006/relationships/hyperlink" Target="mailto:jack.davis001@umb.edu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mb.edu/~cheungr/cs341/" TargetMode="External"/><Relationship Id="rId2" Type="http://schemas.openxmlformats.org/officeDocument/2006/relationships/hyperlink" Target="https://github.com/jack17davis/cs341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ack.davis001@umb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CS 341 Lab introduction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cap="all" spc="199">
                <a:solidFill>
                  <a:srgbClr val="637052"/>
                </a:solidFill>
                <a:latin typeface="Calibri Light"/>
              </a:rPr>
              <a:t>Fall 2020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TextShape 5"/>
          <p:cNvSpPr txBox="1"/>
          <p:nvPr/>
        </p:nvSpPr>
        <p:spPr>
          <a:xfrm>
            <a:off x="6411600" y="635040"/>
            <a:ext cx="512676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64000"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Background Information - Resistors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0" name="Content Placeholder 6"/>
          <p:cNvPicPr/>
          <p:nvPr/>
        </p:nvPicPr>
        <p:blipFill>
          <a:blip r:embed="rId2"/>
          <a:stretch/>
        </p:blipFill>
        <p:spPr>
          <a:xfrm>
            <a:off x="1584720" y="645120"/>
            <a:ext cx="3567960" cy="5247360"/>
          </a:xfrm>
          <a:prstGeom prst="rect">
            <a:avLst/>
          </a:prstGeom>
          <a:ln>
            <a:noFill/>
          </a:ln>
        </p:spPr>
      </p:pic>
      <p:sp>
        <p:nvSpPr>
          <p:cNvPr id="271" name="Line 6"/>
          <p:cNvSpPr/>
          <p:nvPr/>
        </p:nvSpPr>
        <p:spPr>
          <a:xfrm>
            <a:off x="6411600" y="2085840"/>
            <a:ext cx="4748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TextShape 7"/>
          <p:cNvSpPr txBox="1"/>
          <p:nvPr/>
        </p:nvSpPr>
        <p:spPr>
          <a:xfrm>
            <a:off x="6411600" y="2198880"/>
            <a:ext cx="5126760" cy="36698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Resistor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reduces the amount of electricity flowing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Resistance is measured in ohms(</a:t>
            </a:r>
            <a:r>
              <a:rPr lang="el-GR" sz="2000" b="0" strike="noStrike" spc="-1">
                <a:solidFill>
                  <a:srgbClr val="404040"/>
                </a:solidFill>
                <a:latin typeface="Calibri"/>
              </a:rPr>
              <a:t>Ω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)</a:t>
            </a:r>
          </a:p>
        </p:txBody>
      </p:sp>
      <p:sp>
        <p:nvSpPr>
          <p:cNvPr id="273" name="CustomShap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9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Background Information - Arduino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6" name="Content Placeholder 6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448920" y="2167200"/>
            <a:ext cx="5146200" cy="2790360"/>
          </a:xfrm>
          <a:prstGeom prst="rect">
            <a:avLst/>
          </a:prstGeom>
          <a:ln>
            <a:noFill/>
          </a:ln>
        </p:spPr>
      </p:pic>
      <p:sp>
        <p:nvSpPr>
          <p:cNvPr id="277" name="TextShape 2"/>
          <p:cNvSpPr txBox="1"/>
          <p:nvPr/>
        </p:nvSpPr>
        <p:spPr>
          <a:xfrm>
            <a:off x="6217920" y="1845720"/>
            <a:ext cx="4937400" cy="440856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 fontScale="79000"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Syntax is almost identical to C/C++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setup() and loop() must always be present for Arduino code to compile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setup() runs once, loop run repeatedly 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Serial.begin(9600) initializes the Serial monitor (a text window that we can print to)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delay(int x) waits x milliseconds 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To use a pin: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First initialize it as either INPUT or OUTPUT using pinMode()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digitalWrite(int pinNumber, HIGH or LOW)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More options will come in future labs</a:t>
            </a:r>
          </a:p>
          <a:p>
            <a:endParaRPr lang="en-US" sz="18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Contact Info + websites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TextShape 2"/>
          <p:cNvSpPr txBox="1"/>
          <p:nvPr/>
        </p:nvSpPr>
        <p:spPr>
          <a:xfrm>
            <a:off x="1097280" y="181836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Email me for grades or if you would like to setup a 1:1 meeting (</a:t>
            </a:r>
            <a:r>
              <a:rPr lang="en-US" sz="2000" b="0" u="sng" strike="noStrike" spc="-1">
                <a:solidFill>
                  <a:srgbClr val="5EB2EA"/>
                </a:solidFill>
                <a:uFillTx/>
                <a:latin typeface="Calibri"/>
                <a:hlinkClick r:id="rId2"/>
              </a:rPr>
              <a:t>jack.davis001@umb.edu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)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</a:t>
            </a:r>
            <a:r>
              <a:rPr lang="en-US" sz="2000" b="1" strike="noStrike" spc="-1">
                <a:solidFill>
                  <a:srgbClr val="404040"/>
                </a:solidFill>
                <a:latin typeface="Calibri"/>
              </a:rPr>
              <a:t>Office Hours: 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by appointment only (send an email and I will setup a zoom meeting)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I will use piazza to post any class updates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Zoom links are posted on piazza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My slides, starter codes, and instructions are available here: </a:t>
            </a:r>
            <a:r>
              <a:rPr lang="en-US" sz="2000" b="0" u="sng" strike="noStrike" spc="-1">
                <a:solidFill>
                  <a:srgbClr val="5EB2EA"/>
                </a:solidFill>
                <a:uFillTx/>
                <a:latin typeface="Calibri"/>
                <a:hlinkClick r:id="rId3"/>
              </a:rPr>
              <a:t>github.com/jack17davis/cs341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Policies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Work in groups of 1 or 2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Post lab questions on Piazza with lab tag (privately if you need to share code) 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makeup labs are allowed (due by 11:59PM on December </a:t>
            </a:r>
            <a:r>
              <a:rPr lang="en-US" sz="2000" b="0" strike="sngStrike" spc="-1" dirty="0">
                <a:solidFill>
                  <a:srgbClr val="FF0000"/>
                </a:solidFill>
                <a:latin typeface="Calibri"/>
              </a:rPr>
              <a:t>11</a:t>
            </a:r>
            <a:r>
              <a:rPr lang="en-US" sz="2000" b="0" strike="sngStrike" spc="-1" baseline="30000" dirty="0">
                <a:solidFill>
                  <a:srgbClr val="FF0000"/>
                </a:solidFill>
                <a:latin typeface="Calibri"/>
              </a:rPr>
              <a:t>th</a:t>
            </a:r>
            <a:r>
              <a:rPr lang="en-US" sz="2000" b="0" spc="-1" dirty="0">
                <a:solidFill>
                  <a:srgbClr val="FF0000"/>
                </a:solidFill>
                <a:latin typeface="Calibri"/>
              </a:rPr>
              <a:t>18</a:t>
            </a:r>
            <a:r>
              <a:rPr lang="en-US" sz="2000" b="0" spc="-1" baseline="30000" dirty="0">
                <a:solidFill>
                  <a:srgbClr val="FF0000"/>
                </a:solidFill>
                <a:latin typeface="Calibri"/>
              </a:rPr>
              <a:t>th </a:t>
            </a:r>
            <a:r>
              <a:rPr lang="en-US" sz="2000" b="0" strike="noStrike" spc="-1" dirty="0">
                <a:solidFill>
                  <a:srgbClr val="FF0000"/>
                </a:solidFill>
                <a:latin typeface="Calibri"/>
              </a:rPr>
              <a:t>extended 1 week)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You may attend a different lab section if you need to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404040"/>
                </a:solidFill>
                <a:latin typeface="Calibri"/>
              </a:rPr>
              <a:t> When using tinkercad, you should not use block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Weekly Meetings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1097280" y="181836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Starter code is available on GitHub: </a:t>
            </a:r>
            <a:r>
              <a:rPr lang="en-US" sz="2000" b="0" u="sng" strike="noStrike" spc="-1">
                <a:solidFill>
                  <a:srgbClr val="5EB2EA"/>
                </a:solidFill>
                <a:uFillTx/>
                <a:latin typeface="Calibri"/>
                <a:hlinkClick r:id="rId2"/>
              </a:rPr>
              <a:t>https://github.com/jack17davis/cs341</a:t>
            </a:r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Step-by-step instructions will be posted on </a:t>
            </a:r>
            <a:r>
              <a:rPr lang="en-US" sz="2000" b="0" u="sng" strike="noStrike" spc="-1">
                <a:solidFill>
                  <a:srgbClr val="5EB2EA"/>
                </a:solidFill>
                <a:uFillTx/>
                <a:latin typeface="Calibri"/>
                <a:hlinkClick r:id="rId3"/>
              </a:rPr>
              <a:t>https://www.cs.umb.edu/~cheungr/cs341/</a:t>
            </a: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 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Lab introduction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Working lab demonstration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Q&amp;A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Breakout rooms for real-time labs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Use the “help” button (under more) to get my attention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You are welcome to take longer or leave early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Lab report is due by the start of the next lab (typically a week)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TextShape 5"/>
          <p:cNvSpPr txBox="1"/>
          <p:nvPr/>
        </p:nvSpPr>
        <p:spPr>
          <a:xfrm>
            <a:off x="6411600" y="635040"/>
            <a:ext cx="512676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Lab Report Template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0" name="Content Placeholder 9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671040" y="645120"/>
            <a:ext cx="5395680" cy="5247360"/>
          </a:xfrm>
          <a:prstGeom prst="rect">
            <a:avLst/>
          </a:prstGeom>
          <a:ln>
            <a:noFill/>
          </a:ln>
        </p:spPr>
      </p:pic>
      <p:sp>
        <p:nvSpPr>
          <p:cNvPr id="241" name="Line 6"/>
          <p:cNvSpPr/>
          <p:nvPr/>
        </p:nvSpPr>
        <p:spPr>
          <a:xfrm>
            <a:off x="6411600" y="2085840"/>
            <a:ext cx="47487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TextShape 7"/>
          <p:cNvSpPr txBox="1"/>
          <p:nvPr/>
        </p:nvSpPr>
        <p:spPr>
          <a:xfrm>
            <a:off x="6411600" y="2198880"/>
            <a:ext cx="5126760" cy="366984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1500" b="0" strike="noStrike" spc="-1">
                <a:solidFill>
                  <a:srgbClr val="404040"/>
                </a:solidFill>
                <a:latin typeface="Calibri"/>
              </a:rPr>
              <a:t> Labs can be written and submitted as a team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1500" b="0" strike="noStrike" spc="-1">
                <a:solidFill>
                  <a:srgbClr val="404040"/>
                </a:solidFill>
                <a:latin typeface="Calibri"/>
              </a:rPr>
              <a:t> Submit by email to </a:t>
            </a:r>
            <a:r>
              <a:rPr lang="en-US" sz="1500" b="0" u="sng" strike="noStrike" spc="-1">
                <a:solidFill>
                  <a:srgbClr val="5EB2EA"/>
                </a:solidFill>
                <a:uFillTx/>
                <a:latin typeface="Calibri"/>
                <a:hlinkClick r:id="rId3"/>
              </a:rPr>
              <a:t>jack.davis001@umb.edu</a:t>
            </a:r>
            <a:r>
              <a:rPr lang="en-US" sz="1500" b="0" strike="noStrike" spc="-1">
                <a:solidFill>
                  <a:srgbClr val="404040"/>
                </a:solidFill>
                <a:latin typeface="Calibri"/>
              </a:rPr>
              <a:t> before your sections next meeting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1500" b="0" strike="noStrike" spc="-1">
                <a:solidFill>
                  <a:srgbClr val="404040"/>
                </a:solidFill>
                <a:latin typeface="Calibri"/>
              </a:rPr>
              <a:t> There will be 10 labs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1500" b="0" strike="noStrike" spc="-1">
                <a:solidFill>
                  <a:srgbClr val="404040"/>
                </a:solidFill>
                <a:latin typeface="Calibri"/>
              </a:rPr>
              <a:t> I’ll be grading each lab out of 10: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1500" b="0" strike="noStrike" spc="-1">
                <a:solidFill>
                  <a:srgbClr val="404040"/>
                </a:solidFill>
                <a:latin typeface="Calibri"/>
              </a:rPr>
              <a:t>3 points for submitting the lab report on time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1500" b="0" strike="noStrike" spc="-1">
                <a:solidFill>
                  <a:srgbClr val="404040"/>
                </a:solidFill>
                <a:latin typeface="Calibri"/>
              </a:rPr>
              <a:t>4 points for quality of lab report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1500" b="0" strike="noStrike" spc="-1">
                <a:solidFill>
                  <a:srgbClr val="404040"/>
                </a:solidFill>
                <a:latin typeface="Calibri"/>
              </a:rPr>
              <a:t>3 points for code that works correctly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1700" b="0" strike="noStrike" spc="-1">
                <a:solidFill>
                  <a:srgbClr val="404040"/>
                </a:solidFill>
                <a:latin typeface="Calibri"/>
              </a:rPr>
              <a:t> </a:t>
            </a:r>
            <a:r>
              <a:rPr lang="en-US" sz="1500" b="0" strike="noStrike" spc="-1">
                <a:solidFill>
                  <a:srgbClr val="404040"/>
                </a:solidFill>
                <a:latin typeface="Calibri"/>
              </a:rPr>
              <a:t>labs make up 20% of your final grade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1500" b="0" strike="noStrike" spc="-1">
                <a:solidFill>
                  <a:srgbClr val="404040"/>
                </a:solidFill>
                <a:latin typeface="Calibri"/>
              </a:rPr>
              <a:t> If you can’t get your code working in time, please document what you tried and submit the lab anyway</a:t>
            </a:r>
          </a:p>
        </p:txBody>
      </p:sp>
      <p:sp>
        <p:nvSpPr>
          <p:cNvPr id="243" name="CustomShap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9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600" b="0" strike="noStrike" spc="-52">
                <a:solidFill>
                  <a:srgbClr val="262626"/>
                </a:solidFill>
                <a:latin typeface="Calibri Light"/>
              </a:rPr>
              <a:t>Example Lab Report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6" name="Content Placeholder 12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1356840" y="1897920"/>
            <a:ext cx="4738680" cy="4203720"/>
          </a:xfrm>
          <a:prstGeom prst="rect">
            <a:avLst/>
          </a:prstGeom>
          <a:ln>
            <a:noFill/>
          </a:ln>
        </p:spPr>
      </p:pic>
      <p:pic>
        <p:nvPicPr>
          <p:cNvPr id="247" name="Content Placeholder 24" descr="A screenshot of a cell phone&#10;&#10;Description automatically generated"/>
          <p:cNvPicPr/>
          <p:nvPr/>
        </p:nvPicPr>
        <p:blipFill>
          <a:blip r:embed="rId3"/>
          <a:stretch/>
        </p:blipFill>
        <p:spPr>
          <a:xfrm>
            <a:off x="6095880" y="2493360"/>
            <a:ext cx="5255640" cy="301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Line 3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"/>
          <p:cNvSpPr/>
          <p:nvPr/>
        </p:nvSpPr>
        <p:spPr>
          <a:xfrm>
            <a:off x="0" y="0"/>
            <a:ext cx="12191760" cy="633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TextShape 5"/>
          <p:cNvSpPr txBox="1"/>
          <p:nvPr/>
        </p:nvSpPr>
        <p:spPr>
          <a:xfrm>
            <a:off x="633960" y="4550400"/>
            <a:ext cx="10908720" cy="10573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 b="0" strike="noStrike" spc="-52">
                <a:solidFill>
                  <a:srgbClr val="262626"/>
                </a:solidFill>
                <a:latin typeface="Calibri Light"/>
              </a:rPr>
              <a:t>Arduino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3" name="Picture 6" descr="A circuit board&#10;&#10;Description automatically generated"/>
          <p:cNvPicPr/>
          <p:nvPr/>
        </p:nvPicPr>
        <p:blipFill>
          <a:blip r:embed="rId2"/>
          <a:stretch/>
        </p:blipFill>
        <p:spPr>
          <a:xfrm>
            <a:off x="635400" y="1197720"/>
            <a:ext cx="5131440" cy="2486880"/>
          </a:xfrm>
          <a:prstGeom prst="rect">
            <a:avLst/>
          </a:prstGeom>
          <a:ln>
            <a:noFill/>
          </a:ln>
        </p:spPr>
      </p:pic>
      <p:sp>
        <p:nvSpPr>
          <p:cNvPr id="254" name="CustomShape 6"/>
          <p:cNvSpPr/>
          <p:nvPr/>
        </p:nvSpPr>
        <p:spPr>
          <a:xfrm>
            <a:off x="6063840" y="887040"/>
            <a:ext cx="63720" cy="3108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5" name="Picture 10" descr="A circuit board&#10;&#10;Description automatically generated"/>
          <p:cNvPicPr/>
          <p:nvPr/>
        </p:nvPicPr>
        <p:blipFill>
          <a:blip r:embed="rId3"/>
          <a:stretch/>
        </p:blipFill>
        <p:spPr>
          <a:xfrm>
            <a:off x="6424920" y="682200"/>
            <a:ext cx="5117760" cy="3518280"/>
          </a:xfrm>
          <a:prstGeom prst="rect">
            <a:avLst/>
          </a:prstGeom>
          <a:ln>
            <a:noFill/>
          </a:ln>
        </p:spPr>
      </p:pic>
      <p:sp>
        <p:nvSpPr>
          <p:cNvPr id="256" name="Line 7"/>
          <p:cNvSpPr/>
          <p:nvPr/>
        </p:nvSpPr>
        <p:spPr>
          <a:xfrm>
            <a:off x="721080" y="5618520"/>
            <a:ext cx="10515600" cy="0"/>
          </a:xfrm>
          <a:prstGeom prst="line">
            <a:avLst/>
          </a:prstGeom>
          <a:ln w="6480">
            <a:solidFill>
              <a:schemeClr val="tx2">
                <a:alpha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8"/>
          <p:cNvSpPr/>
          <p:nvPr/>
        </p:nvSpPr>
        <p:spPr>
          <a:xfrm>
            <a:off x="0" y="6334200"/>
            <a:ext cx="12191760" cy="66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9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1097280" y="5074920"/>
            <a:ext cx="10112760" cy="822600"/>
          </a:xfrm>
          <a:prstGeom prst="rect">
            <a:avLst/>
          </a:prstGeom>
          <a:noFill/>
          <a:ln>
            <a:noFill/>
          </a:ln>
        </p:spPr>
        <p:txBody>
          <a:bodyPr tIns="0" bIns="0"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b="0" strike="noStrike" spc="-52">
                <a:solidFill>
                  <a:srgbClr val="FFFFFF"/>
                </a:solidFill>
                <a:latin typeface="Calibri Light"/>
              </a:rPr>
              <a:t>Tinkercad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1097280" y="5906880"/>
            <a:ext cx="10112760" cy="594000"/>
          </a:xfrm>
          <a:prstGeom prst="rect">
            <a:avLst/>
          </a:prstGeom>
          <a:noFill/>
          <a:ln>
            <a:noFill/>
          </a:ln>
        </p:spPr>
        <p:txBody>
          <a:bodyPr tIns="0" bIns="0">
            <a:no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261" name="Picture 3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1863360" y="196200"/>
            <a:ext cx="8465040" cy="5088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Background Information - LED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1097280" y="1845720"/>
            <a:ext cx="493740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Light-emitting Diode (LED)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Power must flow anode (longer lead, round) to cathode or positive to negative</a:t>
            </a: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 a change in the amount of electricity flowing results in a change in brightness</a:t>
            </a:r>
          </a:p>
        </p:txBody>
      </p:sp>
      <p:pic>
        <p:nvPicPr>
          <p:cNvPr id="264" name="Content Placeholder 9" descr="A screenshot of a cell phone&#10;&#10;Description automatically generated"/>
          <p:cNvPicPr/>
          <p:nvPr/>
        </p:nvPicPr>
        <p:blipFill>
          <a:blip r:embed="rId2"/>
          <a:stretch/>
        </p:blipFill>
        <p:spPr>
          <a:xfrm>
            <a:off x="6218280" y="1929240"/>
            <a:ext cx="4936680" cy="385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521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introduction</dc:title>
  <dc:subject/>
  <dc:creator>Jack A Davis</dc:creator>
  <dc:description/>
  <cp:lastModifiedBy>Jack A Davis</cp:lastModifiedBy>
  <cp:revision>29</cp:revision>
  <dcterms:created xsi:type="dcterms:W3CDTF">2020-08-29T14:52:57Z</dcterms:created>
  <dcterms:modified xsi:type="dcterms:W3CDTF">2020-11-18T02:53:05Z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