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AA06DB6-6A2C-45EA-BFE0-5C5D64919E3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CC4122-B58D-439D-9D98-981C2C1E565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D630EC-8757-4402-8CB2-6802DEE2B041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F7E419-B4F1-47B7-89C9-A34BA5F7BA4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6B1B7A-C907-46FE-95FD-A9C13C54BA38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B3F91F-B942-4B89-89DE-3CF2144E292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457200" rIns="90000" tIns="4572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</p:spPr>
        <p:txBody>
          <a:bodyPr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588191-EB54-46A5-9928-BF8FAEB9B585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4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5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63528F-C786-4CAE-AE70-5851358A204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517A6BF-4CA1-4A4B-BE22-FB097E128425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9/23/20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540F32-C848-4DBA-96D8-1105E0004EC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jack.davis001@umb.edu" TargetMode="External"/><Relationship Id="rId2" Type="http://schemas.openxmlformats.org/officeDocument/2006/relationships/hyperlink" Target="https://github.com/jack17davis/cs341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jack17davis/cs341" TargetMode="External"/><Relationship Id="rId2" Type="http://schemas.openxmlformats.org/officeDocument/2006/relationships/hyperlink" Target="https://www.cs.umb.edu/~cheungr/cs341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jack.davis001@umb.edu" TargetMode="External"/><Relationship Id="rId3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CS 341 Lab introduction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Fall 2020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5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Background Information - Resistors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Content Placeholder 6" descr=""/>
          <p:cNvPicPr/>
          <p:nvPr/>
        </p:nvPicPr>
        <p:blipFill>
          <a:blip r:embed="rId1"/>
          <a:stretch/>
        </p:blipFill>
        <p:spPr>
          <a:xfrm>
            <a:off x="1584720" y="645120"/>
            <a:ext cx="3567960" cy="5247360"/>
          </a:xfrm>
          <a:prstGeom prst="rect">
            <a:avLst/>
          </a:prstGeom>
          <a:ln>
            <a:noFill/>
          </a:ln>
        </p:spPr>
      </p:pic>
      <p:sp>
        <p:nvSpPr>
          <p:cNvPr id="271" name="Line 6"/>
          <p:cNvSpPr/>
          <p:nvPr/>
        </p:nvSpPr>
        <p:spPr>
          <a:xfrm>
            <a:off x="6411600" y="2085840"/>
            <a:ext cx="4748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Shape 7"/>
          <p:cNvSpPr txBox="1"/>
          <p:nvPr/>
        </p:nvSpPr>
        <p:spPr>
          <a:xfrm>
            <a:off x="6411600" y="2198880"/>
            <a:ext cx="512676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Resistor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reduces the amount of electricity flowing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Resistance is measured in ohms(</a:t>
            </a:r>
            <a:r>
              <a:rPr b="0" lang="el-GR" sz="2000" spc="-1" strike="noStrike">
                <a:solidFill>
                  <a:srgbClr val="404040"/>
                </a:solidFill>
                <a:latin typeface="Calibri"/>
              </a:rPr>
              <a:t>Ω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Background Information - Arduino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Content Placeholder 6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448920" y="2167200"/>
            <a:ext cx="5146200" cy="2790360"/>
          </a:xfrm>
          <a:prstGeom prst="rect">
            <a:avLst/>
          </a:prstGeom>
          <a:ln>
            <a:noFill/>
          </a:ln>
        </p:spPr>
      </p:pic>
      <p:sp>
        <p:nvSpPr>
          <p:cNvPr id="277" name="TextShape 2"/>
          <p:cNvSpPr txBox="1"/>
          <p:nvPr/>
        </p:nvSpPr>
        <p:spPr>
          <a:xfrm>
            <a:off x="6217920" y="1845720"/>
            <a:ext cx="4937400" cy="4408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9000"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Syntax is almost identical to C/C++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setup() and loop() must always be present for Arduino code to compile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setup() runs once, loop run repeatedly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Serial.begin(9600) initializes the Serial monitor (a text window that we can print to)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delay(int x) waits x milliseconds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To use a pin: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First initialize it as either INPUT or OUTPUT using pinMode()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digitalWrite(int pinNumber, HIGH or LOW)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More options will come in future labs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Contact Info + websites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097280" y="181836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Email me for grades or if you would like to setup a 1:1 meeting (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jack.davis001@umb.edu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Office Hours: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by appointment only (send an email and I will setup a zoom meeting)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 will use piazza to post any class updates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Zoom links are posted on piazza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My slides, starter codes, and instructions are available here: 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github.com/jack17davis/cs341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Policies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Work in groups of 1 or 2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Post lab questions on Piazza with lab tag (privately if you need to share code)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makeup labs are allowed (due by 11:59PM on December 11</a:t>
            </a:r>
            <a:r>
              <a:rPr b="0" lang="en-US" sz="2000" spc="-1" strike="noStrike" baseline="30000">
                <a:solidFill>
                  <a:srgbClr val="404040"/>
                </a:solidFill>
                <a:latin typeface="Calibri"/>
              </a:rPr>
              <a:t>th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You may attend a different lab section if you need to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When using tinkercad, you should not use block code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Weekly Meetings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097280" y="181836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Starter code is available on GitHub: 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https://github.com/jack17davis/cs341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Step-by-step instructions will be posted on </a:t>
            </a:r>
            <a:r>
              <a:rPr b="0" lang="en-US" sz="20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https://www.cs.umb.edu/~cheungr/cs341/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Lab introduction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Working lab demonstration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Q&amp;A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Breakout rooms for real-time labs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Use the “help” button (under more) to get my attention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You are welcome to take longer or leave early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Lab report is due by the start of the next lab (typically a week)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Shape 5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Lab Report Template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Content Placeholder 9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671040" y="645120"/>
            <a:ext cx="5395680" cy="5247360"/>
          </a:xfrm>
          <a:prstGeom prst="rect">
            <a:avLst/>
          </a:prstGeom>
          <a:ln>
            <a:noFill/>
          </a:ln>
        </p:spPr>
      </p:pic>
      <p:sp>
        <p:nvSpPr>
          <p:cNvPr id="241" name="Line 6"/>
          <p:cNvSpPr/>
          <p:nvPr/>
        </p:nvSpPr>
        <p:spPr>
          <a:xfrm>
            <a:off x="6411600" y="2085840"/>
            <a:ext cx="4748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Shape 7"/>
          <p:cNvSpPr txBox="1"/>
          <p:nvPr/>
        </p:nvSpPr>
        <p:spPr>
          <a:xfrm>
            <a:off x="6411600" y="2198880"/>
            <a:ext cx="512676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Labs can be written and submitted as a team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Submit by email to </a:t>
            </a:r>
            <a:r>
              <a:rPr b="0" lang="en-US" sz="15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jack.davis001@umb.edu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before your sections next meeting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There will be 10 labs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I’ll be grading each lab out of 10: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3 points for submitting the lab report on time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4 points for quality of lab report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3 points for code that works correctly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7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labs make up 20% of your final grade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404040"/>
                </a:solidFill>
                <a:latin typeface="Calibri"/>
              </a:rPr>
              <a:t>If you can’t get your code working in time, please document what you tried and submit the lab anyway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6600" spc="-52" strike="noStrike">
                <a:solidFill>
                  <a:srgbClr val="262626"/>
                </a:solidFill>
                <a:latin typeface="Calibri Light"/>
              </a:rPr>
              <a:t>Example Lab Report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Content Placeholder 12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356840" y="1897920"/>
            <a:ext cx="4738680" cy="4203720"/>
          </a:xfrm>
          <a:prstGeom prst="rect">
            <a:avLst/>
          </a:prstGeom>
          <a:ln>
            <a:noFill/>
          </a:ln>
        </p:spPr>
      </p:pic>
      <p:pic>
        <p:nvPicPr>
          <p:cNvPr id="247" name="Content Placeholder 24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095880" y="2493360"/>
            <a:ext cx="5255640" cy="301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5"/>
          <p:cNvSpPr txBox="1"/>
          <p:nvPr/>
        </p:nvSpPr>
        <p:spPr>
          <a:xfrm>
            <a:off x="633960" y="4550400"/>
            <a:ext cx="10908720" cy="1057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6000" spc="-52" strike="noStrike">
                <a:solidFill>
                  <a:srgbClr val="262626"/>
                </a:solidFill>
                <a:latin typeface="Calibri Light"/>
              </a:rPr>
              <a:t>Arduino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Picture 6" descr="A circuit board&#10;&#10;Description automatically generated"/>
          <p:cNvPicPr/>
          <p:nvPr/>
        </p:nvPicPr>
        <p:blipFill>
          <a:blip r:embed="rId1"/>
          <a:stretch/>
        </p:blipFill>
        <p:spPr>
          <a:xfrm>
            <a:off x="635400" y="1197720"/>
            <a:ext cx="5131440" cy="2486880"/>
          </a:xfrm>
          <a:prstGeom prst="rect">
            <a:avLst/>
          </a:prstGeom>
          <a:ln>
            <a:noFill/>
          </a:ln>
        </p:spPr>
      </p:pic>
      <p:sp>
        <p:nvSpPr>
          <p:cNvPr id="254" name="CustomShape 6"/>
          <p:cNvSpPr/>
          <p:nvPr/>
        </p:nvSpPr>
        <p:spPr>
          <a:xfrm>
            <a:off x="6063840" y="887040"/>
            <a:ext cx="63720" cy="310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0" descr="A circuit board&#10;&#10;Description automatically generated"/>
          <p:cNvPicPr/>
          <p:nvPr/>
        </p:nvPicPr>
        <p:blipFill>
          <a:blip r:embed="rId2"/>
          <a:stretch/>
        </p:blipFill>
        <p:spPr>
          <a:xfrm>
            <a:off x="6424920" y="682200"/>
            <a:ext cx="5117760" cy="3518280"/>
          </a:xfrm>
          <a:prstGeom prst="rect">
            <a:avLst/>
          </a:prstGeom>
          <a:ln>
            <a:noFill/>
          </a:ln>
        </p:spPr>
      </p:pic>
      <p:sp>
        <p:nvSpPr>
          <p:cNvPr id="256" name="Line 7"/>
          <p:cNvSpPr/>
          <p:nvPr/>
        </p:nvSpPr>
        <p:spPr>
          <a:xfrm>
            <a:off x="721080" y="5618520"/>
            <a:ext cx="10515600" cy="0"/>
          </a:xfrm>
          <a:prstGeom prst="line">
            <a:avLst/>
          </a:prstGeom>
          <a:ln w="6480">
            <a:solidFill>
              <a:schemeClr val="tx2"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Tinkercad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61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863360" y="196200"/>
            <a:ext cx="8465040" cy="50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Background Information - LED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Light-emitting Diode (LED)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Power must flow anode (longer lead, round) to cathode or positive to negative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change in the amount of electricity flowing results in a change in brightness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64" name="Content Placeholder 9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6218280" y="1929240"/>
            <a:ext cx="4936680" cy="38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Application>LibreOffice/6.4.5.2$Linux_X86_64 LibreOffice_project/40$Build-2</Application>
  <Words>518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2020-08-29T14:52:57Z</dcterms:created>
  <dc:creator>Jack A Davis</dc:creator>
  <dc:description/>
  <dc:language>en-US</dc:language>
  <cp:lastModifiedBy/>
  <dcterms:modified xsi:type="dcterms:W3CDTF">2020-09-23T14:41:49Z</dcterms:modified>
  <cp:revision>28</cp:revision>
  <dc:subject/>
  <dc:title>CS 341 Lab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