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92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4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76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68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91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4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4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57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34D17-AC7F-4588-AAA4-4959BEF7A505}" type="datetimeFigureOut">
              <a:rPr lang="zh-TW" altLang="en-US" smtClean="0"/>
              <a:t>2020/12/24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5A99-F6D5-4F11-81EA-BD9C480D1F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衰減器分析資料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38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7" y="1205782"/>
            <a:ext cx="10277075" cy="44738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32087" y="207670"/>
            <a:ext cx="7057356" cy="796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依目前數據當條件</a:t>
            </a:r>
            <a:r>
              <a:rPr lang="en-US" altLang="zh-TW" dirty="0" smtClean="0">
                <a:solidFill>
                  <a:schemeClr val="tx1"/>
                </a:solidFill>
              </a:rPr>
              <a:t>&lt;1.2</a:t>
            </a:r>
            <a:r>
              <a:rPr lang="zh-TW" altLang="en-US" dirty="0" smtClean="0">
                <a:solidFill>
                  <a:schemeClr val="tx1"/>
                </a:solidFill>
              </a:rPr>
              <a:t>穿透率會有機率小於</a:t>
            </a:r>
            <a:r>
              <a:rPr lang="en-US" altLang="zh-TW" dirty="0" smtClean="0">
                <a:solidFill>
                  <a:schemeClr val="tx1"/>
                </a:solidFill>
              </a:rPr>
              <a:t>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當條件越大穿透率越大，各波段穿透率越集中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34925"/>
              </p:ext>
            </p:extLst>
          </p:nvPr>
        </p:nvGraphicFramePr>
        <p:xfrm>
          <a:off x="232087" y="5880813"/>
          <a:ext cx="10515599" cy="657862"/>
        </p:xfrm>
        <a:graphic>
          <a:graphicData uri="http://schemas.openxmlformats.org/drawingml/2006/table">
            <a:tbl>
              <a:tblPr/>
              <a:tblGrid>
                <a:gridCol w="1553037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  <a:gridCol w="640183"/>
              </a:tblGrid>
              <a:tr h="195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condition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1.35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</a:tr>
              <a:tr h="1956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nagtive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point_count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8891" marR="8891" marT="889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3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0" y="1205783"/>
            <a:ext cx="9524378" cy="54562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4699" y="104639"/>
            <a:ext cx="8100811" cy="1101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當</a:t>
            </a:r>
            <a:r>
              <a:rPr lang="zh-TW" altLang="en-US" dirty="0" smtClean="0">
                <a:solidFill>
                  <a:schemeClr val="tx1"/>
                </a:solidFill>
              </a:rPr>
              <a:t>條件越小</a:t>
            </a:r>
            <a:r>
              <a:rPr lang="en-US" altLang="zh-TW" dirty="0" smtClean="0">
                <a:solidFill>
                  <a:schemeClr val="tx1"/>
                </a:solidFill>
              </a:rPr>
              <a:t>(&lt;1.2)</a:t>
            </a:r>
            <a:r>
              <a:rPr lang="zh-TW" altLang="en-US" dirty="0" smtClean="0">
                <a:solidFill>
                  <a:schemeClr val="tx1"/>
                </a:solidFill>
              </a:rPr>
              <a:t>各波段穿透率變異越大</a:t>
            </a:r>
            <a:r>
              <a:rPr lang="en-US" altLang="zh-TW" dirty="0" smtClean="0">
                <a:solidFill>
                  <a:schemeClr val="tx1"/>
                </a:solidFill>
              </a:rPr>
              <a:t>(10</a:t>
            </a:r>
            <a:r>
              <a:rPr lang="zh-TW" altLang="en-US" dirty="0" smtClean="0">
                <a:solidFill>
                  <a:schemeClr val="tx1"/>
                </a:solidFill>
              </a:rPr>
              <a:t>個</a:t>
            </a:r>
            <a:r>
              <a:rPr lang="en-US" altLang="zh-TW" dirty="0" smtClean="0">
                <a:solidFill>
                  <a:schemeClr val="tx1"/>
                </a:solidFill>
              </a:rPr>
              <a:t>SAMPLE)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900-1000nm</a:t>
            </a:r>
            <a:r>
              <a:rPr lang="zh-TW" altLang="en-US" dirty="0" smtClean="0">
                <a:solidFill>
                  <a:schemeClr val="tx1"/>
                </a:solidFill>
              </a:rPr>
              <a:t>波段與穿透率呈現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次曲線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83" y="2306927"/>
            <a:ext cx="5890141" cy="355312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83" y="2152380"/>
            <a:ext cx="5091628" cy="4248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4083" y="1205783"/>
            <a:ext cx="10887144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穿透率</a:t>
            </a:r>
            <a:r>
              <a:rPr lang="en-US" altLang="zh-TW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=</a:t>
            </a:r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 </a:t>
            </a:r>
            <a:r>
              <a:rPr lang="en-US" altLang="zh-TW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8.081e-04+</a:t>
            </a:r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 </a:t>
            </a:r>
            <a:r>
              <a:rPr lang="en-US" altLang="zh-TW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8.352e-02</a:t>
            </a:r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*</a:t>
            </a:r>
            <a:r>
              <a:rPr lang="en-US" altLang="zh-TW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Wavelength+4.415e-02*Wavelength^2+</a:t>
            </a:r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 </a:t>
            </a:r>
            <a:r>
              <a:rPr lang="en-US" altLang="zh-TW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9.205e-05*condition</a:t>
            </a:r>
            <a:endParaRPr lang="zh-TW" altLang="en-US" sz="1600" b="1" dirty="0">
              <a:solidFill>
                <a:srgbClr val="34343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4699" y="104639"/>
            <a:ext cx="8100811" cy="1101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以</a:t>
            </a:r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900-1000nm</a:t>
            </a:r>
            <a:r>
              <a:rPr lang="zh-TW" altLang="en-US" dirty="0" smtClean="0">
                <a:solidFill>
                  <a:schemeClr val="tx1"/>
                </a:solidFill>
              </a:rPr>
              <a:t>波段 </a:t>
            </a:r>
            <a:r>
              <a:rPr lang="en-US" altLang="zh-TW" dirty="0" smtClean="0">
                <a:solidFill>
                  <a:schemeClr val="tx1"/>
                </a:solidFill>
              </a:rPr>
              <a:t>2.</a:t>
            </a:r>
            <a:r>
              <a:rPr lang="zh-TW" altLang="en-US" dirty="0" smtClean="0">
                <a:solidFill>
                  <a:schemeClr val="tx1"/>
                </a:solidFill>
              </a:rPr>
              <a:t> 不同條件當因子 與穿透率配飾 </a:t>
            </a:r>
            <a:r>
              <a:rPr lang="en-US" altLang="zh-TW" dirty="0" smtClean="0">
                <a:solidFill>
                  <a:schemeClr val="tx1"/>
                </a:solidFill>
              </a:rPr>
              <a:t>2</a:t>
            </a:r>
            <a:r>
              <a:rPr lang="zh-TW" altLang="en-US" dirty="0" smtClean="0">
                <a:solidFill>
                  <a:schemeClr val="tx1"/>
                </a:solidFill>
              </a:rPr>
              <a:t>次多項回歸方程式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由因子的係數與穿透率關係皆為正值，表示波段與衰減器條件成正比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4083" y="1776695"/>
            <a:ext cx="2633932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回歸預測值 </a:t>
            </a:r>
            <a:r>
              <a:rPr lang="en-US" altLang="zh-TW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VS</a:t>
            </a:r>
            <a:r>
              <a:rPr lang="zh-TW" altLang="en-US" sz="1600" b="1" dirty="0" smtClean="0">
                <a:solidFill>
                  <a:srgbClr val="34343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Helvetica" pitchFamily="34" charset="0"/>
              </a:rPr>
              <a:t> 實際值</a:t>
            </a:r>
            <a:endParaRPr lang="zh-TW" altLang="en-US" sz="1600" b="1" dirty="0">
              <a:solidFill>
                <a:srgbClr val="343434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Helvetica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 rot="16200000">
            <a:off x="6167155" y="3127739"/>
            <a:ext cx="1197734" cy="248927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9380595" y="3675254"/>
            <a:ext cx="1151770" cy="1156876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607415" y="4536429"/>
            <a:ext cx="1150996" cy="2931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因子顯著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8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049" y="363234"/>
            <a:ext cx="9734151" cy="1101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BY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不同條件參數 對不同波段與穿透率疊圖</a:t>
            </a:r>
            <a:endParaRPr lang="en-US" altLang="zh-TW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在條件參數在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1.3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 大於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800nm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波段時穿透率與其他條件參數有顯著不同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緩慢降低趨勢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大約在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800nm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波段已切點，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800nm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波段前後穿透平均值會使差異最大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 同時驗證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800nm</a:t>
            </a:r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波段可使穿透差異達最大</a:t>
            </a:r>
            <a:r>
              <a:rPr lang="en-US" altLang="zh-TW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0" y="1783896"/>
            <a:ext cx="7373257" cy="4670630"/>
            <a:chOff x="334852" y="1175923"/>
            <a:chExt cx="11037193" cy="534843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852" y="1175923"/>
              <a:ext cx="11037193" cy="515189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 rot="17789452">
              <a:off x="7332809" y="2072772"/>
              <a:ext cx="1172509" cy="4570389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760672" y="5784232"/>
              <a:ext cx="3611373" cy="740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條件參數在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1.3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大於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800nm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波段會往下掉</a:t>
              </a:r>
              <a:endParaRPr lang="zh-TW" altLang="en-US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257" y="1783896"/>
            <a:ext cx="4640554" cy="4498998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rot="16200000">
            <a:off x="8870819" y="791144"/>
            <a:ext cx="885587" cy="3053190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/>
          <p:nvPr/>
        </p:nvCxnSpPr>
        <p:spPr>
          <a:xfrm>
            <a:off x="3633343" y="1555631"/>
            <a:ext cx="0" cy="490719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037584" y="6506420"/>
            <a:ext cx="1746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800nm</a:t>
            </a:r>
            <a:r>
              <a:rPr lang="zh-TW" altLang="en-US" dirty="0" smtClean="0">
                <a:solidFill>
                  <a:schemeClr val="tx1"/>
                </a:solidFill>
              </a:rPr>
              <a:t>波段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45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95763"/>
              </p:ext>
            </p:extLst>
          </p:nvPr>
        </p:nvGraphicFramePr>
        <p:xfrm>
          <a:off x="438954" y="4903833"/>
          <a:ext cx="8292922" cy="1924050"/>
        </p:xfrm>
        <a:graphic>
          <a:graphicData uri="http://schemas.openxmlformats.org/drawingml/2006/table">
            <a:tbl>
              <a:tblPr/>
              <a:tblGrid>
                <a:gridCol w="251865"/>
                <a:gridCol w="894124"/>
                <a:gridCol w="1649720"/>
                <a:gridCol w="1779851"/>
                <a:gridCol w="822761"/>
                <a:gridCol w="1309702"/>
                <a:gridCol w="1584899"/>
              </a:tblGrid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Over_800nm_avg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Below_800nm_avg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diff_avg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ABS_diff_avg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ABS_diff_avg_Rank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94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323046" y="831666"/>
            <a:ext cx="11688650" cy="3997911"/>
            <a:chOff x="335925" y="326487"/>
            <a:chExt cx="11688650" cy="402657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925" y="326488"/>
              <a:ext cx="6876244" cy="4026572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69" y="326487"/>
              <a:ext cx="4812406" cy="394098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9890975" y="2807594"/>
              <a:ext cx="2133600" cy="1459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 rot="16200000">
              <a:off x="830876" y="1049813"/>
              <a:ext cx="1262831" cy="2252731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323046" y="149494"/>
            <a:ext cx="11060238" cy="682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依目前數據當條件</a:t>
            </a:r>
            <a:r>
              <a:rPr lang="en-US" altLang="zh-TW" dirty="0" smtClean="0">
                <a:solidFill>
                  <a:schemeClr val="tx1"/>
                </a:solidFill>
              </a:rPr>
              <a:t>&gt;1.4</a:t>
            </a:r>
            <a:r>
              <a:rPr lang="zh-TW" altLang="en-US" dirty="0" smtClean="0">
                <a:solidFill>
                  <a:schemeClr val="tx1"/>
                </a:solidFill>
              </a:rPr>
              <a:t> 小於</a:t>
            </a:r>
            <a:r>
              <a:rPr lang="en-US" altLang="zh-TW" dirty="0" smtClean="0">
                <a:solidFill>
                  <a:schemeClr val="tx1"/>
                </a:solidFill>
              </a:rPr>
              <a:t>800nm</a:t>
            </a:r>
            <a:r>
              <a:rPr lang="zh-TW" altLang="en-US" dirty="0" smtClean="0">
                <a:solidFill>
                  <a:schemeClr val="tx1"/>
                </a:solidFill>
              </a:rPr>
              <a:t> 與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大於</a:t>
            </a:r>
            <a:r>
              <a:rPr lang="en-US" altLang="zh-TW" dirty="0" smtClean="0">
                <a:solidFill>
                  <a:schemeClr val="tx1"/>
                </a:solidFill>
              </a:rPr>
              <a:t>800nm</a:t>
            </a:r>
            <a:r>
              <a:rPr lang="zh-TW" altLang="en-US" dirty="0" smtClean="0">
                <a:solidFill>
                  <a:schemeClr val="tx1"/>
                </a:solidFill>
              </a:rPr>
              <a:t> 穿透率差值會顯著變小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 smtClean="0">
                <a:solidFill>
                  <a:schemeClr val="tx1"/>
                </a:solidFill>
              </a:rPr>
              <a:t>當條件越大穿透率越大，各波段穿透率越集中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橢圓 1"/>
          <p:cNvSpPr/>
          <p:nvPr/>
        </p:nvSpPr>
        <p:spPr>
          <a:xfrm>
            <a:off x="10944896" y="3718142"/>
            <a:ext cx="489397" cy="9311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9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24" y="354419"/>
            <a:ext cx="10869769" cy="372562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55936"/>
              </p:ext>
            </p:extLst>
          </p:nvPr>
        </p:nvGraphicFramePr>
        <p:xfrm>
          <a:off x="557985" y="4347962"/>
          <a:ext cx="7005462" cy="2086371"/>
        </p:xfrm>
        <a:graphic>
          <a:graphicData uri="http://schemas.openxmlformats.org/drawingml/2006/table">
            <a:tbl>
              <a:tblPr/>
              <a:tblGrid>
                <a:gridCol w="210326"/>
                <a:gridCol w="742950"/>
                <a:gridCol w="1384935"/>
                <a:gridCol w="1686084"/>
                <a:gridCol w="1295083"/>
                <a:gridCol w="1686084"/>
              </a:tblGrid>
              <a:tr h="35472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condition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Below_800nm_avg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Below_800nm_kurtosis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Over_800nm_avg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Over_800nm_kurtosis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0.411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100.007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99.883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99.843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100.052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1.206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1.390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0.139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3.069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0.529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818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0.740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99.958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0.068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7967729" y="4652340"/>
            <a:ext cx="3940935" cy="1532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常態峰值</a:t>
            </a:r>
            <a:r>
              <a:rPr lang="en-US" altLang="zh-TW" dirty="0" smtClean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峰值越大表示數據越集中變異越小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415</Words>
  <Application>Microsoft Office PowerPoint</Application>
  <PresentationFormat>寬螢幕</PresentationFormat>
  <Paragraphs>179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Helvetica</vt:lpstr>
      <vt:lpstr>Office 佈景主題</vt:lpstr>
      <vt:lpstr>衰減器分析資料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User Technology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錢柏維 \ Ryan</dc:creator>
  <cp:lastModifiedBy>錢柏維 \ Ryan</cp:lastModifiedBy>
  <cp:revision>18</cp:revision>
  <dcterms:created xsi:type="dcterms:W3CDTF">2020-12-21T06:48:30Z</dcterms:created>
  <dcterms:modified xsi:type="dcterms:W3CDTF">2020-12-24T03:52:27Z</dcterms:modified>
</cp:coreProperties>
</file>